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handoutMasterIdLst>
    <p:handoutMasterId r:id="rId82"/>
  </p:handoutMasterIdLst>
  <p:sldIdLst>
    <p:sldId id="257" r:id="rId2"/>
    <p:sldId id="2536" r:id="rId3"/>
    <p:sldId id="420" r:id="rId4"/>
    <p:sldId id="261" r:id="rId5"/>
    <p:sldId id="2601" r:id="rId6"/>
    <p:sldId id="729" r:id="rId7"/>
    <p:sldId id="264" r:id="rId8"/>
    <p:sldId id="2098" r:id="rId9"/>
    <p:sldId id="268" r:id="rId10"/>
    <p:sldId id="2157" r:id="rId11"/>
    <p:sldId id="1307" r:id="rId12"/>
    <p:sldId id="2144" r:id="rId13"/>
    <p:sldId id="2602" r:id="rId14"/>
    <p:sldId id="527" r:id="rId15"/>
    <p:sldId id="2101" r:id="rId16"/>
    <p:sldId id="1038" r:id="rId17"/>
    <p:sldId id="2660" r:id="rId18"/>
    <p:sldId id="6862" r:id="rId19"/>
    <p:sldId id="2654" r:id="rId20"/>
    <p:sldId id="283" r:id="rId21"/>
    <p:sldId id="6833" r:id="rId22"/>
    <p:sldId id="2539" r:id="rId23"/>
    <p:sldId id="2540" r:id="rId24"/>
    <p:sldId id="2541" r:id="rId25"/>
    <p:sldId id="2542" r:id="rId26"/>
    <p:sldId id="2627" r:id="rId27"/>
    <p:sldId id="2610" r:id="rId28"/>
    <p:sldId id="2597" r:id="rId29"/>
    <p:sldId id="6841" r:id="rId30"/>
    <p:sldId id="6840" r:id="rId31"/>
    <p:sldId id="258" r:id="rId32"/>
    <p:sldId id="2769" r:id="rId33"/>
    <p:sldId id="2519" r:id="rId34"/>
    <p:sldId id="6842" r:id="rId35"/>
    <p:sldId id="6843" r:id="rId36"/>
    <p:sldId id="6844" r:id="rId37"/>
    <p:sldId id="256" r:id="rId38"/>
    <p:sldId id="6845" r:id="rId39"/>
    <p:sldId id="6846" r:id="rId40"/>
    <p:sldId id="2652" r:id="rId41"/>
    <p:sldId id="2547" r:id="rId42"/>
    <p:sldId id="2569" r:id="rId43"/>
    <p:sldId id="1247" r:id="rId44"/>
    <p:sldId id="6863" r:id="rId45"/>
    <p:sldId id="6851" r:id="rId46"/>
    <p:sldId id="2571" r:id="rId47"/>
    <p:sldId id="6853" r:id="rId48"/>
    <p:sldId id="6849" r:id="rId49"/>
    <p:sldId id="6855" r:id="rId50"/>
    <p:sldId id="2553" r:id="rId51"/>
    <p:sldId id="2588" r:id="rId52"/>
    <p:sldId id="2670" r:id="rId53"/>
    <p:sldId id="6869" r:id="rId54"/>
    <p:sldId id="6839" r:id="rId55"/>
    <p:sldId id="6854" r:id="rId56"/>
    <p:sldId id="2668" r:id="rId57"/>
    <p:sldId id="6834" r:id="rId58"/>
    <p:sldId id="2575" r:id="rId59"/>
    <p:sldId id="6835" r:id="rId60"/>
    <p:sldId id="2559" r:id="rId61"/>
    <p:sldId id="6852" r:id="rId62"/>
    <p:sldId id="2562" r:id="rId63"/>
    <p:sldId id="6830" r:id="rId64"/>
    <p:sldId id="6861" r:id="rId65"/>
    <p:sldId id="6860" r:id="rId66"/>
    <p:sldId id="2568" r:id="rId67"/>
    <p:sldId id="6857" r:id="rId68"/>
    <p:sldId id="6848" r:id="rId69"/>
    <p:sldId id="2657" r:id="rId70"/>
    <p:sldId id="2563" r:id="rId71"/>
    <p:sldId id="6829" r:id="rId72"/>
    <p:sldId id="6859" r:id="rId73"/>
    <p:sldId id="6858" r:id="rId74"/>
    <p:sldId id="6864" r:id="rId75"/>
    <p:sldId id="6867" r:id="rId76"/>
    <p:sldId id="6868" r:id="rId77"/>
    <p:sldId id="6850" r:id="rId78"/>
    <p:sldId id="2518" r:id="rId79"/>
    <p:sldId id="275" r:id="rId8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6B55A56-C498-AA47-8E9D-BF98EF63944E}">
          <p14:sldIdLst>
            <p14:sldId id="257"/>
            <p14:sldId id="2536"/>
            <p14:sldId id="420"/>
            <p14:sldId id="261"/>
            <p14:sldId id="2601"/>
            <p14:sldId id="729"/>
            <p14:sldId id="264"/>
            <p14:sldId id="2098"/>
            <p14:sldId id="268"/>
            <p14:sldId id="2157"/>
            <p14:sldId id="1307"/>
            <p14:sldId id="2144"/>
            <p14:sldId id="2602"/>
            <p14:sldId id="527"/>
            <p14:sldId id="2101"/>
            <p14:sldId id="1038"/>
            <p14:sldId id="2660"/>
            <p14:sldId id="6862"/>
            <p14:sldId id="2654"/>
            <p14:sldId id="283"/>
            <p14:sldId id="6833"/>
            <p14:sldId id="2539"/>
            <p14:sldId id="2540"/>
            <p14:sldId id="2541"/>
          </p14:sldIdLst>
        </p14:section>
        <p14:section name="Platform Awareness" id="{DA8D60E4-7D3E-A54C-99D1-983A392ADE9B}">
          <p14:sldIdLst>
            <p14:sldId id="2542"/>
            <p14:sldId id="2627"/>
            <p14:sldId id="2610"/>
            <p14:sldId id="2597"/>
            <p14:sldId id="6841"/>
            <p14:sldId id="6840"/>
            <p14:sldId id="258"/>
            <p14:sldId id="2769"/>
            <p14:sldId id="2519"/>
            <p14:sldId id="6842"/>
            <p14:sldId id="6843"/>
            <p14:sldId id="6844"/>
            <p14:sldId id="256"/>
            <p14:sldId id="6845"/>
            <p14:sldId id="6846"/>
            <p14:sldId id="2652"/>
          </p14:sldIdLst>
        </p14:section>
        <p14:section name="Case Intake &amp; Case Management" id="{35ADEB4F-249D-834D-9BA1-D271ACBA3EBF}">
          <p14:sldIdLst>
            <p14:sldId id="2547"/>
            <p14:sldId id="2569"/>
            <p14:sldId id="1247"/>
            <p14:sldId id="6863"/>
            <p14:sldId id="6851"/>
            <p14:sldId id="2571"/>
            <p14:sldId id="6853"/>
            <p14:sldId id="6849"/>
            <p14:sldId id="6855"/>
          </p14:sldIdLst>
        </p14:section>
        <p14:section name="Safety Coding" id="{DB2084EA-3E00-5D48-AE36-B0640149AA8D}">
          <p14:sldIdLst>
            <p14:sldId id="2553"/>
            <p14:sldId id="2588"/>
            <p14:sldId id="2670"/>
            <p14:sldId id="6869"/>
            <p14:sldId id="6839"/>
            <p14:sldId id="6854"/>
            <p14:sldId id="2668"/>
          </p14:sldIdLst>
        </p14:section>
        <p14:section name="Case Review" id="{0588AD09-8F9D-954D-9046-88E6003F6B49}">
          <p14:sldIdLst>
            <p14:sldId id="6834"/>
            <p14:sldId id="2575"/>
            <p14:sldId id="6835"/>
          </p14:sldIdLst>
        </p14:section>
        <p14:section name="Safety Data Exchange" id="{CBF3ED91-4DBF-2D46-A348-00A01D1D4C68}">
          <p14:sldIdLst>
            <p14:sldId id="2559"/>
            <p14:sldId id="6852"/>
          </p14:sldIdLst>
        </p14:section>
        <p14:section name="Regulatory Submissions" id="{BCB3A71C-4299-DF4B-ACF5-C8811D50029A}">
          <p14:sldIdLst>
            <p14:sldId id="2562"/>
            <p14:sldId id="6830"/>
            <p14:sldId id="6861"/>
            <p14:sldId id="6860"/>
            <p14:sldId id="2568"/>
            <p14:sldId id="6857"/>
            <p14:sldId id="6848"/>
            <p14:sldId id="2657"/>
          </p14:sldIdLst>
        </p14:section>
        <p14:section name="Periodic Reporting" id="{1852B760-C1FB-F043-8149-C2D6069C3EA1}">
          <p14:sldIdLst>
            <p14:sldId id="2563"/>
            <p14:sldId id="6829"/>
            <p14:sldId id="6859"/>
            <p14:sldId id="6858"/>
            <p14:sldId id="6864"/>
            <p14:sldId id="6867"/>
            <p14:sldId id="6868"/>
            <p14:sldId id="6850"/>
            <p14:sldId id="2518"/>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6"/>
    <a:srgbClr val="B3EB8D"/>
    <a:srgbClr val="3FBFAD"/>
    <a:srgbClr val="FFFFFF"/>
    <a:srgbClr val="8B8C8E"/>
    <a:srgbClr val="DD5F13"/>
    <a:srgbClr val="4F86A0"/>
    <a:srgbClr val="646569"/>
    <a:srgbClr val="BFBFBF"/>
    <a:srgbClr val="8A8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41" autoAdjust="0"/>
    <p:restoredTop sz="86096" autoAdjust="0"/>
  </p:normalViewPr>
  <p:slideViewPr>
    <p:cSldViewPr snapToGrid="0">
      <p:cViewPr varScale="1">
        <p:scale>
          <a:sx n="103" d="100"/>
          <a:sy n="103" d="100"/>
        </p:scale>
        <p:origin x="200" y="23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0DE83112-4CC5-420B-891E-1A03BDB84B55}" type="datetimeFigureOut">
              <a:rPr lang="en-US" smtClean="0"/>
              <a:t>7/16/20</a:t>
            </a:fld>
            <a:endParaRPr lang="en-US"/>
          </a:p>
        </p:txBody>
      </p:sp>
      <p:sp>
        <p:nvSpPr>
          <p:cNvPr id="4" name="Footer Placeholder 3"/>
          <p:cNvSpPr>
            <a:spLocks noGrp="1"/>
          </p:cNvSpPr>
          <p:nvPr>
            <p:ph type="ftr" sz="quarter" idx="2"/>
          </p:nvPr>
        </p:nvSpPr>
        <p:spPr>
          <a:xfrm>
            <a:off x="2"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5E2995AA-23C2-4D6A-910E-6077D38FE120}" type="slidenum">
              <a:rPr lang="en-US" smtClean="0"/>
              <a:t>‹#›</a:t>
            </a:fld>
            <a:endParaRPr lang="en-US"/>
          </a:p>
        </p:txBody>
      </p:sp>
    </p:spTree>
    <p:extLst>
      <p:ext uri="{BB962C8B-B14F-4D97-AF65-F5344CB8AC3E}">
        <p14:creationId xmlns:p14="http://schemas.microsoft.com/office/powerpoint/2010/main" val="3511227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2BF4895-7314-4F40-8DF5-D49530122100}" type="datetimeFigureOut">
              <a:rPr lang="en-US" smtClean="0"/>
              <a:t>7/16/20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4FF51DB6-9766-45D9-9D9B-77298589ED39}" type="slidenum">
              <a:rPr lang="en-US" smtClean="0"/>
              <a:t>‹#›</a:t>
            </a:fld>
            <a:endParaRPr lang="en-US"/>
          </a:p>
        </p:txBody>
      </p:sp>
    </p:spTree>
    <p:extLst>
      <p:ext uri="{BB962C8B-B14F-4D97-AF65-F5344CB8AC3E}">
        <p14:creationId xmlns:p14="http://schemas.microsoft.com/office/powerpoint/2010/main" val="1723873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a:t>
            </a:fld>
            <a:endParaRPr lang="en-US"/>
          </a:p>
        </p:txBody>
      </p:sp>
    </p:spTree>
    <p:extLst>
      <p:ext uri="{BB962C8B-B14F-4D97-AF65-F5344CB8AC3E}">
        <p14:creationId xmlns:p14="http://schemas.microsoft.com/office/powerpoint/2010/main" val="932325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1200"/>
              </a:spcBef>
            </a:pPr>
            <a:endParaRPr lang="en-US" dirty="0"/>
          </a:p>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10</a:t>
            </a:fld>
            <a:endParaRPr lang="en-US"/>
          </a:p>
        </p:txBody>
      </p:sp>
    </p:spTree>
    <p:extLst>
      <p:ext uri="{BB962C8B-B14F-4D97-AF65-F5344CB8AC3E}">
        <p14:creationId xmlns:p14="http://schemas.microsoft.com/office/powerpoint/2010/main" val="4140628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11</a:t>
            </a:fld>
            <a:endParaRPr lang="en-US" dirty="0"/>
          </a:p>
        </p:txBody>
      </p:sp>
    </p:spTree>
    <p:extLst>
      <p:ext uri="{BB962C8B-B14F-4D97-AF65-F5344CB8AC3E}">
        <p14:creationId xmlns:p14="http://schemas.microsoft.com/office/powerpoint/2010/main" val="2705777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
        <p:nvSpPr>
          <p:cNvPr id="3" name="Date Placeholder 2">
            <a:extLst>
              <a:ext uri="{FF2B5EF4-FFF2-40B4-BE49-F238E27FC236}">
                <a16:creationId xmlns:a16="http://schemas.microsoft.com/office/drawing/2014/main" id="{B5C45F8F-80D9-49EA-830A-2B0D99158CA3}"/>
              </a:ext>
            </a:extLst>
          </p:cNvPr>
          <p:cNvSpPr>
            <a:spLocks noGrp="1"/>
          </p:cNvSpPr>
          <p:nvPr>
            <p:ph type="dt" idx="10"/>
          </p:nvPr>
        </p:nvSpPr>
        <p:spPr/>
        <p:txBody>
          <a:bodyPr/>
          <a:lstStyle/>
          <a:p>
            <a:r>
              <a:rPr lang="en-US" dirty="0"/>
              <a:t>11-Jul-2018</a:t>
            </a:r>
          </a:p>
        </p:txBody>
      </p:sp>
      <p:sp>
        <p:nvSpPr>
          <p:cNvPr id="4" name="Slide Number Placeholder 3">
            <a:extLst>
              <a:ext uri="{FF2B5EF4-FFF2-40B4-BE49-F238E27FC236}">
                <a16:creationId xmlns:a16="http://schemas.microsoft.com/office/drawing/2014/main" id="{5980E32F-4BD1-4AA1-8341-9E8FF5C4A087}"/>
              </a:ext>
            </a:extLst>
          </p:cNvPr>
          <p:cNvSpPr>
            <a:spLocks noGrp="1"/>
          </p:cNvSpPr>
          <p:nvPr>
            <p:ph type="sldNum" sz="quarter" idx="11"/>
          </p:nvPr>
        </p:nvSpPr>
        <p:spPr/>
        <p:txBody>
          <a:bodyPr/>
          <a:lstStyle/>
          <a:p>
            <a:fld id="{4FF51DB6-9766-45D9-9D9B-77298589ED39}" type="slidenum">
              <a:rPr lang="en-US" smtClean="0"/>
              <a:t>12</a:t>
            </a:fld>
            <a:endParaRPr lang="en-US" dirty="0"/>
          </a:p>
        </p:txBody>
      </p:sp>
    </p:spTree>
    <p:extLst>
      <p:ext uri="{BB962C8B-B14F-4D97-AF65-F5344CB8AC3E}">
        <p14:creationId xmlns:p14="http://schemas.microsoft.com/office/powerpoint/2010/main" val="4247248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13</a:t>
            </a:fld>
            <a:endParaRPr lang="en-US" dirty="0"/>
          </a:p>
        </p:txBody>
      </p:sp>
    </p:spTree>
    <p:extLst>
      <p:ext uri="{BB962C8B-B14F-4D97-AF65-F5344CB8AC3E}">
        <p14:creationId xmlns:p14="http://schemas.microsoft.com/office/powerpoint/2010/main" val="2357449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14</a:t>
            </a:fld>
            <a:endParaRPr lang="en-US"/>
          </a:p>
        </p:txBody>
      </p:sp>
    </p:spTree>
    <p:extLst>
      <p:ext uri="{BB962C8B-B14F-4D97-AF65-F5344CB8AC3E}">
        <p14:creationId xmlns:p14="http://schemas.microsoft.com/office/powerpoint/2010/main" val="360983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815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7B0DA6-2245-4E70-A5D2-7EE159DB25F7}" type="slidenum">
              <a:rPr lang="en-US" smtClean="0"/>
              <a:pPr/>
              <a:t>16</a:t>
            </a:fld>
            <a:endParaRPr lang="en-US"/>
          </a:p>
        </p:txBody>
      </p:sp>
    </p:spTree>
    <p:extLst>
      <p:ext uri="{BB962C8B-B14F-4D97-AF65-F5344CB8AC3E}">
        <p14:creationId xmlns:p14="http://schemas.microsoft.com/office/powerpoint/2010/main" val="3239792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17</a:t>
            </a:fld>
            <a:endParaRPr lang="en-US"/>
          </a:p>
        </p:txBody>
      </p:sp>
    </p:spTree>
    <p:extLst>
      <p:ext uri="{BB962C8B-B14F-4D97-AF65-F5344CB8AC3E}">
        <p14:creationId xmlns:p14="http://schemas.microsoft.com/office/powerpoint/2010/main" val="1766824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368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71450" indent="-296711" eaLnBrk="0" hangingPunct="0">
              <a:defRPr sz="2400">
                <a:solidFill>
                  <a:schemeClr val="tx1"/>
                </a:solidFill>
                <a:latin typeface="Arial" charset="0"/>
                <a:ea typeface="ＭＳ Ｐゴシック" charset="0"/>
              </a:defRPr>
            </a:lvl2pPr>
            <a:lvl3pPr marL="1186847" indent="-237369" eaLnBrk="0" hangingPunct="0">
              <a:defRPr sz="2400">
                <a:solidFill>
                  <a:schemeClr val="tx1"/>
                </a:solidFill>
                <a:latin typeface="Arial" charset="0"/>
                <a:ea typeface="ＭＳ Ｐゴシック" charset="0"/>
              </a:defRPr>
            </a:lvl3pPr>
            <a:lvl4pPr marL="1661585" indent="-237369" eaLnBrk="0" hangingPunct="0">
              <a:defRPr sz="2400">
                <a:solidFill>
                  <a:schemeClr val="tx1"/>
                </a:solidFill>
                <a:latin typeface="Arial" charset="0"/>
                <a:ea typeface="ＭＳ Ｐゴシック" charset="0"/>
              </a:defRPr>
            </a:lvl4pPr>
            <a:lvl5pPr marL="2136324" indent="-237369" eaLnBrk="0" hangingPunct="0">
              <a:defRPr sz="2400">
                <a:solidFill>
                  <a:schemeClr val="tx1"/>
                </a:solidFill>
                <a:latin typeface="Arial" charset="0"/>
                <a:ea typeface="ＭＳ Ｐゴシック" charset="0"/>
              </a:defRPr>
            </a:lvl5pPr>
            <a:lvl6pPr marL="2611062" indent="-237369" eaLnBrk="0" fontAlgn="base" hangingPunct="0">
              <a:spcBef>
                <a:spcPct val="0"/>
              </a:spcBef>
              <a:spcAft>
                <a:spcPct val="0"/>
              </a:spcAft>
              <a:defRPr sz="2400">
                <a:solidFill>
                  <a:schemeClr val="tx1"/>
                </a:solidFill>
                <a:latin typeface="Arial" charset="0"/>
                <a:ea typeface="ＭＳ Ｐゴシック" charset="0"/>
              </a:defRPr>
            </a:lvl6pPr>
            <a:lvl7pPr marL="3085801" indent="-237369" eaLnBrk="0" fontAlgn="base" hangingPunct="0">
              <a:spcBef>
                <a:spcPct val="0"/>
              </a:spcBef>
              <a:spcAft>
                <a:spcPct val="0"/>
              </a:spcAft>
              <a:defRPr sz="2400">
                <a:solidFill>
                  <a:schemeClr val="tx1"/>
                </a:solidFill>
                <a:latin typeface="Arial" charset="0"/>
                <a:ea typeface="ＭＳ Ｐゴシック" charset="0"/>
              </a:defRPr>
            </a:lvl7pPr>
            <a:lvl8pPr marL="3560540" indent="-237369" eaLnBrk="0" fontAlgn="base" hangingPunct="0">
              <a:spcBef>
                <a:spcPct val="0"/>
              </a:spcBef>
              <a:spcAft>
                <a:spcPct val="0"/>
              </a:spcAft>
              <a:defRPr sz="2400">
                <a:solidFill>
                  <a:schemeClr val="tx1"/>
                </a:solidFill>
                <a:latin typeface="Arial" charset="0"/>
                <a:ea typeface="ＭＳ Ｐゴシック" charset="0"/>
              </a:defRPr>
            </a:lvl8pPr>
            <a:lvl9pPr marL="4035279" indent="-237369"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5E3E20C-2C36-6642-8018-9BD7404AE3C4}" type="slidenum">
              <a:rPr lang="en-US" sz="1200">
                <a:latin typeface="Calibri" panose="020F0502020204030204" pitchFamily="34" charset="0"/>
                <a:ea typeface="Arial"/>
                <a:cs typeface="Calibri" panose="020F0502020204030204" pitchFamily="34" charset="0"/>
              </a:rPr>
              <a:pPr eaLnBrk="1" fontAlgn="base" hangingPunct="1">
                <a:spcBef>
                  <a:spcPct val="0"/>
                </a:spcBef>
                <a:spcAft>
                  <a:spcPct val="0"/>
                </a:spcAft>
              </a:pPr>
              <a:t>18</a:t>
            </a:fld>
            <a:endParaRPr lang="en-US" sz="1200" dirty="0">
              <a:latin typeface="Calibri" panose="020F0502020204030204" pitchFamily="34" charset="0"/>
              <a:ea typeface="Arial"/>
              <a:cs typeface="Calibri" panose="020F0502020204030204" pitchFamily="34" charset="0"/>
            </a:endParaRPr>
          </a:p>
        </p:txBody>
      </p:sp>
    </p:spTree>
    <p:extLst>
      <p:ext uri="{BB962C8B-B14F-4D97-AF65-F5344CB8AC3E}">
        <p14:creationId xmlns:p14="http://schemas.microsoft.com/office/powerpoint/2010/main" val="266834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19</a:t>
            </a:fld>
            <a:endParaRPr lang="en-US" dirty="0"/>
          </a:p>
        </p:txBody>
      </p:sp>
    </p:spTree>
    <p:extLst>
      <p:ext uri="{BB962C8B-B14F-4D97-AF65-F5344CB8AC3E}">
        <p14:creationId xmlns:p14="http://schemas.microsoft.com/office/powerpoint/2010/main" val="378696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notes"/>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33" name="Google Shape;233;p1: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570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20</a:t>
            </a:fld>
            <a:endParaRPr lang="en-US"/>
          </a:p>
        </p:txBody>
      </p:sp>
    </p:spTree>
    <p:extLst>
      <p:ext uri="{BB962C8B-B14F-4D97-AF65-F5344CB8AC3E}">
        <p14:creationId xmlns:p14="http://schemas.microsoft.com/office/powerpoint/2010/main" val="2789709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21</a:t>
            </a:fld>
            <a:endParaRPr lang="en-US" dirty="0"/>
          </a:p>
        </p:txBody>
      </p:sp>
    </p:spTree>
    <p:extLst>
      <p:ext uri="{BB962C8B-B14F-4D97-AF65-F5344CB8AC3E}">
        <p14:creationId xmlns:p14="http://schemas.microsoft.com/office/powerpoint/2010/main" val="4165945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0" dirty="0">
              <a:effectLst/>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22</a:t>
            </a:fld>
            <a:endParaRPr lang="en-US" dirty="0"/>
          </a:p>
        </p:txBody>
      </p:sp>
    </p:spTree>
    <p:extLst>
      <p:ext uri="{BB962C8B-B14F-4D97-AF65-F5344CB8AC3E}">
        <p14:creationId xmlns:p14="http://schemas.microsoft.com/office/powerpoint/2010/main" val="1871696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23</a:t>
            </a:fld>
            <a:endParaRPr lang="en-US"/>
          </a:p>
        </p:txBody>
      </p:sp>
    </p:spTree>
    <p:extLst>
      <p:ext uri="{BB962C8B-B14F-4D97-AF65-F5344CB8AC3E}">
        <p14:creationId xmlns:p14="http://schemas.microsoft.com/office/powerpoint/2010/main" val="4216651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24</a:t>
            </a:fld>
            <a:endParaRPr lang="en-US" dirty="0"/>
          </a:p>
        </p:txBody>
      </p:sp>
    </p:spTree>
    <p:extLst>
      <p:ext uri="{BB962C8B-B14F-4D97-AF65-F5344CB8AC3E}">
        <p14:creationId xmlns:p14="http://schemas.microsoft.com/office/powerpoint/2010/main" val="29949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25</a:t>
            </a:fld>
            <a:endParaRPr lang="en-US"/>
          </a:p>
        </p:txBody>
      </p:sp>
    </p:spTree>
    <p:extLst>
      <p:ext uri="{BB962C8B-B14F-4D97-AF65-F5344CB8AC3E}">
        <p14:creationId xmlns:p14="http://schemas.microsoft.com/office/powerpoint/2010/main" val="231310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26</a:t>
            </a:fld>
            <a:endParaRPr lang="en-US"/>
          </a:p>
        </p:txBody>
      </p:sp>
    </p:spTree>
    <p:extLst>
      <p:ext uri="{BB962C8B-B14F-4D97-AF65-F5344CB8AC3E}">
        <p14:creationId xmlns:p14="http://schemas.microsoft.com/office/powerpoint/2010/main" val="3689769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1200"/>
              </a:spcAft>
              <a:buNone/>
            </a:pPr>
            <a:endParaRPr lang="en-US" sz="1600" dirty="0">
              <a:highlight>
                <a:srgbClr val="00FF00"/>
              </a:highlight>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27</a:t>
            </a:fld>
            <a:endParaRPr lang="en-US"/>
          </a:p>
        </p:txBody>
      </p:sp>
    </p:spTree>
    <p:extLst>
      <p:ext uri="{BB962C8B-B14F-4D97-AF65-F5344CB8AC3E}">
        <p14:creationId xmlns:p14="http://schemas.microsoft.com/office/powerpoint/2010/main" val="2381434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28</a:t>
            </a:fld>
            <a:endParaRPr lang="en-US"/>
          </a:p>
        </p:txBody>
      </p:sp>
    </p:spTree>
    <p:extLst>
      <p:ext uri="{BB962C8B-B14F-4D97-AF65-F5344CB8AC3E}">
        <p14:creationId xmlns:p14="http://schemas.microsoft.com/office/powerpoint/2010/main" val="2202670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29</a:t>
            </a:fld>
            <a:endParaRPr lang="en-US"/>
          </a:p>
        </p:txBody>
      </p:sp>
    </p:spTree>
    <p:extLst>
      <p:ext uri="{BB962C8B-B14F-4D97-AF65-F5344CB8AC3E}">
        <p14:creationId xmlns:p14="http://schemas.microsoft.com/office/powerpoint/2010/main" val="404117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a:t>
            </a:fld>
            <a:endParaRPr lang="en-US"/>
          </a:p>
        </p:txBody>
      </p:sp>
    </p:spTree>
    <p:extLst>
      <p:ext uri="{BB962C8B-B14F-4D97-AF65-F5344CB8AC3E}">
        <p14:creationId xmlns:p14="http://schemas.microsoft.com/office/powerpoint/2010/main" val="1282188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FF51DB6-9766-45D9-9D9B-77298589ED39}" type="slidenum">
              <a:rPr lang="en-US" smtClean="0"/>
              <a:t>30</a:t>
            </a:fld>
            <a:endParaRPr lang="en-US"/>
          </a:p>
        </p:txBody>
      </p:sp>
    </p:spTree>
    <p:extLst>
      <p:ext uri="{BB962C8B-B14F-4D97-AF65-F5344CB8AC3E}">
        <p14:creationId xmlns:p14="http://schemas.microsoft.com/office/powerpoint/2010/main" val="1655725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31</a:t>
            </a:fld>
            <a:endParaRPr lang="en-US"/>
          </a:p>
        </p:txBody>
      </p:sp>
    </p:spTree>
    <p:extLst>
      <p:ext uri="{BB962C8B-B14F-4D97-AF65-F5344CB8AC3E}">
        <p14:creationId xmlns:p14="http://schemas.microsoft.com/office/powerpoint/2010/main" val="2026562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32</a:t>
            </a:fld>
            <a:endParaRPr lang="en-US"/>
          </a:p>
        </p:txBody>
      </p:sp>
    </p:spTree>
    <p:extLst>
      <p:ext uri="{BB962C8B-B14F-4D97-AF65-F5344CB8AC3E}">
        <p14:creationId xmlns:p14="http://schemas.microsoft.com/office/powerpoint/2010/main" val="2524829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33</a:t>
            </a:fld>
            <a:endParaRPr lang="en-US" dirty="0"/>
          </a:p>
        </p:txBody>
      </p:sp>
    </p:spTree>
    <p:extLst>
      <p:ext uri="{BB962C8B-B14F-4D97-AF65-F5344CB8AC3E}">
        <p14:creationId xmlns:p14="http://schemas.microsoft.com/office/powerpoint/2010/main" val="1677096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34</a:t>
            </a:fld>
            <a:endParaRPr lang="en-US"/>
          </a:p>
        </p:txBody>
      </p:sp>
    </p:spTree>
    <p:extLst>
      <p:ext uri="{BB962C8B-B14F-4D97-AF65-F5344CB8AC3E}">
        <p14:creationId xmlns:p14="http://schemas.microsoft.com/office/powerpoint/2010/main" val="1260700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39</a:t>
            </a:fld>
            <a:endParaRPr lang="en-US"/>
          </a:p>
        </p:txBody>
      </p:sp>
    </p:spTree>
    <p:extLst>
      <p:ext uri="{BB962C8B-B14F-4D97-AF65-F5344CB8AC3E}">
        <p14:creationId xmlns:p14="http://schemas.microsoft.com/office/powerpoint/2010/main" val="4007729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40</a:t>
            </a:fld>
            <a:endParaRPr lang="en-US" dirty="0"/>
          </a:p>
        </p:txBody>
      </p:sp>
    </p:spTree>
    <p:extLst>
      <p:ext uri="{BB962C8B-B14F-4D97-AF65-F5344CB8AC3E}">
        <p14:creationId xmlns:p14="http://schemas.microsoft.com/office/powerpoint/2010/main" val="1981814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41</a:t>
            </a:fld>
            <a:endParaRPr lang="en-US" dirty="0"/>
          </a:p>
        </p:txBody>
      </p:sp>
    </p:spTree>
    <p:extLst>
      <p:ext uri="{BB962C8B-B14F-4D97-AF65-F5344CB8AC3E}">
        <p14:creationId xmlns:p14="http://schemas.microsoft.com/office/powerpoint/2010/main" val="3490307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42</a:t>
            </a:fld>
            <a:endParaRPr lang="en-US"/>
          </a:p>
        </p:txBody>
      </p:sp>
    </p:spTree>
    <p:extLst>
      <p:ext uri="{BB962C8B-B14F-4D97-AF65-F5344CB8AC3E}">
        <p14:creationId xmlns:p14="http://schemas.microsoft.com/office/powerpoint/2010/main" val="3323719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43</a:t>
            </a:fld>
            <a:endParaRPr lang="en-US"/>
          </a:p>
        </p:txBody>
      </p:sp>
    </p:spTree>
    <p:extLst>
      <p:ext uri="{BB962C8B-B14F-4D97-AF65-F5344CB8AC3E}">
        <p14:creationId xmlns:p14="http://schemas.microsoft.com/office/powerpoint/2010/main" val="3779780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21203E-EC46-844D-997D-4FCBE11A6182}" type="slidenum">
              <a:rPr lang="en-US" smtClean="0"/>
              <a:pPr>
                <a:defRPr/>
              </a:pPr>
              <a:t>4</a:t>
            </a:fld>
            <a:endParaRPr lang="en-US" dirty="0"/>
          </a:p>
        </p:txBody>
      </p:sp>
    </p:spTree>
    <p:extLst>
      <p:ext uri="{BB962C8B-B14F-4D97-AF65-F5344CB8AC3E}">
        <p14:creationId xmlns:p14="http://schemas.microsoft.com/office/powerpoint/2010/main" val="622263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96900" lvl="1" indent="0">
              <a:lnSpc>
                <a:spcPct val="115000"/>
              </a:lnSpc>
              <a:spcBef>
                <a:spcPts val="0"/>
              </a:spcBef>
              <a:buSzPts val="1400"/>
              <a:buNone/>
            </a:pPr>
            <a:endParaRPr lang="en-US" sz="1400" dirty="0"/>
          </a:p>
        </p:txBody>
      </p:sp>
      <p:sp>
        <p:nvSpPr>
          <p:cNvPr id="4" name="Slide Number Placeholder 3"/>
          <p:cNvSpPr>
            <a:spLocks noGrp="1"/>
          </p:cNvSpPr>
          <p:nvPr>
            <p:ph type="sldNum" sz="quarter" idx="5"/>
          </p:nvPr>
        </p:nvSpPr>
        <p:spPr/>
        <p:txBody>
          <a:bodyPr/>
          <a:lstStyle/>
          <a:p>
            <a:fld id="{4FF51DB6-9766-45D9-9D9B-77298589ED39}" type="slidenum">
              <a:rPr lang="en-US" smtClean="0"/>
              <a:t>44</a:t>
            </a:fld>
            <a:endParaRPr lang="en-US"/>
          </a:p>
        </p:txBody>
      </p:sp>
    </p:spTree>
    <p:extLst>
      <p:ext uri="{BB962C8B-B14F-4D97-AF65-F5344CB8AC3E}">
        <p14:creationId xmlns:p14="http://schemas.microsoft.com/office/powerpoint/2010/main" val="2882518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2" indent="0">
              <a:spcAft>
                <a:spcPts val="1200"/>
              </a:spcAft>
              <a:buClr>
                <a:schemeClr val="tx2"/>
              </a:buClr>
              <a:buSzPts val="1400"/>
              <a:buNone/>
            </a:pPr>
            <a:endParaRPr lang="en-US" sz="1400" b="1" dirty="0"/>
          </a:p>
        </p:txBody>
      </p:sp>
      <p:sp>
        <p:nvSpPr>
          <p:cNvPr id="4" name="Slide Number Placeholder 3"/>
          <p:cNvSpPr>
            <a:spLocks noGrp="1"/>
          </p:cNvSpPr>
          <p:nvPr>
            <p:ph type="sldNum" sz="quarter" idx="5"/>
          </p:nvPr>
        </p:nvSpPr>
        <p:spPr/>
        <p:txBody>
          <a:bodyPr/>
          <a:lstStyle/>
          <a:p>
            <a:fld id="{4FF51DB6-9766-45D9-9D9B-77298589ED39}" type="slidenum">
              <a:rPr lang="en-US" smtClean="0"/>
              <a:t>45</a:t>
            </a:fld>
            <a:endParaRPr lang="en-US"/>
          </a:p>
        </p:txBody>
      </p:sp>
    </p:spTree>
    <p:extLst>
      <p:ext uri="{BB962C8B-B14F-4D97-AF65-F5344CB8AC3E}">
        <p14:creationId xmlns:p14="http://schemas.microsoft.com/office/powerpoint/2010/main" val="142441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317500" algn="l" rtl="0">
              <a:lnSpc>
                <a:spcPct val="115000"/>
              </a:lnSpc>
              <a:spcBef>
                <a:spcPts val="0"/>
              </a:spcBef>
              <a:spcAft>
                <a:spcPts val="0"/>
              </a:spcAft>
              <a:buSzPts val="1400"/>
              <a:buChar char="○"/>
            </a:pPr>
            <a:endParaRPr lang="en-US" sz="1400" dirty="0"/>
          </a:p>
        </p:txBody>
      </p:sp>
      <p:sp>
        <p:nvSpPr>
          <p:cNvPr id="4" name="Slide Number Placeholder 3"/>
          <p:cNvSpPr>
            <a:spLocks noGrp="1"/>
          </p:cNvSpPr>
          <p:nvPr>
            <p:ph type="sldNum" sz="quarter" idx="5"/>
          </p:nvPr>
        </p:nvSpPr>
        <p:spPr/>
        <p:txBody>
          <a:bodyPr/>
          <a:lstStyle/>
          <a:p>
            <a:fld id="{4FF51DB6-9766-45D9-9D9B-77298589ED39}" type="slidenum">
              <a:rPr lang="en-US" smtClean="0"/>
              <a:t>46</a:t>
            </a:fld>
            <a:endParaRPr lang="en-US"/>
          </a:p>
        </p:txBody>
      </p:sp>
    </p:spTree>
    <p:extLst>
      <p:ext uri="{BB962C8B-B14F-4D97-AF65-F5344CB8AC3E}">
        <p14:creationId xmlns:p14="http://schemas.microsoft.com/office/powerpoint/2010/main" val="3616061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0">
              <a:lnSpc>
                <a:spcPct val="115000"/>
              </a:lnSpc>
              <a:spcBef>
                <a:spcPts val="0"/>
              </a:spcBef>
              <a:buSzPts val="1800"/>
              <a:buNone/>
            </a:pPr>
            <a:endParaRPr lang="en-US" sz="1400" dirty="0"/>
          </a:p>
        </p:txBody>
      </p:sp>
      <p:sp>
        <p:nvSpPr>
          <p:cNvPr id="4" name="Slide Number Placeholder 3"/>
          <p:cNvSpPr>
            <a:spLocks noGrp="1"/>
          </p:cNvSpPr>
          <p:nvPr>
            <p:ph type="sldNum" sz="quarter" idx="5"/>
          </p:nvPr>
        </p:nvSpPr>
        <p:spPr/>
        <p:txBody>
          <a:bodyPr/>
          <a:lstStyle/>
          <a:p>
            <a:fld id="{4FF51DB6-9766-45D9-9D9B-77298589ED39}" type="slidenum">
              <a:rPr lang="en-US" smtClean="0"/>
              <a:t>47</a:t>
            </a:fld>
            <a:endParaRPr lang="en-US"/>
          </a:p>
        </p:txBody>
      </p:sp>
    </p:spTree>
    <p:extLst>
      <p:ext uri="{BB962C8B-B14F-4D97-AF65-F5344CB8AC3E}">
        <p14:creationId xmlns:p14="http://schemas.microsoft.com/office/powerpoint/2010/main" val="727626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2" indent="0">
              <a:spcAft>
                <a:spcPts val="1200"/>
              </a:spcAft>
              <a:buClr>
                <a:schemeClr val="tx2"/>
              </a:buClr>
              <a:buSzPts val="1400"/>
              <a:buNone/>
            </a:pPr>
            <a:endParaRPr lang="en-US" sz="1400" dirty="0"/>
          </a:p>
        </p:txBody>
      </p:sp>
      <p:sp>
        <p:nvSpPr>
          <p:cNvPr id="4" name="Slide Number Placeholder 3"/>
          <p:cNvSpPr>
            <a:spLocks noGrp="1"/>
          </p:cNvSpPr>
          <p:nvPr>
            <p:ph type="sldNum" sz="quarter" idx="5"/>
          </p:nvPr>
        </p:nvSpPr>
        <p:spPr/>
        <p:txBody>
          <a:bodyPr/>
          <a:lstStyle/>
          <a:p>
            <a:fld id="{4FF51DB6-9766-45D9-9D9B-77298589ED39}" type="slidenum">
              <a:rPr lang="en-US" smtClean="0"/>
              <a:t>48</a:t>
            </a:fld>
            <a:endParaRPr lang="en-US"/>
          </a:p>
        </p:txBody>
      </p:sp>
    </p:spTree>
    <p:extLst>
      <p:ext uri="{BB962C8B-B14F-4D97-AF65-F5344CB8AC3E}">
        <p14:creationId xmlns:p14="http://schemas.microsoft.com/office/powerpoint/2010/main" val="913858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96900" lvl="1" indent="0">
              <a:lnSpc>
                <a:spcPct val="115000"/>
              </a:lnSpc>
              <a:spcBef>
                <a:spcPts val="0"/>
              </a:spcBef>
              <a:buSzPts val="1400"/>
              <a:buNone/>
            </a:pPr>
            <a:endParaRPr lang="en-US" sz="1400" dirty="0"/>
          </a:p>
        </p:txBody>
      </p:sp>
      <p:sp>
        <p:nvSpPr>
          <p:cNvPr id="4" name="Slide Number Placeholder 3"/>
          <p:cNvSpPr>
            <a:spLocks noGrp="1"/>
          </p:cNvSpPr>
          <p:nvPr>
            <p:ph type="sldNum" sz="quarter" idx="5"/>
          </p:nvPr>
        </p:nvSpPr>
        <p:spPr/>
        <p:txBody>
          <a:bodyPr/>
          <a:lstStyle/>
          <a:p>
            <a:fld id="{4FF51DB6-9766-45D9-9D9B-77298589ED39}" type="slidenum">
              <a:rPr lang="en-US" smtClean="0"/>
              <a:t>49</a:t>
            </a:fld>
            <a:endParaRPr lang="en-US"/>
          </a:p>
        </p:txBody>
      </p:sp>
    </p:spTree>
    <p:extLst>
      <p:ext uri="{BB962C8B-B14F-4D97-AF65-F5344CB8AC3E}">
        <p14:creationId xmlns:p14="http://schemas.microsoft.com/office/powerpoint/2010/main" val="3409714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50</a:t>
            </a:fld>
            <a:endParaRPr lang="en-US"/>
          </a:p>
        </p:txBody>
      </p:sp>
    </p:spTree>
    <p:extLst>
      <p:ext uri="{BB962C8B-B14F-4D97-AF65-F5344CB8AC3E}">
        <p14:creationId xmlns:p14="http://schemas.microsoft.com/office/powerpoint/2010/main" val="40662966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51</a:t>
            </a:fld>
            <a:endParaRPr lang="en-US"/>
          </a:p>
        </p:txBody>
      </p:sp>
    </p:spTree>
    <p:extLst>
      <p:ext uri="{BB962C8B-B14F-4D97-AF65-F5344CB8AC3E}">
        <p14:creationId xmlns:p14="http://schemas.microsoft.com/office/powerpoint/2010/main" val="2093862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52</a:t>
            </a:fld>
            <a:endParaRPr lang="en-US"/>
          </a:p>
        </p:txBody>
      </p:sp>
    </p:spTree>
    <p:extLst>
      <p:ext uri="{BB962C8B-B14F-4D97-AF65-F5344CB8AC3E}">
        <p14:creationId xmlns:p14="http://schemas.microsoft.com/office/powerpoint/2010/main" val="12723838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53</a:t>
            </a:fld>
            <a:endParaRPr lang="en-US"/>
          </a:p>
        </p:txBody>
      </p:sp>
    </p:spTree>
    <p:extLst>
      <p:ext uri="{BB962C8B-B14F-4D97-AF65-F5344CB8AC3E}">
        <p14:creationId xmlns:p14="http://schemas.microsoft.com/office/powerpoint/2010/main" val="2071170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a:t>
            </a:fld>
            <a:endParaRPr lang="en-US"/>
          </a:p>
        </p:txBody>
      </p:sp>
    </p:spTree>
    <p:extLst>
      <p:ext uri="{BB962C8B-B14F-4D97-AF65-F5344CB8AC3E}">
        <p14:creationId xmlns:p14="http://schemas.microsoft.com/office/powerpoint/2010/main" val="2776067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54</a:t>
            </a:fld>
            <a:endParaRPr lang="en-US"/>
          </a:p>
        </p:txBody>
      </p:sp>
    </p:spTree>
    <p:extLst>
      <p:ext uri="{BB962C8B-B14F-4D97-AF65-F5344CB8AC3E}">
        <p14:creationId xmlns:p14="http://schemas.microsoft.com/office/powerpoint/2010/main" val="2983842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55</a:t>
            </a:fld>
            <a:endParaRPr lang="en-US"/>
          </a:p>
        </p:txBody>
      </p:sp>
    </p:spTree>
    <p:extLst>
      <p:ext uri="{BB962C8B-B14F-4D97-AF65-F5344CB8AC3E}">
        <p14:creationId xmlns:p14="http://schemas.microsoft.com/office/powerpoint/2010/main" val="1055440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56</a:t>
            </a:fld>
            <a:endParaRPr lang="en-US" dirty="0"/>
          </a:p>
        </p:txBody>
      </p:sp>
    </p:spTree>
    <p:extLst>
      <p:ext uri="{BB962C8B-B14F-4D97-AF65-F5344CB8AC3E}">
        <p14:creationId xmlns:p14="http://schemas.microsoft.com/office/powerpoint/2010/main" val="1816349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57</a:t>
            </a:fld>
            <a:endParaRPr lang="en-US"/>
          </a:p>
        </p:txBody>
      </p:sp>
    </p:spTree>
    <p:extLst>
      <p:ext uri="{BB962C8B-B14F-4D97-AF65-F5344CB8AC3E}">
        <p14:creationId xmlns:p14="http://schemas.microsoft.com/office/powerpoint/2010/main" val="3078042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58</a:t>
            </a:fld>
            <a:endParaRPr lang="en-US"/>
          </a:p>
        </p:txBody>
      </p:sp>
    </p:spTree>
    <p:extLst>
      <p:ext uri="{BB962C8B-B14F-4D97-AF65-F5344CB8AC3E}">
        <p14:creationId xmlns:p14="http://schemas.microsoft.com/office/powerpoint/2010/main" val="2494290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59</a:t>
            </a:fld>
            <a:endParaRPr lang="en-US"/>
          </a:p>
        </p:txBody>
      </p:sp>
    </p:spTree>
    <p:extLst>
      <p:ext uri="{BB962C8B-B14F-4D97-AF65-F5344CB8AC3E}">
        <p14:creationId xmlns:p14="http://schemas.microsoft.com/office/powerpoint/2010/main" val="3335744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60</a:t>
            </a:fld>
            <a:endParaRPr lang="en-US"/>
          </a:p>
        </p:txBody>
      </p:sp>
    </p:spTree>
    <p:extLst>
      <p:ext uri="{BB962C8B-B14F-4D97-AF65-F5344CB8AC3E}">
        <p14:creationId xmlns:p14="http://schemas.microsoft.com/office/powerpoint/2010/main" val="42276940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2" indent="0">
              <a:spcAft>
                <a:spcPts val="1200"/>
              </a:spcAft>
              <a:buClr>
                <a:schemeClr val="tx2"/>
              </a:buClr>
              <a:buSzPts val="1400"/>
              <a:buNone/>
            </a:pPr>
            <a:endParaRPr lang="en-US" sz="1700" dirty="0"/>
          </a:p>
        </p:txBody>
      </p:sp>
      <p:sp>
        <p:nvSpPr>
          <p:cNvPr id="4" name="Slide Number Placeholder 3"/>
          <p:cNvSpPr>
            <a:spLocks noGrp="1"/>
          </p:cNvSpPr>
          <p:nvPr>
            <p:ph type="sldNum" sz="quarter" idx="5"/>
          </p:nvPr>
        </p:nvSpPr>
        <p:spPr/>
        <p:txBody>
          <a:bodyPr/>
          <a:lstStyle/>
          <a:p>
            <a:fld id="{4FF51DB6-9766-45D9-9D9B-77298589ED39}" type="slidenum">
              <a:rPr lang="en-US" smtClean="0"/>
              <a:t>61</a:t>
            </a:fld>
            <a:endParaRPr lang="en-US"/>
          </a:p>
        </p:txBody>
      </p:sp>
    </p:spTree>
    <p:extLst>
      <p:ext uri="{BB962C8B-B14F-4D97-AF65-F5344CB8AC3E}">
        <p14:creationId xmlns:p14="http://schemas.microsoft.com/office/powerpoint/2010/main" val="2711918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62</a:t>
            </a:fld>
            <a:endParaRPr lang="en-US"/>
          </a:p>
        </p:txBody>
      </p:sp>
    </p:spTree>
    <p:extLst>
      <p:ext uri="{BB962C8B-B14F-4D97-AF65-F5344CB8AC3E}">
        <p14:creationId xmlns:p14="http://schemas.microsoft.com/office/powerpoint/2010/main" val="36556062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63</a:t>
            </a:fld>
            <a:endParaRPr lang="en-US"/>
          </a:p>
        </p:txBody>
      </p:sp>
    </p:spTree>
    <p:extLst>
      <p:ext uri="{BB962C8B-B14F-4D97-AF65-F5344CB8AC3E}">
        <p14:creationId xmlns:p14="http://schemas.microsoft.com/office/powerpoint/2010/main" val="313530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a:t>
            </a:fld>
            <a:endParaRPr lang="en-US"/>
          </a:p>
        </p:txBody>
      </p:sp>
    </p:spTree>
    <p:extLst>
      <p:ext uri="{BB962C8B-B14F-4D97-AF65-F5344CB8AC3E}">
        <p14:creationId xmlns:p14="http://schemas.microsoft.com/office/powerpoint/2010/main" val="1798315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64</a:t>
            </a:fld>
            <a:endParaRPr lang="en-US"/>
          </a:p>
        </p:txBody>
      </p:sp>
    </p:spTree>
    <p:extLst>
      <p:ext uri="{BB962C8B-B14F-4D97-AF65-F5344CB8AC3E}">
        <p14:creationId xmlns:p14="http://schemas.microsoft.com/office/powerpoint/2010/main" val="23297153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65</a:t>
            </a:fld>
            <a:endParaRPr lang="en-US"/>
          </a:p>
        </p:txBody>
      </p:sp>
    </p:spTree>
    <p:extLst>
      <p:ext uri="{BB962C8B-B14F-4D97-AF65-F5344CB8AC3E}">
        <p14:creationId xmlns:p14="http://schemas.microsoft.com/office/powerpoint/2010/main" val="33752955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66</a:t>
            </a:fld>
            <a:endParaRPr lang="en-US"/>
          </a:p>
        </p:txBody>
      </p:sp>
    </p:spTree>
    <p:extLst>
      <p:ext uri="{BB962C8B-B14F-4D97-AF65-F5344CB8AC3E}">
        <p14:creationId xmlns:p14="http://schemas.microsoft.com/office/powerpoint/2010/main" val="34309488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2" indent="0">
              <a:spcAft>
                <a:spcPts val="1200"/>
              </a:spcAft>
              <a:buClr>
                <a:schemeClr val="tx2"/>
              </a:buClr>
              <a:buSzPts val="1400"/>
              <a:buNone/>
            </a:pPr>
            <a:endParaRPr lang="en-US" sz="1400" dirty="0"/>
          </a:p>
        </p:txBody>
      </p:sp>
      <p:sp>
        <p:nvSpPr>
          <p:cNvPr id="4" name="Slide Number Placeholder 3"/>
          <p:cNvSpPr>
            <a:spLocks noGrp="1"/>
          </p:cNvSpPr>
          <p:nvPr>
            <p:ph type="sldNum" sz="quarter" idx="5"/>
          </p:nvPr>
        </p:nvSpPr>
        <p:spPr/>
        <p:txBody>
          <a:bodyPr/>
          <a:lstStyle/>
          <a:p>
            <a:fld id="{4FF51DB6-9766-45D9-9D9B-77298589ED39}" type="slidenum">
              <a:rPr lang="en-US" smtClean="0"/>
              <a:t>67</a:t>
            </a:fld>
            <a:endParaRPr lang="en-US"/>
          </a:p>
        </p:txBody>
      </p:sp>
    </p:spTree>
    <p:extLst>
      <p:ext uri="{BB962C8B-B14F-4D97-AF65-F5344CB8AC3E}">
        <p14:creationId xmlns:p14="http://schemas.microsoft.com/office/powerpoint/2010/main" val="685825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68</a:t>
            </a:fld>
            <a:endParaRPr lang="en-US"/>
          </a:p>
        </p:txBody>
      </p:sp>
    </p:spTree>
    <p:extLst>
      <p:ext uri="{BB962C8B-B14F-4D97-AF65-F5344CB8AC3E}">
        <p14:creationId xmlns:p14="http://schemas.microsoft.com/office/powerpoint/2010/main" val="7076845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69</a:t>
            </a:fld>
            <a:endParaRPr lang="en-US" dirty="0"/>
          </a:p>
        </p:txBody>
      </p:sp>
    </p:spTree>
    <p:extLst>
      <p:ext uri="{BB962C8B-B14F-4D97-AF65-F5344CB8AC3E}">
        <p14:creationId xmlns:p14="http://schemas.microsoft.com/office/powerpoint/2010/main" val="33050246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70</a:t>
            </a:fld>
            <a:endParaRPr lang="en-US"/>
          </a:p>
        </p:txBody>
      </p:sp>
    </p:spTree>
    <p:extLst>
      <p:ext uri="{BB962C8B-B14F-4D97-AF65-F5344CB8AC3E}">
        <p14:creationId xmlns:p14="http://schemas.microsoft.com/office/powerpoint/2010/main" val="7694003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15000"/>
              </a:lnSpc>
              <a:spcBef>
                <a:spcPts val="0"/>
              </a:spcBef>
              <a:spcAft>
                <a:spcPts val="0"/>
              </a:spcAft>
              <a:buClrTx/>
              <a:buSzPts val="1400"/>
              <a:buFontTx/>
              <a:buChar char="●"/>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71</a:t>
            </a:fld>
            <a:endParaRPr lang="en-US"/>
          </a:p>
        </p:txBody>
      </p:sp>
    </p:spTree>
    <p:extLst>
      <p:ext uri="{BB962C8B-B14F-4D97-AF65-F5344CB8AC3E}">
        <p14:creationId xmlns:p14="http://schemas.microsoft.com/office/powerpoint/2010/main" val="17606553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17500" algn="l" rtl="0">
              <a:lnSpc>
                <a:spcPct val="115000"/>
              </a:lnSpc>
              <a:spcBef>
                <a:spcPts val="0"/>
              </a:spcBef>
              <a:spcAft>
                <a:spcPts val="0"/>
              </a:spcAft>
              <a:buSzPts val="140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FF51DB6-9766-45D9-9D9B-77298589ED39}" type="slidenum">
              <a:rPr lang="en-US" smtClean="0"/>
              <a:t>72</a:t>
            </a:fld>
            <a:endParaRPr lang="en-US"/>
          </a:p>
        </p:txBody>
      </p:sp>
    </p:spTree>
    <p:extLst>
      <p:ext uri="{BB962C8B-B14F-4D97-AF65-F5344CB8AC3E}">
        <p14:creationId xmlns:p14="http://schemas.microsoft.com/office/powerpoint/2010/main" val="17423045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36550" algn="l" rtl="0">
              <a:lnSpc>
                <a:spcPct val="115000"/>
              </a:lnSpc>
              <a:spcBef>
                <a:spcPts val="0"/>
              </a:spcBef>
              <a:spcAft>
                <a:spcPts val="0"/>
              </a:spcAft>
              <a:buSzPts val="1700"/>
              <a:buChar char="●"/>
            </a:pPr>
            <a:endParaRPr lang="en-US" sz="1200" dirty="0"/>
          </a:p>
        </p:txBody>
      </p:sp>
      <p:sp>
        <p:nvSpPr>
          <p:cNvPr id="4" name="Slide Number Placeholder 3"/>
          <p:cNvSpPr>
            <a:spLocks noGrp="1"/>
          </p:cNvSpPr>
          <p:nvPr>
            <p:ph type="sldNum" sz="quarter" idx="5"/>
          </p:nvPr>
        </p:nvSpPr>
        <p:spPr/>
        <p:txBody>
          <a:bodyPr/>
          <a:lstStyle/>
          <a:p>
            <a:fld id="{4FF51DB6-9766-45D9-9D9B-77298589ED39}" type="slidenum">
              <a:rPr lang="en-US" smtClean="0"/>
              <a:t>73</a:t>
            </a:fld>
            <a:endParaRPr lang="en-US"/>
          </a:p>
        </p:txBody>
      </p:sp>
    </p:spTree>
    <p:extLst>
      <p:ext uri="{BB962C8B-B14F-4D97-AF65-F5344CB8AC3E}">
        <p14:creationId xmlns:p14="http://schemas.microsoft.com/office/powerpoint/2010/main" val="30447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0DA6-2245-4E70-A5D2-7EE159DB25F7}" type="slidenum">
              <a:rPr lang="en-US" smtClean="0"/>
              <a:pPr/>
              <a:t>7</a:t>
            </a:fld>
            <a:endParaRPr lang="en-US" dirty="0"/>
          </a:p>
        </p:txBody>
      </p:sp>
    </p:spTree>
    <p:extLst>
      <p:ext uri="{BB962C8B-B14F-4D97-AF65-F5344CB8AC3E}">
        <p14:creationId xmlns:p14="http://schemas.microsoft.com/office/powerpoint/2010/main" val="10260071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17500" algn="l" rtl="0">
              <a:lnSpc>
                <a:spcPct val="115000"/>
              </a:lnSpc>
              <a:spcBef>
                <a:spcPts val="0"/>
              </a:spcBef>
              <a:spcAft>
                <a:spcPts val="0"/>
              </a:spcAft>
              <a:buSzPts val="1400"/>
              <a:buChar cha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74</a:t>
            </a:fld>
            <a:endParaRPr lang="en-US"/>
          </a:p>
        </p:txBody>
      </p:sp>
    </p:spTree>
    <p:extLst>
      <p:ext uri="{BB962C8B-B14F-4D97-AF65-F5344CB8AC3E}">
        <p14:creationId xmlns:p14="http://schemas.microsoft.com/office/powerpoint/2010/main" val="41714507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17500" algn="l" rtl="0">
              <a:lnSpc>
                <a:spcPct val="115000"/>
              </a:lnSpc>
              <a:spcBef>
                <a:spcPts val="0"/>
              </a:spcBef>
              <a:spcAft>
                <a:spcPts val="0"/>
              </a:spcAft>
              <a:buSzPts val="1400"/>
              <a:buChar cha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75</a:t>
            </a:fld>
            <a:endParaRPr lang="en-US"/>
          </a:p>
        </p:txBody>
      </p:sp>
    </p:spTree>
    <p:extLst>
      <p:ext uri="{BB962C8B-B14F-4D97-AF65-F5344CB8AC3E}">
        <p14:creationId xmlns:p14="http://schemas.microsoft.com/office/powerpoint/2010/main" val="18194985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17500" algn="l" rtl="0">
              <a:lnSpc>
                <a:spcPct val="115000"/>
              </a:lnSpc>
              <a:spcBef>
                <a:spcPts val="0"/>
              </a:spcBef>
              <a:spcAft>
                <a:spcPts val="0"/>
              </a:spcAft>
              <a:buSzPts val="1400"/>
              <a:buChar cha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76</a:t>
            </a:fld>
            <a:endParaRPr lang="en-US"/>
          </a:p>
        </p:txBody>
      </p:sp>
    </p:spTree>
    <p:extLst>
      <p:ext uri="{BB962C8B-B14F-4D97-AF65-F5344CB8AC3E}">
        <p14:creationId xmlns:p14="http://schemas.microsoft.com/office/powerpoint/2010/main" val="22486954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17500" algn="l" rtl="0">
              <a:lnSpc>
                <a:spcPct val="115000"/>
              </a:lnSpc>
              <a:spcBef>
                <a:spcPts val="0"/>
              </a:spcBef>
              <a:spcAft>
                <a:spcPts val="0"/>
              </a:spcAft>
              <a:buSzPts val="1400"/>
              <a:buChar cha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77</a:t>
            </a:fld>
            <a:endParaRPr lang="en-US"/>
          </a:p>
        </p:txBody>
      </p:sp>
    </p:spTree>
    <p:extLst>
      <p:ext uri="{BB962C8B-B14F-4D97-AF65-F5344CB8AC3E}">
        <p14:creationId xmlns:p14="http://schemas.microsoft.com/office/powerpoint/2010/main" val="18500754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78</a:t>
            </a:fld>
            <a:endParaRPr lang="en-US" dirty="0"/>
          </a:p>
        </p:txBody>
      </p:sp>
    </p:spTree>
    <p:extLst>
      <p:ext uri="{BB962C8B-B14F-4D97-AF65-F5344CB8AC3E}">
        <p14:creationId xmlns:p14="http://schemas.microsoft.com/office/powerpoint/2010/main" val="20685807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51DB6-9766-45D9-9D9B-77298589ED39}" type="slidenum">
              <a:rPr lang="en-US" smtClean="0"/>
              <a:t>79</a:t>
            </a:fld>
            <a:endParaRPr lang="en-US"/>
          </a:p>
        </p:txBody>
      </p:sp>
    </p:spTree>
    <p:extLst>
      <p:ext uri="{BB962C8B-B14F-4D97-AF65-F5344CB8AC3E}">
        <p14:creationId xmlns:p14="http://schemas.microsoft.com/office/powerpoint/2010/main" val="3065018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8</a:t>
            </a:fld>
            <a:endParaRPr lang="en-US" dirty="0"/>
          </a:p>
        </p:txBody>
      </p:sp>
    </p:spTree>
    <p:extLst>
      <p:ext uri="{BB962C8B-B14F-4D97-AF65-F5344CB8AC3E}">
        <p14:creationId xmlns:p14="http://schemas.microsoft.com/office/powerpoint/2010/main" val="147342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1200"/>
              </a:spcBef>
            </a:pPr>
            <a:endParaRPr lang="en-US" dirty="0"/>
          </a:p>
          <a:p>
            <a:endParaRPr lang="en-US" dirty="0"/>
          </a:p>
        </p:txBody>
      </p:sp>
      <p:sp>
        <p:nvSpPr>
          <p:cNvPr id="4" name="Slide Number Placeholder 3"/>
          <p:cNvSpPr>
            <a:spLocks noGrp="1"/>
          </p:cNvSpPr>
          <p:nvPr>
            <p:ph type="sldNum" sz="quarter" idx="10"/>
          </p:nvPr>
        </p:nvSpPr>
        <p:spPr/>
        <p:txBody>
          <a:bodyPr/>
          <a:lstStyle/>
          <a:p>
            <a:fld id="{4FF51DB6-9766-45D9-9D9B-77298589ED39}" type="slidenum">
              <a:rPr lang="en-US" smtClean="0"/>
              <a:t>9</a:t>
            </a:fld>
            <a:endParaRPr lang="en-US"/>
          </a:p>
        </p:txBody>
      </p:sp>
    </p:spTree>
    <p:extLst>
      <p:ext uri="{BB962C8B-B14F-4D97-AF65-F5344CB8AC3E}">
        <p14:creationId xmlns:p14="http://schemas.microsoft.com/office/powerpoint/2010/main" val="256966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Veeva slide">
    <p:bg>
      <p:bgPr>
        <a:solidFill>
          <a:schemeClr val="tx2"/>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bwMode="auto">
          <a:xfrm>
            <a:off x="3703814" y="2867487"/>
            <a:ext cx="4784373" cy="1109709"/>
            <a:chOff x="0" y="1492"/>
            <a:chExt cx="5760" cy="1336"/>
          </a:xfrm>
          <a:solidFill>
            <a:schemeClr val="bg1"/>
          </a:solidFill>
        </p:grpSpPr>
        <p:sp>
          <p:nvSpPr>
            <p:cNvPr id="8"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0315329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6"/>
            <a:ext cx="11639394" cy="982881"/>
          </a:xfrm>
        </p:spPr>
        <p:txBody>
          <a:bodyPr/>
          <a:lstStyle/>
          <a:p>
            <a:r>
              <a:rPr lang="en-US"/>
              <a:t>Click to edit Master title style</a:t>
            </a:r>
            <a:endParaRPr lang="en-US" dirty="0"/>
          </a:p>
        </p:txBody>
      </p:sp>
    </p:spTree>
    <p:extLst>
      <p:ext uri="{BB962C8B-B14F-4D97-AF65-F5344CB8AC3E}">
        <p14:creationId xmlns:p14="http://schemas.microsoft.com/office/powerpoint/2010/main" val="326870011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53093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tx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771A77B-1F44-4C45-9FC1-E6BDBA049088}"/>
              </a:ext>
            </a:extLst>
          </p:cNvPr>
          <p:cNvGrpSpPr/>
          <p:nvPr userDrawn="1"/>
        </p:nvGrpSpPr>
        <p:grpSpPr>
          <a:xfrm>
            <a:off x="234968" y="6519734"/>
            <a:ext cx="244893" cy="248803"/>
            <a:chOff x="2666237" y="2584432"/>
            <a:chExt cx="864026" cy="877824"/>
          </a:xfrm>
          <a:solidFill>
            <a:schemeClr val="tx2"/>
          </a:solidFill>
        </p:grpSpPr>
        <p:sp>
          <p:nvSpPr>
            <p:cNvPr id="17" name="Freeform 18">
              <a:extLst>
                <a:ext uri="{FF2B5EF4-FFF2-40B4-BE49-F238E27FC236}">
                  <a16:creationId xmlns:a16="http://schemas.microsoft.com/office/drawing/2014/main" id="{FD72028D-DDA7-4967-A2CE-0329296D9D38}"/>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9">
              <a:extLst>
                <a:ext uri="{FF2B5EF4-FFF2-40B4-BE49-F238E27FC236}">
                  <a16:creationId xmlns:a16="http://schemas.microsoft.com/office/drawing/2014/main" id="{0B14393C-DF94-435E-A3D5-4C4618382FAB}"/>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TextBox 20">
            <a:extLst>
              <a:ext uri="{FF2B5EF4-FFF2-40B4-BE49-F238E27FC236}">
                <a16:creationId xmlns:a16="http://schemas.microsoft.com/office/drawing/2014/main" id="{96ACBAAB-B5D4-4EFE-94DD-62E2364FDB44}"/>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
        <p:nvSpPr>
          <p:cNvPr id="11" name="TextBox 10">
            <a:extLst>
              <a:ext uri="{FF2B5EF4-FFF2-40B4-BE49-F238E27FC236}">
                <a16:creationId xmlns:a16="http://schemas.microsoft.com/office/drawing/2014/main" id="{6D12BFF4-1D13-4C5F-BB0E-FB5A71F3558D}"/>
              </a:ext>
            </a:extLst>
          </p:cNvPr>
          <p:cNvSpPr txBox="1"/>
          <p:nvPr userDrawn="1"/>
        </p:nvSpPr>
        <p:spPr>
          <a:xfrm>
            <a:off x="4392560" y="6530550"/>
            <a:ext cx="34068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2020</a:t>
            </a:r>
          </a:p>
        </p:txBody>
      </p:sp>
    </p:spTree>
    <p:extLst>
      <p:ext uri="{BB962C8B-B14F-4D97-AF65-F5344CB8AC3E}">
        <p14:creationId xmlns:p14="http://schemas.microsoft.com/office/powerpoint/2010/main" val="19273725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Horison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AEC544-7AFA-441A-88D1-CC648E4AF892}"/>
              </a:ext>
            </a:extLst>
          </p:cNvPr>
          <p:cNvSpPr/>
          <p:nvPr userDrawn="1"/>
        </p:nvSpPr>
        <p:spPr>
          <a:xfrm>
            <a:off x="5173362" y="6519734"/>
            <a:ext cx="3188043" cy="338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49357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6303" y="2673884"/>
            <a:ext cx="4423516" cy="1101213"/>
          </a:xfrm>
        </p:spPr>
        <p:txBody>
          <a:bodyPr anchor="ctr" anchorCtr="0"/>
          <a:lstStyle>
            <a:lvl1pPr>
              <a:defRPr>
                <a:solidFill>
                  <a:schemeClr val="bg1"/>
                </a:solidFill>
              </a:defRPr>
            </a:lvl1pPr>
          </a:lstStyle>
          <a:p>
            <a:r>
              <a:rPr lang="en-US"/>
              <a:t>Click to edit Master title style</a:t>
            </a:r>
            <a:endParaRPr lang="en-US" dirty="0"/>
          </a:p>
        </p:txBody>
      </p:sp>
      <p:sp>
        <p:nvSpPr>
          <p:cNvPr id="10" name="Content Placeholder 2"/>
          <p:cNvSpPr>
            <a:spLocks noGrp="1"/>
          </p:cNvSpPr>
          <p:nvPr>
            <p:ph idx="1"/>
          </p:nvPr>
        </p:nvSpPr>
        <p:spPr>
          <a:xfrm>
            <a:off x="5358808" y="1485900"/>
            <a:ext cx="6368904" cy="4991099"/>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a:extLst>
              <a:ext uri="{FF2B5EF4-FFF2-40B4-BE49-F238E27FC236}">
                <a16:creationId xmlns:a16="http://schemas.microsoft.com/office/drawing/2014/main" id="{F4CAE1D1-110B-4886-9EA2-83D162148686}"/>
              </a:ext>
            </a:extLst>
          </p:cNvPr>
          <p:cNvGrpSpPr/>
          <p:nvPr userDrawn="1"/>
        </p:nvGrpSpPr>
        <p:grpSpPr>
          <a:xfrm>
            <a:off x="234968" y="6519734"/>
            <a:ext cx="244893" cy="248803"/>
            <a:chOff x="2666237" y="2584432"/>
            <a:chExt cx="864026" cy="877824"/>
          </a:xfrm>
          <a:solidFill>
            <a:schemeClr val="tx2"/>
          </a:solidFill>
        </p:grpSpPr>
        <p:sp>
          <p:nvSpPr>
            <p:cNvPr id="11" name="Freeform 18">
              <a:extLst>
                <a:ext uri="{FF2B5EF4-FFF2-40B4-BE49-F238E27FC236}">
                  <a16:creationId xmlns:a16="http://schemas.microsoft.com/office/drawing/2014/main" id="{AE293493-C613-4580-9BA7-41575CA8580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9">
              <a:extLst>
                <a:ext uri="{FF2B5EF4-FFF2-40B4-BE49-F238E27FC236}">
                  <a16:creationId xmlns:a16="http://schemas.microsoft.com/office/drawing/2014/main" id="{BBAB441E-7D65-4517-91F3-48D6BF6B29C8}"/>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BCDA9090-28C5-41C1-88D4-65CD1E01E794}"/>
              </a:ext>
            </a:extLst>
          </p:cNvPr>
          <p:cNvSpPr txBox="1"/>
          <p:nvPr userDrawn="1"/>
        </p:nvSpPr>
        <p:spPr>
          <a:xfrm>
            <a:off x="4392560" y="6530550"/>
            <a:ext cx="34068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2020</a:t>
            </a:r>
          </a:p>
        </p:txBody>
      </p:sp>
    </p:spTree>
    <p:extLst>
      <p:ext uri="{BB962C8B-B14F-4D97-AF65-F5344CB8AC3E}">
        <p14:creationId xmlns:p14="http://schemas.microsoft.com/office/powerpoint/2010/main" val="414746963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609600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err="1">
              <a:solidFill>
                <a:schemeClr val="bg1"/>
              </a:solidFill>
              <a:latin typeface="Calibri Light" panose="020F0302020204030204" pitchFamily="34" charset="0"/>
            </a:endParaRPr>
          </a:p>
        </p:txBody>
      </p:sp>
      <p:sp>
        <p:nvSpPr>
          <p:cNvPr id="3" name="Isosceles Triangle 2"/>
          <p:cNvSpPr/>
          <p:nvPr userDrawn="1"/>
        </p:nvSpPr>
        <p:spPr>
          <a:xfrm rot="5400000">
            <a:off x="5876152" y="3287625"/>
            <a:ext cx="668859" cy="282753"/>
          </a:xfrm>
          <a:prstGeom prst="triangl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err="1">
              <a:solidFill>
                <a:schemeClr val="bg1"/>
              </a:solidFill>
              <a:latin typeface="Calibri Light" panose="020F0302020204030204" pitchFamily="34" charset="0"/>
            </a:endParaRPr>
          </a:p>
        </p:txBody>
      </p:sp>
      <p:sp>
        <p:nvSpPr>
          <p:cNvPr id="10" name="TextBox 9">
            <a:extLst>
              <a:ext uri="{FF2B5EF4-FFF2-40B4-BE49-F238E27FC236}">
                <a16:creationId xmlns:a16="http://schemas.microsoft.com/office/drawing/2014/main" id="{51C821FF-59B0-451F-99EC-ABE653651042}"/>
              </a:ext>
            </a:extLst>
          </p:cNvPr>
          <p:cNvSpPr txBox="1"/>
          <p:nvPr userDrawn="1"/>
        </p:nvSpPr>
        <p:spPr>
          <a:xfrm>
            <a:off x="11017792" y="6509749"/>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tx2">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TextBox 13">
            <a:extLst>
              <a:ext uri="{FF2B5EF4-FFF2-40B4-BE49-F238E27FC236}">
                <a16:creationId xmlns:a16="http://schemas.microsoft.com/office/drawing/2014/main" id="{9607FDE7-CC18-4E6F-9A0C-7AC645F19F87}"/>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bg1">
                    <a:lumMod val="75000"/>
                  </a:schemeClr>
                </a:solidFill>
                <a:latin typeface="+mn-lt"/>
                <a:ea typeface="+mn-ea"/>
                <a:cs typeface="+mn-cs"/>
              </a:rPr>
              <a:pPr algn="r"/>
              <a:t>‹#›</a:t>
            </a:fld>
            <a:endParaRPr lang="en-US" sz="1000" kern="1200" dirty="0">
              <a:solidFill>
                <a:schemeClr val="bg1">
                  <a:lumMod val="75000"/>
                </a:schemeClr>
              </a:solidFill>
              <a:latin typeface="+mn-lt"/>
              <a:ea typeface="+mn-ea"/>
              <a:cs typeface="+mn-cs"/>
            </a:endParaRPr>
          </a:p>
        </p:txBody>
      </p:sp>
      <p:sp>
        <p:nvSpPr>
          <p:cNvPr id="15" name="TextBox 14">
            <a:extLst>
              <a:ext uri="{FF2B5EF4-FFF2-40B4-BE49-F238E27FC236}">
                <a16:creationId xmlns:a16="http://schemas.microsoft.com/office/drawing/2014/main" id="{114DE950-F935-480D-8424-3DB7CE040452}"/>
              </a:ext>
            </a:extLst>
          </p:cNvPr>
          <p:cNvSpPr txBox="1"/>
          <p:nvPr userDrawn="1"/>
        </p:nvSpPr>
        <p:spPr>
          <a:xfrm>
            <a:off x="5430523" y="6530550"/>
            <a:ext cx="34068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2020</a:t>
            </a:r>
          </a:p>
        </p:txBody>
      </p:sp>
    </p:spTree>
    <p:extLst>
      <p:ext uri="{BB962C8B-B14F-4D97-AF65-F5344CB8AC3E}">
        <p14:creationId xmlns:p14="http://schemas.microsoft.com/office/powerpoint/2010/main" val="266347089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mpare Orange White">
    <p:bg>
      <p:bgPr>
        <a:solidFill>
          <a:schemeClr val="tx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1917" indent="-121917" algn="ctr">
              <a:spcBef>
                <a:spcPts val="1600"/>
              </a:spcBef>
              <a:buClr>
                <a:schemeClr val="tx2"/>
              </a:buClr>
            </a:pPr>
            <a:endParaRPr lang="en-US" sz="2400" dirty="0" err="1">
              <a:solidFill>
                <a:schemeClr val="bg1"/>
              </a:solidFill>
              <a:latin typeface="Calibri Light" panose="020F0302020204030204" pitchFamily="34" charset="0"/>
            </a:endParaRPr>
          </a:p>
        </p:txBody>
      </p:sp>
      <p:grpSp>
        <p:nvGrpSpPr>
          <p:cNvPr id="9" name="Group 8">
            <a:extLst>
              <a:ext uri="{FF2B5EF4-FFF2-40B4-BE49-F238E27FC236}">
                <a16:creationId xmlns:a16="http://schemas.microsoft.com/office/drawing/2014/main" id="{96D334D4-AB3F-4686-9455-4C8D903CFD6B}"/>
              </a:ext>
            </a:extLst>
          </p:cNvPr>
          <p:cNvGrpSpPr/>
          <p:nvPr userDrawn="1"/>
        </p:nvGrpSpPr>
        <p:grpSpPr>
          <a:xfrm>
            <a:off x="234968" y="6519734"/>
            <a:ext cx="244893" cy="248803"/>
            <a:chOff x="2666237" y="2584432"/>
            <a:chExt cx="864026" cy="877824"/>
          </a:xfrm>
          <a:solidFill>
            <a:schemeClr val="tx2"/>
          </a:solidFill>
        </p:grpSpPr>
        <p:sp>
          <p:nvSpPr>
            <p:cNvPr id="12" name="Freeform 18">
              <a:extLst>
                <a:ext uri="{FF2B5EF4-FFF2-40B4-BE49-F238E27FC236}">
                  <a16:creationId xmlns:a16="http://schemas.microsoft.com/office/drawing/2014/main" id="{C4A3D158-6A70-49C8-A017-6296AE756AE2}"/>
                </a:ext>
              </a:extLst>
            </p:cNvPr>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a:extLst>
                <a:ext uri="{FF2B5EF4-FFF2-40B4-BE49-F238E27FC236}">
                  <a16:creationId xmlns:a16="http://schemas.microsoft.com/office/drawing/2014/main" id="{D0EA5D8A-C207-48A8-937A-A511EBC8E5CD}"/>
                </a:ext>
              </a:extLst>
            </p:cNvPr>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 Placeholder 4">
            <a:extLst>
              <a:ext uri="{FF2B5EF4-FFF2-40B4-BE49-F238E27FC236}">
                <a16:creationId xmlns:a16="http://schemas.microsoft.com/office/drawing/2014/main" id="{C647675E-6477-4288-8C9D-57958BC1D658}"/>
              </a:ext>
            </a:extLst>
          </p:cNvPr>
          <p:cNvSpPr>
            <a:spLocks noGrp="1"/>
          </p:cNvSpPr>
          <p:nvPr>
            <p:ph type="body" sz="quarter" idx="10" hasCustomPrompt="1"/>
          </p:nvPr>
        </p:nvSpPr>
        <p:spPr>
          <a:xfrm>
            <a:off x="6639869" y="1333500"/>
            <a:ext cx="4794250" cy="4128186"/>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 if you want to include an image to the left side of the slide.”</a:t>
            </a:r>
          </a:p>
          <a:p>
            <a:pPr lvl="0"/>
            <a:endParaRPr lang="en-US" dirty="0"/>
          </a:p>
          <a:p>
            <a:pPr lvl="0"/>
            <a:r>
              <a:rPr lang="en-US" dirty="0" err="1"/>
              <a:t>Firstname</a:t>
            </a:r>
            <a:r>
              <a:rPr lang="en-US" dirty="0"/>
              <a:t> </a:t>
            </a:r>
            <a:r>
              <a:rPr lang="en-US" dirty="0" err="1"/>
              <a:t>Lastname</a:t>
            </a:r>
            <a:endParaRPr lang="en-US" dirty="0"/>
          </a:p>
        </p:txBody>
      </p:sp>
      <p:sp>
        <p:nvSpPr>
          <p:cNvPr id="16" name="TextBox 15">
            <a:extLst>
              <a:ext uri="{FF2B5EF4-FFF2-40B4-BE49-F238E27FC236}">
                <a16:creationId xmlns:a16="http://schemas.microsoft.com/office/drawing/2014/main" id="{BA35433F-BFD5-45B4-9B19-FA85C81FC7F9}"/>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2">
                    <a:lumMod val="40000"/>
                    <a:lumOff val="60000"/>
                  </a:schemeClr>
                </a:solidFill>
                <a:latin typeface="+mn-lt"/>
                <a:ea typeface="+mn-ea"/>
                <a:cs typeface="+mn-cs"/>
              </a:rPr>
              <a:pPr algn="r"/>
              <a:t>‹#›</a:t>
            </a:fld>
            <a:endParaRPr lang="en-US" sz="1000" kern="1200" dirty="0">
              <a:solidFill>
                <a:schemeClr val="tx2">
                  <a:lumMod val="40000"/>
                  <a:lumOff val="60000"/>
                </a:schemeClr>
              </a:solidFill>
              <a:latin typeface="+mn-lt"/>
              <a:ea typeface="+mn-ea"/>
              <a:cs typeface="+mn-cs"/>
            </a:endParaRPr>
          </a:p>
        </p:txBody>
      </p:sp>
      <p:sp>
        <p:nvSpPr>
          <p:cNvPr id="15" name="TextBox 14">
            <a:extLst>
              <a:ext uri="{FF2B5EF4-FFF2-40B4-BE49-F238E27FC236}">
                <a16:creationId xmlns:a16="http://schemas.microsoft.com/office/drawing/2014/main" id="{316D538A-0A93-4AB3-8B6C-ABA08FF06752}"/>
              </a:ext>
            </a:extLst>
          </p:cNvPr>
          <p:cNvSpPr txBox="1"/>
          <p:nvPr userDrawn="1"/>
        </p:nvSpPr>
        <p:spPr>
          <a:xfrm>
            <a:off x="5430523" y="6530550"/>
            <a:ext cx="34068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1"/>
                </a:solidFill>
                <a:latin typeface="+mn-lt"/>
                <a:ea typeface="ＭＳ Ｐゴシック" charset="0"/>
              </a:rPr>
              <a:t>Copyright © Veeva Systems 2020</a:t>
            </a:r>
          </a:p>
        </p:txBody>
      </p:sp>
    </p:spTree>
    <p:extLst>
      <p:ext uri="{BB962C8B-B14F-4D97-AF65-F5344CB8AC3E}">
        <p14:creationId xmlns:p14="http://schemas.microsoft.com/office/powerpoint/2010/main" val="179753361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Freeform 7"/>
          <p:cNvSpPr>
            <a:spLocks noEditPoints="1"/>
          </p:cNvSpPr>
          <p:nvPr userDrawn="1"/>
        </p:nvSpPr>
        <p:spPr bwMode="auto">
          <a:xfrm>
            <a:off x="5156200" y="1813011"/>
            <a:ext cx="1879600" cy="1870075"/>
          </a:xfrm>
          <a:custGeom>
            <a:avLst/>
            <a:gdLst>
              <a:gd name="T0" fmla="*/ 113 w 226"/>
              <a:gd name="T1" fmla="*/ 0 h 226"/>
              <a:gd name="T2" fmla="*/ 0 w 226"/>
              <a:gd name="T3" fmla="*/ 113 h 226"/>
              <a:gd name="T4" fmla="*/ 19 w 226"/>
              <a:gd name="T5" fmla="*/ 175 h 226"/>
              <a:gd name="T6" fmla="*/ 7 w 226"/>
              <a:gd name="T7" fmla="*/ 217 h 226"/>
              <a:gd name="T8" fmla="*/ 49 w 226"/>
              <a:gd name="T9" fmla="*/ 206 h 226"/>
              <a:gd name="T10" fmla="*/ 113 w 226"/>
              <a:gd name="T11" fmla="*/ 226 h 226"/>
              <a:gd name="T12" fmla="*/ 226 w 226"/>
              <a:gd name="T13" fmla="*/ 113 h 226"/>
              <a:gd name="T14" fmla="*/ 113 w 226"/>
              <a:gd name="T15" fmla="*/ 0 h 226"/>
              <a:gd name="T16" fmla="*/ 111 w 226"/>
              <a:gd name="T17" fmla="*/ 182 h 226"/>
              <a:gd name="T18" fmla="*/ 92 w 226"/>
              <a:gd name="T19" fmla="*/ 164 h 226"/>
              <a:gd name="T20" fmla="*/ 111 w 226"/>
              <a:gd name="T21" fmla="*/ 145 h 226"/>
              <a:gd name="T22" fmla="*/ 130 w 226"/>
              <a:gd name="T23" fmla="*/ 164 h 226"/>
              <a:gd name="T24" fmla="*/ 111 w 226"/>
              <a:gd name="T25" fmla="*/ 182 h 226"/>
              <a:gd name="T26" fmla="*/ 128 w 226"/>
              <a:gd name="T27" fmla="*/ 127 h 226"/>
              <a:gd name="T28" fmla="*/ 128 w 226"/>
              <a:gd name="T29" fmla="*/ 138 h 226"/>
              <a:gd name="T30" fmla="*/ 96 w 226"/>
              <a:gd name="T31" fmla="*/ 138 h 226"/>
              <a:gd name="T32" fmla="*/ 96 w 226"/>
              <a:gd name="T33" fmla="*/ 123 h 226"/>
              <a:gd name="T34" fmla="*/ 123 w 226"/>
              <a:gd name="T35" fmla="*/ 85 h 226"/>
              <a:gd name="T36" fmla="*/ 110 w 226"/>
              <a:gd name="T37" fmla="*/ 73 h 226"/>
              <a:gd name="T38" fmla="*/ 91 w 226"/>
              <a:gd name="T39" fmla="*/ 87 h 226"/>
              <a:gd name="T40" fmla="*/ 71 w 226"/>
              <a:gd name="T41" fmla="*/ 69 h 226"/>
              <a:gd name="T42" fmla="*/ 114 w 226"/>
              <a:gd name="T43" fmla="*/ 44 h 226"/>
              <a:gd name="T44" fmla="*/ 155 w 226"/>
              <a:gd name="T45" fmla="*/ 85 h 226"/>
              <a:gd name="T46" fmla="*/ 128 w 226"/>
              <a:gd name="T47" fmla="*/ 12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6" h="226">
                <a:moveTo>
                  <a:pt x="113" y="0"/>
                </a:moveTo>
                <a:cubicBezTo>
                  <a:pt x="51" y="0"/>
                  <a:pt x="0" y="51"/>
                  <a:pt x="0" y="113"/>
                </a:cubicBezTo>
                <a:cubicBezTo>
                  <a:pt x="0" y="136"/>
                  <a:pt x="7" y="157"/>
                  <a:pt x="19" y="175"/>
                </a:cubicBezTo>
                <a:cubicBezTo>
                  <a:pt x="7" y="217"/>
                  <a:pt x="7" y="217"/>
                  <a:pt x="7" y="217"/>
                </a:cubicBezTo>
                <a:cubicBezTo>
                  <a:pt x="49" y="206"/>
                  <a:pt x="49" y="206"/>
                  <a:pt x="49" y="206"/>
                </a:cubicBezTo>
                <a:cubicBezTo>
                  <a:pt x="67" y="218"/>
                  <a:pt x="89" y="226"/>
                  <a:pt x="113" y="226"/>
                </a:cubicBezTo>
                <a:cubicBezTo>
                  <a:pt x="175" y="226"/>
                  <a:pt x="226" y="175"/>
                  <a:pt x="226" y="113"/>
                </a:cubicBezTo>
                <a:cubicBezTo>
                  <a:pt x="226" y="51"/>
                  <a:pt x="175" y="0"/>
                  <a:pt x="113" y="0"/>
                </a:cubicBezTo>
                <a:close/>
                <a:moveTo>
                  <a:pt x="111" y="182"/>
                </a:moveTo>
                <a:cubicBezTo>
                  <a:pt x="101" y="182"/>
                  <a:pt x="92" y="174"/>
                  <a:pt x="92" y="164"/>
                </a:cubicBezTo>
                <a:cubicBezTo>
                  <a:pt x="92" y="153"/>
                  <a:pt x="101" y="145"/>
                  <a:pt x="111" y="145"/>
                </a:cubicBezTo>
                <a:cubicBezTo>
                  <a:pt x="121" y="145"/>
                  <a:pt x="130" y="153"/>
                  <a:pt x="130" y="164"/>
                </a:cubicBezTo>
                <a:cubicBezTo>
                  <a:pt x="130" y="174"/>
                  <a:pt x="121" y="182"/>
                  <a:pt x="111" y="182"/>
                </a:cubicBezTo>
                <a:close/>
                <a:moveTo>
                  <a:pt x="128" y="127"/>
                </a:moveTo>
                <a:cubicBezTo>
                  <a:pt x="128" y="138"/>
                  <a:pt x="128" y="138"/>
                  <a:pt x="128" y="138"/>
                </a:cubicBezTo>
                <a:cubicBezTo>
                  <a:pt x="96" y="138"/>
                  <a:pt x="96" y="138"/>
                  <a:pt x="96" y="138"/>
                </a:cubicBezTo>
                <a:cubicBezTo>
                  <a:pt x="96" y="123"/>
                  <a:pt x="96" y="123"/>
                  <a:pt x="96" y="123"/>
                </a:cubicBezTo>
                <a:cubicBezTo>
                  <a:pt x="96" y="105"/>
                  <a:pt x="123" y="95"/>
                  <a:pt x="123" y="85"/>
                </a:cubicBezTo>
                <a:cubicBezTo>
                  <a:pt x="123" y="78"/>
                  <a:pt x="116" y="73"/>
                  <a:pt x="110" y="73"/>
                </a:cubicBezTo>
                <a:cubicBezTo>
                  <a:pt x="103" y="73"/>
                  <a:pt x="97" y="80"/>
                  <a:pt x="91" y="87"/>
                </a:cubicBezTo>
                <a:cubicBezTo>
                  <a:pt x="71" y="69"/>
                  <a:pt x="71" y="69"/>
                  <a:pt x="71" y="69"/>
                </a:cubicBezTo>
                <a:cubicBezTo>
                  <a:pt x="83" y="53"/>
                  <a:pt x="97" y="44"/>
                  <a:pt x="114" y="44"/>
                </a:cubicBezTo>
                <a:cubicBezTo>
                  <a:pt x="137" y="44"/>
                  <a:pt x="155" y="60"/>
                  <a:pt x="155" y="85"/>
                </a:cubicBezTo>
                <a:cubicBezTo>
                  <a:pt x="155" y="110"/>
                  <a:pt x="128" y="116"/>
                  <a:pt x="128" y="127"/>
                </a:cubicBezTo>
                <a:close/>
              </a:path>
            </a:pathLst>
          </a:custGeom>
          <a:solidFill>
            <a:srgbClr val="FFFFFF"/>
          </a:solidFill>
          <a:ln w="28575">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extBox 2"/>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Questions</a:t>
            </a:r>
          </a:p>
        </p:txBody>
      </p:sp>
    </p:spTree>
    <p:extLst>
      <p:ext uri="{BB962C8B-B14F-4D97-AF65-F5344CB8AC3E}">
        <p14:creationId xmlns:p14="http://schemas.microsoft.com/office/powerpoint/2010/main" val="16939694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14" name="TextBox 13"/>
          <p:cNvSpPr txBox="1"/>
          <p:nvPr userDrawn="1"/>
        </p:nvSpPr>
        <p:spPr>
          <a:xfrm>
            <a:off x="4099368" y="4244406"/>
            <a:ext cx="3993265" cy="1015663"/>
          </a:xfrm>
          <a:prstGeom prst="rect">
            <a:avLst/>
          </a:prstGeom>
          <a:noFill/>
          <a:ln>
            <a:noFill/>
          </a:ln>
        </p:spPr>
        <p:txBody>
          <a:bodyPr wrap="square" rtlCol="0">
            <a:spAutoFit/>
          </a:bodyPr>
          <a:lstStyle/>
          <a:p>
            <a:pPr algn="ctr"/>
            <a:r>
              <a:rPr lang="en-US" sz="6000" dirty="0">
                <a:solidFill>
                  <a:schemeClr val="bg1"/>
                </a:solidFill>
              </a:rPr>
              <a:t>Thank you</a:t>
            </a:r>
          </a:p>
        </p:txBody>
      </p:sp>
      <p:grpSp>
        <p:nvGrpSpPr>
          <p:cNvPr id="9" name="Group 4"/>
          <p:cNvGrpSpPr>
            <a:grpSpLocks noChangeAspect="1"/>
          </p:cNvGrpSpPr>
          <p:nvPr userDrawn="1"/>
        </p:nvGrpSpPr>
        <p:grpSpPr bwMode="auto">
          <a:xfrm>
            <a:off x="5363368" y="2079884"/>
            <a:ext cx="1465263" cy="1498600"/>
            <a:chOff x="5098" y="1275"/>
            <a:chExt cx="923" cy="944"/>
          </a:xfrm>
        </p:grpSpPr>
        <p:sp>
          <p:nvSpPr>
            <p:cNvPr id="10" name="AutoShape 3"/>
            <p:cNvSpPr>
              <a:spLocks noChangeAspect="1" noChangeArrowheads="1" noTextEdit="1"/>
            </p:cNvSpPr>
            <p:nvPr userDrawn="1"/>
          </p:nvSpPr>
          <p:spPr bwMode="auto">
            <a:xfrm>
              <a:off x="5098" y="1275"/>
              <a:ext cx="923" cy="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5098" y="1276"/>
              <a:ext cx="923" cy="942"/>
            </a:xfrm>
            <a:custGeom>
              <a:avLst/>
              <a:gdLst>
                <a:gd name="T0" fmla="*/ 0 w 923"/>
                <a:gd name="T1" fmla="*/ 0 h 942"/>
                <a:gd name="T2" fmla="*/ 160 w 923"/>
                <a:gd name="T3" fmla="*/ 0 h 942"/>
                <a:gd name="T4" fmla="*/ 464 w 923"/>
                <a:gd name="T5" fmla="*/ 616 h 942"/>
                <a:gd name="T6" fmla="*/ 765 w 923"/>
                <a:gd name="T7" fmla="*/ 0 h 942"/>
                <a:gd name="T8" fmla="*/ 923 w 923"/>
                <a:gd name="T9" fmla="*/ 0 h 942"/>
                <a:gd name="T10" fmla="*/ 463 w 923"/>
                <a:gd name="T11" fmla="*/ 942 h 942"/>
                <a:gd name="T12" fmla="*/ 0 w 923"/>
                <a:gd name="T13" fmla="*/ 0 h 942"/>
              </a:gdLst>
              <a:ahLst/>
              <a:cxnLst>
                <a:cxn ang="0">
                  <a:pos x="T0" y="T1"/>
                </a:cxn>
                <a:cxn ang="0">
                  <a:pos x="T2" y="T3"/>
                </a:cxn>
                <a:cxn ang="0">
                  <a:pos x="T4" y="T5"/>
                </a:cxn>
                <a:cxn ang="0">
                  <a:pos x="T6" y="T7"/>
                </a:cxn>
                <a:cxn ang="0">
                  <a:pos x="T8" y="T9"/>
                </a:cxn>
                <a:cxn ang="0">
                  <a:pos x="T10" y="T11"/>
                </a:cxn>
                <a:cxn ang="0">
                  <a:pos x="T12" y="T13"/>
                </a:cxn>
              </a:cxnLst>
              <a:rect l="0" t="0" r="r" b="b"/>
              <a:pathLst>
                <a:path w="923" h="942">
                  <a:moveTo>
                    <a:pt x="0" y="0"/>
                  </a:moveTo>
                  <a:lnTo>
                    <a:pt x="160" y="0"/>
                  </a:lnTo>
                  <a:lnTo>
                    <a:pt x="464" y="616"/>
                  </a:lnTo>
                  <a:lnTo>
                    <a:pt x="765" y="0"/>
                  </a:lnTo>
                  <a:lnTo>
                    <a:pt x="923" y="0"/>
                  </a:lnTo>
                  <a:lnTo>
                    <a:pt x="463" y="942"/>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5352" y="1278"/>
              <a:ext cx="415" cy="417"/>
            </a:xfrm>
            <a:custGeom>
              <a:avLst/>
              <a:gdLst>
                <a:gd name="T0" fmla="*/ 0 w 340"/>
                <a:gd name="T1" fmla="*/ 1 h 340"/>
                <a:gd name="T2" fmla="*/ 170 w 340"/>
                <a:gd name="T3" fmla="*/ 340 h 340"/>
                <a:gd name="T4" fmla="*/ 340 w 340"/>
                <a:gd name="T5" fmla="*/ 1 h 340"/>
                <a:gd name="T6" fmla="*/ 0 w 340"/>
                <a:gd name="T7" fmla="*/ 1 h 340"/>
              </a:gdLst>
              <a:ahLst/>
              <a:cxnLst>
                <a:cxn ang="0">
                  <a:pos x="T0" y="T1"/>
                </a:cxn>
                <a:cxn ang="0">
                  <a:pos x="T2" y="T3"/>
                </a:cxn>
                <a:cxn ang="0">
                  <a:pos x="T4" y="T5"/>
                </a:cxn>
                <a:cxn ang="0">
                  <a:pos x="T6" y="T7"/>
                </a:cxn>
              </a:cxnLst>
              <a:rect l="0" t="0" r="r" b="b"/>
              <a:pathLst>
                <a:path w="340" h="340">
                  <a:moveTo>
                    <a:pt x="0" y="1"/>
                  </a:moveTo>
                  <a:cubicBezTo>
                    <a:pt x="170" y="340"/>
                    <a:pt x="170" y="340"/>
                    <a:pt x="170" y="340"/>
                  </a:cubicBezTo>
                  <a:cubicBezTo>
                    <a:pt x="340" y="1"/>
                    <a:pt x="340" y="1"/>
                    <a:pt x="340" y="1"/>
                  </a:cubicBezTo>
                  <a:cubicBezTo>
                    <a:pt x="340" y="1"/>
                    <a:pt x="0" y="0"/>
                    <a:pt x="0"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5512380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peaker Slide with picture">
  <p:cSld name="2_Speaker Slide with picture">
    <p:bg>
      <p:bgPr>
        <a:solidFill>
          <a:schemeClr val="dk2"/>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ubTitle" idx="1"/>
          </p:nvPr>
        </p:nvSpPr>
        <p:spPr>
          <a:xfrm>
            <a:off x="4389245" y="3731425"/>
            <a:ext cx="7453649" cy="892630"/>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SzPts val="2800"/>
              <a:buNone/>
              <a:defRPr sz="2800">
                <a:solidFill>
                  <a:srgbClr val="FEEBD0"/>
                </a:solidFill>
                <a:latin typeface="Calibri"/>
                <a:ea typeface="Calibri"/>
                <a:cs typeface="Calibri"/>
                <a:sym typeface="Calibri"/>
              </a:defRPr>
            </a:lvl1pPr>
            <a:lvl2pPr lvl="1" algn="ctr">
              <a:lnSpc>
                <a:spcPct val="80000"/>
              </a:lnSpc>
              <a:spcBef>
                <a:spcPts val="600"/>
              </a:spcBef>
              <a:spcAft>
                <a:spcPts val="0"/>
              </a:spcAft>
              <a:buClr>
                <a:srgbClr val="4A4B4E"/>
              </a:buClr>
              <a:buSzPts val="2000"/>
              <a:buNone/>
              <a:defRPr sz="2000"/>
            </a:lvl2pPr>
            <a:lvl3pPr lvl="2" algn="ctr">
              <a:lnSpc>
                <a:spcPct val="80000"/>
              </a:lnSpc>
              <a:spcBef>
                <a:spcPts val="600"/>
              </a:spcBef>
              <a:spcAft>
                <a:spcPts val="0"/>
              </a:spcAft>
              <a:buClr>
                <a:srgbClr val="4A4B4E"/>
              </a:buClr>
              <a:buSzPts val="1800"/>
              <a:buNone/>
              <a:defRPr sz="1800"/>
            </a:lvl3pPr>
            <a:lvl4pPr lvl="3" algn="ctr">
              <a:lnSpc>
                <a:spcPct val="80000"/>
              </a:lnSpc>
              <a:spcBef>
                <a:spcPts val="600"/>
              </a:spcBef>
              <a:spcAft>
                <a:spcPts val="0"/>
              </a:spcAft>
              <a:buClr>
                <a:srgbClr val="4A4B4E"/>
              </a:buClr>
              <a:buSzPts val="1600"/>
              <a:buNone/>
              <a:defRPr sz="1600"/>
            </a:lvl4pPr>
            <a:lvl5pPr lvl="4" algn="ctr">
              <a:lnSpc>
                <a:spcPct val="80000"/>
              </a:lnSpc>
              <a:spcBef>
                <a:spcPts val="600"/>
              </a:spcBef>
              <a:spcAft>
                <a:spcPts val="0"/>
              </a:spcAft>
              <a:buClr>
                <a:srgbClr val="4A4B4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6"/>
          <p:cNvSpPr>
            <a:spLocks noGrp="1"/>
          </p:cNvSpPr>
          <p:nvPr>
            <p:ph type="pic" idx="2"/>
          </p:nvPr>
        </p:nvSpPr>
        <p:spPr>
          <a:xfrm>
            <a:off x="1492517" y="1984189"/>
            <a:ext cx="2532888" cy="2532888"/>
          </a:xfrm>
          <a:prstGeom prst="ellipse">
            <a:avLst/>
          </a:prstGeom>
          <a:noFill/>
          <a:ln>
            <a:noFill/>
          </a:ln>
        </p:spPr>
        <p:txBody>
          <a:bodyPr spcFirstLastPara="1" wrap="square" lIns="91425" tIns="45700" rIns="91425" bIns="45700" anchor="t" anchorCtr="0">
            <a:noAutofit/>
          </a:bodyPr>
          <a:lstStyle>
            <a:lvl1pPr marR="0" lvl="0" algn="l" rtl="0">
              <a:lnSpc>
                <a:spcPct val="80000"/>
              </a:lnSpc>
              <a:spcBef>
                <a:spcPts val="1000"/>
              </a:spcBef>
              <a:spcAft>
                <a:spcPts val="0"/>
              </a:spcAft>
              <a:buClr>
                <a:schemeClr val="dk2"/>
              </a:buClr>
              <a:buSzPts val="2400"/>
              <a:buFont typeface="Arial"/>
              <a:buChar char="•"/>
              <a:defRPr sz="2400" b="0" i="0" u="none" strike="noStrike" cap="none">
                <a:solidFill>
                  <a:schemeClr val="lt1"/>
                </a:solidFill>
                <a:latin typeface="Calibri"/>
                <a:ea typeface="Calibri"/>
                <a:cs typeface="Calibri"/>
                <a:sym typeface="Calibri"/>
              </a:defRPr>
            </a:lvl1pPr>
            <a:lvl2pPr marR="0" lvl="1" algn="l" rtl="0">
              <a:lnSpc>
                <a:spcPct val="80000"/>
              </a:lnSpc>
              <a:spcBef>
                <a:spcPts val="600"/>
              </a:spcBef>
              <a:spcAft>
                <a:spcPts val="0"/>
              </a:spcAft>
              <a:buClr>
                <a:srgbClr val="4A4B4E"/>
              </a:buClr>
              <a:buSzPts val="1900"/>
              <a:buFont typeface="Calibri"/>
              <a:buChar char="−"/>
              <a:defRPr sz="1900" b="0" i="0" u="none" strike="noStrike" cap="none">
                <a:solidFill>
                  <a:srgbClr val="4A4B4E"/>
                </a:solidFill>
                <a:latin typeface="Calibri"/>
                <a:ea typeface="Calibri"/>
                <a:cs typeface="Calibri"/>
                <a:sym typeface="Calibri"/>
              </a:defRPr>
            </a:lvl2pPr>
            <a:lvl3pPr marR="0" lvl="2"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3pPr>
            <a:lvl4pPr marR="0" lvl="3"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4pPr>
            <a:lvl5pPr marR="0" lvl="4" algn="l" rtl="0">
              <a:lnSpc>
                <a:spcPct val="80000"/>
              </a:lnSpc>
              <a:spcBef>
                <a:spcPts val="600"/>
              </a:spcBef>
              <a:spcAft>
                <a:spcPts val="0"/>
              </a:spcAft>
              <a:buClr>
                <a:srgbClr val="4A4B4E"/>
              </a:buClr>
              <a:buSzPts val="1600"/>
              <a:buFont typeface="Arial"/>
              <a:buChar char="•"/>
              <a:defRPr sz="1600" b="0" i="0" u="none" strike="noStrike" cap="none">
                <a:solidFill>
                  <a:srgbClr val="4A4B4E"/>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16"/>
          <p:cNvSpPr txBox="1">
            <a:spLocks noGrp="1"/>
          </p:cNvSpPr>
          <p:nvPr>
            <p:ph type="ctrTitle"/>
          </p:nvPr>
        </p:nvSpPr>
        <p:spPr>
          <a:xfrm>
            <a:off x="4390006" y="2819716"/>
            <a:ext cx="7432568" cy="899331"/>
          </a:xfrm>
          <a:prstGeom prst="rect">
            <a:avLst/>
          </a:prstGeom>
          <a:noFill/>
          <a:ln>
            <a:noFill/>
          </a:ln>
        </p:spPr>
        <p:txBody>
          <a:bodyPr spcFirstLastPara="1" wrap="square" lIns="91425" tIns="45700" rIns="91425" bIns="45700" anchor="b" anchorCtr="0">
            <a:noAutofit/>
          </a:bodyPr>
          <a:lstStyle>
            <a:lvl1pPr lvl="0" algn="l">
              <a:lnSpc>
                <a:spcPct val="70000"/>
              </a:lnSpc>
              <a:spcBef>
                <a:spcPts val="0"/>
              </a:spcBef>
              <a:spcAft>
                <a:spcPts val="0"/>
              </a:spcAft>
              <a:buClr>
                <a:schemeClr val="lt1"/>
              </a:buClr>
              <a:buSzPts val="4400"/>
              <a:buFont typeface="Calibri"/>
              <a:buNone/>
              <a:defRPr sz="4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 name="Google Shape;21;p16"/>
          <p:cNvPicPr preferRelativeResize="0"/>
          <p:nvPr/>
        </p:nvPicPr>
        <p:blipFill rotWithShape="1">
          <a:blip r:embed="rId2">
            <a:alphaModFix/>
          </a:blip>
          <a:srcRect/>
          <a:stretch/>
        </p:blipFill>
        <p:spPr>
          <a:xfrm>
            <a:off x="4389245" y="2215965"/>
            <a:ext cx="2427582" cy="571667"/>
          </a:xfrm>
          <a:prstGeom prst="rect">
            <a:avLst/>
          </a:prstGeom>
          <a:noFill/>
          <a:ln>
            <a:noFill/>
          </a:ln>
        </p:spPr>
      </p:pic>
    </p:spTree>
    <p:extLst>
      <p:ext uri="{BB962C8B-B14F-4D97-AF65-F5344CB8AC3E}">
        <p14:creationId xmlns:p14="http://schemas.microsoft.com/office/powerpoint/2010/main" val="214487868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805714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4" name="Title 1"/>
          <p:cNvSpPr>
            <a:spLocks noGrp="1"/>
          </p:cNvSpPr>
          <p:nvPr>
            <p:ph type="ctrTitle" hasCustomPrompt="1"/>
          </p:nvPr>
        </p:nvSpPr>
        <p:spPr>
          <a:xfrm>
            <a:off x="1524000" y="1092222"/>
            <a:ext cx="9144000" cy="2299052"/>
          </a:xfrm>
        </p:spPr>
        <p:txBody>
          <a:bodyPr anchor="b"/>
          <a:lstStyle>
            <a:lvl1pPr algn="ctr">
              <a:lnSpc>
                <a:spcPct val="80000"/>
              </a:lnSpc>
              <a:defRPr sz="6000">
                <a:solidFill>
                  <a:schemeClr val="bg1"/>
                </a:solidFill>
                <a:latin typeface="Calibri Light" panose="020F0302020204030204" pitchFamily="34" charset="0"/>
                <a:cs typeface="Calibri Light" panose="020F0302020204030204" pitchFamily="34" charset="0"/>
              </a:defRPr>
            </a:lvl1pPr>
          </a:lstStyle>
          <a:p>
            <a:r>
              <a:rPr lang="en-US" dirty="0"/>
              <a:t>Presentation Title</a:t>
            </a:r>
          </a:p>
        </p:txBody>
      </p:sp>
      <p:sp>
        <p:nvSpPr>
          <p:cNvPr id="25" name="Subtitle 2"/>
          <p:cNvSpPr>
            <a:spLocks noGrp="1"/>
          </p:cNvSpPr>
          <p:nvPr>
            <p:ph type="subTitle" idx="1" hasCustomPrompt="1"/>
          </p:nvPr>
        </p:nvSpPr>
        <p:spPr>
          <a:xfrm>
            <a:off x="805543" y="3391274"/>
            <a:ext cx="10580914" cy="892630"/>
          </a:xfrm>
        </p:spPr>
        <p:txBody>
          <a:bodyPr>
            <a:normAutofit/>
          </a:bodyPr>
          <a:lstStyle>
            <a:lvl1pPr marL="0" indent="0" algn="ctr">
              <a:lnSpc>
                <a:spcPct val="80000"/>
              </a:lnSpc>
              <a:buNone/>
              <a:defRPr sz="40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6" name="Group 13"/>
          <p:cNvGrpSpPr>
            <a:grpSpLocks noChangeAspect="1"/>
          </p:cNvGrpSpPr>
          <p:nvPr userDrawn="1"/>
        </p:nvGrpSpPr>
        <p:grpSpPr bwMode="auto">
          <a:xfrm>
            <a:off x="4879767" y="5158664"/>
            <a:ext cx="2432467" cy="564197"/>
            <a:chOff x="0" y="1492"/>
            <a:chExt cx="5760" cy="1336"/>
          </a:xfrm>
          <a:solidFill>
            <a:schemeClr val="bg1"/>
          </a:solidFill>
        </p:grpSpPr>
        <p:sp>
          <p:nvSpPr>
            <p:cNvPr id="27" name="Freeform 14"/>
            <p:cNvSpPr>
              <a:spLocks/>
            </p:cNvSpPr>
            <p:nvPr userDrawn="1"/>
          </p:nvSpPr>
          <p:spPr bwMode="auto">
            <a:xfrm>
              <a:off x="3518" y="1664"/>
              <a:ext cx="1165" cy="1164"/>
            </a:xfrm>
            <a:custGeom>
              <a:avLst/>
              <a:gdLst>
                <a:gd name="T0" fmla="*/ 265 w 265"/>
                <a:gd name="T1" fmla="*/ 0 h 264"/>
                <a:gd name="T2" fmla="*/ 215 w 265"/>
                <a:gd name="T3" fmla="*/ 0 h 264"/>
                <a:gd name="T4" fmla="*/ 132 w 265"/>
                <a:gd name="T5" fmla="*/ 166 h 264"/>
                <a:gd name="T6" fmla="*/ 49 w 265"/>
                <a:gd name="T7" fmla="*/ 0 h 264"/>
                <a:gd name="T8" fmla="*/ 0 w 265"/>
                <a:gd name="T9" fmla="*/ 0 h 264"/>
                <a:gd name="T10" fmla="*/ 132 w 265"/>
                <a:gd name="T11" fmla="*/ 264 h 264"/>
                <a:gd name="T12" fmla="*/ 265 w 265"/>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65" h="264">
                  <a:moveTo>
                    <a:pt x="265" y="0"/>
                  </a:moveTo>
                  <a:cubicBezTo>
                    <a:pt x="215" y="0"/>
                    <a:pt x="215" y="0"/>
                    <a:pt x="215" y="0"/>
                  </a:cubicBezTo>
                  <a:cubicBezTo>
                    <a:pt x="132" y="166"/>
                    <a:pt x="132" y="166"/>
                    <a:pt x="132" y="166"/>
                  </a:cubicBezTo>
                  <a:cubicBezTo>
                    <a:pt x="49" y="0"/>
                    <a:pt x="49" y="0"/>
                    <a:pt x="49" y="0"/>
                  </a:cubicBezTo>
                  <a:cubicBezTo>
                    <a:pt x="0" y="0"/>
                    <a:pt x="0" y="0"/>
                    <a:pt x="0" y="0"/>
                  </a:cubicBezTo>
                  <a:cubicBezTo>
                    <a:pt x="53" y="104"/>
                    <a:pt x="132" y="264"/>
                    <a:pt x="132" y="264"/>
                  </a:cubicBezTo>
                  <a:lnTo>
                    <a:pt x="26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5"/>
            <p:cNvSpPr>
              <a:spLocks noEditPoints="1"/>
            </p:cNvSpPr>
            <p:nvPr userDrawn="1"/>
          </p:nvSpPr>
          <p:spPr bwMode="auto">
            <a:xfrm>
              <a:off x="2440" y="1651"/>
              <a:ext cx="1130" cy="1137"/>
            </a:xfrm>
            <a:custGeom>
              <a:avLst/>
              <a:gdLst>
                <a:gd name="T0" fmla="*/ 128 w 257"/>
                <a:gd name="T1" fmla="*/ 42 h 258"/>
                <a:gd name="T2" fmla="*/ 213 w 257"/>
                <a:gd name="T3" fmla="*/ 108 h 258"/>
                <a:gd name="T4" fmla="*/ 44 w 257"/>
                <a:gd name="T5" fmla="*/ 108 h 258"/>
                <a:gd name="T6" fmla="*/ 128 w 257"/>
                <a:gd name="T7" fmla="*/ 42 h 258"/>
                <a:gd name="T8" fmla="*/ 128 w 257"/>
                <a:gd name="T9" fmla="*/ 216 h 258"/>
                <a:gd name="T10" fmla="*/ 44 w 257"/>
                <a:gd name="T11" fmla="*/ 150 h 258"/>
                <a:gd name="T12" fmla="*/ 257 w 257"/>
                <a:gd name="T13" fmla="*/ 150 h 258"/>
                <a:gd name="T14" fmla="*/ 257 w 257"/>
                <a:gd name="T15" fmla="*/ 129 h 258"/>
                <a:gd name="T16" fmla="*/ 128 w 257"/>
                <a:gd name="T17" fmla="*/ 0 h 258"/>
                <a:gd name="T18" fmla="*/ 0 w 257"/>
                <a:gd name="T19" fmla="*/ 129 h 258"/>
                <a:gd name="T20" fmla="*/ 128 w 257"/>
                <a:gd name="T21" fmla="*/ 258 h 258"/>
                <a:gd name="T22" fmla="*/ 243 w 257"/>
                <a:gd name="T23" fmla="*/ 189 h 258"/>
                <a:gd name="T24" fmla="*/ 191 w 257"/>
                <a:gd name="T25" fmla="*/ 189 h 258"/>
                <a:gd name="T26" fmla="*/ 128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8" y="42"/>
                  </a:moveTo>
                  <a:cubicBezTo>
                    <a:pt x="169" y="42"/>
                    <a:pt x="204" y="70"/>
                    <a:pt x="213" y="108"/>
                  </a:cubicBezTo>
                  <a:cubicBezTo>
                    <a:pt x="44" y="108"/>
                    <a:pt x="44" y="108"/>
                    <a:pt x="44" y="108"/>
                  </a:cubicBezTo>
                  <a:cubicBezTo>
                    <a:pt x="53" y="70"/>
                    <a:pt x="88" y="42"/>
                    <a:pt x="128" y="42"/>
                  </a:cubicBezTo>
                  <a:moveTo>
                    <a:pt x="128" y="216"/>
                  </a:moveTo>
                  <a:cubicBezTo>
                    <a:pt x="88" y="216"/>
                    <a:pt x="53" y="188"/>
                    <a:pt x="44" y="150"/>
                  </a:cubicBezTo>
                  <a:cubicBezTo>
                    <a:pt x="257" y="150"/>
                    <a:pt x="257" y="150"/>
                    <a:pt x="257" y="150"/>
                  </a:cubicBezTo>
                  <a:cubicBezTo>
                    <a:pt x="257" y="129"/>
                    <a:pt x="257" y="129"/>
                    <a:pt x="257" y="129"/>
                  </a:cubicBezTo>
                  <a:cubicBezTo>
                    <a:pt x="257" y="58"/>
                    <a:pt x="200" y="0"/>
                    <a:pt x="128" y="0"/>
                  </a:cubicBezTo>
                  <a:cubicBezTo>
                    <a:pt x="57" y="0"/>
                    <a:pt x="0" y="58"/>
                    <a:pt x="0" y="129"/>
                  </a:cubicBezTo>
                  <a:cubicBezTo>
                    <a:pt x="0" y="200"/>
                    <a:pt x="57" y="258"/>
                    <a:pt x="128" y="258"/>
                  </a:cubicBezTo>
                  <a:cubicBezTo>
                    <a:pt x="177" y="258"/>
                    <a:pt x="221" y="231"/>
                    <a:pt x="243" y="189"/>
                  </a:cubicBezTo>
                  <a:cubicBezTo>
                    <a:pt x="191" y="189"/>
                    <a:pt x="191" y="189"/>
                    <a:pt x="191" y="189"/>
                  </a:cubicBezTo>
                  <a:cubicBezTo>
                    <a:pt x="175" y="206"/>
                    <a:pt x="153" y="216"/>
                    <a:pt x="128"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p:cNvSpPr>
              <a:spLocks noEditPoints="1"/>
            </p:cNvSpPr>
            <p:nvPr userDrawn="1"/>
          </p:nvSpPr>
          <p:spPr bwMode="auto">
            <a:xfrm>
              <a:off x="4626" y="1655"/>
              <a:ext cx="1134" cy="1138"/>
            </a:xfrm>
            <a:custGeom>
              <a:avLst/>
              <a:gdLst>
                <a:gd name="T0" fmla="*/ 129 w 258"/>
                <a:gd name="T1" fmla="*/ 216 h 258"/>
                <a:gd name="T2" fmla="*/ 42 w 258"/>
                <a:gd name="T3" fmla="*/ 129 h 258"/>
                <a:gd name="T4" fmla="*/ 129 w 258"/>
                <a:gd name="T5" fmla="*/ 42 h 258"/>
                <a:gd name="T6" fmla="*/ 216 w 258"/>
                <a:gd name="T7" fmla="*/ 128 h 258"/>
                <a:gd name="T8" fmla="*/ 216 w 258"/>
                <a:gd name="T9" fmla="*/ 131 h 258"/>
                <a:gd name="T10" fmla="*/ 129 w 258"/>
                <a:gd name="T11" fmla="*/ 216 h 258"/>
                <a:gd name="T12" fmla="*/ 258 w 258"/>
                <a:gd name="T13" fmla="*/ 129 h 258"/>
                <a:gd name="T14" fmla="*/ 258 w 258"/>
                <a:gd name="T15" fmla="*/ 128 h 258"/>
                <a:gd name="T16" fmla="*/ 258 w 258"/>
                <a:gd name="T17" fmla="*/ 3 h 258"/>
                <a:gd name="T18" fmla="*/ 216 w 258"/>
                <a:gd name="T19" fmla="*/ 3 h 258"/>
                <a:gd name="T20" fmla="*/ 216 w 258"/>
                <a:gd name="T21" fmla="*/ 34 h 258"/>
                <a:gd name="T22" fmla="*/ 129 w 258"/>
                <a:gd name="T23" fmla="*/ 0 h 258"/>
                <a:gd name="T24" fmla="*/ 0 w 258"/>
                <a:gd name="T25" fmla="*/ 129 h 258"/>
                <a:gd name="T26" fmla="*/ 129 w 258"/>
                <a:gd name="T27" fmla="*/ 258 h 258"/>
                <a:gd name="T28" fmla="*/ 216 w 258"/>
                <a:gd name="T29" fmla="*/ 224 h 258"/>
                <a:gd name="T30" fmla="*/ 216 w 258"/>
                <a:gd name="T31" fmla="*/ 256 h 258"/>
                <a:gd name="T32" fmla="*/ 258 w 258"/>
                <a:gd name="T33" fmla="*/ 256 h 258"/>
                <a:gd name="T34" fmla="*/ 258 w 258"/>
                <a:gd name="T35" fmla="*/ 131 h 258"/>
                <a:gd name="T36" fmla="*/ 258 w 258"/>
                <a:gd name="T37" fmla="*/ 12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8" h="258">
                  <a:moveTo>
                    <a:pt x="129" y="216"/>
                  </a:moveTo>
                  <a:cubicBezTo>
                    <a:pt x="81" y="216"/>
                    <a:pt x="42" y="177"/>
                    <a:pt x="42" y="129"/>
                  </a:cubicBezTo>
                  <a:cubicBezTo>
                    <a:pt x="42" y="81"/>
                    <a:pt x="81" y="42"/>
                    <a:pt x="129" y="42"/>
                  </a:cubicBezTo>
                  <a:cubicBezTo>
                    <a:pt x="176" y="42"/>
                    <a:pt x="215" y="80"/>
                    <a:pt x="216" y="128"/>
                  </a:cubicBezTo>
                  <a:cubicBezTo>
                    <a:pt x="216" y="131"/>
                    <a:pt x="216" y="131"/>
                    <a:pt x="216" y="131"/>
                  </a:cubicBezTo>
                  <a:cubicBezTo>
                    <a:pt x="215" y="178"/>
                    <a:pt x="176" y="216"/>
                    <a:pt x="129" y="216"/>
                  </a:cubicBezTo>
                  <a:moveTo>
                    <a:pt x="258" y="129"/>
                  </a:moveTo>
                  <a:cubicBezTo>
                    <a:pt x="258" y="129"/>
                    <a:pt x="258" y="128"/>
                    <a:pt x="258" y="128"/>
                  </a:cubicBezTo>
                  <a:cubicBezTo>
                    <a:pt x="258" y="3"/>
                    <a:pt x="258" y="3"/>
                    <a:pt x="258" y="3"/>
                  </a:cubicBezTo>
                  <a:cubicBezTo>
                    <a:pt x="216" y="3"/>
                    <a:pt x="216" y="3"/>
                    <a:pt x="216" y="3"/>
                  </a:cubicBezTo>
                  <a:cubicBezTo>
                    <a:pt x="216" y="34"/>
                    <a:pt x="216" y="34"/>
                    <a:pt x="216" y="34"/>
                  </a:cubicBezTo>
                  <a:cubicBezTo>
                    <a:pt x="193" y="13"/>
                    <a:pt x="162" y="0"/>
                    <a:pt x="129" y="0"/>
                  </a:cubicBezTo>
                  <a:cubicBezTo>
                    <a:pt x="58" y="0"/>
                    <a:pt x="0" y="58"/>
                    <a:pt x="0" y="129"/>
                  </a:cubicBezTo>
                  <a:cubicBezTo>
                    <a:pt x="0" y="200"/>
                    <a:pt x="58" y="258"/>
                    <a:pt x="129" y="258"/>
                  </a:cubicBezTo>
                  <a:cubicBezTo>
                    <a:pt x="162" y="258"/>
                    <a:pt x="193" y="245"/>
                    <a:pt x="216" y="224"/>
                  </a:cubicBezTo>
                  <a:cubicBezTo>
                    <a:pt x="216" y="256"/>
                    <a:pt x="216" y="256"/>
                    <a:pt x="216" y="256"/>
                  </a:cubicBezTo>
                  <a:cubicBezTo>
                    <a:pt x="258" y="256"/>
                    <a:pt x="258" y="256"/>
                    <a:pt x="258" y="256"/>
                  </a:cubicBezTo>
                  <a:cubicBezTo>
                    <a:pt x="258" y="131"/>
                    <a:pt x="258" y="131"/>
                    <a:pt x="258" y="131"/>
                  </a:cubicBezTo>
                  <a:cubicBezTo>
                    <a:pt x="258" y="130"/>
                    <a:pt x="258" y="130"/>
                    <a:pt x="258" y="12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7"/>
            <p:cNvSpPr>
              <a:spLocks noEditPoints="1"/>
            </p:cNvSpPr>
            <p:nvPr userDrawn="1"/>
          </p:nvSpPr>
          <p:spPr bwMode="auto">
            <a:xfrm>
              <a:off x="1183" y="1651"/>
              <a:ext cx="1130" cy="1137"/>
            </a:xfrm>
            <a:custGeom>
              <a:avLst/>
              <a:gdLst>
                <a:gd name="T0" fmla="*/ 129 w 257"/>
                <a:gd name="T1" fmla="*/ 42 h 258"/>
                <a:gd name="T2" fmla="*/ 213 w 257"/>
                <a:gd name="T3" fmla="*/ 108 h 258"/>
                <a:gd name="T4" fmla="*/ 44 w 257"/>
                <a:gd name="T5" fmla="*/ 108 h 258"/>
                <a:gd name="T6" fmla="*/ 129 w 257"/>
                <a:gd name="T7" fmla="*/ 42 h 258"/>
                <a:gd name="T8" fmla="*/ 129 w 257"/>
                <a:gd name="T9" fmla="*/ 216 h 258"/>
                <a:gd name="T10" fmla="*/ 44 w 257"/>
                <a:gd name="T11" fmla="*/ 150 h 258"/>
                <a:gd name="T12" fmla="*/ 257 w 257"/>
                <a:gd name="T13" fmla="*/ 150 h 258"/>
                <a:gd name="T14" fmla="*/ 257 w 257"/>
                <a:gd name="T15" fmla="*/ 129 h 258"/>
                <a:gd name="T16" fmla="*/ 129 w 257"/>
                <a:gd name="T17" fmla="*/ 0 h 258"/>
                <a:gd name="T18" fmla="*/ 0 w 257"/>
                <a:gd name="T19" fmla="*/ 129 h 258"/>
                <a:gd name="T20" fmla="*/ 129 w 257"/>
                <a:gd name="T21" fmla="*/ 258 h 258"/>
                <a:gd name="T22" fmla="*/ 243 w 257"/>
                <a:gd name="T23" fmla="*/ 189 h 258"/>
                <a:gd name="T24" fmla="*/ 191 w 257"/>
                <a:gd name="T25" fmla="*/ 189 h 258"/>
                <a:gd name="T26" fmla="*/ 129 w 257"/>
                <a:gd name="T27"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58">
                  <a:moveTo>
                    <a:pt x="129" y="42"/>
                  </a:moveTo>
                  <a:cubicBezTo>
                    <a:pt x="169" y="42"/>
                    <a:pt x="204" y="70"/>
                    <a:pt x="213" y="108"/>
                  </a:cubicBezTo>
                  <a:cubicBezTo>
                    <a:pt x="44" y="108"/>
                    <a:pt x="44" y="108"/>
                    <a:pt x="44" y="108"/>
                  </a:cubicBezTo>
                  <a:cubicBezTo>
                    <a:pt x="53" y="70"/>
                    <a:pt x="88" y="42"/>
                    <a:pt x="129" y="42"/>
                  </a:cubicBezTo>
                  <a:moveTo>
                    <a:pt x="129" y="216"/>
                  </a:moveTo>
                  <a:cubicBezTo>
                    <a:pt x="88" y="216"/>
                    <a:pt x="53" y="188"/>
                    <a:pt x="44" y="150"/>
                  </a:cubicBezTo>
                  <a:cubicBezTo>
                    <a:pt x="257" y="150"/>
                    <a:pt x="257" y="150"/>
                    <a:pt x="257" y="150"/>
                  </a:cubicBezTo>
                  <a:cubicBezTo>
                    <a:pt x="257" y="129"/>
                    <a:pt x="257" y="129"/>
                    <a:pt x="257" y="129"/>
                  </a:cubicBezTo>
                  <a:cubicBezTo>
                    <a:pt x="257" y="58"/>
                    <a:pt x="200" y="0"/>
                    <a:pt x="129" y="0"/>
                  </a:cubicBezTo>
                  <a:cubicBezTo>
                    <a:pt x="57" y="0"/>
                    <a:pt x="0" y="58"/>
                    <a:pt x="0" y="129"/>
                  </a:cubicBezTo>
                  <a:cubicBezTo>
                    <a:pt x="0" y="200"/>
                    <a:pt x="57" y="258"/>
                    <a:pt x="129" y="258"/>
                  </a:cubicBezTo>
                  <a:cubicBezTo>
                    <a:pt x="177" y="258"/>
                    <a:pt x="221" y="231"/>
                    <a:pt x="243" y="189"/>
                  </a:cubicBezTo>
                  <a:cubicBezTo>
                    <a:pt x="191" y="189"/>
                    <a:pt x="191" y="189"/>
                    <a:pt x="191" y="189"/>
                  </a:cubicBezTo>
                  <a:cubicBezTo>
                    <a:pt x="175" y="206"/>
                    <a:pt x="153" y="216"/>
                    <a:pt x="129" y="21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
            <p:cNvSpPr>
              <a:spLocks/>
            </p:cNvSpPr>
            <p:nvPr userDrawn="1"/>
          </p:nvSpPr>
          <p:spPr bwMode="auto">
            <a:xfrm>
              <a:off x="0" y="1492"/>
              <a:ext cx="1315" cy="1336"/>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9"/>
            <p:cNvSpPr>
              <a:spLocks/>
            </p:cNvSpPr>
            <p:nvPr userDrawn="1"/>
          </p:nvSpPr>
          <p:spPr bwMode="auto">
            <a:xfrm>
              <a:off x="360" y="1492"/>
              <a:ext cx="594" cy="595"/>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8496335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0467897" cy="1101213"/>
          </a:xfrm>
        </p:spPr>
        <p:txBody>
          <a:bodyPr/>
          <a:lstStyle/>
          <a:p>
            <a:r>
              <a:rPr lang="en-US"/>
              <a:t>Click to edit Master title style</a:t>
            </a:r>
          </a:p>
        </p:txBody>
      </p:sp>
      <p:sp>
        <p:nvSpPr>
          <p:cNvPr id="11" name="Content Placeholder 2"/>
          <p:cNvSpPr>
            <a:spLocks noGrp="1"/>
          </p:cNvSpPr>
          <p:nvPr>
            <p:ph idx="1"/>
          </p:nvPr>
        </p:nvSpPr>
        <p:spPr>
          <a:xfrm>
            <a:off x="826624" y="1066800"/>
            <a:ext cx="10538752"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17818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bg>
      <p:bgPr>
        <a:solidFill>
          <a:schemeClr val="tx2"/>
        </a:solidFill>
        <a:effectLst/>
      </p:bgPr>
    </p:bg>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1524000" y="1631148"/>
            <a:ext cx="9144000" cy="2387600"/>
          </a:xfrm>
        </p:spPr>
        <p:txBody>
          <a:bodyPr anchor="b"/>
          <a:lstStyle>
            <a:lvl1pPr algn="ctr">
              <a:defRPr sz="5400">
                <a:solidFill>
                  <a:schemeClr val="bg1"/>
                </a:solidFill>
                <a:latin typeface="Calibri Light" panose="020F0302020204030204" pitchFamily="34" charset="0"/>
                <a:cs typeface="Calibri Light" panose="020F0302020204030204" pitchFamily="34" charset="0"/>
              </a:defRPr>
            </a:lvl1pPr>
          </a:lstStyle>
          <a:p>
            <a:r>
              <a:rPr lang="en-US" dirty="0"/>
              <a:t>Section Break Title</a:t>
            </a:r>
          </a:p>
        </p:txBody>
      </p:sp>
      <p:sp>
        <p:nvSpPr>
          <p:cNvPr id="21" name="Subtitle 2"/>
          <p:cNvSpPr>
            <a:spLocks noGrp="1"/>
          </p:cNvSpPr>
          <p:nvPr>
            <p:ph type="subTitle" idx="1" hasCustomPrompt="1"/>
          </p:nvPr>
        </p:nvSpPr>
        <p:spPr>
          <a:xfrm>
            <a:off x="805543" y="3930200"/>
            <a:ext cx="10580914" cy="892630"/>
          </a:xfrm>
        </p:spPr>
        <p:txBody>
          <a:bodyPr>
            <a:normAutofit/>
          </a:bodyPr>
          <a:lstStyle>
            <a:lvl1pPr marL="0" indent="0" algn="ctr">
              <a:lnSpc>
                <a:spcPct val="80000"/>
              </a:lnSpc>
              <a:buNone/>
              <a:defRPr sz="36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2" name="Group 21"/>
          <p:cNvGrpSpPr>
            <a:grpSpLocks noChangeAspect="1"/>
          </p:cNvGrpSpPr>
          <p:nvPr userDrawn="1"/>
        </p:nvGrpSpPr>
        <p:grpSpPr>
          <a:xfrm>
            <a:off x="5645986" y="1412969"/>
            <a:ext cx="900028" cy="914400"/>
            <a:chOff x="5127584" y="2099392"/>
            <a:chExt cx="555329" cy="564197"/>
          </a:xfrm>
        </p:grpSpPr>
        <p:sp>
          <p:nvSpPr>
            <p:cNvPr id="23" name="Freeform 18"/>
            <p:cNvSpPr>
              <a:spLocks/>
            </p:cNvSpPr>
            <p:nvPr userDrawn="1"/>
          </p:nvSpPr>
          <p:spPr bwMode="auto">
            <a:xfrm>
              <a:off x="5127584" y="2099392"/>
              <a:ext cx="555329" cy="564197"/>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5279613" y="2099392"/>
              <a:ext cx="250848" cy="251270"/>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1501763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peaker Slide with picture">
    <p:bg>
      <p:bgPr>
        <a:solidFill>
          <a:schemeClr val="tx2"/>
        </a:solidFill>
        <a:effectLst/>
      </p:bgPr>
    </p:bg>
    <p:spTree>
      <p:nvGrpSpPr>
        <p:cNvPr id="1" name=""/>
        <p:cNvGrpSpPr/>
        <p:nvPr/>
      </p:nvGrpSpPr>
      <p:grpSpPr>
        <a:xfrm>
          <a:off x="0" y="0"/>
          <a:ext cx="0" cy="0"/>
          <a:chOff x="0" y="0"/>
          <a:chExt cx="0" cy="0"/>
        </a:xfrm>
      </p:grpSpPr>
      <p:sp>
        <p:nvSpPr>
          <p:cNvPr id="19" name="Subtitle 2"/>
          <p:cNvSpPr>
            <a:spLocks noGrp="1"/>
          </p:cNvSpPr>
          <p:nvPr>
            <p:ph type="subTitle" idx="1" hasCustomPrompt="1"/>
          </p:nvPr>
        </p:nvSpPr>
        <p:spPr>
          <a:xfrm>
            <a:off x="4389245" y="3731425"/>
            <a:ext cx="7453649" cy="892630"/>
          </a:xfrm>
        </p:spPr>
        <p:txBody>
          <a:bodyPr>
            <a:normAutofit/>
          </a:bodyPr>
          <a:lstStyle>
            <a:lvl1pPr marL="0" indent="0" algn="l">
              <a:lnSpc>
                <a:spcPct val="80000"/>
              </a:lnSpc>
              <a:spcBef>
                <a:spcPts val="0"/>
              </a:spcBef>
              <a:buNone/>
              <a:defRPr sz="2800">
                <a:solidFill>
                  <a:schemeClr val="tx2">
                    <a:lumMod val="20000"/>
                    <a:lumOff val="80000"/>
                  </a:schemeClr>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Picture Placeholder 26"/>
          <p:cNvSpPr>
            <a:spLocks noGrp="1"/>
          </p:cNvSpPr>
          <p:nvPr>
            <p:ph type="pic" sz="quarter" idx="12" hasCustomPrompt="1"/>
          </p:nvPr>
        </p:nvSpPr>
        <p:spPr>
          <a:xfrm>
            <a:off x="1492517" y="1984189"/>
            <a:ext cx="2532888" cy="2532888"/>
          </a:xfrm>
          <a:prstGeom prst="ellipse">
            <a:avLst/>
          </a:prstGeom>
        </p:spPr>
        <p:txBody>
          <a:bodyPr/>
          <a:lstStyle>
            <a:lvl1pPr>
              <a:defRPr baseline="0">
                <a:solidFill>
                  <a:schemeClr val="bg1"/>
                </a:solidFill>
              </a:defRPr>
            </a:lvl1pPr>
          </a:lstStyle>
          <a:p>
            <a:r>
              <a:rPr lang="en-US" dirty="0"/>
              <a:t>1:1 ratio photo</a:t>
            </a:r>
          </a:p>
        </p:txBody>
      </p:sp>
      <p:sp>
        <p:nvSpPr>
          <p:cNvPr id="9" name="Title 1"/>
          <p:cNvSpPr>
            <a:spLocks noGrp="1"/>
          </p:cNvSpPr>
          <p:nvPr>
            <p:ph type="ctrTitle"/>
          </p:nvPr>
        </p:nvSpPr>
        <p:spPr>
          <a:xfrm>
            <a:off x="4390006" y="2819716"/>
            <a:ext cx="7432568" cy="899331"/>
          </a:xfrm>
        </p:spPr>
        <p:txBody>
          <a:bodyPr anchor="b" anchorCtr="0"/>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E909A45-7F0F-474B-A549-6CF350A75DF1}"/>
              </a:ext>
            </a:extLst>
          </p:cNvPr>
          <p:cNvPicPr>
            <a:picLocks noChangeAspect="1"/>
          </p:cNvPicPr>
          <p:nvPr userDrawn="1"/>
        </p:nvPicPr>
        <p:blipFill>
          <a:blip r:embed="rId2"/>
          <a:stretch>
            <a:fillRect/>
          </a:stretch>
        </p:blipFill>
        <p:spPr>
          <a:xfrm>
            <a:off x="4389245" y="2215965"/>
            <a:ext cx="2427582" cy="571667"/>
          </a:xfrm>
          <a:prstGeom prst="rect">
            <a:avLst/>
          </a:prstGeom>
        </p:spPr>
      </p:pic>
    </p:spTree>
    <p:extLst>
      <p:ext uri="{BB962C8B-B14F-4D97-AF65-F5344CB8AC3E}">
        <p14:creationId xmlns:p14="http://schemas.microsoft.com/office/powerpoint/2010/main" val="21201463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peaker Slide with picture">
    <p:bg>
      <p:bgPr>
        <a:solidFill>
          <a:schemeClr val="tx2"/>
        </a:solidFill>
        <a:effectLst/>
      </p:bgPr>
    </p:bg>
    <p:spTree>
      <p:nvGrpSpPr>
        <p:cNvPr id="1" name=""/>
        <p:cNvGrpSpPr/>
        <p:nvPr/>
      </p:nvGrpSpPr>
      <p:grpSpPr>
        <a:xfrm>
          <a:off x="0" y="0"/>
          <a:ext cx="0" cy="0"/>
          <a:chOff x="0" y="0"/>
          <a:chExt cx="0" cy="0"/>
        </a:xfrm>
      </p:grpSpPr>
      <p:sp>
        <p:nvSpPr>
          <p:cNvPr id="7" name="Title 17">
            <a:extLst>
              <a:ext uri="{FF2B5EF4-FFF2-40B4-BE49-F238E27FC236}">
                <a16:creationId xmlns:a16="http://schemas.microsoft.com/office/drawing/2014/main" id="{627C41CD-C3E8-4A4A-BAE1-3E2630AB0809}"/>
              </a:ext>
            </a:extLst>
          </p:cNvPr>
          <p:cNvSpPr>
            <a:spLocks noGrp="1"/>
          </p:cNvSpPr>
          <p:nvPr>
            <p:ph type="title"/>
          </p:nvPr>
        </p:nvSpPr>
        <p:spPr>
          <a:xfrm>
            <a:off x="4389245" y="1710671"/>
            <a:ext cx="6994966" cy="986568"/>
          </a:xfrm>
        </p:spPr>
        <p:txBody>
          <a:bodyPr anchor="b"/>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8" name="Text Placeholder 22">
            <a:extLst>
              <a:ext uri="{FF2B5EF4-FFF2-40B4-BE49-F238E27FC236}">
                <a16:creationId xmlns:a16="http://schemas.microsoft.com/office/drawing/2014/main" id="{B1769B74-46AD-4300-A534-D94F7FB06B18}"/>
              </a:ext>
            </a:extLst>
          </p:cNvPr>
          <p:cNvSpPr>
            <a:spLocks noGrp="1"/>
          </p:cNvSpPr>
          <p:nvPr>
            <p:ph type="body" sz="quarter" idx="10"/>
          </p:nvPr>
        </p:nvSpPr>
        <p:spPr>
          <a:xfrm>
            <a:off x="4387786" y="2726844"/>
            <a:ext cx="5807676" cy="749029"/>
          </a:xfrm>
        </p:spPr>
        <p:txBody>
          <a:bodyPr/>
          <a:lstStyle>
            <a:lvl1pPr marL="0" indent="0">
              <a:buNone/>
              <a:defRPr sz="2800">
                <a:solidFill>
                  <a:schemeClr val="bg1"/>
                </a:solidFill>
                <a:latin typeface="Calibri Light" panose="020F0302020204030204" pitchFamily="34" charset="0"/>
                <a:cs typeface="Calibri Light" panose="020F0302020204030204" pitchFamily="34" charset="0"/>
              </a:defRPr>
            </a:lvl1pPr>
            <a:lvl2pPr marL="457200" indent="0">
              <a:buNone/>
              <a:defRPr/>
            </a:lvl2pPr>
          </a:lstStyle>
          <a:p>
            <a:pPr lvl="0"/>
            <a:r>
              <a:rPr lang="en-US"/>
              <a:t>Click to edit Master text styles</a:t>
            </a:r>
          </a:p>
        </p:txBody>
      </p:sp>
      <p:sp>
        <p:nvSpPr>
          <p:cNvPr id="10" name="Picture Placeholder 26">
            <a:extLst>
              <a:ext uri="{FF2B5EF4-FFF2-40B4-BE49-F238E27FC236}">
                <a16:creationId xmlns:a16="http://schemas.microsoft.com/office/drawing/2014/main" id="{683B06B6-BA77-45F6-84FA-0E6E21185885}"/>
              </a:ext>
            </a:extLst>
          </p:cNvPr>
          <p:cNvSpPr>
            <a:spLocks noGrp="1"/>
          </p:cNvSpPr>
          <p:nvPr>
            <p:ph type="pic" sz="quarter" idx="12" hasCustomPrompt="1"/>
          </p:nvPr>
        </p:nvSpPr>
        <p:spPr>
          <a:xfrm>
            <a:off x="2794096" y="1993570"/>
            <a:ext cx="1243584" cy="1243584"/>
          </a:xfrm>
          <a:prstGeom prst="ellipse">
            <a:avLst/>
          </a:prstGeom>
        </p:spPr>
        <p:txBody>
          <a:bodyPr/>
          <a:lstStyle>
            <a:lvl1pPr marL="0" indent="0">
              <a:buNone/>
              <a:defRPr sz="1800" baseline="0">
                <a:solidFill>
                  <a:schemeClr val="bg1"/>
                </a:solidFill>
              </a:defRPr>
            </a:lvl1pPr>
          </a:lstStyle>
          <a:p>
            <a:r>
              <a:rPr lang="en-US" dirty="0"/>
              <a:t>1:1 ratio photo</a:t>
            </a:r>
          </a:p>
        </p:txBody>
      </p:sp>
      <p:sp>
        <p:nvSpPr>
          <p:cNvPr id="11" name="Picture Placeholder 26">
            <a:extLst>
              <a:ext uri="{FF2B5EF4-FFF2-40B4-BE49-F238E27FC236}">
                <a16:creationId xmlns:a16="http://schemas.microsoft.com/office/drawing/2014/main" id="{F07E65ED-DF60-40C0-817A-EEDB6334D44E}"/>
              </a:ext>
            </a:extLst>
          </p:cNvPr>
          <p:cNvSpPr>
            <a:spLocks noGrp="1"/>
          </p:cNvSpPr>
          <p:nvPr>
            <p:ph type="pic" sz="quarter" idx="13" hasCustomPrompt="1"/>
          </p:nvPr>
        </p:nvSpPr>
        <p:spPr>
          <a:xfrm>
            <a:off x="2794096" y="3541777"/>
            <a:ext cx="1243584" cy="1243584"/>
          </a:xfrm>
          <a:prstGeom prst="ellipse">
            <a:avLst/>
          </a:prstGeom>
        </p:spPr>
        <p:txBody>
          <a:bodyPr/>
          <a:lstStyle>
            <a:lvl1pPr marL="0" indent="0">
              <a:buNone/>
              <a:defRPr sz="1800" baseline="0">
                <a:solidFill>
                  <a:schemeClr val="bg1"/>
                </a:solidFill>
              </a:defRPr>
            </a:lvl1pPr>
          </a:lstStyle>
          <a:p>
            <a:r>
              <a:rPr lang="en-US" dirty="0"/>
              <a:t>1:1 ratio photo</a:t>
            </a:r>
          </a:p>
        </p:txBody>
      </p:sp>
      <p:sp>
        <p:nvSpPr>
          <p:cNvPr id="12" name="Text Placeholder 22">
            <a:extLst>
              <a:ext uri="{FF2B5EF4-FFF2-40B4-BE49-F238E27FC236}">
                <a16:creationId xmlns:a16="http://schemas.microsoft.com/office/drawing/2014/main" id="{C8E68FAB-8310-4F7E-A7AC-0D1D1F041C7C}"/>
              </a:ext>
            </a:extLst>
          </p:cNvPr>
          <p:cNvSpPr>
            <a:spLocks noGrp="1"/>
          </p:cNvSpPr>
          <p:nvPr>
            <p:ph type="body" sz="quarter" idx="14"/>
          </p:nvPr>
        </p:nvSpPr>
        <p:spPr>
          <a:xfrm>
            <a:off x="4386327" y="4288888"/>
            <a:ext cx="5807676" cy="749029"/>
          </a:xfrm>
        </p:spPr>
        <p:txBody>
          <a:bodyPr/>
          <a:lstStyle>
            <a:lvl1pPr marL="0" indent="0">
              <a:buNone/>
              <a:defRPr sz="2800">
                <a:solidFill>
                  <a:schemeClr val="bg1"/>
                </a:solidFill>
                <a:latin typeface="Calibri Light" panose="020F0302020204030204" pitchFamily="34" charset="0"/>
                <a:cs typeface="Calibri Light" panose="020F0302020204030204" pitchFamily="34" charset="0"/>
              </a:defRPr>
            </a:lvl1pPr>
            <a:lvl2pPr marL="457200" indent="0">
              <a:buNone/>
              <a:defRPr/>
            </a:lvl2pPr>
          </a:lstStyle>
          <a:p>
            <a:pPr lvl="0"/>
            <a:r>
              <a:rPr lang="en-US"/>
              <a:t>Click to edit Master text styles</a:t>
            </a:r>
          </a:p>
        </p:txBody>
      </p:sp>
      <p:sp>
        <p:nvSpPr>
          <p:cNvPr id="13" name="Text Placeholder 37">
            <a:extLst>
              <a:ext uri="{FF2B5EF4-FFF2-40B4-BE49-F238E27FC236}">
                <a16:creationId xmlns:a16="http://schemas.microsoft.com/office/drawing/2014/main" id="{98C2C319-BC07-473E-8C5A-DC55B7D02719}"/>
              </a:ext>
            </a:extLst>
          </p:cNvPr>
          <p:cNvSpPr>
            <a:spLocks noGrp="1"/>
          </p:cNvSpPr>
          <p:nvPr>
            <p:ph type="body" sz="quarter" idx="15" hasCustomPrompt="1"/>
          </p:nvPr>
        </p:nvSpPr>
        <p:spPr>
          <a:xfrm>
            <a:off x="4386327" y="3237154"/>
            <a:ext cx="7006603" cy="1015581"/>
          </a:xfrm>
        </p:spPr>
        <p:txBody>
          <a:bodyPr anchor="b"/>
          <a:lstStyle>
            <a:lvl1pPr marL="0" indent="0">
              <a:buNone/>
              <a:defRPr sz="4400">
                <a:solidFill>
                  <a:schemeClr val="bg1"/>
                </a:solidFill>
                <a:latin typeface="Calibri Light" panose="020F0302020204030204" pitchFamily="34" charset="0"/>
                <a:cs typeface="Calibri Light" panose="020F0302020204030204" pitchFamily="34" charset="0"/>
              </a:defRPr>
            </a:lvl1pPr>
            <a:lvl2pPr marL="457200" indent="0">
              <a:buNone/>
              <a:defRPr/>
            </a:lvl2pPr>
          </a:lstStyle>
          <a:p>
            <a:pPr lvl="0"/>
            <a:r>
              <a:rPr lang="en-US" dirty="0"/>
              <a:t>Click to edit Master title style</a:t>
            </a:r>
          </a:p>
        </p:txBody>
      </p:sp>
      <p:grpSp>
        <p:nvGrpSpPr>
          <p:cNvPr id="14" name="Group 4">
            <a:extLst>
              <a:ext uri="{FF2B5EF4-FFF2-40B4-BE49-F238E27FC236}">
                <a16:creationId xmlns:a16="http://schemas.microsoft.com/office/drawing/2014/main" id="{5EBE134B-80D1-4C1E-AA51-4304BF835D15}"/>
              </a:ext>
            </a:extLst>
          </p:cNvPr>
          <p:cNvGrpSpPr>
            <a:grpSpLocks noChangeAspect="1"/>
          </p:cNvGrpSpPr>
          <p:nvPr userDrawn="1"/>
        </p:nvGrpSpPr>
        <p:grpSpPr bwMode="auto">
          <a:xfrm>
            <a:off x="5579537" y="6394621"/>
            <a:ext cx="1032926" cy="241526"/>
            <a:chOff x="2556" y="1860"/>
            <a:chExt cx="2566" cy="600"/>
          </a:xfrm>
        </p:grpSpPr>
        <p:sp>
          <p:nvSpPr>
            <p:cNvPr id="15" name="AutoShape 3">
              <a:extLst>
                <a:ext uri="{FF2B5EF4-FFF2-40B4-BE49-F238E27FC236}">
                  <a16:creationId xmlns:a16="http://schemas.microsoft.com/office/drawing/2014/main" id="{ABC46395-EAC1-413C-90F5-55779AAC6307}"/>
                </a:ext>
              </a:extLst>
            </p:cNvPr>
            <p:cNvSpPr>
              <a:spLocks noChangeAspect="1" noChangeArrowheads="1" noTextEdit="1"/>
            </p:cNvSpPr>
            <p:nvPr/>
          </p:nvSpPr>
          <p:spPr bwMode="auto">
            <a:xfrm>
              <a:off x="2558" y="1860"/>
              <a:ext cx="2564"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4302AD76-7EF3-4456-85AD-A5C05D32849F}"/>
                </a:ext>
              </a:extLst>
            </p:cNvPr>
            <p:cNvSpPr>
              <a:spLocks/>
            </p:cNvSpPr>
            <p:nvPr/>
          </p:nvSpPr>
          <p:spPr bwMode="auto">
            <a:xfrm>
              <a:off x="4124" y="1938"/>
              <a:ext cx="517" cy="522"/>
            </a:xfrm>
            <a:custGeom>
              <a:avLst/>
              <a:gdLst>
                <a:gd name="T0" fmla="*/ 253 w 253"/>
                <a:gd name="T1" fmla="*/ 0 h 253"/>
                <a:gd name="T2" fmla="*/ 206 w 253"/>
                <a:gd name="T3" fmla="*/ 0 h 253"/>
                <a:gd name="T4" fmla="*/ 126 w 253"/>
                <a:gd name="T5" fmla="*/ 159 h 253"/>
                <a:gd name="T6" fmla="*/ 46 w 253"/>
                <a:gd name="T7" fmla="*/ 0 h 253"/>
                <a:gd name="T8" fmla="*/ 0 w 253"/>
                <a:gd name="T9" fmla="*/ 0 h 253"/>
                <a:gd name="T10" fmla="*/ 126 w 253"/>
                <a:gd name="T11" fmla="*/ 253 h 253"/>
                <a:gd name="T12" fmla="*/ 253 w 253"/>
                <a:gd name="T13" fmla="*/ 0 h 253"/>
              </a:gdLst>
              <a:ahLst/>
              <a:cxnLst>
                <a:cxn ang="0">
                  <a:pos x="T0" y="T1"/>
                </a:cxn>
                <a:cxn ang="0">
                  <a:pos x="T2" y="T3"/>
                </a:cxn>
                <a:cxn ang="0">
                  <a:pos x="T4" y="T5"/>
                </a:cxn>
                <a:cxn ang="0">
                  <a:pos x="T6" y="T7"/>
                </a:cxn>
                <a:cxn ang="0">
                  <a:pos x="T8" y="T9"/>
                </a:cxn>
                <a:cxn ang="0">
                  <a:pos x="T10" y="T11"/>
                </a:cxn>
                <a:cxn ang="0">
                  <a:pos x="T12" y="T13"/>
                </a:cxn>
              </a:cxnLst>
              <a:rect l="0" t="0" r="r" b="b"/>
              <a:pathLst>
                <a:path w="253" h="253">
                  <a:moveTo>
                    <a:pt x="253" y="0"/>
                  </a:moveTo>
                  <a:cubicBezTo>
                    <a:pt x="206" y="0"/>
                    <a:pt x="206" y="0"/>
                    <a:pt x="206" y="0"/>
                  </a:cubicBezTo>
                  <a:cubicBezTo>
                    <a:pt x="126" y="159"/>
                    <a:pt x="126" y="159"/>
                    <a:pt x="126" y="159"/>
                  </a:cubicBezTo>
                  <a:cubicBezTo>
                    <a:pt x="46" y="0"/>
                    <a:pt x="46" y="0"/>
                    <a:pt x="46" y="0"/>
                  </a:cubicBezTo>
                  <a:cubicBezTo>
                    <a:pt x="0" y="0"/>
                    <a:pt x="0" y="0"/>
                    <a:pt x="0" y="0"/>
                  </a:cubicBezTo>
                  <a:cubicBezTo>
                    <a:pt x="50" y="100"/>
                    <a:pt x="126" y="253"/>
                    <a:pt x="126" y="253"/>
                  </a:cubicBezTo>
                  <a:lnTo>
                    <a:pt x="2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B86F0A19-B5CE-40B0-BC9B-9784C39B1576}"/>
                </a:ext>
              </a:extLst>
            </p:cNvPr>
            <p:cNvSpPr>
              <a:spLocks noEditPoints="1"/>
            </p:cNvSpPr>
            <p:nvPr/>
          </p:nvSpPr>
          <p:spPr bwMode="auto">
            <a:xfrm>
              <a:off x="3642" y="1934"/>
              <a:ext cx="505" cy="507"/>
            </a:xfrm>
            <a:custGeom>
              <a:avLst/>
              <a:gdLst>
                <a:gd name="T0" fmla="*/ 124 w 247"/>
                <a:gd name="T1" fmla="*/ 206 h 246"/>
                <a:gd name="T2" fmla="*/ 43 w 247"/>
                <a:gd name="T3" fmla="*/ 143 h 246"/>
                <a:gd name="T4" fmla="*/ 247 w 247"/>
                <a:gd name="T5" fmla="*/ 143 h 246"/>
                <a:gd name="T6" fmla="*/ 247 w 247"/>
                <a:gd name="T7" fmla="*/ 123 h 246"/>
                <a:gd name="T8" fmla="*/ 124 w 247"/>
                <a:gd name="T9" fmla="*/ 0 h 246"/>
                <a:gd name="T10" fmla="*/ 0 w 247"/>
                <a:gd name="T11" fmla="*/ 123 h 246"/>
                <a:gd name="T12" fmla="*/ 124 w 247"/>
                <a:gd name="T13" fmla="*/ 246 h 246"/>
                <a:gd name="T14" fmla="*/ 233 w 247"/>
                <a:gd name="T15" fmla="*/ 181 h 246"/>
                <a:gd name="T16" fmla="*/ 184 w 247"/>
                <a:gd name="T17" fmla="*/ 181 h 246"/>
                <a:gd name="T18" fmla="*/ 124 w 247"/>
                <a:gd name="T19" fmla="*/ 206 h 246"/>
                <a:gd name="T20" fmla="*/ 124 w 247"/>
                <a:gd name="T21" fmla="*/ 40 h 246"/>
                <a:gd name="T22" fmla="*/ 205 w 247"/>
                <a:gd name="T23" fmla="*/ 103 h 246"/>
                <a:gd name="T24" fmla="*/ 43 w 247"/>
                <a:gd name="T25" fmla="*/ 103 h 246"/>
                <a:gd name="T26" fmla="*/ 124 w 247"/>
                <a:gd name="T27" fmla="*/ 4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46">
                  <a:moveTo>
                    <a:pt x="124" y="206"/>
                  </a:moveTo>
                  <a:cubicBezTo>
                    <a:pt x="85" y="206"/>
                    <a:pt x="52" y="179"/>
                    <a:pt x="43" y="143"/>
                  </a:cubicBezTo>
                  <a:cubicBezTo>
                    <a:pt x="247" y="143"/>
                    <a:pt x="247" y="143"/>
                    <a:pt x="247" y="143"/>
                  </a:cubicBezTo>
                  <a:cubicBezTo>
                    <a:pt x="247" y="123"/>
                    <a:pt x="247" y="123"/>
                    <a:pt x="247" y="123"/>
                  </a:cubicBezTo>
                  <a:cubicBezTo>
                    <a:pt x="247" y="55"/>
                    <a:pt x="192" y="0"/>
                    <a:pt x="124" y="0"/>
                  </a:cubicBezTo>
                  <a:cubicBezTo>
                    <a:pt x="56" y="0"/>
                    <a:pt x="0" y="55"/>
                    <a:pt x="0" y="123"/>
                  </a:cubicBezTo>
                  <a:cubicBezTo>
                    <a:pt x="0" y="191"/>
                    <a:pt x="56" y="246"/>
                    <a:pt x="124" y="246"/>
                  </a:cubicBezTo>
                  <a:cubicBezTo>
                    <a:pt x="170" y="246"/>
                    <a:pt x="212" y="220"/>
                    <a:pt x="233" y="181"/>
                  </a:cubicBezTo>
                  <a:cubicBezTo>
                    <a:pt x="184" y="181"/>
                    <a:pt x="184" y="181"/>
                    <a:pt x="184" y="181"/>
                  </a:cubicBezTo>
                  <a:cubicBezTo>
                    <a:pt x="169" y="197"/>
                    <a:pt x="147" y="206"/>
                    <a:pt x="124" y="206"/>
                  </a:cubicBezTo>
                  <a:moveTo>
                    <a:pt x="124" y="40"/>
                  </a:moveTo>
                  <a:cubicBezTo>
                    <a:pt x="163" y="40"/>
                    <a:pt x="196" y="67"/>
                    <a:pt x="205" y="103"/>
                  </a:cubicBezTo>
                  <a:cubicBezTo>
                    <a:pt x="43" y="103"/>
                    <a:pt x="43" y="103"/>
                    <a:pt x="43" y="103"/>
                  </a:cubicBezTo>
                  <a:cubicBezTo>
                    <a:pt x="52" y="67"/>
                    <a:pt x="85" y="40"/>
                    <a:pt x="124"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A64A2FC0-8A2B-4F94-BBE8-2A6E06637DB0}"/>
                </a:ext>
              </a:extLst>
            </p:cNvPr>
            <p:cNvSpPr>
              <a:spLocks noEditPoints="1"/>
            </p:cNvSpPr>
            <p:nvPr/>
          </p:nvSpPr>
          <p:spPr bwMode="auto">
            <a:xfrm>
              <a:off x="4617" y="1936"/>
              <a:ext cx="503" cy="507"/>
            </a:xfrm>
            <a:custGeom>
              <a:avLst/>
              <a:gdLst>
                <a:gd name="T0" fmla="*/ 246 w 246"/>
                <a:gd name="T1" fmla="*/ 123 h 246"/>
                <a:gd name="T2" fmla="*/ 246 w 246"/>
                <a:gd name="T3" fmla="*/ 122 h 246"/>
                <a:gd name="T4" fmla="*/ 246 w 246"/>
                <a:gd name="T5" fmla="*/ 2 h 246"/>
                <a:gd name="T6" fmla="*/ 206 w 246"/>
                <a:gd name="T7" fmla="*/ 2 h 246"/>
                <a:gd name="T8" fmla="*/ 206 w 246"/>
                <a:gd name="T9" fmla="*/ 32 h 246"/>
                <a:gd name="T10" fmla="*/ 123 w 246"/>
                <a:gd name="T11" fmla="*/ 0 h 246"/>
                <a:gd name="T12" fmla="*/ 0 w 246"/>
                <a:gd name="T13" fmla="*/ 123 h 246"/>
                <a:gd name="T14" fmla="*/ 123 w 246"/>
                <a:gd name="T15" fmla="*/ 246 h 246"/>
                <a:gd name="T16" fmla="*/ 206 w 246"/>
                <a:gd name="T17" fmla="*/ 214 h 246"/>
                <a:gd name="T18" fmla="*/ 206 w 246"/>
                <a:gd name="T19" fmla="*/ 244 h 246"/>
                <a:gd name="T20" fmla="*/ 246 w 246"/>
                <a:gd name="T21" fmla="*/ 244 h 246"/>
                <a:gd name="T22" fmla="*/ 246 w 246"/>
                <a:gd name="T23" fmla="*/ 124 h 246"/>
                <a:gd name="T24" fmla="*/ 246 w 246"/>
                <a:gd name="T25" fmla="*/ 123 h 246"/>
                <a:gd name="T26" fmla="*/ 123 w 246"/>
                <a:gd name="T27" fmla="*/ 206 h 246"/>
                <a:gd name="T28" fmla="*/ 40 w 246"/>
                <a:gd name="T29" fmla="*/ 123 h 246"/>
                <a:gd name="T30" fmla="*/ 123 w 246"/>
                <a:gd name="T31" fmla="*/ 40 h 246"/>
                <a:gd name="T32" fmla="*/ 206 w 246"/>
                <a:gd name="T33" fmla="*/ 122 h 246"/>
                <a:gd name="T34" fmla="*/ 206 w 246"/>
                <a:gd name="T35" fmla="*/ 124 h 246"/>
                <a:gd name="T36" fmla="*/ 123 w 246"/>
                <a:gd name="T37"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6" h="246">
                  <a:moveTo>
                    <a:pt x="246" y="123"/>
                  </a:moveTo>
                  <a:cubicBezTo>
                    <a:pt x="246" y="123"/>
                    <a:pt x="246" y="122"/>
                    <a:pt x="246" y="122"/>
                  </a:cubicBezTo>
                  <a:cubicBezTo>
                    <a:pt x="246" y="2"/>
                    <a:pt x="246" y="2"/>
                    <a:pt x="246" y="2"/>
                  </a:cubicBezTo>
                  <a:cubicBezTo>
                    <a:pt x="206" y="2"/>
                    <a:pt x="206" y="2"/>
                    <a:pt x="206" y="2"/>
                  </a:cubicBezTo>
                  <a:cubicBezTo>
                    <a:pt x="206" y="32"/>
                    <a:pt x="206" y="32"/>
                    <a:pt x="206" y="32"/>
                  </a:cubicBezTo>
                  <a:cubicBezTo>
                    <a:pt x="184" y="12"/>
                    <a:pt x="155" y="0"/>
                    <a:pt x="123" y="0"/>
                  </a:cubicBezTo>
                  <a:cubicBezTo>
                    <a:pt x="55" y="0"/>
                    <a:pt x="0" y="55"/>
                    <a:pt x="0" y="123"/>
                  </a:cubicBezTo>
                  <a:cubicBezTo>
                    <a:pt x="0" y="191"/>
                    <a:pt x="55" y="246"/>
                    <a:pt x="123" y="246"/>
                  </a:cubicBezTo>
                  <a:cubicBezTo>
                    <a:pt x="155" y="246"/>
                    <a:pt x="184" y="234"/>
                    <a:pt x="206" y="214"/>
                  </a:cubicBezTo>
                  <a:cubicBezTo>
                    <a:pt x="206" y="244"/>
                    <a:pt x="206" y="244"/>
                    <a:pt x="206" y="244"/>
                  </a:cubicBezTo>
                  <a:cubicBezTo>
                    <a:pt x="246" y="244"/>
                    <a:pt x="246" y="244"/>
                    <a:pt x="246" y="244"/>
                  </a:cubicBezTo>
                  <a:cubicBezTo>
                    <a:pt x="246" y="124"/>
                    <a:pt x="246" y="124"/>
                    <a:pt x="246" y="124"/>
                  </a:cubicBezTo>
                  <a:cubicBezTo>
                    <a:pt x="246" y="124"/>
                    <a:pt x="246" y="123"/>
                    <a:pt x="246" y="123"/>
                  </a:cubicBezTo>
                  <a:moveTo>
                    <a:pt x="123" y="206"/>
                  </a:moveTo>
                  <a:cubicBezTo>
                    <a:pt x="77" y="206"/>
                    <a:pt x="40" y="169"/>
                    <a:pt x="40" y="123"/>
                  </a:cubicBezTo>
                  <a:cubicBezTo>
                    <a:pt x="40" y="77"/>
                    <a:pt x="77" y="40"/>
                    <a:pt x="123" y="40"/>
                  </a:cubicBezTo>
                  <a:cubicBezTo>
                    <a:pt x="169" y="40"/>
                    <a:pt x="206" y="76"/>
                    <a:pt x="206" y="122"/>
                  </a:cubicBezTo>
                  <a:cubicBezTo>
                    <a:pt x="206" y="124"/>
                    <a:pt x="206" y="124"/>
                    <a:pt x="206" y="124"/>
                  </a:cubicBezTo>
                  <a:cubicBezTo>
                    <a:pt x="206" y="170"/>
                    <a:pt x="169" y="206"/>
                    <a:pt x="123" y="2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96CB07EA-81A4-4338-A1EE-4A1B4B4415F8}"/>
                </a:ext>
              </a:extLst>
            </p:cNvPr>
            <p:cNvSpPr>
              <a:spLocks noEditPoints="1"/>
            </p:cNvSpPr>
            <p:nvPr/>
          </p:nvSpPr>
          <p:spPr bwMode="auto">
            <a:xfrm>
              <a:off x="3081" y="1934"/>
              <a:ext cx="505" cy="507"/>
            </a:xfrm>
            <a:custGeom>
              <a:avLst/>
              <a:gdLst>
                <a:gd name="T0" fmla="*/ 124 w 247"/>
                <a:gd name="T1" fmla="*/ 206 h 246"/>
                <a:gd name="T2" fmla="*/ 43 w 247"/>
                <a:gd name="T3" fmla="*/ 143 h 246"/>
                <a:gd name="T4" fmla="*/ 247 w 247"/>
                <a:gd name="T5" fmla="*/ 143 h 246"/>
                <a:gd name="T6" fmla="*/ 247 w 247"/>
                <a:gd name="T7" fmla="*/ 123 h 246"/>
                <a:gd name="T8" fmla="*/ 124 w 247"/>
                <a:gd name="T9" fmla="*/ 0 h 246"/>
                <a:gd name="T10" fmla="*/ 0 w 247"/>
                <a:gd name="T11" fmla="*/ 123 h 246"/>
                <a:gd name="T12" fmla="*/ 124 w 247"/>
                <a:gd name="T13" fmla="*/ 246 h 246"/>
                <a:gd name="T14" fmla="*/ 233 w 247"/>
                <a:gd name="T15" fmla="*/ 181 h 246"/>
                <a:gd name="T16" fmla="*/ 184 w 247"/>
                <a:gd name="T17" fmla="*/ 181 h 246"/>
                <a:gd name="T18" fmla="*/ 124 w 247"/>
                <a:gd name="T19" fmla="*/ 206 h 246"/>
                <a:gd name="T20" fmla="*/ 124 w 247"/>
                <a:gd name="T21" fmla="*/ 40 h 246"/>
                <a:gd name="T22" fmla="*/ 205 w 247"/>
                <a:gd name="T23" fmla="*/ 103 h 246"/>
                <a:gd name="T24" fmla="*/ 43 w 247"/>
                <a:gd name="T25" fmla="*/ 103 h 246"/>
                <a:gd name="T26" fmla="*/ 124 w 247"/>
                <a:gd name="T27" fmla="*/ 4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46">
                  <a:moveTo>
                    <a:pt x="124" y="206"/>
                  </a:moveTo>
                  <a:cubicBezTo>
                    <a:pt x="85" y="206"/>
                    <a:pt x="52" y="179"/>
                    <a:pt x="43" y="143"/>
                  </a:cubicBezTo>
                  <a:cubicBezTo>
                    <a:pt x="247" y="143"/>
                    <a:pt x="247" y="143"/>
                    <a:pt x="247" y="143"/>
                  </a:cubicBezTo>
                  <a:cubicBezTo>
                    <a:pt x="247" y="123"/>
                    <a:pt x="247" y="123"/>
                    <a:pt x="247" y="123"/>
                  </a:cubicBezTo>
                  <a:cubicBezTo>
                    <a:pt x="247" y="55"/>
                    <a:pt x="192" y="0"/>
                    <a:pt x="124" y="0"/>
                  </a:cubicBezTo>
                  <a:cubicBezTo>
                    <a:pt x="56" y="0"/>
                    <a:pt x="0" y="55"/>
                    <a:pt x="0" y="123"/>
                  </a:cubicBezTo>
                  <a:cubicBezTo>
                    <a:pt x="0" y="191"/>
                    <a:pt x="56" y="246"/>
                    <a:pt x="124" y="246"/>
                  </a:cubicBezTo>
                  <a:cubicBezTo>
                    <a:pt x="171" y="246"/>
                    <a:pt x="212" y="220"/>
                    <a:pt x="233" y="181"/>
                  </a:cubicBezTo>
                  <a:cubicBezTo>
                    <a:pt x="184" y="181"/>
                    <a:pt x="184" y="181"/>
                    <a:pt x="184" y="181"/>
                  </a:cubicBezTo>
                  <a:cubicBezTo>
                    <a:pt x="169" y="197"/>
                    <a:pt x="147" y="206"/>
                    <a:pt x="124" y="206"/>
                  </a:cubicBezTo>
                  <a:moveTo>
                    <a:pt x="124" y="40"/>
                  </a:moveTo>
                  <a:cubicBezTo>
                    <a:pt x="163" y="40"/>
                    <a:pt x="196" y="67"/>
                    <a:pt x="205" y="103"/>
                  </a:cubicBezTo>
                  <a:cubicBezTo>
                    <a:pt x="43" y="103"/>
                    <a:pt x="43" y="103"/>
                    <a:pt x="43" y="103"/>
                  </a:cubicBezTo>
                  <a:cubicBezTo>
                    <a:pt x="52" y="67"/>
                    <a:pt x="85" y="40"/>
                    <a:pt x="124"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345BCDC0-8A9B-4220-8C2D-02A35AAB44E5}"/>
                </a:ext>
              </a:extLst>
            </p:cNvPr>
            <p:cNvSpPr>
              <a:spLocks/>
            </p:cNvSpPr>
            <p:nvPr/>
          </p:nvSpPr>
          <p:spPr bwMode="auto">
            <a:xfrm>
              <a:off x="2556" y="1862"/>
              <a:ext cx="585" cy="598"/>
            </a:xfrm>
            <a:custGeom>
              <a:avLst/>
              <a:gdLst>
                <a:gd name="T0" fmla="*/ 0 w 585"/>
                <a:gd name="T1" fmla="*/ 0 h 598"/>
                <a:gd name="T2" fmla="*/ 102 w 585"/>
                <a:gd name="T3" fmla="*/ 0 h 598"/>
                <a:gd name="T4" fmla="*/ 294 w 585"/>
                <a:gd name="T5" fmla="*/ 390 h 598"/>
                <a:gd name="T6" fmla="*/ 487 w 585"/>
                <a:gd name="T7" fmla="*/ 0 h 598"/>
                <a:gd name="T8" fmla="*/ 585 w 585"/>
                <a:gd name="T9" fmla="*/ 0 h 598"/>
                <a:gd name="T10" fmla="*/ 294 w 585"/>
                <a:gd name="T11" fmla="*/ 598 h 598"/>
                <a:gd name="T12" fmla="*/ 0 w 585"/>
                <a:gd name="T13" fmla="*/ 0 h 598"/>
              </a:gdLst>
              <a:ahLst/>
              <a:cxnLst>
                <a:cxn ang="0">
                  <a:pos x="T0" y="T1"/>
                </a:cxn>
                <a:cxn ang="0">
                  <a:pos x="T2" y="T3"/>
                </a:cxn>
                <a:cxn ang="0">
                  <a:pos x="T4" y="T5"/>
                </a:cxn>
                <a:cxn ang="0">
                  <a:pos x="T6" y="T7"/>
                </a:cxn>
                <a:cxn ang="0">
                  <a:pos x="T8" y="T9"/>
                </a:cxn>
                <a:cxn ang="0">
                  <a:pos x="T10" y="T11"/>
                </a:cxn>
                <a:cxn ang="0">
                  <a:pos x="T12" y="T13"/>
                </a:cxn>
              </a:cxnLst>
              <a:rect l="0" t="0" r="r" b="b"/>
              <a:pathLst>
                <a:path w="585" h="598">
                  <a:moveTo>
                    <a:pt x="0" y="0"/>
                  </a:moveTo>
                  <a:lnTo>
                    <a:pt x="102" y="0"/>
                  </a:lnTo>
                  <a:lnTo>
                    <a:pt x="294" y="390"/>
                  </a:lnTo>
                  <a:lnTo>
                    <a:pt x="487" y="0"/>
                  </a:lnTo>
                  <a:lnTo>
                    <a:pt x="585" y="0"/>
                  </a:lnTo>
                  <a:lnTo>
                    <a:pt x="294" y="59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E0FC14A4-477F-4426-B922-4D655E4BD035}"/>
                </a:ext>
              </a:extLst>
            </p:cNvPr>
            <p:cNvSpPr>
              <a:spLocks/>
            </p:cNvSpPr>
            <p:nvPr/>
          </p:nvSpPr>
          <p:spPr bwMode="auto">
            <a:xfrm>
              <a:off x="2556" y="1862"/>
              <a:ext cx="585" cy="598"/>
            </a:xfrm>
            <a:custGeom>
              <a:avLst/>
              <a:gdLst>
                <a:gd name="T0" fmla="*/ 0 w 585"/>
                <a:gd name="T1" fmla="*/ 0 h 598"/>
                <a:gd name="T2" fmla="*/ 102 w 585"/>
                <a:gd name="T3" fmla="*/ 0 h 598"/>
                <a:gd name="T4" fmla="*/ 294 w 585"/>
                <a:gd name="T5" fmla="*/ 390 h 598"/>
                <a:gd name="T6" fmla="*/ 487 w 585"/>
                <a:gd name="T7" fmla="*/ 0 h 598"/>
                <a:gd name="T8" fmla="*/ 585 w 585"/>
                <a:gd name="T9" fmla="*/ 0 h 598"/>
                <a:gd name="T10" fmla="*/ 294 w 585"/>
                <a:gd name="T11" fmla="*/ 598 h 598"/>
                <a:gd name="T12" fmla="*/ 0 w 585"/>
                <a:gd name="T13" fmla="*/ 0 h 598"/>
              </a:gdLst>
              <a:ahLst/>
              <a:cxnLst>
                <a:cxn ang="0">
                  <a:pos x="T0" y="T1"/>
                </a:cxn>
                <a:cxn ang="0">
                  <a:pos x="T2" y="T3"/>
                </a:cxn>
                <a:cxn ang="0">
                  <a:pos x="T4" y="T5"/>
                </a:cxn>
                <a:cxn ang="0">
                  <a:pos x="T6" y="T7"/>
                </a:cxn>
                <a:cxn ang="0">
                  <a:pos x="T8" y="T9"/>
                </a:cxn>
                <a:cxn ang="0">
                  <a:pos x="T10" y="T11"/>
                </a:cxn>
                <a:cxn ang="0">
                  <a:pos x="T12" y="T13"/>
                </a:cxn>
              </a:cxnLst>
              <a:rect l="0" t="0" r="r" b="b"/>
              <a:pathLst>
                <a:path w="585" h="598">
                  <a:moveTo>
                    <a:pt x="0" y="0"/>
                  </a:moveTo>
                  <a:lnTo>
                    <a:pt x="102" y="0"/>
                  </a:lnTo>
                  <a:lnTo>
                    <a:pt x="294" y="390"/>
                  </a:lnTo>
                  <a:lnTo>
                    <a:pt x="487" y="0"/>
                  </a:lnTo>
                  <a:lnTo>
                    <a:pt x="585" y="0"/>
                  </a:lnTo>
                  <a:lnTo>
                    <a:pt x="294" y="59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AA43B426-E2D9-422C-9506-4BAF81946C8E}"/>
                </a:ext>
              </a:extLst>
            </p:cNvPr>
            <p:cNvSpPr>
              <a:spLocks/>
            </p:cNvSpPr>
            <p:nvPr/>
          </p:nvSpPr>
          <p:spPr bwMode="auto">
            <a:xfrm>
              <a:off x="2718" y="1862"/>
              <a:ext cx="263" cy="266"/>
            </a:xfrm>
            <a:custGeom>
              <a:avLst/>
              <a:gdLst>
                <a:gd name="T0" fmla="*/ 0 w 129"/>
                <a:gd name="T1" fmla="*/ 0 h 129"/>
                <a:gd name="T2" fmla="*/ 64 w 129"/>
                <a:gd name="T3" fmla="*/ 129 h 129"/>
                <a:gd name="T4" fmla="*/ 129 w 129"/>
                <a:gd name="T5" fmla="*/ 0 h 129"/>
                <a:gd name="T6" fmla="*/ 0 w 129"/>
                <a:gd name="T7" fmla="*/ 0 h 129"/>
              </a:gdLst>
              <a:ahLst/>
              <a:cxnLst>
                <a:cxn ang="0">
                  <a:pos x="T0" y="T1"/>
                </a:cxn>
                <a:cxn ang="0">
                  <a:pos x="T2" y="T3"/>
                </a:cxn>
                <a:cxn ang="0">
                  <a:pos x="T4" y="T5"/>
                </a:cxn>
                <a:cxn ang="0">
                  <a:pos x="T6" y="T7"/>
                </a:cxn>
              </a:cxnLst>
              <a:rect l="0" t="0" r="r" b="b"/>
              <a:pathLst>
                <a:path w="129" h="129">
                  <a:moveTo>
                    <a:pt x="0" y="0"/>
                  </a:moveTo>
                  <a:cubicBezTo>
                    <a:pt x="64" y="129"/>
                    <a:pt x="64" y="129"/>
                    <a:pt x="64" y="129"/>
                  </a:cubicBezTo>
                  <a:cubicBezTo>
                    <a:pt x="129" y="0"/>
                    <a:pt x="129" y="0"/>
                    <a:pt x="129" y="0"/>
                  </a:cubicBezTo>
                  <a:cubicBezTo>
                    <a:pt x="129"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0365154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10" name="Title 1"/>
          <p:cNvSpPr>
            <a:spLocks noGrp="1"/>
          </p:cNvSpPr>
          <p:nvPr>
            <p:ph type="title"/>
          </p:nvPr>
        </p:nvSpPr>
        <p:spPr>
          <a:xfrm>
            <a:off x="276303" y="96275"/>
            <a:ext cx="11639394" cy="970525"/>
          </a:xfrm>
        </p:spPr>
        <p:txBody>
          <a:bodyPr/>
          <a:lstStyle/>
          <a:p>
            <a:r>
              <a:rPr lang="en-US"/>
              <a:t>Click to edit Master title style</a:t>
            </a:r>
            <a:endParaRPr lang="en-US" dirty="0"/>
          </a:p>
        </p:txBody>
      </p:sp>
      <p:sp>
        <p:nvSpPr>
          <p:cNvPr id="11" name="Content Placeholder 2"/>
          <p:cNvSpPr>
            <a:spLocks noGrp="1"/>
          </p:cNvSpPr>
          <p:nvPr>
            <p:ph idx="1"/>
          </p:nvPr>
        </p:nvSpPr>
        <p:spPr>
          <a:xfrm>
            <a:off x="826623" y="1066800"/>
            <a:ext cx="11089073" cy="54102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56164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826624" y="1371600"/>
            <a:ext cx="11098676"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3" hasCustomPrompt="1"/>
          </p:nvPr>
        </p:nvSpPr>
        <p:spPr>
          <a:xfrm>
            <a:off x="276303" y="907082"/>
            <a:ext cx="11639394" cy="579664"/>
          </a:xfrm>
        </p:spPr>
        <p:txBody>
          <a:bodyPr>
            <a:noAutofit/>
          </a:bodyPr>
          <a:lstStyle>
            <a:lvl1pPr marL="0" indent="0" algn="ctr">
              <a:buNone/>
              <a:defRPr sz="2600">
                <a:solidFill>
                  <a:srgbClr val="87888D"/>
                </a:solidFill>
              </a:defRPr>
            </a:lvl1pPr>
          </a:lstStyle>
          <a:p>
            <a:pPr lvl="0"/>
            <a:r>
              <a:rPr lang="en-US" dirty="0"/>
              <a:t>Subtitle</a:t>
            </a:r>
          </a:p>
        </p:txBody>
      </p:sp>
      <p:sp>
        <p:nvSpPr>
          <p:cNvPr id="12" name="Title 1"/>
          <p:cNvSpPr>
            <a:spLocks noGrp="1"/>
          </p:cNvSpPr>
          <p:nvPr>
            <p:ph type="title"/>
          </p:nvPr>
        </p:nvSpPr>
        <p:spPr>
          <a:xfrm>
            <a:off x="276303" y="96275"/>
            <a:ext cx="11639394" cy="970525"/>
          </a:xfrm>
        </p:spPr>
        <p:txBody>
          <a:bodyPr/>
          <a:lstStyle/>
          <a:p>
            <a:r>
              <a:rPr lang="en-US"/>
              <a:t>Click to edit Master title style</a:t>
            </a:r>
            <a:endParaRPr lang="en-US" dirty="0"/>
          </a:p>
        </p:txBody>
      </p:sp>
    </p:spTree>
    <p:extLst>
      <p:ext uri="{BB962C8B-B14F-4D97-AF65-F5344CB8AC3E}">
        <p14:creationId xmlns:p14="http://schemas.microsoft.com/office/powerpoint/2010/main" val="313375260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371600"/>
            <a:ext cx="5181600" cy="5105400"/>
          </a:xfrm>
        </p:spPr>
        <p:txBody>
          <a:bodyPr/>
          <a:lstStyle>
            <a:lvl1pPr>
              <a:lnSpc>
                <a:spcPct val="80000"/>
              </a:lnSpc>
              <a:spcBef>
                <a:spcPts val="1000"/>
              </a:spcBef>
              <a:defRPr/>
            </a:lvl1pPr>
            <a:lvl2pPr>
              <a:lnSpc>
                <a:spcPct val="80000"/>
              </a:lnSpc>
              <a:spcBef>
                <a:spcPts val="600"/>
              </a:spcBef>
              <a:defRPr/>
            </a:lvl2pPr>
            <a:lvl3pPr>
              <a:lnSpc>
                <a:spcPct val="80000"/>
              </a:lnSpc>
              <a:spcBef>
                <a:spcPts val="600"/>
              </a:spcBef>
              <a:defRPr/>
            </a:lvl3pPr>
            <a:lvl4pPr>
              <a:lnSpc>
                <a:spcPct val="80000"/>
              </a:lnSpc>
              <a:spcBef>
                <a:spcPts val="600"/>
              </a:spcBef>
              <a:defRPr/>
            </a:lvl4pPr>
            <a:lvl5pPr>
              <a:lnSpc>
                <a:spcPct val="8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7CC576A4-4C87-4B34-BF22-44DA60DFCC08}"/>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0291575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6"/>
            <a:ext cx="11639394" cy="970524"/>
          </a:xfrm>
        </p:spPr>
        <p:txBody>
          <a:bodyPr/>
          <a:lstStyle/>
          <a:p>
            <a:r>
              <a:rPr lang="en-US"/>
              <a:t>Click to edit Master title style</a:t>
            </a:r>
            <a:endParaRPr lang="en-US" dirty="0"/>
          </a:p>
        </p:txBody>
      </p:sp>
      <p:sp>
        <p:nvSpPr>
          <p:cNvPr id="4" name="Text Placeholder 6">
            <a:extLst>
              <a:ext uri="{FF2B5EF4-FFF2-40B4-BE49-F238E27FC236}">
                <a16:creationId xmlns:a16="http://schemas.microsoft.com/office/drawing/2014/main" id="{2AC331BD-B2D2-49AA-B79F-08337B3E34F0}"/>
              </a:ext>
            </a:extLst>
          </p:cNvPr>
          <p:cNvSpPr>
            <a:spLocks noGrp="1"/>
          </p:cNvSpPr>
          <p:nvPr>
            <p:ph type="body" sz="quarter" idx="14" hasCustomPrompt="1"/>
          </p:nvPr>
        </p:nvSpPr>
        <p:spPr>
          <a:xfrm>
            <a:off x="765969" y="907082"/>
            <a:ext cx="10660063" cy="579664"/>
          </a:xfrm>
        </p:spPr>
        <p:txBody>
          <a:bodyPr>
            <a:noAutofit/>
          </a:bodyPr>
          <a:lstStyle>
            <a:lvl1pPr marL="0" indent="0" algn="ctr">
              <a:buNone/>
              <a:defRPr sz="2600">
                <a:solidFill>
                  <a:srgbClr val="87888D"/>
                </a:solidFill>
              </a:defRPr>
            </a:lvl1pPr>
          </a:lstStyle>
          <a:p>
            <a:pPr lvl="0"/>
            <a:r>
              <a:rPr lang="en-US" dirty="0"/>
              <a:t>Subtitle</a:t>
            </a:r>
          </a:p>
        </p:txBody>
      </p:sp>
    </p:spTree>
    <p:extLst>
      <p:ext uri="{BB962C8B-B14F-4D97-AF65-F5344CB8AC3E}">
        <p14:creationId xmlns:p14="http://schemas.microsoft.com/office/powerpoint/2010/main" val="1617560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6624" y="1082843"/>
            <a:ext cx="11098676" cy="5394158"/>
          </a:xfrm>
          <a:prstGeom prst="rect">
            <a:avLst/>
          </a:prstGeom>
        </p:spPr>
        <p:txBody>
          <a:bodyPr vert="horz" wrap="square"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276303" y="96276"/>
            <a:ext cx="11639394" cy="986568"/>
          </a:xfrm>
          <a:prstGeom prst="rect">
            <a:avLst/>
          </a:prstGeom>
        </p:spPr>
        <p:txBody>
          <a:bodyPr vert="horz" lIns="91440" tIns="45720" rIns="91440" bIns="45720" rtlCol="0" anchor="ctr" anchorCtr="0">
            <a:noAutofit/>
          </a:bodyPr>
          <a:lstStyle/>
          <a:p>
            <a:r>
              <a:rPr lang="en-US"/>
              <a:t>Click to edit Master title style</a:t>
            </a:r>
            <a:endParaRPr lang="en-US" dirty="0"/>
          </a:p>
        </p:txBody>
      </p:sp>
      <p:grpSp>
        <p:nvGrpSpPr>
          <p:cNvPr id="7" name="Group 6"/>
          <p:cNvGrpSpPr/>
          <p:nvPr/>
        </p:nvGrpSpPr>
        <p:grpSpPr>
          <a:xfrm>
            <a:off x="234968" y="6519734"/>
            <a:ext cx="244893" cy="248803"/>
            <a:chOff x="2666237" y="2584432"/>
            <a:chExt cx="864026" cy="877824"/>
          </a:xfrm>
          <a:solidFill>
            <a:schemeClr val="tx2"/>
          </a:solidFill>
        </p:grpSpPr>
        <p:sp>
          <p:nvSpPr>
            <p:cNvPr id="8" name="Freeform 18"/>
            <p:cNvSpPr>
              <a:spLocks/>
            </p:cNvSpPr>
            <p:nvPr/>
          </p:nvSpPr>
          <p:spPr bwMode="auto">
            <a:xfrm>
              <a:off x="2666237" y="2584432"/>
              <a:ext cx="864026" cy="877824"/>
            </a:xfrm>
            <a:custGeom>
              <a:avLst/>
              <a:gdLst>
                <a:gd name="T0" fmla="*/ 0 w 1315"/>
                <a:gd name="T1" fmla="*/ 0 h 1336"/>
                <a:gd name="T2" fmla="*/ 229 w 1315"/>
                <a:gd name="T3" fmla="*/ 0 h 1336"/>
                <a:gd name="T4" fmla="*/ 659 w 1315"/>
                <a:gd name="T5" fmla="*/ 873 h 1336"/>
                <a:gd name="T6" fmla="*/ 1090 w 1315"/>
                <a:gd name="T7" fmla="*/ 0 h 1336"/>
                <a:gd name="T8" fmla="*/ 1315 w 1315"/>
                <a:gd name="T9" fmla="*/ 0 h 1336"/>
                <a:gd name="T10" fmla="*/ 659 w 1315"/>
                <a:gd name="T11" fmla="*/ 1336 h 1336"/>
                <a:gd name="T12" fmla="*/ 0 w 1315"/>
                <a:gd name="T13" fmla="*/ 0 h 1336"/>
              </a:gdLst>
              <a:ahLst/>
              <a:cxnLst>
                <a:cxn ang="0">
                  <a:pos x="T0" y="T1"/>
                </a:cxn>
                <a:cxn ang="0">
                  <a:pos x="T2" y="T3"/>
                </a:cxn>
                <a:cxn ang="0">
                  <a:pos x="T4" y="T5"/>
                </a:cxn>
                <a:cxn ang="0">
                  <a:pos x="T6" y="T7"/>
                </a:cxn>
                <a:cxn ang="0">
                  <a:pos x="T8" y="T9"/>
                </a:cxn>
                <a:cxn ang="0">
                  <a:pos x="T10" y="T11"/>
                </a:cxn>
                <a:cxn ang="0">
                  <a:pos x="T12" y="T13"/>
                </a:cxn>
              </a:cxnLst>
              <a:rect l="0" t="0" r="r" b="b"/>
              <a:pathLst>
                <a:path w="1315" h="1336">
                  <a:moveTo>
                    <a:pt x="0" y="0"/>
                  </a:moveTo>
                  <a:lnTo>
                    <a:pt x="229" y="0"/>
                  </a:lnTo>
                  <a:lnTo>
                    <a:pt x="659" y="873"/>
                  </a:lnTo>
                  <a:lnTo>
                    <a:pt x="1090" y="0"/>
                  </a:lnTo>
                  <a:lnTo>
                    <a:pt x="1315" y="0"/>
                  </a:lnTo>
                  <a:lnTo>
                    <a:pt x="659" y="1336"/>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9"/>
            <p:cNvSpPr>
              <a:spLocks/>
            </p:cNvSpPr>
            <p:nvPr/>
          </p:nvSpPr>
          <p:spPr bwMode="auto">
            <a:xfrm>
              <a:off x="2902776" y="2584432"/>
              <a:ext cx="390290" cy="390947"/>
            </a:xfrm>
            <a:custGeom>
              <a:avLst/>
              <a:gdLst>
                <a:gd name="T0" fmla="*/ 0 w 135"/>
                <a:gd name="T1" fmla="*/ 0 h 135"/>
                <a:gd name="T2" fmla="*/ 68 w 135"/>
                <a:gd name="T3" fmla="*/ 135 h 135"/>
                <a:gd name="T4" fmla="*/ 135 w 135"/>
                <a:gd name="T5" fmla="*/ 0 h 135"/>
                <a:gd name="T6" fmla="*/ 0 w 135"/>
                <a:gd name="T7" fmla="*/ 0 h 135"/>
              </a:gdLst>
              <a:ahLst/>
              <a:cxnLst>
                <a:cxn ang="0">
                  <a:pos x="T0" y="T1"/>
                </a:cxn>
                <a:cxn ang="0">
                  <a:pos x="T2" y="T3"/>
                </a:cxn>
                <a:cxn ang="0">
                  <a:pos x="T4" y="T5"/>
                </a:cxn>
                <a:cxn ang="0">
                  <a:pos x="T6" y="T7"/>
                </a:cxn>
              </a:cxnLst>
              <a:rect l="0" t="0" r="r" b="b"/>
              <a:pathLst>
                <a:path w="135" h="135">
                  <a:moveTo>
                    <a:pt x="0" y="0"/>
                  </a:moveTo>
                  <a:cubicBezTo>
                    <a:pt x="68" y="135"/>
                    <a:pt x="68" y="135"/>
                    <a:pt x="68" y="135"/>
                  </a:cubicBezTo>
                  <a:cubicBezTo>
                    <a:pt x="135" y="0"/>
                    <a:pt x="135" y="0"/>
                    <a:pt x="135" y="0"/>
                  </a:cubicBezTo>
                  <a:cubicBezTo>
                    <a:pt x="135"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F75D4C3E-9815-4041-A1C2-934F4867CA55}"/>
              </a:ext>
            </a:extLst>
          </p:cNvPr>
          <p:cNvSpPr txBox="1"/>
          <p:nvPr userDrawn="1"/>
        </p:nvSpPr>
        <p:spPr>
          <a:xfrm>
            <a:off x="11017792" y="6521025"/>
            <a:ext cx="1019596" cy="246221"/>
          </a:xfrm>
          <a:prstGeom prst="rect">
            <a:avLst/>
          </a:prstGeom>
          <a:noFill/>
        </p:spPr>
        <p:txBody>
          <a:bodyPr wrap="square" rtlCol="0">
            <a:spAutoFit/>
          </a:bodyPr>
          <a:lstStyle/>
          <a:p>
            <a:pPr algn="r"/>
            <a:fld id="{44515CC9-B04E-49D1-8DBC-3EBC45FAC8C9}" type="slidenum">
              <a:rPr lang="en-US" sz="1000" kern="1200" smtClean="0">
                <a:solidFill>
                  <a:schemeClr val="tx1">
                    <a:tint val="75000"/>
                  </a:schemeClr>
                </a:solidFill>
                <a:latin typeface="+mn-lt"/>
                <a:ea typeface="+mn-ea"/>
                <a:cs typeface="+mn-cs"/>
              </a:rPr>
              <a:pPr algn="r"/>
              <a:t>‹#›</a:t>
            </a:fld>
            <a:endParaRPr lang="en-US" sz="1000" kern="1200" dirty="0">
              <a:solidFill>
                <a:schemeClr val="tx1">
                  <a:tint val="75000"/>
                </a:schemeClr>
              </a:solidFill>
              <a:latin typeface="+mn-lt"/>
              <a:ea typeface="+mn-ea"/>
              <a:cs typeface="+mn-cs"/>
            </a:endParaRPr>
          </a:p>
        </p:txBody>
      </p:sp>
      <p:sp>
        <p:nvSpPr>
          <p:cNvPr id="11" name="TextBox 10">
            <a:extLst>
              <a:ext uri="{FF2B5EF4-FFF2-40B4-BE49-F238E27FC236}">
                <a16:creationId xmlns:a16="http://schemas.microsoft.com/office/drawing/2014/main" id="{985A4684-0963-4276-BCD0-F5FB7C7646B5}"/>
              </a:ext>
            </a:extLst>
          </p:cNvPr>
          <p:cNvSpPr txBox="1"/>
          <p:nvPr userDrawn="1"/>
        </p:nvSpPr>
        <p:spPr>
          <a:xfrm>
            <a:off x="4392560" y="6530550"/>
            <a:ext cx="340688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600" dirty="0">
                <a:solidFill>
                  <a:schemeClr val="bg2">
                    <a:lumMod val="75000"/>
                  </a:schemeClr>
                </a:solidFill>
                <a:latin typeface="+mn-lt"/>
                <a:ea typeface="ＭＳ Ｐゴシック" charset="0"/>
              </a:rPr>
              <a:t>Copyright © Veeva Systems 2020</a:t>
            </a:r>
          </a:p>
        </p:txBody>
      </p:sp>
    </p:spTree>
    <p:extLst>
      <p:ext uri="{BB962C8B-B14F-4D97-AF65-F5344CB8AC3E}">
        <p14:creationId xmlns:p14="http://schemas.microsoft.com/office/powerpoint/2010/main" val="128268724"/>
      </p:ext>
    </p:extLst>
  </p:cSld>
  <p:clrMap bg1="lt1" tx1="dk1" bg2="lt2" tx2="dk2" accent1="accent1" accent2="accent2" accent3="accent3" accent4="accent4" accent5="accent5" accent6="accent6" hlink="hlink" folHlink="folHlink"/>
  <p:sldLayoutIdLst>
    <p:sldLayoutId id="2147483683" r:id="rId1"/>
    <p:sldLayoutId id="2147483706" r:id="rId2"/>
    <p:sldLayoutId id="2147483685" r:id="rId3"/>
    <p:sldLayoutId id="2147483704" r:id="rId4"/>
    <p:sldLayoutId id="2147483708" r:id="rId5"/>
    <p:sldLayoutId id="2147483680" r:id="rId6"/>
    <p:sldLayoutId id="2147483654" r:id="rId7"/>
    <p:sldLayoutId id="2147483652" r:id="rId8"/>
    <p:sldLayoutId id="2147483675" r:id="rId9"/>
    <p:sldLayoutId id="2147483678" r:id="rId10"/>
    <p:sldLayoutId id="2147483655" r:id="rId11"/>
    <p:sldLayoutId id="2147483679" r:id="rId12"/>
    <p:sldLayoutId id="2147483687" r:id="rId13"/>
    <p:sldLayoutId id="2147483705" r:id="rId14"/>
    <p:sldLayoutId id="2147483707" r:id="rId15"/>
    <p:sldLayoutId id="2147483681" r:id="rId16"/>
    <p:sldLayoutId id="2147483682" r:id="rId17"/>
    <p:sldLayoutId id="2147483709" r:id="rId18"/>
    <p:sldLayoutId id="2147483710" r:id="rId19"/>
    <p:sldLayoutId id="2147483711" r:id="rId20"/>
  </p:sldLayoutIdLst>
  <p:transition>
    <p:fade/>
  </p:transition>
  <p:hf sldNum="0" hdr="0" ftr="0" dt="0"/>
  <p:txStyles>
    <p:titleStyle>
      <a:lvl1pPr algn="ctr" defTabSz="914400" rtl="0" eaLnBrk="1" latinLnBrk="0" hangingPunct="1">
        <a:lnSpc>
          <a:spcPct val="7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672" userDrawn="1">
          <p15:clr>
            <a:srgbClr val="F26B43"/>
          </p15:clr>
        </p15:guide>
        <p15:guide id="4" orient="horz" pos="4080" userDrawn="1">
          <p15:clr>
            <a:srgbClr val="F26B43"/>
          </p15:clr>
        </p15:guide>
        <p15:guide id="5" pos="168" userDrawn="1">
          <p15:clr>
            <a:srgbClr val="F26B43"/>
          </p15:clr>
        </p15:guide>
        <p15:guide id="6" pos="75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trust.veeva.com/"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s://veeva.zoom.us/webinar/register/WN_1vHoZYNrRqytWiSxODJMzA"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hyperlink" Target="https://www.veeva.com/events/rd-summi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support.veeva.com/hc/en-us/articles/360003528094-Veeva-Vault-Best-Practices-Knowledge-Collection"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1.gif"/></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hyperlink" Target="http://vaulthelp.vod309.com/wordpress/troubleshooting/email-and-messages-administration/" TargetMode="External"/><Relationship Id="rId7"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hyperlink" Target="http://vaulthelp.vod309.com/wordpress/admin-user-help/auditing/document-audit-events/"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38.gif"/></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41.gif"/></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42.gif"/></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43.gif"/></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44.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0.xml"/><Relationship Id="rId4" Type="http://schemas.openxmlformats.org/officeDocument/2006/relationships/image" Target="../media/image45.gif"/></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image" Target="../media/image46.gif"/></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0.xml"/><Relationship Id="rId4" Type="http://schemas.openxmlformats.org/officeDocument/2006/relationships/image" Target="../media/image47.gif"/></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0.xml"/><Relationship Id="rId4" Type="http://schemas.openxmlformats.org/officeDocument/2006/relationships/image" Target="../media/image50.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20.xml"/><Relationship Id="rId4" Type="http://schemas.openxmlformats.org/officeDocument/2006/relationships/image" Target="../media/image55.gif"/></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56.gif"/></Relationships>
</file>

<file path=ppt/slides/_rels/slide6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20.xml"/><Relationship Id="rId5" Type="http://schemas.openxmlformats.org/officeDocument/2006/relationships/image" Target="../media/image61.png"/><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1.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2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2.png"/></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go.veeva.com/20R2_Platform"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safety.veevavault.help/gr/release-notes/about-pre-release/"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33949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39764-5678-E347-AB22-4E29746E4B14}"/>
              </a:ext>
            </a:extLst>
          </p:cNvPr>
          <p:cNvSpPr>
            <a:spLocks noGrp="1"/>
          </p:cNvSpPr>
          <p:nvPr>
            <p:ph type="title"/>
          </p:nvPr>
        </p:nvSpPr>
        <p:spPr/>
        <p:txBody>
          <a:bodyPr/>
          <a:lstStyle/>
          <a:p>
            <a:r>
              <a:rPr lang="en-US" sz="3200" dirty="0"/>
              <a:t>Pre-Release Environments</a:t>
            </a:r>
          </a:p>
        </p:txBody>
      </p:sp>
      <p:grpSp>
        <p:nvGrpSpPr>
          <p:cNvPr id="9" name="Group 8">
            <a:extLst>
              <a:ext uri="{FF2B5EF4-FFF2-40B4-BE49-F238E27FC236}">
                <a16:creationId xmlns:a16="http://schemas.microsoft.com/office/drawing/2014/main" id="{BC30663C-0877-C746-9F7D-CB0842EA3BCF}"/>
              </a:ext>
            </a:extLst>
          </p:cNvPr>
          <p:cNvGrpSpPr/>
          <p:nvPr/>
        </p:nvGrpSpPr>
        <p:grpSpPr>
          <a:xfrm>
            <a:off x="1752600" y="1371600"/>
            <a:ext cx="6488722" cy="2792339"/>
            <a:chOff x="521679" y="1779661"/>
            <a:chExt cx="6488722" cy="2792339"/>
          </a:xfrm>
        </p:grpSpPr>
        <p:pic>
          <p:nvPicPr>
            <p:cNvPr id="10" name="Content Placeholder 3">
              <a:extLst>
                <a:ext uri="{FF2B5EF4-FFF2-40B4-BE49-F238E27FC236}">
                  <a16:creationId xmlns:a16="http://schemas.microsoft.com/office/drawing/2014/main" id="{169047C2-2FD4-9145-98C3-33D163E8A702}"/>
                </a:ext>
              </a:extLst>
            </p:cNvPr>
            <p:cNvPicPr>
              <a:picLocks noChangeAspect="1"/>
            </p:cNvPicPr>
            <p:nvPr/>
          </p:nvPicPr>
          <p:blipFill rotWithShape="1">
            <a:blip r:embed="rId3"/>
            <a:srcRect l="1476" t="6753" r="44946" b="36741"/>
            <a:stretch/>
          </p:blipFill>
          <p:spPr>
            <a:xfrm>
              <a:off x="521679" y="1779661"/>
              <a:ext cx="6488722" cy="2792339"/>
            </a:xfrm>
            <a:prstGeom prst="rect">
              <a:avLst/>
            </a:prstGeom>
            <a:ln>
              <a:solidFill>
                <a:schemeClr val="tx1"/>
              </a:solidFill>
            </a:ln>
          </p:spPr>
        </p:pic>
        <p:sp>
          <p:nvSpPr>
            <p:cNvPr id="11" name="Rectangle 10">
              <a:extLst>
                <a:ext uri="{FF2B5EF4-FFF2-40B4-BE49-F238E27FC236}">
                  <a16:creationId xmlns:a16="http://schemas.microsoft.com/office/drawing/2014/main" id="{D1E79422-D0D4-B840-9E0A-AA1B8F83F6DD}"/>
                </a:ext>
              </a:extLst>
            </p:cNvPr>
            <p:cNvSpPr/>
            <p:nvPr/>
          </p:nvSpPr>
          <p:spPr>
            <a:xfrm>
              <a:off x="5638800" y="3048000"/>
              <a:ext cx="11430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14D7C1-7983-794F-9E7C-C12398F9CC50}"/>
                </a:ext>
              </a:extLst>
            </p:cNvPr>
            <p:cNvSpPr/>
            <p:nvPr/>
          </p:nvSpPr>
          <p:spPr>
            <a:xfrm>
              <a:off x="2057400" y="2362200"/>
              <a:ext cx="1676400" cy="381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990FF1DF-5FE7-734A-95ED-EFF15FD31528}"/>
              </a:ext>
            </a:extLst>
          </p:cNvPr>
          <p:cNvGrpSpPr/>
          <p:nvPr/>
        </p:nvGrpSpPr>
        <p:grpSpPr>
          <a:xfrm>
            <a:off x="5061918" y="3346993"/>
            <a:ext cx="5494886" cy="2792339"/>
            <a:chOff x="4757118" y="3533151"/>
            <a:chExt cx="5494886" cy="2792339"/>
          </a:xfrm>
        </p:grpSpPr>
        <p:pic>
          <p:nvPicPr>
            <p:cNvPr id="14" name="Picture 13">
              <a:extLst>
                <a:ext uri="{FF2B5EF4-FFF2-40B4-BE49-F238E27FC236}">
                  <a16:creationId xmlns:a16="http://schemas.microsoft.com/office/drawing/2014/main" id="{B22B2AC8-2DD0-6241-9DCB-335456882E45}"/>
                </a:ext>
              </a:extLst>
            </p:cNvPr>
            <p:cNvPicPr>
              <a:picLocks noChangeAspect="1"/>
            </p:cNvPicPr>
            <p:nvPr/>
          </p:nvPicPr>
          <p:blipFill rotWithShape="1">
            <a:blip r:embed="rId4"/>
            <a:srcRect l="14170" r="46655" b="15703"/>
            <a:stretch/>
          </p:blipFill>
          <p:spPr>
            <a:xfrm>
              <a:off x="4757118" y="3533151"/>
              <a:ext cx="5494886" cy="2792339"/>
            </a:xfrm>
            <a:prstGeom prst="rect">
              <a:avLst/>
            </a:prstGeom>
            <a:ln>
              <a:solidFill>
                <a:schemeClr val="tx1"/>
              </a:solidFill>
            </a:ln>
          </p:spPr>
        </p:pic>
        <p:sp>
          <p:nvSpPr>
            <p:cNvPr id="15" name="Rectangle 14">
              <a:extLst>
                <a:ext uri="{FF2B5EF4-FFF2-40B4-BE49-F238E27FC236}">
                  <a16:creationId xmlns:a16="http://schemas.microsoft.com/office/drawing/2014/main" id="{6ABC871D-A098-2348-8275-7DDBB828FD45}"/>
                </a:ext>
              </a:extLst>
            </p:cNvPr>
            <p:cNvSpPr/>
            <p:nvPr/>
          </p:nvSpPr>
          <p:spPr>
            <a:xfrm>
              <a:off x="7086600" y="5771360"/>
              <a:ext cx="849922" cy="3246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Left Arrow 15">
            <a:extLst>
              <a:ext uri="{FF2B5EF4-FFF2-40B4-BE49-F238E27FC236}">
                <a16:creationId xmlns:a16="http://schemas.microsoft.com/office/drawing/2014/main" id="{347B8837-C9D3-A744-94E2-4FF29DDF863A}"/>
              </a:ext>
            </a:extLst>
          </p:cNvPr>
          <p:cNvSpPr/>
          <p:nvPr/>
        </p:nvSpPr>
        <p:spPr>
          <a:xfrm rot="10800000">
            <a:off x="3970682" y="3623842"/>
            <a:ext cx="1116273" cy="361693"/>
          </a:xfrm>
          <a:prstGeom prst="lef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9623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Autofit/>
          </a:bodyPr>
          <a:lstStyle/>
          <a:p>
            <a:r>
              <a:rPr lang="en-US" dirty="0"/>
              <a:t>Validation &amp; Supporting Docs</a:t>
            </a:r>
          </a:p>
        </p:txBody>
      </p:sp>
      <p:sp>
        <p:nvSpPr>
          <p:cNvPr id="3" name="Content Placeholder 2"/>
          <p:cNvSpPr>
            <a:spLocks noGrp="1"/>
          </p:cNvSpPr>
          <p:nvPr>
            <p:ph idx="1"/>
          </p:nvPr>
        </p:nvSpPr>
        <p:spPr>
          <a:xfrm>
            <a:off x="826624" y="1066800"/>
            <a:ext cx="10603376" cy="5410200"/>
          </a:xfrm>
        </p:spPr>
        <p:txBody>
          <a:bodyPr>
            <a:noAutofit/>
          </a:bodyPr>
          <a:lstStyle/>
          <a:p>
            <a:pPr>
              <a:spcBef>
                <a:spcPts val="1200"/>
              </a:spcBef>
            </a:pPr>
            <a:r>
              <a:rPr lang="en-US" sz="2400" dirty="0"/>
              <a:t>Veeva Compliance Docs</a:t>
            </a:r>
          </a:p>
          <a:p>
            <a:pPr lvl="1">
              <a:lnSpc>
                <a:spcPct val="110000"/>
              </a:lnSpc>
              <a:spcBef>
                <a:spcPts val="1200"/>
              </a:spcBef>
            </a:pPr>
            <a:r>
              <a:rPr lang="en-US" sz="1800" dirty="0"/>
              <a:t>Validation Project Plan</a:t>
            </a:r>
          </a:p>
          <a:p>
            <a:pPr lvl="1">
              <a:lnSpc>
                <a:spcPct val="110000"/>
              </a:lnSpc>
              <a:spcBef>
                <a:spcPts val="1200"/>
              </a:spcBef>
            </a:pPr>
            <a:r>
              <a:rPr lang="en-US" sz="1800" dirty="0"/>
              <a:t>IOQ Protocols</a:t>
            </a:r>
          </a:p>
          <a:p>
            <a:pPr lvl="1">
              <a:lnSpc>
                <a:spcPct val="110000"/>
              </a:lnSpc>
              <a:spcBef>
                <a:spcPts val="1200"/>
              </a:spcBef>
            </a:pPr>
            <a:r>
              <a:rPr lang="en-US" sz="1800" dirty="0"/>
              <a:t>Business Requirement Documents</a:t>
            </a:r>
          </a:p>
          <a:p>
            <a:pPr lvl="1">
              <a:lnSpc>
                <a:spcPct val="110000"/>
              </a:lnSpc>
              <a:spcBef>
                <a:spcPts val="1200"/>
              </a:spcBef>
            </a:pPr>
            <a:r>
              <a:rPr lang="en-US" sz="1800" dirty="0"/>
              <a:t>Traceability Matrices</a:t>
            </a:r>
          </a:p>
          <a:p>
            <a:pPr lvl="1">
              <a:lnSpc>
                <a:spcPct val="110000"/>
              </a:lnSpc>
              <a:spcBef>
                <a:spcPts val="1200"/>
              </a:spcBef>
            </a:pPr>
            <a:r>
              <a:rPr lang="en-US" sz="1800" dirty="0"/>
              <a:t>System Release Memo</a:t>
            </a:r>
          </a:p>
          <a:p>
            <a:pPr lvl="1">
              <a:lnSpc>
                <a:spcPct val="110000"/>
              </a:lnSpc>
              <a:spcBef>
                <a:spcPts val="1200"/>
              </a:spcBef>
            </a:pPr>
            <a:r>
              <a:rPr lang="en-US" sz="1800" dirty="0"/>
              <a:t>Release Notes</a:t>
            </a:r>
          </a:p>
          <a:p>
            <a:pPr lvl="1">
              <a:lnSpc>
                <a:spcPct val="110000"/>
              </a:lnSpc>
              <a:spcBef>
                <a:spcPts val="1200"/>
              </a:spcBef>
            </a:pPr>
            <a:r>
              <a:rPr lang="en-US" sz="1800" dirty="0"/>
              <a:t>Summary Reports</a:t>
            </a:r>
          </a:p>
          <a:p>
            <a:pPr lvl="1">
              <a:lnSpc>
                <a:spcPct val="110000"/>
              </a:lnSpc>
              <a:spcBef>
                <a:spcPts val="1200"/>
              </a:spcBef>
            </a:pPr>
            <a:r>
              <a:rPr lang="en-US" sz="1800" b="1" dirty="0">
                <a:solidFill>
                  <a:srgbClr val="F89728"/>
                </a:solidFill>
              </a:rPr>
              <a:t>Executed OQ Scripts</a:t>
            </a:r>
            <a:br>
              <a:rPr lang="en-US" sz="1800" b="1" dirty="0">
                <a:solidFill>
                  <a:srgbClr val="F89728"/>
                </a:solidFill>
              </a:rPr>
            </a:br>
            <a:r>
              <a:rPr lang="en-US" sz="1800" b="1" dirty="0">
                <a:solidFill>
                  <a:srgbClr val="F89728"/>
                </a:solidFill>
              </a:rPr>
              <a:t>(unexecuted in Word format available upon request)</a:t>
            </a:r>
          </a:p>
          <a:p>
            <a:pPr>
              <a:spcBef>
                <a:spcPts val="1200"/>
              </a:spcBef>
            </a:pPr>
            <a:r>
              <a:rPr lang="en-US" dirty="0"/>
              <a:t>Supporting Documents available on the 20R2 Release page in Vault Help</a:t>
            </a:r>
          </a:p>
          <a:p>
            <a:pPr lvl="1">
              <a:spcBef>
                <a:spcPts val="1200"/>
              </a:spcBef>
            </a:pPr>
            <a:r>
              <a:rPr lang="en-US" dirty="0"/>
              <a:t>20R2 </a:t>
            </a:r>
            <a:r>
              <a:rPr lang="en-US" dirty="0">
                <a:solidFill>
                  <a:schemeClr val="tx1"/>
                </a:solidFill>
              </a:rPr>
              <a:t>Release Impact Assessment</a:t>
            </a:r>
          </a:p>
        </p:txBody>
      </p:sp>
      <p:graphicFrame>
        <p:nvGraphicFramePr>
          <p:cNvPr id="5" name="Table 4">
            <a:extLst>
              <a:ext uri="{FF2B5EF4-FFF2-40B4-BE49-F238E27FC236}">
                <a16:creationId xmlns:a16="http://schemas.microsoft.com/office/drawing/2014/main" id="{22C2683E-9F2C-49AC-948A-9002C6C5ADE8}"/>
              </a:ext>
            </a:extLst>
          </p:cNvPr>
          <p:cNvGraphicFramePr>
            <a:graphicFrameLocks noGrp="1"/>
          </p:cNvGraphicFramePr>
          <p:nvPr>
            <p:extLst>
              <p:ext uri="{D42A27DB-BD31-4B8C-83A1-F6EECF244321}">
                <p14:modId xmlns:p14="http://schemas.microsoft.com/office/powerpoint/2010/main" val="680717404"/>
              </p:ext>
            </p:extLst>
          </p:nvPr>
        </p:nvGraphicFramePr>
        <p:xfrm>
          <a:off x="6858000" y="1260835"/>
          <a:ext cx="4191000" cy="3749946"/>
        </p:xfrm>
        <a:graphic>
          <a:graphicData uri="http://schemas.openxmlformats.org/drawingml/2006/table">
            <a:tbl>
              <a:tblPr firstRow="1" bandRow="1">
                <a:effectLst/>
                <a:tableStyleId>{21E4AEA4-8DFA-4A89-87EB-49C32662AFE0}</a:tableStyleId>
              </a:tblPr>
              <a:tblGrid>
                <a:gridCol w="2095500">
                  <a:extLst>
                    <a:ext uri="{9D8B030D-6E8A-4147-A177-3AD203B41FA5}">
                      <a16:colId xmlns:a16="http://schemas.microsoft.com/office/drawing/2014/main" val="2489410659"/>
                    </a:ext>
                  </a:extLst>
                </a:gridCol>
                <a:gridCol w="2095500">
                  <a:extLst>
                    <a:ext uri="{9D8B030D-6E8A-4147-A177-3AD203B41FA5}">
                      <a16:colId xmlns:a16="http://schemas.microsoft.com/office/drawing/2014/main" val="20000"/>
                    </a:ext>
                  </a:extLst>
                </a:gridCol>
              </a:tblGrid>
              <a:tr h="425423">
                <a:tc gridSpan="2">
                  <a:txBody>
                    <a:bodyPr/>
                    <a:lstStyle/>
                    <a:p>
                      <a:pPr algn="ctr"/>
                      <a:r>
                        <a:rPr lang="en-US" sz="3200" dirty="0">
                          <a:solidFill>
                            <a:srgbClr val="FFFFFF"/>
                          </a:solidFill>
                        </a:rPr>
                        <a:t>AUGUST</a:t>
                      </a: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9728"/>
                    </a:solidFill>
                  </a:tcPr>
                </a:tc>
                <a:tc hMerge="1">
                  <a:txBody>
                    <a:bodyPr/>
                    <a:lstStyle/>
                    <a:p>
                      <a:pPr algn="ctr"/>
                      <a:endParaRPr lang="en-US" sz="3200" dirty="0">
                        <a:solidFill>
                          <a:srgbClr val="FFFFFF"/>
                        </a:solidFill>
                      </a:endParaRP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056942">
                <a:tc>
                  <a:txBody>
                    <a:bodyPr/>
                    <a:lstStyle/>
                    <a:p>
                      <a:pPr algn="ctr"/>
                      <a:r>
                        <a:rPr lang="en-US" sz="2400" b="1" dirty="0"/>
                        <a:t>System Release Memo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b="1" dirty="0"/>
                        <a:t>July 24</a:t>
                      </a:r>
                      <a:endParaRPr lang="en-US" sz="3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056942">
                <a:tc>
                  <a:txBody>
                    <a:bodyPr/>
                    <a:lstStyle/>
                    <a:p>
                      <a:pPr algn="ctr"/>
                      <a:r>
                        <a:rPr lang="en-US" sz="2400" b="1" dirty="0"/>
                        <a:t>Compliance Documents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US" sz="3600" b="1" dirty="0">
                        <a:highlight>
                          <a:srgbClr val="FFFF00"/>
                        </a:highlight>
                      </a:endParaRPr>
                    </a:p>
                  </a:txBody>
                  <a:tcPr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2184270"/>
                  </a:ext>
                </a:extLst>
              </a:tr>
              <a:tr h="1056942">
                <a:tc>
                  <a:txBody>
                    <a:bodyPr/>
                    <a:lstStyle/>
                    <a:p>
                      <a:pPr algn="ctr"/>
                      <a:r>
                        <a:rPr lang="en-US" sz="2400" b="1" dirty="0"/>
                        <a:t>Executed OQs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dirty="0"/>
                        <a:t>July 31</a:t>
                      </a:r>
                      <a:endParaRPr lang="en-US" sz="3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8888545"/>
                  </a:ext>
                </a:extLst>
              </a:tr>
            </a:tbl>
          </a:graphicData>
        </a:graphic>
      </p:graphicFrame>
    </p:spTree>
    <p:extLst>
      <p:ext uri="{BB962C8B-B14F-4D97-AF65-F5344CB8AC3E}">
        <p14:creationId xmlns:p14="http://schemas.microsoft.com/office/powerpoint/2010/main" val="289282125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3" y="96275"/>
            <a:ext cx="11610897" cy="1101213"/>
          </a:xfrm>
        </p:spPr>
        <p:txBody>
          <a:bodyPr>
            <a:normAutofit/>
          </a:bodyPr>
          <a:lstStyle/>
          <a:p>
            <a:r>
              <a:rPr lang="en-US" dirty="0">
                <a:solidFill>
                  <a:srgbClr val="FF9E16"/>
                </a:solidFill>
              </a:rPr>
              <a:t>20R2 Go Live</a:t>
            </a:r>
          </a:p>
        </p:txBody>
      </p:sp>
      <p:sp>
        <p:nvSpPr>
          <p:cNvPr id="11" name="Content Placeholder 10"/>
          <p:cNvSpPr>
            <a:spLocks noGrp="1"/>
          </p:cNvSpPr>
          <p:nvPr>
            <p:ph idx="1"/>
          </p:nvPr>
        </p:nvSpPr>
        <p:spPr>
          <a:xfrm>
            <a:off x="826624" y="1066800"/>
            <a:ext cx="7326776" cy="914400"/>
          </a:xfrm>
        </p:spPr>
        <p:txBody>
          <a:bodyPr>
            <a:normAutofit/>
          </a:bodyPr>
          <a:lstStyle/>
          <a:p>
            <a:pPr>
              <a:lnSpc>
                <a:spcPct val="100000"/>
              </a:lnSpc>
              <a:spcBef>
                <a:spcPts val="1200"/>
              </a:spcBef>
            </a:pPr>
            <a:r>
              <a:rPr lang="en-US" sz="1800" dirty="0"/>
              <a:t>All customers upgraded to 20R2</a:t>
            </a:r>
          </a:p>
          <a:p>
            <a:pPr marL="676275" lvl="1">
              <a:lnSpc>
                <a:spcPct val="100000"/>
              </a:lnSpc>
            </a:pPr>
            <a:r>
              <a:rPr lang="en-US" sz="1800" dirty="0"/>
              <a:t>Applies to Production, Test, and Sandbox Vaults</a:t>
            </a:r>
          </a:p>
        </p:txBody>
      </p:sp>
      <p:graphicFrame>
        <p:nvGraphicFramePr>
          <p:cNvPr id="8" name="Table 7"/>
          <p:cNvGraphicFramePr>
            <a:graphicFrameLocks noGrp="1"/>
          </p:cNvGraphicFramePr>
          <p:nvPr>
            <p:extLst>
              <p:ext uri="{D42A27DB-BD31-4B8C-83A1-F6EECF244321}">
                <p14:modId xmlns:p14="http://schemas.microsoft.com/office/powerpoint/2010/main" val="3467158426"/>
              </p:ext>
            </p:extLst>
          </p:nvPr>
        </p:nvGraphicFramePr>
        <p:xfrm>
          <a:off x="8463217" y="1219200"/>
          <a:ext cx="2579687" cy="2748672"/>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9692">
                <a:tc>
                  <a:txBody>
                    <a:bodyPr/>
                    <a:lstStyle/>
                    <a:p>
                      <a:pPr algn="ctr"/>
                      <a:r>
                        <a:rPr lang="en-US" sz="3000" dirty="0">
                          <a:solidFill>
                            <a:srgbClr val="FFFFFF"/>
                          </a:solidFill>
                        </a:rPr>
                        <a:t>AUGUST</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dirty="0"/>
                    </a:p>
                    <a:p>
                      <a:pPr algn="ctr"/>
                      <a:br>
                        <a:rPr lang="en-US" sz="2300" b="1" dirty="0"/>
                      </a:br>
                      <a:r>
                        <a:rPr lang="en-US" sz="2800" b="1" dirty="0"/>
                        <a:t>Thursday</a:t>
                      </a:r>
                    </a:p>
                    <a:p>
                      <a:pPr algn="ctr"/>
                      <a:r>
                        <a:rPr lang="en-US" sz="3600" b="1" dirty="0"/>
                        <a:t>6</a:t>
                      </a:r>
                      <a:r>
                        <a:rPr lang="en-US" sz="3600" b="1" baseline="30000" dirty="0"/>
                        <a:t>th</a:t>
                      </a:r>
                      <a:endParaRPr lang="en-US" sz="3600" b="1" dirty="0"/>
                    </a:p>
                    <a:p>
                      <a:pPr algn="ctr"/>
                      <a:endParaRPr lang="en-US" sz="3800" b="1" dirty="0"/>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495849424"/>
              </p:ext>
            </p:extLst>
          </p:nvPr>
        </p:nvGraphicFramePr>
        <p:xfrm>
          <a:off x="8469313" y="3581400"/>
          <a:ext cx="2579687" cy="2166747"/>
        </p:xfrm>
        <a:graphic>
          <a:graphicData uri="http://schemas.openxmlformats.org/drawingml/2006/table">
            <a:tbl>
              <a:tblPr firstRow="1" bandRow="1">
                <a:effectLst/>
                <a:tableStyleId>{21E4AEA4-8DFA-4A89-87EB-49C32662AFE0}</a:tableStyleId>
              </a:tblPr>
              <a:tblGrid>
                <a:gridCol w="2579687">
                  <a:extLst>
                    <a:ext uri="{9D8B030D-6E8A-4147-A177-3AD203B41FA5}">
                      <a16:colId xmlns:a16="http://schemas.microsoft.com/office/drawing/2014/main" val="20000"/>
                    </a:ext>
                  </a:extLst>
                </a:gridCol>
              </a:tblGrid>
              <a:tr h="583859">
                <a:tc>
                  <a:txBody>
                    <a:bodyPr/>
                    <a:lstStyle/>
                    <a:p>
                      <a:pPr algn="ctr"/>
                      <a:r>
                        <a:rPr lang="en-US" sz="3000" dirty="0">
                          <a:solidFill>
                            <a:srgbClr val="FFFFFF"/>
                          </a:solidFill>
                        </a:rPr>
                        <a:t>AUGUST</a:t>
                      </a:r>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89728"/>
                    </a:solidFill>
                  </a:tcPr>
                </a:tc>
                <a:extLst>
                  <a:ext uri="{0D108BD9-81ED-4DB2-BD59-A6C34878D82A}">
                    <a16:rowId xmlns:a16="http://schemas.microsoft.com/office/drawing/2014/main" val="10000"/>
                  </a:ext>
                </a:extLst>
              </a:tr>
              <a:tr h="1582888">
                <a:tc>
                  <a:txBody>
                    <a:bodyPr/>
                    <a:lstStyle/>
                    <a:p>
                      <a:pPr algn="ctr"/>
                      <a:endParaRPr lang="en-US" sz="1100" b="1" dirty="0"/>
                    </a:p>
                    <a:p>
                      <a:pPr algn="ctr"/>
                      <a:endParaRPr lang="en-US" sz="2300" b="1" dirty="0"/>
                    </a:p>
                    <a:p>
                      <a:pPr algn="ctr"/>
                      <a:r>
                        <a:rPr lang="en-US" sz="2800" b="1" dirty="0"/>
                        <a:t>Friday</a:t>
                      </a:r>
                      <a:endParaRPr lang="en-US" sz="2600" b="1" dirty="0"/>
                    </a:p>
                    <a:p>
                      <a:pPr algn="ctr"/>
                      <a:r>
                        <a:rPr lang="en-US" sz="3600" b="1" dirty="0"/>
                        <a:t>14</a:t>
                      </a:r>
                      <a:r>
                        <a:rPr lang="en-US" sz="3600" b="1" baseline="30000" dirty="0"/>
                        <a:t>th</a:t>
                      </a:r>
                      <a:endParaRPr lang="en-US" sz="3600" b="1" dirty="0"/>
                    </a:p>
                  </a:txBody>
                  <a:tcPr marL="86339" marR="86339" marT="43170" marB="4317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38100" cmpd="sng">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3" name="TextBox 2"/>
          <p:cNvSpPr txBox="1"/>
          <p:nvPr/>
        </p:nvSpPr>
        <p:spPr>
          <a:xfrm>
            <a:off x="8381602" y="1996433"/>
            <a:ext cx="2738182" cy="400110"/>
          </a:xfrm>
          <a:prstGeom prst="rect">
            <a:avLst/>
          </a:prstGeom>
          <a:noFill/>
        </p:spPr>
        <p:txBody>
          <a:bodyPr wrap="square" rtlCol="0" anchor="t">
            <a:spAutoFit/>
          </a:bodyPr>
          <a:lstStyle/>
          <a:p>
            <a:pPr algn="ctr"/>
            <a:r>
              <a:rPr lang="en-US" sz="2000" b="1" i="1" dirty="0"/>
              <a:t>LR PODS</a:t>
            </a:r>
          </a:p>
        </p:txBody>
      </p:sp>
      <p:sp>
        <p:nvSpPr>
          <p:cNvPr id="9" name="TextBox 8"/>
          <p:cNvSpPr txBox="1"/>
          <p:nvPr/>
        </p:nvSpPr>
        <p:spPr>
          <a:xfrm>
            <a:off x="8790172" y="4324290"/>
            <a:ext cx="1921042" cy="400110"/>
          </a:xfrm>
          <a:prstGeom prst="rect">
            <a:avLst/>
          </a:prstGeom>
          <a:noFill/>
        </p:spPr>
        <p:txBody>
          <a:bodyPr wrap="square" rtlCol="0">
            <a:spAutoFit/>
          </a:bodyPr>
          <a:lstStyle/>
          <a:p>
            <a:pPr algn="ctr"/>
            <a:r>
              <a:rPr lang="en-US" sz="2000" b="1" i="1" dirty="0"/>
              <a:t>GR PODS</a:t>
            </a:r>
          </a:p>
        </p:txBody>
      </p:sp>
      <p:graphicFrame>
        <p:nvGraphicFramePr>
          <p:cNvPr id="4" name="Table 3">
            <a:extLst>
              <a:ext uri="{FF2B5EF4-FFF2-40B4-BE49-F238E27FC236}">
                <a16:creationId xmlns:a16="http://schemas.microsoft.com/office/drawing/2014/main" id="{4248922D-715B-4897-96BE-00E5922B9077}"/>
              </a:ext>
            </a:extLst>
          </p:cNvPr>
          <p:cNvGraphicFramePr>
            <a:graphicFrameLocks noGrp="1"/>
          </p:cNvGraphicFramePr>
          <p:nvPr>
            <p:extLst>
              <p:ext uri="{D42A27DB-BD31-4B8C-83A1-F6EECF244321}">
                <p14:modId xmlns:p14="http://schemas.microsoft.com/office/powerpoint/2010/main" val="3972008803"/>
              </p:ext>
            </p:extLst>
          </p:nvPr>
        </p:nvGraphicFramePr>
        <p:xfrm>
          <a:off x="826624" y="3058857"/>
          <a:ext cx="7077472" cy="97536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6">
                  <a:extLst>
                    <a:ext uri="{9D8B030D-6E8A-4147-A177-3AD203B41FA5}">
                      <a16:colId xmlns:a16="http://schemas.microsoft.com/office/drawing/2014/main" val="2006357711"/>
                    </a:ext>
                  </a:extLst>
                </a:gridCol>
              </a:tblGrid>
              <a:tr h="130682">
                <a:tc>
                  <a:txBody>
                    <a:bodyPr/>
                    <a:lstStyle/>
                    <a:p>
                      <a:r>
                        <a:rPr lang="en-US" sz="1600" dirty="0"/>
                        <a:t>Date</a:t>
                      </a:r>
                    </a:p>
                  </a:txBody>
                  <a:tcPr/>
                </a:tc>
                <a:tc>
                  <a:txBody>
                    <a:bodyPr/>
                    <a:lstStyle/>
                    <a:p>
                      <a:r>
                        <a:rPr lang="en-US" sz="1600" dirty="0"/>
                        <a:t>POD</a:t>
                      </a:r>
                    </a:p>
                  </a:txBody>
                  <a:tcPr/>
                </a:tc>
                <a:tc>
                  <a:txBody>
                    <a:bodyPr/>
                    <a:lstStyle/>
                    <a:p>
                      <a:r>
                        <a:rPr lang="en-US" sz="1600" dirty="0"/>
                        <a:t>Start Time</a:t>
                      </a:r>
                    </a:p>
                  </a:txBody>
                  <a:tcPr/>
                </a:tc>
                <a:tc>
                  <a:txBody>
                    <a:bodyPr/>
                    <a:lstStyle/>
                    <a:p>
                      <a:r>
                        <a:rPr lang="en-US" sz="1600" dirty="0"/>
                        <a:t>Duration</a:t>
                      </a:r>
                    </a:p>
                  </a:txBody>
                  <a:tcPr/>
                </a:tc>
                <a:extLst>
                  <a:ext uri="{0D108BD9-81ED-4DB2-BD59-A6C34878D82A}">
                    <a16:rowId xmlns:a16="http://schemas.microsoft.com/office/drawing/2014/main" val="1785074471"/>
                  </a:ext>
                </a:extLst>
              </a:tr>
              <a:tr h="497760">
                <a:tc>
                  <a:txBody>
                    <a:bodyPr/>
                    <a:lstStyle/>
                    <a:p>
                      <a:r>
                        <a:rPr lang="en-US" sz="1600" dirty="0"/>
                        <a:t>Aug 6th 2020</a:t>
                      </a:r>
                    </a:p>
                  </a:txBody>
                  <a:tcPr anchor="ctr"/>
                </a:tc>
                <a:tc>
                  <a:txBody>
                    <a:bodyPr/>
                    <a:lstStyle/>
                    <a:p>
                      <a:r>
                        <a:rPr lang="en-US" sz="1800" b="0" i="0" kern="1200" dirty="0">
                          <a:solidFill>
                            <a:schemeClr val="dk1"/>
                          </a:solidFill>
                          <a:effectLst/>
                          <a:latin typeface="+mn-lt"/>
                          <a:ea typeface="+mn-ea"/>
                          <a:cs typeface="+mn-cs"/>
                        </a:rPr>
                        <a:t>Limited Release POD will be updated to 20R2</a:t>
                      </a:r>
                      <a:endParaRPr lang="en-US" sz="1600" dirty="0"/>
                    </a:p>
                  </a:txBody>
                  <a:tcPr/>
                </a:tc>
                <a:tc>
                  <a:txBody>
                    <a:bodyPr/>
                    <a:lstStyle/>
                    <a:p>
                      <a:r>
                        <a:rPr lang="en-US" sz="1600" dirty="0">
                          <a:solidFill>
                            <a:schemeClr val="tx1"/>
                          </a:solidFill>
                        </a:rPr>
                        <a:t>04:00 pm PT</a:t>
                      </a:r>
                    </a:p>
                  </a:txBody>
                  <a:tcPr/>
                </a:tc>
                <a:tc>
                  <a:txBody>
                    <a:bodyPr/>
                    <a:lstStyle/>
                    <a:p>
                      <a:r>
                        <a:rPr lang="en-US" sz="1600" dirty="0">
                          <a:solidFill>
                            <a:schemeClr val="tx1"/>
                          </a:solidFill>
                        </a:rPr>
                        <a:t>Up to 4 hours*</a:t>
                      </a:r>
                    </a:p>
                  </a:txBody>
                  <a:tcPr/>
                </a:tc>
                <a:extLst>
                  <a:ext uri="{0D108BD9-81ED-4DB2-BD59-A6C34878D82A}">
                    <a16:rowId xmlns:a16="http://schemas.microsoft.com/office/drawing/2014/main" val="1996660050"/>
                  </a:ext>
                </a:extLst>
              </a:tr>
            </a:tbl>
          </a:graphicData>
        </a:graphic>
      </p:graphicFrame>
      <p:graphicFrame>
        <p:nvGraphicFramePr>
          <p:cNvPr id="12" name="Table 11">
            <a:extLst>
              <a:ext uri="{FF2B5EF4-FFF2-40B4-BE49-F238E27FC236}">
                <a16:creationId xmlns:a16="http://schemas.microsoft.com/office/drawing/2014/main" id="{10186EA7-0129-49DF-AFDD-0AB9BEF4BDD3}"/>
              </a:ext>
            </a:extLst>
          </p:cNvPr>
          <p:cNvGraphicFramePr>
            <a:graphicFrameLocks noGrp="1"/>
          </p:cNvGraphicFramePr>
          <p:nvPr>
            <p:extLst>
              <p:ext uri="{D42A27DB-BD31-4B8C-83A1-F6EECF244321}">
                <p14:modId xmlns:p14="http://schemas.microsoft.com/office/powerpoint/2010/main" val="1667616622"/>
              </p:ext>
            </p:extLst>
          </p:nvPr>
        </p:nvGraphicFramePr>
        <p:xfrm>
          <a:off x="838200" y="4243192"/>
          <a:ext cx="7077471" cy="124968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5">
                  <a:extLst>
                    <a:ext uri="{9D8B030D-6E8A-4147-A177-3AD203B41FA5}">
                      <a16:colId xmlns:a16="http://schemas.microsoft.com/office/drawing/2014/main" val="1042625440"/>
                    </a:ext>
                  </a:extLst>
                </a:gridCol>
              </a:tblGrid>
              <a:tr h="0">
                <a:tc>
                  <a:txBody>
                    <a:bodyPr/>
                    <a:lstStyle/>
                    <a:p>
                      <a:r>
                        <a:rPr lang="en-US" sz="1600" dirty="0"/>
                        <a:t>Date</a:t>
                      </a:r>
                    </a:p>
                  </a:txBody>
                  <a:tcPr/>
                </a:tc>
                <a:tc>
                  <a:txBody>
                    <a:bodyPr/>
                    <a:lstStyle/>
                    <a:p>
                      <a:r>
                        <a:rPr lang="en-US" sz="1600" dirty="0"/>
                        <a:t>POD</a:t>
                      </a:r>
                    </a:p>
                  </a:txBody>
                  <a:tcPr/>
                </a:tc>
                <a:tc>
                  <a:txBody>
                    <a:bodyPr/>
                    <a:lstStyle/>
                    <a:p>
                      <a:r>
                        <a:rPr lang="en-US" sz="1600" dirty="0"/>
                        <a:t>Start Time</a:t>
                      </a:r>
                    </a:p>
                  </a:txBody>
                  <a:tcPr/>
                </a:tc>
                <a:tc>
                  <a:txBody>
                    <a:bodyPr/>
                    <a:lstStyle/>
                    <a:p>
                      <a:r>
                        <a:rPr lang="en-US" sz="1600" dirty="0"/>
                        <a:t>Duration</a:t>
                      </a:r>
                    </a:p>
                  </a:txBody>
                  <a:tcPr/>
                </a:tc>
                <a:extLst>
                  <a:ext uri="{0D108BD9-81ED-4DB2-BD59-A6C34878D82A}">
                    <a16:rowId xmlns:a16="http://schemas.microsoft.com/office/drawing/2014/main" val="1785074471"/>
                  </a:ext>
                </a:extLst>
              </a:tr>
              <a:tr h="304217">
                <a:tc>
                  <a:txBody>
                    <a:bodyPr/>
                    <a:lstStyle/>
                    <a:p>
                      <a:r>
                        <a:rPr kumimoji="0" lang="en-US" sz="1600" b="0" i="0" u="none" strike="noStrike" kern="1200" cap="none" spc="0" normalizeH="0" baseline="0" noProof="0" dirty="0">
                          <a:ln>
                            <a:noFill/>
                          </a:ln>
                          <a:solidFill>
                            <a:srgbClr val="646569"/>
                          </a:solidFill>
                          <a:effectLst/>
                          <a:uLnTx/>
                          <a:uFillTx/>
                          <a:latin typeface="Calibri"/>
                          <a:ea typeface="+mn-ea"/>
                          <a:cs typeface="+mn-cs"/>
                        </a:rPr>
                        <a:t>Aug 14th 2020</a:t>
                      </a:r>
                      <a:endParaRPr lang="en-US" sz="1600" dirty="0"/>
                    </a:p>
                  </a:txBody>
                  <a:tcPr anchor="ctr"/>
                </a:tc>
                <a:tc>
                  <a:txBody>
                    <a:bodyPr/>
                    <a:lstStyle/>
                    <a:p>
                      <a:r>
                        <a:rPr lang="en-US" sz="1800" b="0" i="0" kern="1200" dirty="0">
                          <a:solidFill>
                            <a:schemeClr val="dk1"/>
                          </a:solidFill>
                          <a:effectLst/>
                          <a:latin typeface="+mn-lt"/>
                          <a:ea typeface="+mn-ea"/>
                          <a:cs typeface="+mn-cs"/>
                        </a:rPr>
                        <a:t>General Release POD will be available for Production Safety Vaults</a:t>
                      </a:r>
                      <a:endParaRPr lang="en-US" sz="1600" dirty="0"/>
                    </a:p>
                  </a:txBody>
                  <a:tcPr/>
                </a:tc>
                <a:tc>
                  <a:txBody>
                    <a:bodyPr/>
                    <a:lstStyle/>
                    <a:p>
                      <a:r>
                        <a:rPr lang="en-US" sz="1600" dirty="0">
                          <a:solidFill>
                            <a:schemeClr val="tx1"/>
                          </a:solidFill>
                        </a:rPr>
                        <a:t>09:00 pm PT</a:t>
                      </a:r>
                    </a:p>
                  </a:txBody>
                  <a:tcPr/>
                </a:tc>
                <a:tc>
                  <a:txBody>
                    <a:bodyPr/>
                    <a:lstStyle/>
                    <a:p>
                      <a:r>
                        <a:rPr kumimoji="0" lang="en-US" sz="1600" b="0" i="0" u="none" strike="noStrike" kern="1200" cap="none" spc="0" normalizeH="0" baseline="0" noProof="0" dirty="0">
                          <a:ln>
                            <a:noFill/>
                          </a:ln>
                          <a:solidFill>
                            <a:schemeClr val="tx1"/>
                          </a:solidFill>
                          <a:effectLst/>
                          <a:uLnTx/>
                          <a:uFillTx/>
                          <a:latin typeface="Calibri"/>
                          <a:ea typeface="+mn-ea"/>
                          <a:cs typeface="+mn-cs"/>
                        </a:rPr>
                        <a:t>Up to 4 hours*</a:t>
                      </a:r>
                      <a:endParaRPr lang="en-US" sz="1600" dirty="0">
                        <a:solidFill>
                          <a:schemeClr val="tx1"/>
                        </a:solidFill>
                      </a:endParaRPr>
                    </a:p>
                  </a:txBody>
                  <a:tcPr/>
                </a:tc>
                <a:extLst>
                  <a:ext uri="{0D108BD9-81ED-4DB2-BD59-A6C34878D82A}">
                    <a16:rowId xmlns:a16="http://schemas.microsoft.com/office/drawing/2014/main" val="38849930"/>
                  </a:ext>
                </a:extLst>
              </a:tr>
            </a:tbl>
          </a:graphicData>
        </a:graphic>
      </p:graphicFrame>
      <p:sp>
        <p:nvSpPr>
          <p:cNvPr id="6" name="Rectangle 5">
            <a:extLst>
              <a:ext uri="{FF2B5EF4-FFF2-40B4-BE49-F238E27FC236}">
                <a16:creationId xmlns:a16="http://schemas.microsoft.com/office/drawing/2014/main" id="{AB5EE4B2-EABB-4928-85F8-74C897BA9E43}"/>
              </a:ext>
            </a:extLst>
          </p:cNvPr>
          <p:cNvSpPr/>
          <p:nvPr/>
        </p:nvSpPr>
        <p:spPr>
          <a:xfrm>
            <a:off x="838200" y="6183868"/>
            <a:ext cx="10134600" cy="369332"/>
          </a:xfrm>
          <a:prstGeom prst="rect">
            <a:avLst/>
          </a:prstGeom>
        </p:spPr>
        <p:txBody>
          <a:bodyPr wrap="square">
            <a:spAutoFit/>
          </a:bodyPr>
          <a:lstStyle/>
          <a:p>
            <a:r>
              <a:rPr lang="en-US" dirty="0"/>
              <a:t>* On July 31</a:t>
            </a:r>
            <a:r>
              <a:rPr lang="en-US" baseline="30000" dirty="0"/>
              <a:t>st</a:t>
            </a:r>
            <a:r>
              <a:rPr lang="en-US" dirty="0"/>
              <a:t> 2020, </a:t>
            </a:r>
            <a:r>
              <a:rPr lang="en-US" dirty="0">
                <a:hlinkClick r:id="rId3"/>
              </a:rPr>
              <a:t>http://trust.veeva.com</a:t>
            </a:r>
            <a:r>
              <a:rPr lang="en-US" dirty="0"/>
              <a:t> will be updated with final downtime durations</a:t>
            </a:r>
          </a:p>
        </p:txBody>
      </p:sp>
      <p:graphicFrame>
        <p:nvGraphicFramePr>
          <p:cNvPr id="13" name="Table 12">
            <a:extLst>
              <a:ext uri="{FF2B5EF4-FFF2-40B4-BE49-F238E27FC236}">
                <a16:creationId xmlns:a16="http://schemas.microsoft.com/office/drawing/2014/main" id="{CEF9D2EC-7A93-5A46-84AF-BFA9C968CD9F}"/>
              </a:ext>
            </a:extLst>
          </p:cNvPr>
          <p:cNvGraphicFramePr>
            <a:graphicFrameLocks noGrp="1"/>
          </p:cNvGraphicFramePr>
          <p:nvPr>
            <p:extLst>
              <p:ext uri="{D42A27DB-BD31-4B8C-83A1-F6EECF244321}">
                <p14:modId xmlns:p14="http://schemas.microsoft.com/office/powerpoint/2010/main" val="429260179"/>
              </p:ext>
            </p:extLst>
          </p:nvPr>
        </p:nvGraphicFramePr>
        <p:xfrm>
          <a:off x="838200" y="1848424"/>
          <a:ext cx="7077472" cy="975360"/>
        </p:xfrm>
        <a:graphic>
          <a:graphicData uri="http://schemas.openxmlformats.org/drawingml/2006/table">
            <a:tbl>
              <a:tblPr firstRow="1" bandRow="1">
                <a:tableStyleId>{F5AB1C69-6EDB-4FF4-983F-18BD219EF322}</a:tableStyleId>
              </a:tblPr>
              <a:tblGrid>
                <a:gridCol w="1230776">
                  <a:extLst>
                    <a:ext uri="{9D8B030D-6E8A-4147-A177-3AD203B41FA5}">
                      <a16:colId xmlns:a16="http://schemas.microsoft.com/office/drawing/2014/main" val="572469147"/>
                    </a:ext>
                  </a:extLst>
                </a:gridCol>
                <a:gridCol w="2895600">
                  <a:extLst>
                    <a:ext uri="{9D8B030D-6E8A-4147-A177-3AD203B41FA5}">
                      <a16:colId xmlns:a16="http://schemas.microsoft.com/office/drawing/2014/main" val="16063907"/>
                    </a:ext>
                  </a:extLst>
                </a:gridCol>
                <a:gridCol w="1371600">
                  <a:extLst>
                    <a:ext uri="{9D8B030D-6E8A-4147-A177-3AD203B41FA5}">
                      <a16:colId xmlns:a16="http://schemas.microsoft.com/office/drawing/2014/main" val="994614794"/>
                    </a:ext>
                  </a:extLst>
                </a:gridCol>
                <a:gridCol w="1579496">
                  <a:extLst>
                    <a:ext uri="{9D8B030D-6E8A-4147-A177-3AD203B41FA5}">
                      <a16:colId xmlns:a16="http://schemas.microsoft.com/office/drawing/2014/main" val="2006357711"/>
                    </a:ext>
                  </a:extLst>
                </a:gridCol>
              </a:tblGrid>
              <a:tr h="130682">
                <a:tc>
                  <a:txBody>
                    <a:bodyPr/>
                    <a:lstStyle/>
                    <a:p>
                      <a:r>
                        <a:rPr lang="en-US" sz="1600" dirty="0"/>
                        <a:t>Date</a:t>
                      </a:r>
                    </a:p>
                  </a:txBody>
                  <a:tcPr/>
                </a:tc>
                <a:tc>
                  <a:txBody>
                    <a:bodyPr/>
                    <a:lstStyle/>
                    <a:p>
                      <a:r>
                        <a:rPr lang="en-US" sz="1600" dirty="0"/>
                        <a:t>POD</a:t>
                      </a:r>
                    </a:p>
                  </a:txBody>
                  <a:tcPr/>
                </a:tc>
                <a:tc>
                  <a:txBody>
                    <a:bodyPr/>
                    <a:lstStyle/>
                    <a:p>
                      <a:r>
                        <a:rPr lang="en-US" sz="1600" dirty="0"/>
                        <a:t>Start Time</a:t>
                      </a:r>
                    </a:p>
                  </a:txBody>
                  <a:tcPr/>
                </a:tc>
                <a:tc>
                  <a:txBody>
                    <a:bodyPr/>
                    <a:lstStyle/>
                    <a:p>
                      <a:r>
                        <a:rPr lang="en-US" sz="1600" dirty="0"/>
                        <a:t>Duration</a:t>
                      </a:r>
                    </a:p>
                  </a:txBody>
                  <a:tcPr/>
                </a:tc>
                <a:extLst>
                  <a:ext uri="{0D108BD9-81ED-4DB2-BD59-A6C34878D82A}">
                    <a16:rowId xmlns:a16="http://schemas.microsoft.com/office/drawing/2014/main" val="1785074471"/>
                  </a:ext>
                </a:extLst>
              </a:tr>
              <a:tr h="497760">
                <a:tc>
                  <a:txBody>
                    <a:bodyPr/>
                    <a:lstStyle/>
                    <a:p>
                      <a:r>
                        <a:rPr lang="en-US" sz="1600" dirty="0"/>
                        <a:t>July 31</a:t>
                      </a:r>
                      <a:r>
                        <a:rPr lang="en-US" sz="1600" baseline="30000" dirty="0"/>
                        <a:t>st</a:t>
                      </a:r>
                      <a:r>
                        <a:rPr lang="en-US" sz="1600" dirty="0"/>
                        <a:t> 2020</a:t>
                      </a:r>
                    </a:p>
                  </a:txBody>
                  <a:tcPr anchor="ctr"/>
                </a:tc>
                <a:tc>
                  <a:txBody>
                    <a:bodyPr/>
                    <a:lstStyle/>
                    <a:p>
                      <a:r>
                        <a:rPr lang="en-US" sz="1800" b="0" i="0" kern="1200" dirty="0">
                          <a:solidFill>
                            <a:schemeClr val="dk1"/>
                          </a:solidFill>
                          <a:effectLst/>
                          <a:latin typeface="+mn-lt"/>
                          <a:ea typeface="+mn-ea"/>
                          <a:cs typeface="+mn-cs"/>
                        </a:rPr>
                        <a:t>All PODS – Authentication service update</a:t>
                      </a:r>
                      <a:endParaRPr lang="en-US" sz="1600" dirty="0"/>
                    </a:p>
                  </a:txBody>
                  <a:tcPr/>
                </a:tc>
                <a:tc>
                  <a:txBody>
                    <a:bodyPr/>
                    <a:lstStyle/>
                    <a:p>
                      <a:r>
                        <a:rPr lang="en-US" sz="1600" dirty="0">
                          <a:solidFill>
                            <a:schemeClr val="tx1"/>
                          </a:solidFill>
                        </a:rPr>
                        <a:t>06:00 pm PT</a:t>
                      </a:r>
                    </a:p>
                  </a:txBody>
                  <a:tcPr/>
                </a:tc>
                <a:tc>
                  <a:txBody>
                    <a:bodyPr/>
                    <a:lstStyle/>
                    <a:p>
                      <a:r>
                        <a:rPr lang="en-US" sz="1600" dirty="0">
                          <a:solidFill>
                            <a:schemeClr val="tx1"/>
                          </a:solidFill>
                        </a:rPr>
                        <a:t>1 hour</a:t>
                      </a:r>
                    </a:p>
                  </a:txBody>
                  <a:tcPr/>
                </a:tc>
                <a:extLst>
                  <a:ext uri="{0D108BD9-81ED-4DB2-BD59-A6C34878D82A}">
                    <a16:rowId xmlns:a16="http://schemas.microsoft.com/office/drawing/2014/main" val="1996660050"/>
                  </a:ext>
                </a:extLst>
              </a:tr>
            </a:tbl>
          </a:graphicData>
        </a:graphic>
      </p:graphicFrame>
    </p:spTree>
    <p:extLst>
      <p:ext uri="{BB962C8B-B14F-4D97-AF65-F5344CB8AC3E}">
        <p14:creationId xmlns:p14="http://schemas.microsoft.com/office/powerpoint/2010/main" val="90139047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Announcements</a:t>
            </a:r>
          </a:p>
        </p:txBody>
      </p:sp>
      <p:sp>
        <p:nvSpPr>
          <p:cNvPr id="5" name="Subtitle 4">
            <a:extLst>
              <a:ext uri="{FF2B5EF4-FFF2-40B4-BE49-F238E27FC236}">
                <a16:creationId xmlns:a16="http://schemas.microsoft.com/office/drawing/2014/main" id="{5BC3F72A-38F6-AD49-AEB2-ED84375983E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1224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FEC57A-246C-144A-8ABB-55CDAE518D20}"/>
              </a:ext>
            </a:extLst>
          </p:cNvPr>
          <p:cNvPicPr>
            <a:picLocks noChangeAspect="1"/>
          </p:cNvPicPr>
          <p:nvPr/>
        </p:nvPicPr>
        <p:blipFill>
          <a:blip r:embed="rId3"/>
          <a:stretch>
            <a:fillRect/>
          </a:stretch>
        </p:blipFill>
        <p:spPr>
          <a:xfrm>
            <a:off x="4459128" y="4978717"/>
            <a:ext cx="6064765" cy="1422083"/>
          </a:xfrm>
          <a:prstGeom prst="rect">
            <a:avLst/>
          </a:prstGeom>
        </p:spPr>
      </p:pic>
      <p:sp>
        <p:nvSpPr>
          <p:cNvPr id="2" name="Title 1">
            <a:extLst>
              <a:ext uri="{FF2B5EF4-FFF2-40B4-BE49-F238E27FC236}">
                <a16:creationId xmlns:a16="http://schemas.microsoft.com/office/drawing/2014/main" id="{C881DAE7-B677-4AB2-BD7D-3CAF2ADC99E0}"/>
              </a:ext>
            </a:extLst>
          </p:cNvPr>
          <p:cNvSpPr>
            <a:spLocks noGrp="1"/>
          </p:cNvSpPr>
          <p:nvPr>
            <p:ph type="title"/>
          </p:nvPr>
        </p:nvSpPr>
        <p:spPr>
          <a:xfrm>
            <a:off x="1" y="96275"/>
            <a:ext cx="12192000" cy="1101213"/>
          </a:xfrm>
        </p:spPr>
        <p:txBody>
          <a:bodyPr/>
          <a:lstStyle/>
          <a:p>
            <a:r>
              <a:rPr lang="en-US" dirty="0"/>
              <a:t>Notification Emails from Veeva</a:t>
            </a:r>
          </a:p>
        </p:txBody>
      </p:sp>
      <p:sp>
        <p:nvSpPr>
          <p:cNvPr id="3" name="Content Placeholder 2">
            <a:extLst>
              <a:ext uri="{FF2B5EF4-FFF2-40B4-BE49-F238E27FC236}">
                <a16:creationId xmlns:a16="http://schemas.microsoft.com/office/drawing/2014/main" id="{F1750E1F-6474-492A-BDDB-941AC0BEF57A}"/>
              </a:ext>
            </a:extLst>
          </p:cNvPr>
          <p:cNvSpPr>
            <a:spLocks noGrp="1"/>
          </p:cNvSpPr>
          <p:nvPr>
            <p:ph idx="1"/>
          </p:nvPr>
        </p:nvSpPr>
        <p:spPr>
          <a:xfrm>
            <a:off x="826624" y="1253691"/>
            <a:ext cx="10538752" cy="474876"/>
          </a:xfrm>
        </p:spPr>
        <p:txBody>
          <a:bodyPr>
            <a:normAutofit/>
          </a:bodyPr>
          <a:lstStyle/>
          <a:p>
            <a:pPr>
              <a:spcAft>
                <a:spcPts val="1200"/>
              </a:spcAft>
            </a:pPr>
            <a:r>
              <a:rPr lang="en-US" dirty="0"/>
              <a:t>Opt-in to </a:t>
            </a:r>
            <a:r>
              <a:rPr lang="en-US" b="1" dirty="0"/>
              <a:t>Product Announcements </a:t>
            </a:r>
            <a:r>
              <a:rPr lang="en-US" dirty="0"/>
              <a:t>in User Profile to be contacted about:</a:t>
            </a:r>
          </a:p>
        </p:txBody>
      </p:sp>
      <p:sp>
        <p:nvSpPr>
          <p:cNvPr id="9" name="Content Placeholder 2">
            <a:extLst>
              <a:ext uri="{FF2B5EF4-FFF2-40B4-BE49-F238E27FC236}">
                <a16:creationId xmlns:a16="http://schemas.microsoft.com/office/drawing/2014/main" id="{A1A5708C-0880-48F1-8FF9-F4F779920424}"/>
              </a:ext>
            </a:extLst>
          </p:cNvPr>
          <p:cNvSpPr txBox="1">
            <a:spLocks/>
          </p:cNvSpPr>
          <p:nvPr/>
        </p:nvSpPr>
        <p:spPr>
          <a:xfrm>
            <a:off x="5638800" y="1752600"/>
            <a:ext cx="5910095"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Pre-release and validation document availability</a:t>
            </a:r>
          </a:p>
          <a:p>
            <a:pPr marL="350838" lvl="1"/>
            <a:r>
              <a:rPr lang="en-US" sz="2000" dirty="0"/>
              <a:t>Go-live &amp; key date reminders</a:t>
            </a:r>
          </a:p>
        </p:txBody>
      </p:sp>
      <p:sp>
        <p:nvSpPr>
          <p:cNvPr id="10" name="Content Placeholder 2">
            <a:extLst>
              <a:ext uri="{FF2B5EF4-FFF2-40B4-BE49-F238E27FC236}">
                <a16:creationId xmlns:a16="http://schemas.microsoft.com/office/drawing/2014/main" id="{C6AC29F6-663D-4962-A35B-4F3A3CB0BEFB}"/>
              </a:ext>
            </a:extLst>
          </p:cNvPr>
          <p:cNvSpPr txBox="1">
            <a:spLocks/>
          </p:cNvSpPr>
          <p:nvPr/>
        </p:nvSpPr>
        <p:spPr>
          <a:xfrm>
            <a:off x="1090788" y="1752600"/>
            <a:ext cx="4202576"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Initial release announcement (RIA)</a:t>
            </a:r>
          </a:p>
          <a:p>
            <a:pPr marL="350838" lvl="1"/>
            <a:r>
              <a:rPr lang="en-US" sz="2000" dirty="0"/>
              <a:t>Release webinar invites</a:t>
            </a:r>
          </a:p>
        </p:txBody>
      </p:sp>
      <p:sp>
        <p:nvSpPr>
          <p:cNvPr id="12" name="Arrow: Right 11">
            <a:extLst>
              <a:ext uri="{FF2B5EF4-FFF2-40B4-BE49-F238E27FC236}">
                <a16:creationId xmlns:a16="http://schemas.microsoft.com/office/drawing/2014/main" id="{B242E360-5795-42C4-8FE7-83BEC27B4606}"/>
              </a:ext>
            </a:extLst>
          </p:cNvPr>
          <p:cNvSpPr/>
          <p:nvPr/>
        </p:nvSpPr>
        <p:spPr>
          <a:xfrm>
            <a:off x="4419600" y="5675772"/>
            <a:ext cx="607685" cy="282997"/>
          </a:xfrm>
          <a:prstGeom prst="rightArrow">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3460BD95-905A-6B40-A981-0ADEF0E47430}"/>
              </a:ext>
            </a:extLst>
          </p:cNvPr>
          <p:cNvSpPr txBox="1">
            <a:spLocks/>
          </p:cNvSpPr>
          <p:nvPr/>
        </p:nvSpPr>
        <p:spPr>
          <a:xfrm>
            <a:off x="860491" y="2930142"/>
            <a:ext cx="10538752" cy="474876"/>
          </a:xfrm>
          <a:prstGeom prst="rect">
            <a:avLst/>
          </a:prstGeom>
        </p:spPr>
        <p:txBody>
          <a:bodyPr vert="horz" wrap="square" lIns="91440" tIns="45720" rIns="91440" bIns="45720" rtlCol="0">
            <a:norm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Opt-in to </a:t>
            </a:r>
            <a:r>
              <a:rPr lang="en-US" b="1" dirty="0"/>
              <a:t>Service Availability </a:t>
            </a:r>
            <a:r>
              <a:rPr lang="en-US" dirty="0"/>
              <a:t>notifications in User Profile to be contacted about:</a:t>
            </a:r>
          </a:p>
        </p:txBody>
      </p:sp>
      <p:sp>
        <p:nvSpPr>
          <p:cNvPr id="14" name="Content Placeholder 2">
            <a:extLst>
              <a:ext uri="{FF2B5EF4-FFF2-40B4-BE49-F238E27FC236}">
                <a16:creationId xmlns:a16="http://schemas.microsoft.com/office/drawing/2014/main" id="{3B27B70B-68A3-8946-B958-CCB57E3265BA}"/>
              </a:ext>
            </a:extLst>
          </p:cNvPr>
          <p:cNvSpPr txBox="1">
            <a:spLocks/>
          </p:cNvSpPr>
          <p:nvPr/>
        </p:nvSpPr>
        <p:spPr>
          <a:xfrm>
            <a:off x="1090788" y="3371219"/>
            <a:ext cx="4202576" cy="82338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0838" lvl="1"/>
            <a:r>
              <a:rPr lang="en-US" sz="2000" dirty="0"/>
              <a:t>Planned system maintenance</a:t>
            </a:r>
          </a:p>
          <a:p>
            <a:pPr marL="350838" lvl="1"/>
            <a:r>
              <a:rPr lang="en-US" sz="2000" dirty="0"/>
              <a:t>Service disruptions</a:t>
            </a:r>
          </a:p>
        </p:txBody>
      </p:sp>
      <p:pic>
        <p:nvPicPr>
          <p:cNvPr id="4" name="Picture 3">
            <a:extLst>
              <a:ext uri="{FF2B5EF4-FFF2-40B4-BE49-F238E27FC236}">
                <a16:creationId xmlns:a16="http://schemas.microsoft.com/office/drawing/2014/main" id="{5DDA8A65-7338-D441-8B46-52E2975929BB}"/>
              </a:ext>
            </a:extLst>
          </p:cNvPr>
          <p:cNvPicPr>
            <a:picLocks noChangeAspect="1"/>
          </p:cNvPicPr>
          <p:nvPr/>
        </p:nvPicPr>
        <p:blipFill>
          <a:blip r:embed="rId4"/>
          <a:stretch>
            <a:fillRect/>
          </a:stretch>
        </p:blipFill>
        <p:spPr>
          <a:xfrm>
            <a:off x="2720330" y="4876982"/>
            <a:ext cx="1679506" cy="1597579"/>
          </a:xfrm>
          <a:prstGeom prst="rect">
            <a:avLst/>
          </a:prstGeom>
        </p:spPr>
      </p:pic>
    </p:spTree>
    <p:extLst>
      <p:ext uri="{BB962C8B-B14F-4D97-AF65-F5344CB8AC3E}">
        <p14:creationId xmlns:p14="http://schemas.microsoft.com/office/powerpoint/2010/main" val="29722485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Shape 252"/>
          <p:cNvSpPr txBox="1">
            <a:spLocks noGrp="1"/>
          </p:cNvSpPr>
          <p:nvPr>
            <p:ph idx="1"/>
          </p:nvPr>
        </p:nvSpPr>
        <p:spPr>
          <a:prstGeom prst="rect">
            <a:avLst/>
          </a:prstGeom>
          <a:noFill/>
          <a:ln>
            <a:noFill/>
          </a:ln>
        </p:spPr>
        <p:txBody>
          <a:bodyPr vert="horz" wrap="square" lIns="91425" tIns="45700" rIns="91425" bIns="45700" rtlCol="0" anchor="t" anchorCtr="0">
            <a:noAutofit/>
          </a:bodyPr>
          <a:lstStyle/>
          <a:p>
            <a:pPr>
              <a:spcBef>
                <a:spcPts val="600"/>
              </a:spcBef>
            </a:pPr>
            <a:r>
              <a:rPr lang="en-US" dirty="0"/>
              <a:t>Join Veeva Customer Success and Product teams for an education session on new features in the Veeva Vault developer-focused toolkit</a:t>
            </a:r>
          </a:p>
          <a:p>
            <a:pPr marL="0" indent="0">
              <a:spcBef>
                <a:spcPts val="600"/>
              </a:spcBef>
              <a:buNone/>
            </a:pPr>
            <a:endParaRPr lang="en-US" b="1" dirty="0">
              <a:solidFill>
                <a:schemeClr val="tx2"/>
              </a:solidFill>
            </a:endParaRPr>
          </a:p>
          <a:p>
            <a:pPr>
              <a:spcBef>
                <a:spcPts val="600"/>
              </a:spcBef>
            </a:pPr>
            <a:r>
              <a:rPr lang="en-US" dirty="0"/>
              <a:t>This webinar is geared towards current users of the Vault Developer toolkit (API)</a:t>
            </a:r>
          </a:p>
          <a:p>
            <a:pPr marL="0" indent="0">
              <a:spcBef>
                <a:spcPts val="600"/>
              </a:spcBef>
              <a:buNone/>
            </a:pPr>
            <a:endParaRPr lang="en-US" dirty="0"/>
          </a:p>
          <a:p>
            <a:pPr>
              <a:spcBef>
                <a:spcPts val="600"/>
              </a:spcBef>
            </a:pPr>
            <a:r>
              <a:rPr lang="en-US" dirty="0"/>
              <a:t>Key topics for discussion will include: </a:t>
            </a:r>
          </a:p>
          <a:p>
            <a:pPr lvl="1"/>
            <a:r>
              <a:rPr lang="en-US" dirty="0"/>
              <a:t>Detailed explanation of new features </a:t>
            </a:r>
          </a:p>
          <a:p>
            <a:pPr lvl="1"/>
            <a:r>
              <a:rPr lang="en-US" dirty="0"/>
              <a:t>Spark Integration Services</a:t>
            </a:r>
          </a:p>
          <a:p>
            <a:pPr lvl="1"/>
            <a:r>
              <a:rPr lang="en-US" dirty="0"/>
              <a:t>Java SDK updates</a:t>
            </a:r>
          </a:p>
          <a:p>
            <a:pPr lvl="1"/>
            <a:r>
              <a:rPr lang="en-US" dirty="0"/>
              <a:t>Considerations for using new features, and impacts features may have</a:t>
            </a:r>
            <a:br>
              <a:rPr lang="en-US" dirty="0"/>
            </a:br>
            <a:r>
              <a:rPr lang="en-US" dirty="0"/>
              <a:t>on your Vault or end users </a:t>
            </a:r>
          </a:p>
          <a:p>
            <a:pPr lvl="1"/>
            <a:endParaRPr lang="en-US" dirty="0"/>
          </a:p>
          <a:p>
            <a:r>
              <a:rPr lang="en-US" dirty="0">
                <a:hlinkClick r:id="rId3"/>
              </a:rPr>
              <a:t>Advanced registration required</a:t>
            </a:r>
            <a:endParaRPr lang="en-US" dirty="0"/>
          </a:p>
        </p:txBody>
      </p:sp>
      <p:sp>
        <p:nvSpPr>
          <p:cNvPr id="2" name="Text Placeholder 1">
            <a:extLst>
              <a:ext uri="{FF2B5EF4-FFF2-40B4-BE49-F238E27FC236}">
                <a16:creationId xmlns:a16="http://schemas.microsoft.com/office/drawing/2014/main" id="{7255CA4F-18F8-4B56-954A-3D7DA9DB4289}"/>
              </a:ext>
            </a:extLst>
          </p:cNvPr>
          <p:cNvSpPr>
            <a:spLocks noGrp="1"/>
          </p:cNvSpPr>
          <p:nvPr>
            <p:ph type="body" sz="quarter" idx="13"/>
          </p:nvPr>
        </p:nvSpPr>
        <p:spPr/>
        <p:txBody>
          <a:bodyPr/>
          <a:lstStyle/>
          <a:p>
            <a:r>
              <a:rPr lang="en-US" b="1" dirty="0"/>
              <a:t>Thursday, 16-Jul at 7 a.m. PT / 10 a.m. ET / 3 p.m. GMT</a:t>
            </a:r>
          </a:p>
        </p:txBody>
      </p:sp>
      <p:sp>
        <p:nvSpPr>
          <p:cNvPr id="251" name="Shape 251"/>
          <p:cNvSpPr txBox="1">
            <a:spLocks noGrp="1"/>
          </p:cNvSpPr>
          <p:nvPr>
            <p:ph type="title"/>
          </p:nvPr>
        </p:nvSpPr>
        <p:spPr>
          <a:prstGeom prst="rect">
            <a:avLst/>
          </a:prstGeom>
          <a:noFill/>
          <a:ln>
            <a:noFill/>
          </a:ln>
        </p:spPr>
        <p:txBody>
          <a:bodyPr vert="horz" wrap="square" lIns="91425" tIns="45700" rIns="91425" bIns="45700" rtlCol="0" anchor="ctr" anchorCtr="0">
            <a:noAutofit/>
          </a:bodyPr>
          <a:lstStyle/>
          <a:p>
            <a:pPr indent="-228600"/>
            <a:r>
              <a:rPr lang="en-US" dirty="0"/>
              <a:t>20R2 Developer Release Deep Dive</a:t>
            </a:r>
          </a:p>
        </p:txBody>
      </p:sp>
      <p:grpSp>
        <p:nvGrpSpPr>
          <p:cNvPr id="6" name="Group 252">
            <a:extLst>
              <a:ext uri="{FF2B5EF4-FFF2-40B4-BE49-F238E27FC236}">
                <a16:creationId xmlns:a16="http://schemas.microsoft.com/office/drawing/2014/main" id="{CDDDAA2D-BD49-3B48-93A2-E61D926C5BF3}"/>
              </a:ext>
            </a:extLst>
          </p:cNvPr>
          <p:cNvGrpSpPr>
            <a:grpSpLocks noChangeAspect="1"/>
          </p:cNvGrpSpPr>
          <p:nvPr/>
        </p:nvGrpSpPr>
        <p:grpSpPr bwMode="auto">
          <a:xfrm>
            <a:off x="9829800" y="4572000"/>
            <a:ext cx="1587723" cy="1791928"/>
            <a:chOff x="2280" y="3557"/>
            <a:chExt cx="311" cy="351"/>
          </a:xfrm>
          <a:solidFill>
            <a:schemeClr val="accent1"/>
          </a:solidFill>
        </p:grpSpPr>
        <p:sp>
          <p:nvSpPr>
            <p:cNvPr id="7" name="Freeform 253">
              <a:extLst>
                <a:ext uri="{FF2B5EF4-FFF2-40B4-BE49-F238E27FC236}">
                  <a16:creationId xmlns:a16="http://schemas.microsoft.com/office/drawing/2014/main" id="{C2BF9D19-7EA7-C545-8957-888752259038}"/>
                </a:ext>
              </a:extLst>
            </p:cNvPr>
            <p:cNvSpPr>
              <a:spLocks noEditPoints="1"/>
            </p:cNvSpPr>
            <p:nvPr/>
          </p:nvSpPr>
          <p:spPr bwMode="auto">
            <a:xfrm>
              <a:off x="2280" y="3557"/>
              <a:ext cx="311" cy="351"/>
            </a:xfrm>
            <a:custGeom>
              <a:avLst/>
              <a:gdLst>
                <a:gd name="T0" fmla="*/ 0 w 219"/>
                <a:gd name="T1" fmla="*/ 34 h 247"/>
                <a:gd name="T2" fmla="*/ 39 w 219"/>
                <a:gd name="T3" fmla="*/ 34 h 247"/>
                <a:gd name="T4" fmla="*/ 40 w 219"/>
                <a:gd name="T5" fmla="*/ 31 h 247"/>
                <a:gd name="T6" fmla="*/ 47 w 219"/>
                <a:gd name="T7" fmla="*/ 23 h 247"/>
                <a:gd name="T8" fmla="*/ 48 w 219"/>
                <a:gd name="T9" fmla="*/ 23 h 247"/>
                <a:gd name="T10" fmla="*/ 62 w 219"/>
                <a:gd name="T11" fmla="*/ 23 h 247"/>
                <a:gd name="T12" fmla="*/ 64 w 219"/>
                <a:gd name="T13" fmla="*/ 23 h 247"/>
                <a:gd name="T14" fmla="*/ 71 w 219"/>
                <a:gd name="T15" fmla="*/ 7 h 247"/>
                <a:gd name="T16" fmla="*/ 99 w 219"/>
                <a:gd name="T17" fmla="*/ 10 h 247"/>
                <a:gd name="T18" fmla="*/ 104 w 219"/>
                <a:gd name="T19" fmla="*/ 23 h 247"/>
                <a:gd name="T20" fmla="*/ 106 w 219"/>
                <a:gd name="T21" fmla="*/ 23 h 247"/>
                <a:gd name="T22" fmla="*/ 120 w 219"/>
                <a:gd name="T23" fmla="*/ 23 h 247"/>
                <a:gd name="T24" fmla="*/ 128 w 219"/>
                <a:gd name="T25" fmla="*/ 31 h 247"/>
                <a:gd name="T26" fmla="*/ 128 w 219"/>
                <a:gd name="T27" fmla="*/ 31 h 247"/>
                <a:gd name="T28" fmla="*/ 128 w 219"/>
                <a:gd name="T29" fmla="*/ 34 h 247"/>
                <a:gd name="T30" fmla="*/ 165 w 219"/>
                <a:gd name="T31" fmla="*/ 34 h 247"/>
                <a:gd name="T32" fmla="*/ 165 w 219"/>
                <a:gd name="T33" fmla="*/ 49 h 247"/>
                <a:gd name="T34" fmla="*/ 165 w 219"/>
                <a:gd name="T35" fmla="*/ 65 h 247"/>
                <a:gd name="T36" fmla="*/ 165 w 219"/>
                <a:gd name="T37" fmla="*/ 112 h 247"/>
                <a:gd name="T38" fmla="*/ 172 w 219"/>
                <a:gd name="T39" fmla="*/ 113 h 247"/>
                <a:gd name="T40" fmla="*/ 213 w 219"/>
                <a:gd name="T41" fmla="*/ 156 h 247"/>
                <a:gd name="T42" fmla="*/ 171 w 219"/>
                <a:gd name="T43" fmla="*/ 220 h 247"/>
                <a:gd name="T44" fmla="*/ 165 w 219"/>
                <a:gd name="T45" fmla="*/ 221 h 247"/>
                <a:gd name="T46" fmla="*/ 165 w 219"/>
                <a:gd name="T47" fmla="*/ 247 h 247"/>
                <a:gd name="T48" fmla="*/ 0 w 219"/>
                <a:gd name="T49" fmla="*/ 247 h 247"/>
                <a:gd name="T50" fmla="*/ 0 w 219"/>
                <a:gd name="T51" fmla="*/ 34 h 247"/>
                <a:gd name="T52" fmla="*/ 10 w 219"/>
                <a:gd name="T53" fmla="*/ 237 h 247"/>
                <a:gd name="T54" fmla="*/ 11 w 219"/>
                <a:gd name="T55" fmla="*/ 237 h 247"/>
                <a:gd name="T56" fmla="*/ 154 w 219"/>
                <a:gd name="T57" fmla="*/ 237 h 247"/>
                <a:gd name="T58" fmla="*/ 154 w 219"/>
                <a:gd name="T59" fmla="*/ 237 h 247"/>
                <a:gd name="T60" fmla="*/ 155 w 219"/>
                <a:gd name="T61" fmla="*/ 237 h 247"/>
                <a:gd name="T62" fmla="*/ 155 w 219"/>
                <a:gd name="T63" fmla="*/ 221 h 247"/>
                <a:gd name="T64" fmla="*/ 119 w 219"/>
                <a:gd name="T65" fmla="*/ 204 h 247"/>
                <a:gd name="T66" fmla="*/ 104 w 219"/>
                <a:gd name="T67" fmla="*/ 166 h 247"/>
                <a:gd name="T68" fmla="*/ 114 w 219"/>
                <a:gd name="T69" fmla="*/ 134 h 247"/>
                <a:gd name="T70" fmla="*/ 155 w 219"/>
                <a:gd name="T71" fmla="*/ 112 h 247"/>
                <a:gd name="T72" fmla="*/ 155 w 219"/>
                <a:gd name="T73" fmla="*/ 44 h 247"/>
                <a:gd name="T74" fmla="*/ 128 w 219"/>
                <a:gd name="T75" fmla="*/ 44 h 247"/>
                <a:gd name="T76" fmla="*/ 128 w 219"/>
                <a:gd name="T77" fmla="*/ 45 h 247"/>
                <a:gd name="T78" fmla="*/ 121 w 219"/>
                <a:gd name="T79" fmla="*/ 52 h 247"/>
                <a:gd name="T80" fmla="*/ 119 w 219"/>
                <a:gd name="T81" fmla="*/ 52 h 247"/>
                <a:gd name="T82" fmla="*/ 49 w 219"/>
                <a:gd name="T83" fmla="*/ 52 h 247"/>
                <a:gd name="T84" fmla="*/ 47 w 219"/>
                <a:gd name="T85" fmla="*/ 52 h 247"/>
                <a:gd name="T86" fmla="*/ 40 w 219"/>
                <a:gd name="T87" fmla="*/ 45 h 247"/>
                <a:gd name="T88" fmla="*/ 39 w 219"/>
                <a:gd name="T89" fmla="*/ 44 h 247"/>
                <a:gd name="T90" fmla="*/ 10 w 219"/>
                <a:gd name="T91" fmla="*/ 44 h 247"/>
                <a:gd name="T92" fmla="*/ 10 w 219"/>
                <a:gd name="T93" fmla="*/ 237 h 247"/>
                <a:gd name="T94" fmla="*/ 131 w 219"/>
                <a:gd name="T95" fmla="*/ 172 h 247"/>
                <a:gd name="T96" fmla="*/ 153 w 219"/>
                <a:gd name="T97" fmla="*/ 190 h 247"/>
                <a:gd name="T98" fmla="*/ 187 w 219"/>
                <a:gd name="T99" fmla="*/ 150 h 247"/>
                <a:gd name="T100" fmla="*/ 178 w 219"/>
                <a:gd name="T101" fmla="*/ 143 h 247"/>
                <a:gd name="T102" fmla="*/ 151 w 219"/>
                <a:gd name="T103" fmla="*/ 175 h 247"/>
                <a:gd name="T104" fmla="*/ 138 w 219"/>
                <a:gd name="T105" fmla="*/ 164 h 247"/>
                <a:gd name="T106" fmla="*/ 131 w 219"/>
                <a:gd name="T107" fmla="*/ 172 h 247"/>
                <a:gd name="T108" fmla="*/ 84 w 219"/>
                <a:gd name="T109" fmla="*/ 25 h 247"/>
                <a:gd name="T110" fmla="*/ 90 w 219"/>
                <a:gd name="T111" fmla="*/ 19 h 247"/>
                <a:gd name="T112" fmla="*/ 84 w 219"/>
                <a:gd name="T113" fmla="*/ 13 h 247"/>
                <a:gd name="T114" fmla="*/ 78 w 219"/>
                <a:gd name="T115" fmla="*/ 19 h 247"/>
                <a:gd name="T116" fmla="*/ 84 w 219"/>
                <a:gd name="T117" fmla="*/ 2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247">
                  <a:moveTo>
                    <a:pt x="0" y="34"/>
                  </a:moveTo>
                  <a:cubicBezTo>
                    <a:pt x="39" y="34"/>
                    <a:pt x="39" y="34"/>
                    <a:pt x="39" y="34"/>
                  </a:cubicBezTo>
                  <a:cubicBezTo>
                    <a:pt x="39" y="33"/>
                    <a:pt x="40" y="32"/>
                    <a:pt x="40" y="31"/>
                  </a:cubicBezTo>
                  <a:cubicBezTo>
                    <a:pt x="39" y="26"/>
                    <a:pt x="43" y="23"/>
                    <a:pt x="47" y="23"/>
                  </a:cubicBezTo>
                  <a:cubicBezTo>
                    <a:pt x="47" y="23"/>
                    <a:pt x="48" y="23"/>
                    <a:pt x="48" y="23"/>
                  </a:cubicBezTo>
                  <a:cubicBezTo>
                    <a:pt x="52" y="23"/>
                    <a:pt x="57" y="23"/>
                    <a:pt x="62" y="23"/>
                  </a:cubicBezTo>
                  <a:cubicBezTo>
                    <a:pt x="62" y="23"/>
                    <a:pt x="63" y="23"/>
                    <a:pt x="64" y="23"/>
                  </a:cubicBezTo>
                  <a:cubicBezTo>
                    <a:pt x="64" y="17"/>
                    <a:pt x="67" y="11"/>
                    <a:pt x="71" y="7"/>
                  </a:cubicBezTo>
                  <a:cubicBezTo>
                    <a:pt x="79" y="0"/>
                    <a:pt x="92" y="1"/>
                    <a:pt x="99" y="10"/>
                  </a:cubicBezTo>
                  <a:cubicBezTo>
                    <a:pt x="102" y="13"/>
                    <a:pt x="104" y="18"/>
                    <a:pt x="104" y="23"/>
                  </a:cubicBezTo>
                  <a:cubicBezTo>
                    <a:pt x="105" y="23"/>
                    <a:pt x="106" y="23"/>
                    <a:pt x="106" y="23"/>
                  </a:cubicBezTo>
                  <a:cubicBezTo>
                    <a:pt x="111" y="23"/>
                    <a:pt x="116" y="23"/>
                    <a:pt x="120" y="23"/>
                  </a:cubicBezTo>
                  <a:cubicBezTo>
                    <a:pt x="125" y="23"/>
                    <a:pt x="128" y="26"/>
                    <a:pt x="128" y="31"/>
                  </a:cubicBezTo>
                  <a:cubicBezTo>
                    <a:pt x="128" y="31"/>
                    <a:pt x="128" y="31"/>
                    <a:pt x="128" y="31"/>
                  </a:cubicBezTo>
                  <a:cubicBezTo>
                    <a:pt x="128" y="32"/>
                    <a:pt x="128" y="33"/>
                    <a:pt x="128" y="34"/>
                  </a:cubicBezTo>
                  <a:cubicBezTo>
                    <a:pt x="165" y="34"/>
                    <a:pt x="165" y="34"/>
                    <a:pt x="165" y="34"/>
                  </a:cubicBezTo>
                  <a:cubicBezTo>
                    <a:pt x="165" y="39"/>
                    <a:pt x="165" y="44"/>
                    <a:pt x="165" y="49"/>
                  </a:cubicBezTo>
                  <a:cubicBezTo>
                    <a:pt x="165" y="55"/>
                    <a:pt x="165" y="60"/>
                    <a:pt x="165" y="65"/>
                  </a:cubicBezTo>
                  <a:cubicBezTo>
                    <a:pt x="165" y="112"/>
                    <a:pt x="165" y="112"/>
                    <a:pt x="165" y="112"/>
                  </a:cubicBezTo>
                  <a:cubicBezTo>
                    <a:pt x="167" y="113"/>
                    <a:pt x="170" y="113"/>
                    <a:pt x="172" y="113"/>
                  </a:cubicBezTo>
                  <a:cubicBezTo>
                    <a:pt x="194" y="120"/>
                    <a:pt x="208" y="134"/>
                    <a:pt x="213" y="156"/>
                  </a:cubicBezTo>
                  <a:cubicBezTo>
                    <a:pt x="219" y="185"/>
                    <a:pt x="200" y="213"/>
                    <a:pt x="171" y="220"/>
                  </a:cubicBezTo>
                  <a:cubicBezTo>
                    <a:pt x="169" y="220"/>
                    <a:pt x="167" y="220"/>
                    <a:pt x="165" y="221"/>
                  </a:cubicBezTo>
                  <a:cubicBezTo>
                    <a:pt x="165" y="247"/>
                    <a:pt x="165" y="247"/>
                    <a:pt x="165" y="247"/>
                  </a:cubicBezTo>
                  <a:cubicBezTo>
                    <a:pt x="0" y="247"/>
                    <a:pt x="0" y="247"/>
                    <a:pt x="0" y="247"/>
                  </a:cubicBezTo>
                  <a:cubicBezTo>
                    <a:pt x="0" y="34"/>
                    <a:pt x="0" y="34"/>
                    <a:pt x="0" y="34"/>
                  </a:cubicBezTo>
                  <a:close/>
                  <a:moveTo>
                    <a:pt x="10" y="237"/>
                  </a:moveTo>
                  <a:cubicBezTo>
                    <a:pt x="11" y="237"/>
                    <a:pt x="11" y="237"/>
                    <a:pt x="11" y="237"/>
                  </a:cubicBezTo>
                  <a:cubicBezTo>
                    <a:pt x="154" y="237"/>
                    <a:pt x="154" y="237"/>
                    <a:pt x="154" y="237"/>
                  </a:cubicBezTo>
                  <a:cubicBezTo>
                    <a:pt x="154" y="237"/>
                    <a:pt x="154" y="237"/>
                    <a:pt x="154" y="237"/>
                  </a:cubicBezTo>
                  <a:cubicBezTo>
                    <a:pt x="155" y="237"/>
                    <a:pt x="155" y="237"/>
                    <a:pt x="155" y="237"/>
                  </a:cubicBezTo>
                  <a:cubicBezTo>
                    <a:pt x="155" y="221"/>
                    <a:pt x="155" y="221"/>
                    <a:pt x="155" y="221"/>
                  </a:cubicBezTo>
                  <a:cubicBezTo>
                    <a:pt x="141" y="220"/>
                    <a:pt x="128" y="214"/>
                    <a:pt x="119" y="204"/>
                  </a:cubicBezTo>
                  <a:cubicBezTo>
                    <a:pt x="109" y="194"/>
                    <a:pt x="104" y="180"/>
                    <a:pt x="104" y="166"/>
                  </a:cubicBezTo>
                  <a:cubicBezTo>
                    <a:pt x="103" y="155"/>
                    <a:pt x="107" y="143"/>
                    <a:pt x="114" y="134"/>
                  </a:cubicBezTo>
                  <a:cubicBezTo>
                    <a:pt x="124" y="121"/>
                    <a:pt x="138" y="114"/>
                    <a:pt x="155" y="112"/>
                  </a:cubicBezTo>
                  <a:cubicBezTo>
                    <a:pt x="155" y="44"/>
                    <a:pt x="155" y="44"/>
                    <a:pt x="155" y="44"/>
                  </a:cubicBezTo>
                  <a:cubicBezTo>
                    <a:pt x="152" y="43"/>
                    <a:pt x="130" y="44"/>
                    <a:pt x="128" y="44"/>
                  </a:cubicBezTo>
                  <a:cubicBezTo>
                    <a:pt x="128" y="44"/>
                    <a:pt x="128" y="45"/>
                    <a:pt x="128" y="45"/>
                  </a:cubicBezTo>
                  <a:cubicBezTo>
                    <a:pt x="128" y="49"/>
                    <a:pt x="125" y="52"/>
                    <a:pt x="121" y="52"/>
                  </a:cubicBezTo>
                  <a:cubicBezTo>
                    <a:pt x="120" y="52"/>
                    <a:pt x="119" y="52"/>
                    <a:pt x="119" y="52"/>
                  </a:cubicBezTo>
                  <a:cubicBezTo>
                    <a:pt x="49" y="52"/>
                    <a:pt x="49" y="52"/>
                    <a:pt x="49" y="52"/>
                  </a:cubicBezTo>
                  <a:cubicBezTo>
                    <a:pt x="49" y="52"/>
                    <a:pt x="48" y="52"/>
                    <a:pt x="47" y="52"/>
                  </a:cubicBezTo>
                  <a:cubicBezTo>
                    <a:pt x="43" y="52"/>
                    <a:pt x="40" y="49"/>
                    <a:pt x="40" y="45"/>
                  </a:cubicBezTo>
                  <a:cubicBezTo>
                    <a:pt x="39" y="44"/>
                    <a:pt x="39" y="44"/>
                    <a:pt x="39" y="44"/>
                  </a:cubicBezTo>
                  <a:cubicBezTo>
                    <a:pt x="10" y="44"/>
                    <a:pt x="10" y="44"/>
                    <a:pt x="10" y="44"/>
                  </a:cubicBezTo>
                  <a:cubicBezTo>
                    <a:pt x="10" y="237"/>
                    <a:pt x="10" y="237"/>
                    <a:pt x="10" y="237"/>
                  </a:cubicBezTo>
                  <a:close/>
                  <a:moveTo>
                    <a:pt x="131" y="172"/>
                  </a:moveTo>
                  <a:cubicBezTo>
                    <a:pt x="153" y="190"/>
                    <a:pt x="153" y="190"/>
                    <a:pt x="153" y="190"/>
                  </a:cubicBezTo>
                  <a:cubicBezTo>
                    <a:pt x="187" y="150"/>
                    <a:pt x="187" y="150"/>
                    <a:pt x="187" y="150"/>
                  </a:cubicBezTo>
                  <a:cubicBezTo>
                    <a:pt x="178" y="143"/>
                    <a:pt x="178" y="143"/>
                    <a:pt x="178" y="143"/>
                  </a:cubicBezTo>
                  <a:cubicBezTo>
                    <a:pt x="151" y="175"/>
                    <a:pt x="151" y="175"/>
                    <a:pt x="151" y="175"/>
                  </a:cubicBezTo>
                  <a:cubicBezTo>
                    <a:pt x="138" y="164"/>
                    <a:pt x="138" y="164"/>
                    <a:pt x="138" y="164"/>
                  </a:cubicBezTo>
                  <a:lnTo>
                    <a:pt x="131" y="172"/>
                  </a:lnTo>
                  <a:close/>
                  <a:moveTo>
                    <a:pt x="84" y="25"/>
                  </a:moveTo>
                  <a:cubicBezTo>
                    <a:pt x="87" y="25"/>
                    <a:pt x="90" y="22"/>
                    <a:pt x="90" y="19"/>
                  </a:cubicBezTo>
                  <a:cubicBezTo>
                    <a:pt x="90" y="16"/>
                    <a:pt x="87" y="13"/>
                    <a:pt x="84" y="13"/>
                  </a:cubicBezTo>
                  <a:cubicBezTo>
                    <a:pt x="81" y="13"/>
                    <a:pt x="78" y="16"/>
                    <a:pt x="78" y="19"/>
                  </a:cubicBezTo>
                  <a:cubicBezTo>
                    <a:pt x="78" y="22"/>
                    <a:pt x="81" y="25"/>
                    <a:pt x="84" y="2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sp>
          <p:nvSpPr>
            <p:cNvPr id="8" name="Freeform 254">
              <a:extLst>
                <a:ext uri="{FF2B5EF4-FFF2-40B4-BE49-F238E27FC236}">
                  <a16:creationId xmlns:a16="http://schemas.microsoft.com/office/drawing/2014/main" id="{998947BC-0014-EA4A-A507-23B011CB32C5}"/>
                </a:ext>
              </a:extLst>
            </p:cNvPr>
            <p:cNvSpPr>
              <a:spLocks/>
            </p:cNvSpPr>
            <p:nvPr/>
          </p:nvSpPr>
          <p:spPr bwMode="auto">
            <a:xfrm>
              <a:off x="2316" y="3683"/>
              <a:ext cx="32" cy="33"/>
            </a:xfrm>
            <a:custGeom>
              <a:avLst/>
              <a:gdLst>
                <a:gd name="T0" fmla="*/ 0 w 23"/>
                <a:gd name="T1" fmla="*/ 23 h 23"/>
                <a:gd name="T2" fmla="*/ 0 w 23"/>
                <a:gd name="T3" fmla="*/ 0 h 23"/>
                <a:gd name="T4" fmla="*/ 23 w 23"/>
                <a:gd name="T5" fmla="*/ 0 h 23"/>
                <a:gd name="T6" fmla="*/ 23 w 23"/>
                <a:gd name="T7" fmla="*/ 23 h 23"/>
                <a:gd name="T8" fmla="*/ 0 w 23"/>
                <a:gd name="T9" fmla="*/ 23 h 23"/>
              </a:gdLst>
              <a:ahLst/>
              <a:cxnLst>
                <a:cxn ang="0">
                  <a:pos x="T0" y="T1"/>
                </a:cxn>
                <a:cxn ang="0">
                  <a:pos x="T2" y="T3"/>
                </a:cxn>
                <a:cxn ang="0">
                  <a:pos x="T4" y="T5"/>
                </a:cxn>
                <a:cxn ang="0">
                  <a:pos x="T6" y="T7"/>
                </a:cxn>
                <a:cxn ang="0">
                  <a:pos x="T8" y="T9"/>
                </a:cxn>
              </a:cxnLst>
              <a:rect l="0" t="0" r="r" b="b"/>
              <a:pathLst>
                <a:path w="23" h="23">
                  <a:moveTo>
                    <a:pt x="0" y="23"/>
                  </a:moveTo>
                  <a:cubicBezTo>
                    <a:pt x="0" y="0"/>
                    <a:pt x="0" y="0"/>
                    <a:pt x="0" y="0"/>
                  </a:cubicBezTo>
                  <a:cubicBezTo>
                    <a:pt x="8" y="0"/>
                    <a:pt x="15" y="0"/>
                    <a:pt x="23" y="0"/>
                  </a:cubicBezTo>
                  <a:cubicBezTo>
                    <a:pt x="23" y="23"/>
                    <a:pt x="23" y="23"/>
                    <a:pt x="23" y="23"/>
                  </a:cubicBezTo>
                  <a:lnTo>
                    <a:pt x="0" y="2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9" name="Freeform 255">
              <a:extLst>
                <a:ext uri="{FF2B5EF4-FFF2-40B4-BE49-F238E27FC236}">
                  <a16:creationId xmlns:a16="http://schemas.microsoft.com/office/drawing/2014/main" id="{D0D64FC3-21F3-C841-A87A-E807FA49F657}"/>
                </a:ext>
              </a:extLst>
            </p:cNvPr>
            <p:cNvSpPr>
              <a:spLocks/>
            </p:cNvSpPr>
            <p:nvPr/>
          </p:nvSpPr>
          <p:spPr bwMode="auto">
            <a:xfrm>
              <a:off x="2317" y="3749"/>
              <a:ext cx="31" cy="33"/>
            </a:xfrm>
            <a:custGeom>
              <a:avLst/>
              <a:gdLst>
                <a:gd name="T0" fmla="*/ 22 w 22"/>
                <a:gd name="T1" fmla="*/ 0 h 23"/>
                <a:gd name="T2" fmla="*/ 22 w 22"/>
                <a:gd name="T3" fmla="*/ 23 h 23"/>
                <a:gd name="T4" fmla="*/ 0 w 22"/>
                <a:gd name="T5" fmla="*/ 23 h 23"/>
                <a:gd name="T6" fmla="*/ 0 w 22"/>
                <a:gd name="T7" fmla="*/ 1 h 23"/>
                <a:gd name="T8" fmla="*/ 22 w 22"/>
                <a:gd name="T9" fmla="*/ 0 h 23"/>
              </a:gdLst>
              <a:ahLst/>
              <a:cxnLst>
                <a:cxn ang="0">
                  <a:pos x="T0" y="T1"/>
                </a:cxn>
                <a:cxn ang="0">
                  <a:pos x="T2" y="T3"/>
                </a:cxn>
                <a:cxn ang="0">
                  <a:pos x="T4" y="T5"/>
                </a:cxn>
                <a:cxn ang="0">
                  <a:pos x="T6" y="T7"/>
                </a:cxn>
                <a:cxn ang="0">
                  <a:pos x="T8" y="T9"/>
                </a:cxn>
              </a:cxnLst>
              <a:rect l="0" t="0" r="r" b="b"/>
              <a:pathLst>
                <a:path w="22" h="23">
                  <a:moveTo>
                    <a:pt x="22" y="0"/>
                  </a:moveTo>
                  <a:cubicBezTo>
                    <a:pt x="22" y="23"/>
                    <a:pt x="22" y="23"/>
                    <a:pt x="22" y="23"/>
                  </a:cubicBezTo>
                  <a:cubicBezTo>
                    <a:pt x="0" y="23"/>
                    <a:pt x="0" y="23"/>
                    <a:pt x="0" y="23"/>
                  </a:cubicBezTo>
                  <a:cubicBezTo>
                    <a:pt x="0" y="1"/>
                    <a:pt x="0" y="1"/>
                    <a:pt x="0" y="1"/>
                  </a:cubicBezTo>
                  <a:cubicBezTo>
                    <a:pt x="1" y="0"/>
                    <a:pt x="18" y="0"/>
                    <a:pt x="22"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569"/>
                </a:solidFill>
                <a:effectLst/>
                <a:uLnTx/>
                <a:uFillTx/>
                <a:latin typeface="Calibri"/>
                <a:ea typeface="+mn-ea"/>
                <a:cs typeface="+mn-cs"/>
              </a:endParaRPr>
            </a:p>
          </p:txBody>
        </p:sp>
        <p:sp>
          <p:nvSpPr>
            <p:cNvPr id="10" name="Freeform 256">
              <a:extLst>
                <a:ext uri="{FF2B5EF4-FFF2-40B4-BE49-F238E27FC236}">
                  <a16:creationId xmlns:a16="http://schemas.microsoft.com/office/drawing/2014/main" id="{BE9C499D-7537-F543-8EF7-F3DB560CAD10}"/>
                </a:ext>
              </a:extLst>
            </p:cNvPr>
            <p:cNvSpPr>
              <a:spLocks/>
            </p:cNvSpPr>
            <p:nvPr/>
          </p:nvSpPr>
          <p:spPr bwMode="auto">
            <a:xfrm>
              <a:off x="2316" y="3814"/>
              <a:ext cx="32" cy="33"/>
            </a:xfrm>
            <a:custGeom>
              <a:avLst/>
              <a:gdLst>
                <a:gd name="T0" fmla="*/ 23 w 23"/>
                <a:gd name="T1" fmla="*/ 1 h 23"/>
                <a:gd name="T2" fmla="*/ 23 w 23"/>
                <a:gd name="T3" fmla="*/ 23 h 23"/>
                <a:gd name="T4" fmla="*/ 1 w 23"/>
                <a:gd name="T5" fmla="*/ 23 h 23"/>
                <a:gd name="T6" fmla="*/ 1 w 23"/>
                <a:gd name="T7" fmla="*/ 1 h 23"/>
                <a:gd name="T8" fmla="*/ 23 w 23"/>
                <a:gd name="T9" fmla="*/ 1 h 23"/>
              </a:gdLst>
              <a:ahLst/>
              <a:cxnLst>
                <a:cxn ang="0">
                  <a:pos x="T0" y="T1"/>
                </a:cxn>
                <a:cxn ang="0">
                  <a:pos x="T2" y="T3"/>
                </a:cxn>
                <a:cxn ang="0">
                  <a:pos x="T4" y="T5"/>
                </a:cxn>
                <a:cxn ang="0">
                  <a:pos x="T6" y="T7"/>
                </a:cxn>
                <a:cxn ang="0">
                  <a:pos x="T8" y="T9"/>
                </a:cxn>
              </a:cxnLst>
              <a:rect l="0" t="0" r="r" b="b"/>
              <a:pathLst>
                <a:path w="23" h="23">
                  <a:moveTo>
                    <a:pt x="23" y="1"/>
                  </a:moveTo>
                  <a:cubicBezTo>
                    <a:pt x="23" y="23"/>
                    <a:pt x="23" y="23"/>
                    <a:pt x="23" y="23"/>
                  </a:cubicBezTo>
                  <a:cubicBezTo>
                    <a:pt x="1" y="23"/>
                    <a:pt x="1" y="23"/>
                    <a:pt x="1" y="23"/>
                  </a:cubicBezTo>
                  <a:cubicBezTo>
                    <a:pt x="0" y="21"/>
                    <a:pt x="0" y="6"/>
                    <a:pt x="1" y="1"/>
                  </a:cubicBezTo>
                  <a:cubicBezTo>
                    <a:pt x="2" y="0"/>
                    <a:pt x="20" y="0"/>
                    <a:pt x="23" y="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46569"/>
                </a:solidFill>
                <a:effectLst/>
                <a:uLnTx/>
                <a:uFillTx/>
                <a:latin typeface="Calibri"/>
                <a:ea typeface="+mn-ea"/>
                <a:cs typeface="+mn-cs"/>
              </a:endParaRPr>
            </a:p>
          </p:txBody>
        </p:sp>
      </p:grpSp>
    </p:spTree>
    <p:extLst>
      <p:ext uri="{BB962C8B-B14F-4D97-AF65-F5344CB8AC3E}">
        <p14:creationId xmlns:p14="http://schemas.microsoft.com/office/powerpoint/2010/main" val="361822595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4BC5E38-68F4-4BD3-884B-4C1B5B1AB0B7}"/>
              </a:ext>
            </a:extLst>
          </p:cNvPr>
          <p:cNvGrpSpPr/>
          <p:nvPr/>
        </p:nvGrpSpPr>
        <p:grpSpPr>
          <a:xfrm>
            <a:off x="0" y="2356824"/>
            <a:ext cx="5865474" cy="3570817"/>
            <a:chOff x="0" y="2485545"/>
            <a:chExt cx="5865474" cy="3570817"/>
          </a:xfrm>
        </p:grpSpPr>
        <p:pic>
          <p:nvPicPr>
            <p:cNvPr id="8" name="Picture 7" descr="A picture containing computer&#10;&#10;Description automatically generated">
              <a:extLst>
                <a:ext uri="{FF2B5EF4-FFF2-40B4-BE49-F238E27FC236}">
                  <a16:creationId xmlns:a16="http://schemas.microsoft.com/office/drawing/2014/main" id="{6C6D15A7-361A-45CF-9A56-4F2B31B7322B}"/>
                </a:ext>
              </a:extLst>
            </p:cNvPr>
            <p:cNvPicPr>
              <a:picLocks noChangeAspect="1"/>
            </p:cNvPicPr>
            <p:nvPr/>
          </p:nvPicPr>
          <p:blipFill rotWithShape="1">
            <a:blip r:embed="rId3"/>
            <a:srcRect l="14922" r="9101" b="15397"/>
            <a:stretch/>
          </p:blipFill>
          <p:spPr>
            <a:xfrm>
              <a:off x="0" y="2485545"/>
              <a:ext cx="5700845" cy="3570817"/>
            </a:xfrm>
            <a:prstGeom prst="rect">
              <a:avLst/>
            </a:prstGeom>
          </p:spPr>
        </p:pic>
        <p:sp>
          <p:nvSpPr>
            <p:cNvPr id="11" name="Rectangle 10">
              <a:extLst>
                <a:ext uri="{FF2B5EF4-FFF2-40B4-BE49-F238E27FC236}">
                  <a16:creationId xmlns:a16="http://schemas.microsoft.com/office/drawing/2014/main" id="{A0AAFD67-ECD8-404C-A12F-A81754CB796E}"/>
                </a:ext>
              </a:extLst>
            </p:cNvPr>
            <p:cNvSpPr/>
            <p:nvPr/>
          </p:nvSpPr>
          <p:spPr>
            <a:xfrm>
              <a:off x="4426216" y="5278098"/>
              <a:ext cx="1439258" cy="730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5A83A776-A800-4386-A2A8-666A9575BE08}"/>
              </a:ext>
            </a:extLst>
          </p:cNvPr>
          <p:cNvGrpSpPr/>
          <p:nvPr/>
        </p:nvGrpSpPr>
        <p:grpSpPr>
          <a:xfrm>
            <a:off x="0" y="0"/>
            <a:ext cx="12192000" cy="2488973"/>
            <a:chOff x="-6" y="0"/>
            <a:chExt cx="12192000" cy="2488973"/>
          </a:xfrm>
        </p:grpSpPr>
        <p:pic>
          <p:nvPicPr>
            <p:cNvPr id="4" name="Picture 3" descr="A screenshot of a cell phone&#10;&#10;Description automatically generated">
              <a:hlinkClick r:id="rId4"/>
              <a:extLst>
                <a:ext uri="{FF2B5EF4-FFF2-40B4-BE49-F238E27FC236}">
                  <a16:creationId xmlns:a16="http://schemas.microsoft.com/office/drawing/2014/main" id="{26428312-4399-4340-B206-46810E09C648}"/>
                </a:ext>
              </a:extLst>
            </p:cNvPr>
            <p:cNvPicPr>
              <a:picLocks noChangeAspect="1"/>
            </p:cNvPicPr>
            <p:nvPr/>
          </p:nvPicPr>
          <p:blipFill rotWithShape="1">
            <a:blip r:embed="rId5"/>
            <a:srcRect t="12163" b="16158"/>
            <a:stretch/>
          </p:blipFill>
          <p:spPr>
            <a:xfrm>
              <a:off x="-6" y="0"/>
              <a:ext cx="12192000" cy="2488973"/>
            </a:xfrm>
            <a:prstGeom prst="rect">
              <a:avLst/>
            </a:prstGeom>
          </p:spPr>
        </p:pic>
        <p:sp>
          <p:nvSpPr>
            <p:cNvPr id="5" name="Rectangle 4">
              <a:extLst>
                <a:ext uri="{FF2B5EF4-FFF2-40B4-BE49-F238E27FC236}">
                  <a16:creationId xmlns:a16="http://schemas.microsoft.com/office/drawing/2014/main" id="{ADC9EF24-E9C9-49DF-8BA5-7DFB318FB6A1}"/>
                </a:ext>
              </a:extLst>
            </p:cNvPr>
            <p:cNvSpPr/>
            <p:nvPr/>
          </p:nvSpPr>
          <p:spPr>
            <a:xfrm>
              <a:off x="5294402" y="1975736"/>
              <a:ext cx="1469128" cy="361454"/>
            </a:xfrm>
            <a:prstGeom prst="rect">
              <a:avLst/>
            </a:prstGeom>
            <a:gradFill>
              <a:gsLst>
                <a:gs pos="0">
                  <a:srgbClr val="EE9820"/>
                </a:gs>
                <a:gs pos="99000">
                  <a:srgbClr val="EB922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624576B7-3018-4D96-BF2F-3B63DECD946B}"/>
              </a:ext>
            </a:extLst>
          </p:cNvPr>
          <p:cNvSpPr txBox="1"/>
          <p:nvPr/>
        </p:nvSpPr>
        <p:spPr>
          <a:xfrm>
            <a:off x="1566938" y="1781762"/>
            <a:ext cx="8879282" cy="461665"/>
          </a:xfrm>
          <a:prstGeom prst="rect">
            <a:avLst/>
          </a:prstGeom>
          <a:noFill/>
        </p:spPr>
        <p:txBody>
          <a:bodyPr wrap="square" rtlCol="0">
            <a:spAutoFit/>
          </a:bodyPr>
          <a:lstStyle/>
          <a:p>
            <a:pPr algn="ctr"/>
            <a:r>
              <a:rPr lang="en-US" sz="2400" dirty="0">
                <a:solidFill>
                  <a:schemeClr val="bg1"/>
                </a:solidFill>
              </a:rPr>
              <a:t>October 13–14, 2020</a:t>
            </a:r>
          </a:p>
        </p:txBody>
      </p:sp>
      <p:sp>
        <p:nvSpPr>
          <p:cNvPr id="17" name="Rectangle 16">
            <a:extLst>
              <a:ext uri="{FF2B5EF4-FFF2-40B4-BE49-F238E27FC236}">
                <a16:creationId xmlns:a16="http://schemas.microsoft.com/office/drawing/2014/main" id="{E2502798-41DC-4227-B08F-D2AA1394808F}"/>
              </a:ext>
            </a:extLst>
          </p:cNvPr>
          <p:cNvSpPr/>
          <p:nvPr/>
        </p:nvSpPr>
        <p:spPr>
          <a:xfrm>
            <a:off x="0" y="5888736"/>
            <a:ext cx="12192000" cy="969264"/>
          </a:xfrm>
          <a:prstGeom prst="rect">
            <a:avLst/>
          </a:prstGeom>
          <a:solidFill>
            <a:srgbClr val="F2A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C2BD772B-D0F4-4846-BBEE-9B6F513B0B44}"/>
              </a:ext>
            </a:extLst>
          </p:cNvPr>
          <p:cNvGrpSpPr/>
          <p:nvPr/>
        </p:nvGrpSpPr>
        <p:grpSpPr>
          <a:xfrm>
            <a:off x="312436" y="6168749"/>
            <a:ext cx="11567129" cy="409238"/>
            <a:chOff x="352070" y="3635874"/>
            <a:chExt cx="11567129" cy="409238"/>
          </a:xfrm>
        </p:grpSpPr>
        <p:sp>
          <p:nvSpPr>
            <p:cNvPr id="24" name="TextBox 23">
              <a:extLst>
                <a:ext uri="{FF2B5EF4-FFF2-40B4-BE49-F238E27FC236}">
                  <a16:creationId xmlns:a16="http://schemas.microsoft.com/office/drawing/2014/main" id="{10BF4442-C467-4299-A6BF-FFCA85017204}"/>
                </a:ext>
              </a:extLst>
            </p:cNvPr>
            <p:cNvSpPr txBox="1"/>
            <p:nvPr/>
          </p:nvSpPr>
          <p:spPr>
            <a:xfrm>
              <a:off x="10550627" y="3635874"/>
              <a:ext cx="1368572" cy="400110"/>
            </a:xfrm>
            <a:prstGeom prst="rect">
              <a:avLst/>
            </a:prstGeom>
            <a:noFill/>
          </p:spPr>
          <p:txBody>
            <a:bodyPr wrap="square" rtlCol="0">
              <a:spAutoFit/>
            </a:bodyPr>
            <a:lstStyle/>
            <a:p>
              <a:pPr algn="ctr"/>
              <a:r>
                <a:rPr lang="en-US" sz="2000" dirty="0">
                  <a:solidFill>
                    <a:schemeClr val="bg1"/>
                  </a:solidFill>
                </a:rPr>
                <a:t>IT</a:t>
              </a:r>
            </a:p>
          </p:txBody>
        </p:sp>
        <p:sp>
          <p:nvSpPr>
            <p:cNvPr id="25" name="TextBox 24">
              <a:extLst>
                <a:ext uri="{FF2B5EF4-FFF2-40B4-BE49-F238E27FC236}">
                  <a16:creationId xmlns:a16="http://schemas.microsoft.com/office/drawing/2014/main" id="{85D625FA-D430-4AE6-9F61-C2C9A2E27734}"/>
                </a:ext>
              </a:extLst>
            </p:cNvPr>
            <p:cNvSpPr txBox="1"/>
            <p:nvPr/>
          </p:nvSpPr>
          <p:spPr>
            <a:xfrm>
              <a:off x="9110821" y="3645002"/>
              <a:ext cx="1368572" cy="400110"/>
            </a:xfrm>
            <a:prstGeom prst="rect">
              <a:avLst/>
            </a:prstGeom>
            <a:noFill/>
          </p:spPr>
          <p:txBody>
            <a:bodyPr wrap="square" rtlCol="0">
              <a:spAutoFit/>
            </a:bodyPr>
            <a:lstStyle/>
            <a:p>
              <a:pPr algn="ctr"/>
              <a:r>
                <a:rPr lang="en-US" sz="2000" dirty="0">
                  <a:solidFill>
                    <a:schemeClr val="bg1"/>
                  </a:solidFill>
                </a:rPr>
                <a:t>SAFETY</a:t>
              </a:r>
            </a:p>
          </p:txBody>
        </p:sp>
        <p:sp>
          <p:nvSpPr>
            <p:cNvPr id="26" name="TextBox 25">
              <a:extLst>
                <a:ext uri="{FF2B5EF4-FFF2-40B4-BE49-F238E27FC236}">
                  <a16:creationId xmlns:a16="http://schemas.microsoft.com/office/drawing/2014/main" id="{4E55A66A-A1CC-45A7-8016-B3811D45A820}"/>
                </a:ext>
              </a:extLst>
            </p:cNvPr>
            <p:cNvSpPr txBox="1"/>
            <p:nvPr/>
          </p:nvSpPr>
          <p:spPr>
            <a:xfrm>
              <a:off x="6530790" y="3645002"/>
              <a:ext cx="2508797" cy="400110"/>
            </a:xfrm>
            <a:prstGeom prst="rect">
              <a:avLst/>
            </a:prstGeom>
            <a:noFill/>
          </p:spPr>
          <p:txBody>
            <a:bodyPr wrap="square" rtlCol="0">
              <a:spAutoFit/>
            </a:bodyPr>
            <a:lstStyle/>
            <a:p>
              <a:pPr algn="ctr"/>
              <a:r>
                <a:rPr lang="en-US" sz="2000" dirty="0">
                  <a:solidFill>
                    <a:schemeClr val="bg1"/>
                  </a:solidFill>
                </a:rPr>
                <a:t>REGULATORY</a:t>
              </a:r>
            </a:p>
          </p:txBody>
        </p:sp>
        <p:sp>
          <p:nvSpPr>
            <p:cNvPr id="27" name="TextBox 26">
              <a:extLst>
                <a:ext uri="{FF2B5EF4-FFF2-40B4-BE49-F238E27FC236}">
                  <a16:creationId xmlns:a16="http://schemas.microsoft.com/office/drawing/2014/main" id="{43E2E705-F92B-49B3-8A6C-BFBAC5F49198}"/>
                </a:ext>
              </a:extLst>
            </p:cNvPr>
            <p:cNvSpPr txBox="1"/>
            <p:nvPr/>
          </p:nvSpPr>
          <p:spPr>
            <a:xfrm>
              <a:off x="2472146" y="3645002"/>
              <a:ext cx="3987409" cy="400110"/>
            </a:xfrm>
            <a:prstGeom prst="rect">
              <a:avLst/>
            </a:prstGeom>
            <a:noFill/>
          </p:spPr>
          <p:txBody>
            <a:bodyPr wrap="square" rtlCol="0">
              <a:spAutoFit/>
            </a:bodyPr>
            <a:lstStyle/>
            <a:p>
              <a:pPr algn="ctr"/>
              <a:r>
                <a:rPr lang="en-US" sz="2000" dirty="0">
                  <a:solidFill>
                    <a:schemeClr val="bg1"/>
                  </a:solidFill>
                </a:rPr>
                <a:t>QUALITY &amp; MANUFACTURING</a:t>
              </a:r>
            </a:p>
          </p:txBody>
        </p:sp>
        <p:sp>
          <p:nvSpPr>
            <p:cNvPr id="28" name="TextBox 27">
              <a:extLst>
                <a:ext uri="{FF2B5EF4-FFF2-40B4-BE49-F238E27FC236}">
                  <a16:creationId xmlns:a16="http://schemas.microsoft.com/office/drawing/2014/main" id="{F6BE20EB-0D10-46EA-AEF5-9EB4BC38BB79}"/>
                </a:ext>
              </a:extLst>
            </p:cNvPr>
            <p:cNvSpPr txBox="1"/>
            <p:nvPr/>
          </p:nvSpPr>
          <p:spPr>
            <a:xfrm>
              <a:off x="352070" y="3645002"/>
              <a:ext cx="2048841" cy="400110"/>
            </a:xfrm>
            <a:prstGeom prst="rect">
              <a:avLst/>
            </a:prstGeom>
            <a:noFill/>
          </p:spPr>
          <p:txBody>
            <a:bodyPr wrap="square" rtlCol="0">
              <a:spAutoFit/>
            </a:bodyPr>
            <a:lstStyle/>
            <a:p>
              <a:pPr algn="ctr"/>
              <a:r>
                <a:rPr lang="en-US" sz="2000" dirty="0">
                  <a:solidFill>
                    <a:schemeClr val="bg1"/>
                  </a:solidFill>
                </a:rPr>
                <a:t>CLINICAL</a:t>
              </a:r>
            </a:p>
          </p:txBody>
        </p:sp>
      </p:grpSp>
      <p:grpSp>
        <p:nvGrpSpPr>
          <p:cNvPr id="85" name="Group 84">
            <a:extLst>
              <a:ext uri="{FF2B5EF4-FFF2-40B4-BE49-F238E27FC236}">
                <a16:creationId xmlns:a16="http://schemas.microsoft.com/office/drawing/2014/main" id="{EDEEE960-3877-4B12-95E7-AEDDE0038CCF}"/>
              </a:ext>
            </a:extLst>
          </p:cNvPr>
          <p:cNvGrpSpPr/>
          <p:nvPr/>
        </p:nvGrpSpPr>
        <p:grpSpPr>
          <a:xfrm>
            <a:off x="6772946" y="2829831"/>
            <a:ext cx="4641106" cy="2381287"/>
            <a:chOff x="6678638" y="2829831"/>
            <a:chExt cx="4641106" cy="2381287"/>
          </a:xfrm>
        </p:grpSpPr>
        <p:sp>
          <p:nvSpPr>
            <p:cNvPr id="2" name="TextBox 1">
              <a:extLst>
                <a:ext uri="{FF2B5EF4-FFF2-40B4-BE49-F238E27FC236}">
                  <a16:creationId xmlns:a16="http://schemas.microsoft.com/office/drawing/2014/main" id="{1C1888C3-504A-407F-B3F0-BC82F84400AC}"/>
                </a:ext>
              </a:extLst>
            </p:cNvPr>
            <p:cNvSpPr txBox="1"/>
            <p:nvPr/>
          </p:nvSpPr>
          <p:spPr>
            <a:xfrm>
              <a:off x="7343227" y="2829831"/>
              <a:ext cx="3421712" cy="690638"/>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sz="2400" dirty="0"/>
                <a:t>Develop new </a:t>
              </a:r>
              <a:br>
                <a:rPr lang="en-US" sz="2400" dirty="0"/>
              </a:br>
              <a:r>
                <a:rPr lang="en-US" sz="2400" dirty="0"/>
                <a:t>industry partnerships</a:t>
              </a:r>
            </a:p>
          </p:txBody>
        </p:sp>
        <p:grpSp>
          <p:nvGrpSpPr>
            <p:cNvPr id="10" name="Group 9">
              <a:extLst>
                <a:ext uri="{FF2B5EF4-FFF2-40B4-BE49-F238E27FC236}">
                  <a16:creationId xmlns:a16="http://schemas.microsoft.com/office/drawing/2014/main" id="{EEC4CAA2-D98F-4E99-8C9F-CF68F9BAE35E}"/>
                </a:ext>
              </a:extLst>
            </p:cNvPr>
            <p:cNvGrpSpPr/>
            <p:nvPr/>
          </p:nvGrpSpPr>
          <p:grpSpPr>
            <a:xfrm>
              <a:off x="6678638" y="2906944"/>
              <a:ext cx="536412" cy="536412"/>
              <a:chOff x="6627072" y="2968041"/>
              <a:chExt cx="628735" cy="628735"/>
            </a:xfrm>
          </p:grpSpPr>
          <p:sp>
            <p:nvSpPr>
              <p:cNvPr id="44" name="Oval 43">
                <a:extLst>
                  <a:ext uri="{FF2B5EF4-FFF2-40B4-BE49-F238E27FC236}">
                    <a16:creationId xmlns:a16="http://schemas.microsoft.com/office/drawing/2014/main" id="{5A64868A-F3A0-45FC-8283-D69C04C5BBCA}"/>
                  </a:ext>
                </a:extLst>
              </p:cNvPr>
              <p:cNvSpPr/>
              <p:nvPr/>
            </p:nvSpPr>
            <p:spPr>
              <a:xfrm>
                <a:off x="6627072" y="2968041"/>
                <a:ext cx="628735" cy="628735"/>
              </a:xfrm>
              <a:prstGeom prst="ellipse">
                <a:avLst/>
              </a:prstGeom>
              <a:solidFill>
                <a:schemeClr val="accent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280">
                <a:extLst>
                  <a:ext uri="{FF2B5EF4-FFF2-40B4-BE49-F238E27FC236}">
                    <a16:creationId xmlns:a16="http://schemas.microsoft.com/office/drawing/2014/main" id="{A645ADF2-4E0E-4544-93B6-2F7494E5C525}"/>
                  </a:ext>
                </a:extLst>
              </p:cNvPr>
              <p:cNvSpPr>
                <a:spLocks noChangeAspect="1" noEditPoints="1"/>
              </p:cNvSpPr>
              <p:nvPr/>
            </p:nvSpPr>
            <p:spPr bwMode="auto">
              <a:xfrm>
                <a:off x="6728689" y="3144460"/>
                <a:ext cx="425500" cy="272320"/>
              </a:xfrm>
              <a:custGeom>
                <a:avLst/>
                <a:gdLst>
                  <a:gd name="T0" fmla="*/ 195 w 247"/>
                  <a:gd name="T1" fmla="*/ 1 h 157"/>
                  <a:gd name="T2" fmla="*/ 171 w 247"/>
                  <a:gd name="T3" fmla="*/ 27 h 157"/>
                  <a:gd name="T4" fmla="*/ 96 w 247"/>
                  <a:gd name="T5" fmla="*/ 30 h 157"/>
                  <a:gd name="T6" fmla="*/ 69 w 247"/>
                  <a:gd name="T7" fmla="*/ 25 h 157"/>
                  <a:gd name="T8" fmla="*/ 48 w 247"/>
                  <a:gd name="T9" fmla="*/ 0 h 157"/>
                  <a:gd name="T10" fmla="*/ 21 w 247"/>
                  <a:gd name="T11" fmla="*/ 94 h 157"/>
                  <a:gd name="T12" fmla="*/ 37 w 247"/>
                  <a:gd name="T13" fmla="*/ 89 h 157"/>
                  <a:gd name="T14" fmla="*/ 54 w 247"/>
                  <a:gd name="T15" fmla="*/ 120 h 157"/>
                  <a:gd name="T16" fmla="*/ 76 w 247"/>
                  <a:gd name="T17" fmla="*/ 144 h 157"/>
                  <a:gd name="T18" fmla="*/ 102 w 247"/>
                  <a:gd name="T19" fmla="*/ 157 h 157"/>
                  <a:gd name="T20" fmla="*/ 136 w 247"/>
                  <a:gd name="T21" fmla="*/ 154 h 157"/>
                  <a:gd name="T22" fmla="*/ 171 w 247"/>
                  <a:gd name="T23" fmla="*/ 131 h 157"/>
                  <a:gd name="T24" fmla="*/ 200 w 247"/>
                  <a:gd name="T25" fmla="*/ 97 h 157"/>
                  <a:gd name="T26" fmla="*/ 216 w 247"/>
                  <a:gd name="T27" fmla="*/ 91 h 157"/>
                  <a:gd name="T28" fmla="*/ 245 w 247"/>
                  <a:gd name="T29" fmla="*/ 74 h 157"/>
                  <a:gd name="T30" fmla="*/ 222 w 247"/>
                  <a:gd name="T31" fmla="*/ 87 h 157"/>
                  <a:gd name="T32" fmla="*/ 195 w 247"/>
                  <a:gd name="T33" fmla="*/ 91 h 157"/>
                  <a:gd name="T34" fmla="*/ 180 w 247"/>
                  <a:gd name="T35" fmla="*/ 80 h 157"/>
                  <a:gd name="T36" fmla="*/ 122 w 247"/>
                  <a:gd name="T37" fmla="*/ 45 h 157"/>
                  <a:gd name="T38" fmla="*/ 87 w 247"/>
                  <a:gd name="T39" fmla="*/ 65 h 157"/>
                  <a:gd name="T40" fmla="*/ 101 w 247"/>
                  <a:gd name="T41" fmla="*/ 35 h 157"/>
                  <a:gd name="T42" fmla="*/ 159 w 247"/>
                  <a:gd name="T43" fmla="*/ 32 h 157"/>
                  <a:gd name="T44" fmla="*/ 204 w 247"/>
                  <a:gd name="T45" fmla="*/ 84 h 157"/>
                  <a:gd name="T46" fmla="*/ 64 w 247"/>
                  <a:gd name="T47" fmla="*/ 18 h 157"/>
                  <a:gd name="T48" fmla="*/ 98 w 247"/>
                  <a:gd name="T49" fmla="*/ 148 h 157"/>
                  <a:gd name="T50" fmla="*/ 97 w 247"/>
                  <a:gd name="T51" fmla="*/ 139 h 157"/>
                  <a:gd name="T52" fmla="*/ 112 w 247"/>
                  <a:gd name="T53" fmla="*/ 129 h 157"/>
                  <a:gd name="T54" fmla="*/ 105 w 247"/>
                  <a:gd name="T55" fmla="*/ 148 h 157"/>
                  <a:gd name="T56" fmla="*/ 78 w 247"/>
                  <a:gd name="T57" fmla="*/ 131 h 157"/>
                  <a:gd name="T58" fmla="*/ 93 w 247"/>
                  <a:gd name="T59" fmla="*/ 111 h 157"/>
                  <a:gd name="T60" fmla="*/ 92 w 247"/>
                  <a:gd name="T61" fmla="*/ 132 h 157"/>
                  <a:gd name="T62" fmla="*/ 62 w 247"/>
                  <a:gd name="T63" fmla="*/ 119 h 157"/>
                  <a:gd name="T64" fmla="*/ 70 w 247"/>
                  <a:gd name="T65" fmla="*/ 108 h 157"/>
                  <a:gd name="T66" fmla="*/ 86 w 247"/>
                  <a:gd name="T67" fmla="*/ 96 h 157"/>
                  <a:gd name="T68" fmla="*/ 75 w 247"/>
                  <a:gd name="T69" fmla="*/ 122 h 157"/>
                  <a:gd name="T70" fmla="*/ 68 w 247"/>
                  <a:gd name="T71" fmla="*/ 128 h 157"/>
                  <a:gd name="T72" fmla="*/ 49 w 247"/>
                  <a:gd name="T73" fmla="*/ 103 h 157"/>
                  <a:gd name="T74" fmla="*/ 62 w 247"/>
                  <a:gd name="T75" fmla="*/ 96 h 157"/>
                  <a:gd name="T76" fmla="*/ 61 w 247"/>
                  <a:gd name="T77" fmla="*/ 107 h 157"/>
                  <a:gd name="T78" fmla="*/ 51 w 247"/>
                  <a:gd name="T79" fmla="*/ 111 h 157"/>
                  <a:gd name="T80" fmla="*/ 148 w 247"/>
                  <a:gd name="T81" fmla="*/ 88 h 157"/>
                  <a:gd name="T82" fmla="*/ 176 w 247"/>
                  <a:gd name="T83" fmla="*/ 122 h 157"/>
                  <a:gd name="T84" fmla="*/ 134 w 247"/>
                  <a:gd name="T85" fmla="*/ 112 h 157"/>
                  <a:gd name="T86" fmla="*/ 153 w 247"/>
                  <a:gd name="T87" fmla="*/ 136 h 157"/>
                  <a:gd name="T88" fmla="*/ 124 w 247"/>
                  <a:gd name="T89" fmla="*/ 131 h 157"/>
                  <a:gd name="T90" fmla="*/ 129 w 247"/>
                  <a:gd name="T91" fmla="*/ 146 h 157"/>
                  <a:gd name="T92" fmla="*/ 109 w 247"/>
                  <a:gd name="T93" fmla="*/ 120 h 157"/>
                  <a:gd name="T94" fmla="*/ 82 w 247"/>
                  <a:gd name="T95" fmla="*/ 87 h 157"/>
                  <a:gd name="T96" fmla="*/ 58 w 247"/>
                  <a:gd name="T97" fmla="*/ 87 h 157"/>
                  <a:gd name="T98" fmla="*/ 38 w 247"/>
                  <a:gd name="T99" fmla="*/ 78 h 157"/>
                  <a:gd name="T100" fmla="*/ 88 w 247"/>
                  <a:gd name="T101" fmla="*/ 40 h 157"/>
                  <a:gd name="T102" fmla="*/ 85 w 247"/>
                  <a:gd name="T103" fmla="*/ 73 h 157"/>
                  <a:gd name="T104" fmla="*/ 150 w 247"/>
                  <a:gd name="T105" fmla="*/ 68 h 157"/>
                  <a:gd name="T106" fmla="*/ 186 w 247"/>
                  <a:gd name="T107" fmla="*/ 9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7" h="157">
                    <a:moveTo>
                      <a:pt x="245" y="74"/>
                    </a:moveTo>
                    <a:cubicBezTo>
                      <a:pt x="206" y="4"/>
                      <a:pt x="206" y="4"/>
                      <a:pt x="206" y="4"/>
                    </a:cubicBezTo>
                    <a:cubicBezTo>
                      <a:pt x="204" y="2"/>
                      <a:pt x="202" y="0"/>
                      <a:pt x="199" y="0"/>
                    </a:cubicBezTo>
                    <a:cubicBezTo>
                      <a:pt x="198" y="0"/>
                      <a:pt x="196" y="1"/>
                      <a:pt x="195" y="1"/>
                    </a:cubicBezTo>
                    <a:cubicBezTo>
                      <a:pt x="179" y="11"/>
                      <a:pt x="179" y="11"/>
                      <a:pt x="179" y="11"/>
                    </a:cubicBezTo>
                    <a:cubicBezTo>
                      <a:pt x="176" y="13"/>
                      <a:pt x="175" y="18"/>
                      <a:pt x="177" y="21"/>
                    </a:cubicBezTo>
                    <a:cubicBezTo>
                      <a:pt x="179" y="25"/>
                      <a:pt x="179" y="25"/>
                      <a:pt x="179" y="25"/>
                    </a:cubicBezTo>
                    <a:cubicBezTo>
                      <a:pt x="176" y="26"/>
                      <a:pt x="174" y="27"/>
                      <a:pt x="171" y="27"/>
                    </a:cubicBezTo>
                    <a:cubicBezTo>
                      <a:pt x="168" y="26"/>
                      <a:pt x="164" y="26"/>
                      <a:pt x="161" y="25"/>
                    </a:cubicBezTo>
                    <a:cubicBezTo>
                      <a:pt x="154" y="23"/>
                      <a:pt x="146" y="21"/>
                      <a:pt x="137" y="21"/>
                    </a:cubicBezTo>
                    <a:cubicBezTo>
                      <a:pt x="137" y="21"/>
                      <a:pt x="137" y="21"/>
                      <a:pt x="137" y="21"/>
                    </a:cubicBezTo>
                    <a:cubicBezTo>
                      <a:pt x="123" y="21"/>
                      <a:pt x="101" y="23"/>
                      <a:pt x="96" y="30"/>
                    </a:cubicBezTo>
                    <a:cubicBezTo>
                      <a:pt x="95" y="31"/>
                      <a:pt x="94" y="32"/>
                      <a:pt x="93" y="33"/>
                    </a:cubicBezTo>
                    <a:cubicBezTo>
                      <a:pt x="92" y="33"/>
                      <a:pt x="91" y="32"/>
                      <a:pt x="89" y="32"/>
                    </a:cubicBezTo>
                    <a:cubicBezTo>
                      <a:pt x="85" y="32"/>
                      <a:pt x="79" y="31"/>
                      <a:pt x="77" y="30"/>
                    </a:cubicBezTo>
                    <a:cubicBezTo>
                      <a:pt x="75" y="29"/>
                      <a:pt x="72" y="27"/>
                      <a:pt x="69" y="25"/>
                    </a:cubicBezTo>
                    <a:cubicBezTo>
                      <a:pt x="70" y="21"/>
                      <a:pt x="70" y="21"/>
                      <a:pt x="70" y="21"/>
                    </a:cubicBezTo>
                    <a:cubicBezTo>
                      <a:pt x="72" y="18"/>
                      <a:pt x="71" y="13"/>
                      <a:pt x="68" y="11"/>
                    </a:cubicBezTo>
                    <a:cubicBezTo>
                      <a:pt x="52" y="1"/>
                      <a:pt x="52" y="1"/>
                      <a:pt x="52" y="1"/>
                    </a:cubicBezTo>
                    <a:cubicBezTo>
                      <a:pt x="51" y="1"/>
                      <a:pt x="49" y="0"/>
                      <a:pt x="48" y="0"/>
                    </a:cubicBezTo>
                    <a:cubicBezTo>
                      <a:pt x="45" y="0"/>
                      <a:pt x="43" y="2"/>
                      <a:pt x="41" y="4"/>
                    </a:cubicBezTo>
                    <a:cubicBezTo>
                      <a:pt x="2" y="74"/>
                      <a:pt x="2" y="74"/>
                      <a:pt x="2" y="74"/>
                    </a:cubicBezTo>
                    <a:cubicBezTo>
                      <a:pt x="0" y="77"/>
                      <a:pt x="2" y="82"/>
                      <a:pt x="5" y="84"/>
                    </a:cubicBezTo>
                    <a:cubicBezTo>
                      <a:pt x="21" y="94"/>
                      <a:pt x="21" y="94"/>
                      <a:pt x="21" y="94"/>
                    </a:cubicBezTo>
                    <a:cubicBezTo>
                      <a:pt x="22" y="94"/>
                      <a:pt x="23" y="95"/>
                      <a:pt x="25" y="95"/>
                    </a:cubicBezTo>
                    <a:cubicBezTo>
                      <a:pt x="27" y="95"/>
                      <a:pt x="30" y="93"/>
                      <a:pt x="31" y="91"/>
                    </a:cubicBezTo>
                    <a:cubicBezTo>
                      <a:pt x="34" y="85"/>
                      <a:pt x="34" y="85"/>
                      <a:pt x="34" y="85"/>
                    </a:cubicBezTo>
                    <a:cubicBezTo>
                      <a:pt x="37" y="89"/>
                      <a:pt x="37" y="89"/>
                      <a:pt x="37" y="89"/>
                    </a:cubicBezTo>
                    <a:cubicBezTo>
                      <a:pt x="44" y="97"/>
                      <a:pt x="44" y="97"/>
                      <a:pt x="44" y="97"/>
                    </a:cubicBezTo>
                    <a:cubicBezTo>
                      <a:pt x="43" y="98"/>
                      <a:pt x="43" y="98"/>
                      <a:pt x="43" y="98"/>
                    </a:cubicBezTo>
                    <a:cubicBezTo>
                      <a:pt x="39" y="104"/>
                      <a:pt x="40" y="112"/>
                      <a:pt x="46" y="117"/>
                    </a:cubicBezTo>
                    <a:cubicBezTo>
                      <a:pt x="48" y="119"/>
                      <a:pt x="51" y="120"/>
                      <a:pt x="54" y="120"/>
                    </a:cubicBezTo>
                    <a:cubicBezTo>
                      <a:pt x="54" y="125"/>
                      <a:pt x="56" y="130"/>
                      <a:pt x="59" y="133"/>
                    </a:cubicBezTo>
                    <a:cubicBezTo>
                      <a:pt x="62" y="135"/>
                      <a:pt x="65" y="136"/>
                      <a:pt x="68" y="136"/>
                    </a:cubicBezTo>
                    <a:cubicBezTo>
                      <a:pt x="69" y="136"/>
                      <a:pt x="70" y="136"/>
                      <a:pt x="71" y="136"/>
                    </a:cubicBezTo>
                    <a:cubicBezTo>
                      <a:pt x="71" y="139"/>
                      <a:pt x="73" y="142"/>
                      <a:pt x="76" y="144"/>
                    </a:cubicBezTo>
                    <a:cubicBezTo>
                      <a:pt x="78" y="146"/>
                      <a:pt x="81" y="147"/>
                      <a:pt x="85" y="147"/>
                    </a:cubicBezTo>
                    <a:cubicBezTo>
                      <a:pt x="86" y="147"/>
                      <a:pt x="87" y="147"/>
                      <a:pt x="88" y="146"/>
                    </a:cubicBezTo>
                    <a:cubicBezTo>
                      <a:pt x="89" y="149"/>
                      <a:pt x="91" y="152"/>
                      <a:pt x="93" y="154"/>
                    </a:cubicBezTo>
                    <a:cubicBezTo>
                      <a:pt x="96" y="156"/>
                      <a:pt x="99" y="157"/>
                      <a:pt x="102" y="157"/>
                    </a:cubicBezTo>
                    <a:cubicBezTo>
                      <a:pt x="106" y="157"/>
                      <a:pt x="109" y="155"/>
                      <a:pt x="112" y="152"/>
                    </a:cubicBezTo>
                    <a:cubicBezTo>
                      <a:pt x="114" y="150"/>
                      <a:pt x="114" y="150"/>
                      <a:pt x="114" y="150"/>
                    </a:cubicBezTo>
                    <a:cubicBezTo>
                      <a:pt x="118" y="151"/>
                      <a:pt x="123" y="153"/>
                      <a:pt x="128" y="154"/>
                    </a:cubicBezTo>
                    <a:cubicBezTo>
                      <a:pt x="131" y="154"/>
                      <a:pt x="133" y="154"/>
                      <a:pt x="136" y="154"/>
                    </a:cubicBezTo>
                    <a:cubicBezTo>
                      <a:pt x="139" y="155"/>
                      <a:pt x="143" y="154"/>
                      <a:pt x="146" y="152"/>
                    </a:cubicBezTo>
                    <a:cubicBezTo>
                      <a:pt x="149" y="150"/>
                      <a:pt x="152" y="147"/>
                      <a:pt x="155" y="144"/>
                    </a:cubicBezTo>
                    <a:cubicBezTo>
                      <a:pt x="157" y="144"/>
                      <a:pt x="162" y="144"/>
                      <a:pt x="165" y="142"/>
                    </a:cubicBezTo>
                    <a:cubicBezTo>
                      <a:pt x="169" y="139"/>
                      <a:pt x="170" y="134"/>
                      <a:pt x="171" y="131"/>
                    </a:cubicBezTo>
                    <a:cubicBezTo>
                      <a:pt x="174" y="131"/>
                      <a:pt x="178" y="130"/>
                      <a:pt x="180" y="128"/>
                    </a:cubicBezTo>
                    <a:cubicBezTo>
                      <a:pt x="184" y="125"/>
                      <a:pt x="186" y="122"/>
                      <a:pt x="186" y="118"/>
                    </a:cubicBezTo>
                    <a:cubicBezTo>
                      <a:pt x="191" y="118"/>
                      <a:pt x="196" y="117"/>
                      <a:pt x="200" y="110"/>
                    </a:cubicBezTo>
                    <a:cubicBezTo>
                      <a:pt x="202" y="106"/>
                      <a:pt x="202" y="101"/>
                      <a:pt x="200" y="97"/>
                    </a:cubicBezTo>
                    <a:cubicBezTo>
                      <a:pt x="202" y="96"/>
                      <a:pt x="204" y="94"/>
                      <a:pt x="206" y="92"/>
                    </a:cubicBezTo>
                    <a:cubicBezTo>
                      <a:pt x="208" y="91"/>
                      <a:pt x="209" y="90"/>
                      <a:pt x="210" y="89"/>
                    </a:cubicBezTo>
                    <a:cubicBezTo>
                      <a:pt x="211" y="88"/>
                      <a:pt x="212" y="87"/>
                      <a:pt x="213" y="86"/>
                    </a:cubicBezTo>
                    <a:cubicBezTo>
                      <a:pt x="216" y="91"/>
                      <a:pt x="216" y="91"/>
                      <a:pt x="216" y="91"/>
                    </a:cubicBezTo>
                    <a:cubicBezTo>
                      <a:pt x="217" y="93"/>
                      <a:pt x="220" y="95"/>
                      <a:pt x="222" y="95"/>
                    </a:cubicBezTo>
                    <a:cubicBezTo>
                      <a:pt x="224" y="95"/>
                      <a:pt x="225" y="94"/>
                      <a:pt x="226" y="94"/>
                    </a:cubicBezTo>
                    <a:cubicBezTo>
                      <a:pt x="242" y="84"/>
                      <a:pt x="242" y="84"/>
                      <a:pt x="242" y="84"/>
                    </a:cubicBezTo>
                    <a:cubicBezTo>
                      <a:pt x="246" y="82"/>
                      <a:pt x="247" y="77"/>
                      <a:pt x="245" y="74"/>
                    </a:cubicBezTo>
                    <a:close/>
                    <a:moveTo>
                      <a:pt x="183" y="18"/>
                    </a:moveTo>
                    <a:cubicBezTo>
                      <a:pt x="199" y="8"/>
                      <a:pt x="199" y="8"/>
                      <a:pt x="199" y="8"/>
                    </a:cubicBezTo>
                    <a:cubicBezTo>
                      <a:pt x="238" y="77"/>
                      <a:pt x="238" y="77"/>
                      <a:pt x="238" y="77"/>
                    </a:cubicBezTo>
                    <a:cubicBezTo>
                      <a:pt x="222" y="87"/>
                      <a:pt x="222" y="87"/>
                      <a:pt x="222" y="87"/>
                    </a:cubicBezTo>
                    <a:lnTo>
                      <a:pt x="183" y="18"/>
                    </a:lnTo>
                    <a:close/>
                    <a:moveTo>
                      <a:pt x="204" y="84"/>
                    </a:moveTo>
                    <a:cubicBezTo>
                      <a:pt x="203" y="85"/>
                      <a:pt x="202" y="86"/>
                      <a:pt x="201" y="87"/>
                    </a:cubicBezTo>
                    <a:cubicBezTo>
                      <a:pt x="199" y="89"/>
                      <a:pt x="197" y="90"/>
                      <a:pt x="195" y="91"/>
                    </a:cubicBezTo>
                    <a:cubicBezTo>
                      <a:pt x="195" y="91"/>
                      <a:pt x="195" y="91"/>
                      <a:pt x="195" y="91"/>
                    </a:cubicBezTo>
                    <a:cubicBezTo>
                      <a:pt x="191" y="88"/>
                      <a:pt x="191" y="88"/>
                      <a:pt x="191" y="88"/>
                    </a:cubicBezTo>
                    <a:cubicBezTo>
                      <a:pt x="191" y="88"/>
                      <a:pt x="191" y="88"/>
                      <a:pt x="191" y="88"/>
                    </a:cubicBezTo>
                    <a:cubicBezTo>
                      <a:pt x="190" y="88"/>
                      <a:pt x="187" y="85"/>
                      <a:pt x="180" y="80"/>
                    </a:cubicBezTo>
                    <a:cubicBezTo>
                      <a:pt x="175" y="76"/>
                      <a:pt x="168" y="71"/>
                      <a:pt x="159" y="65"/>
                    </a:cubicBezTo>
                    <a:cubicBezTo>
                      <a:pt x="158" y="64"/>
                      <a:pt x="154" y="62"/>
                      <a:pt x="153" y="61"/>
                    </a:cubicBezTo>
                    <a:cubicBezTo>
                      <a:pt x="140" y="53"/>
                      <a:pt x="124" y="45"/>
                      <a:pt x="124" y="45"/>
                    </a:cubicBezTo>
                    <a:cubicBezTo>
                      <a:pt x="123" y="45"/>
                      <a:pt x="123" y="45"/>
                      <a:pt x="122" y="45"/>
                    </a:cubicBezTo>
                    <a:cubicBezTo>
                      <a:pt x="122" y="45"/>
                      <a:pt x="121" y="45"/>
                      <a:pt x="121" y="45"/>
                    </a:cubicBezTo>
                    <a:cubicBezTo>
                      <a:pt x="111" y="48"/>
                      <a:pt x="111" y="48"/>
                      <a:pt x="111" y="48"/>
                    </a:cubicBezTo>
                    <a:cubicBezTo>
                      <a:pt x="110" y="48"/>
                      <a:pt x="109" y="49"/>
                      <a:pt x="109" y="50"/>
                    </a:cubicBezTo>
                    <a:cubicBezTo>
                      <a:pt x="109" y="50"/>
                      <a:pt x="100" y="64"/>
                      <a:pt x="87" y="65"/>
                    </a:cubicBezTo>
                    <a:cubicBezTo>
                      <a:pt x="86" y="65"/>
                      <a:pt x="86" y="65"/>
                      <a:pt x="85" y="65"/>
                    </a:cubicBezTo>
                    <a:cubicBezTo>
                      <a:pt x="85" y="65"/>
                      <a:pt x="84" y="65"/>
                      <a:pt x="83" y="65"/>
                    </a:cubicBezTo>
                    <a:cubicBezTo>
                      <a:pt x="83" y="65"/>
                      <a:pt x="83" y="64"/>
                      <a:pt x="84" y="60"/>
                    </a:cubicBezTo>
                    <a:cubicBezTo>
                      <a:pt x="87" y="55"/>
                      <a:pt x="100" y="36"/>
                      <a:pt x="101" y="35"/>
                    </a:cubicBezTo>
                    <a:cubicBezTo>
                      <a:pt x="102" y="34"/>
                      <a:pt x="102" y="34"/>
                      <a:pt x="102" y="34"/>
                    </a:cubicBezTo>
                    <a:cubicBezTo>
                      <a:pt x="104" y="32"/>
                      <a:pt x="117" y="29"/>
                      <a:pt x="137" y="29"/>
                    </a:cubicBezTo>
                    <a:cubicBezTo>
                      <a:pt x="137" y="29"/>
                      <a:pt x="137" y="29"/>
                      <a:pt x="137" y="29"/>
                    </a:cubicBezTo>
                    <a:cubicBezTo>
                      <a:pt x="145" y="29"/>
                      <a:pt x="153" y="31"/>
                      <a:pt x="159" y="32"/>
                    </a:cubicBezTo>
                    <a:cubicBezTo>
                      <a:pt x="163" y="33"/>
                      <a:pt x="166" y="34"/>
                      <a:pt x="170" y="34"/>
                    </a:cubicBezTo>
                    <a:cubicBezTo>
                      <a:pt x="174" y="34"/>
                      <a:pt x="179" y="34"/>
                      <a:pt x="183" y="32"/>
                    </a:cubicBezTo>
                    <a:cubicBezTo>
                      <a:pt x="209" y="79"/>
                      <a:pt x="209" y="79"/>
                      <a:pt x="209" y="79"/>
                    </a:cubicBezTo>
                    <a:cubicBezTo>
                      <a:pt x="209" y="79"/>
                      <a:pt x="206" y="82"/>
                      <a:pt x="204" y="84"/>
                    </a:cubicBezTo>
                    <a:close/>
                    <a:moveTo>
                      <a:pt x="25" y="87"/>
                    </a:moveTo>
                    <a:cubicBezTo>
                      <a:pt x="9" y="77"/>
                      <a:pt x="9" y="77"/>
                      <a:pt x="9" y="77"/>
                    </a:cubicBezTo>
                    <a:cubicBezTo>
                      <a:pt x="48" y="8"/>
                      <a:pt x="48" y="8"/>
                      <a:pt x="48" y="8"/>
                    </a:cubicBezTo>
                    <a:cubicBezTo>
                      <a:pt x="64" y="18"/>
                      <a:pt x="64" y="18"/>
                      <a:pt x="64" y="18"/>
                    </a:cubicBezTo>
                    <a:lnTo>
                      <a:pt x="25" y="87"/>
                    </a:lnTo>
                    <a:close/>
                    <a:moveTo>
                      <a:pt x="105" y="148"/>
                    </a:moveTo>
                    <a:cubicBezTo>
                      <a:pt x="105" y="149"/>
                      <a:pt x="103" y="149"/>
                      <a:pt x="102" y="149"/>
                    </a:cubicBezTo>
                    <a:cubicBezTo>
                      <a:pt x="101" y="149"/>
                      <a:pt x="99" y="149"/>
                      <a:pt x="98" y="148"/>
                    </a:cubicBezTo>
                    <a:cubicBezTo>
                      <a:pt x="96" y="146"/>
                      <a:pt x="95" y="144"/>
                      <a:pt x="95" y="142"/>
                    </a:cubicBezTo>
                    <a:cubicBezTo>
                      <a:pt x="95" y="141"/>
                      <a:pt x="96" y="140"/>
                      <a:pt x="96" y="139"/>
                    </a:cubicBezTo>
                    <a:cubicBezTo>
                      <a:pt x="96" y="139"/>
                      <a:pt x="96" y="139"/>
                      <a:pt x="96" y="139"/>
                    </a:cubicBezTo>
                    <a:cubicBezTo>
                      <a:pt x="97" y="139"/>
                      <a:pt x="97" y="139"/>
                      <a:pt x="97" y="139"/>
                    </a:cubicBezTo>
                    <a:cubicBezTo>
                      <a:pt x="99" y="135"/>
                      <a:pt x="99" y="135"/>
                      <a:pt x="99" y="135"/>
                    </a:cubicBezTo>
                    <a:cubicBezTo>
                      <a:pt x="104" y="129"/>
                      <a:pt x="104" y="129"/>
                      <a:pt x="104" y="129"/>
                    </a:cubicBezTo>
                    <a:cubicBezTo>
                      <a:pt x="105" y="128"/>
                      <a:pt x="106" y="127"/>
                      <a:pt x="108" y="127"/>
                    </a:cubicBezTo>
                    <a:cubicBezTo>
                      <a:pt x="109" y="127"/>
                      <a:pt x="110" y="128"/>
                      <a:pt x="112" y="129"/>
                    </a:cubicBezTo>
                    <a:cubicBezTo>
                      <a:pt x="114" y="131"/>
                      <a:pt x="115" y="135"/>
                      <a:pt x="113" y="137"/>
                    </a:cubicBezTo>
                    <a:cubicBezTo>
                      <a:pt x="111" y="140"/>
                      <a:pt x="111" y="140"/>
                      <a:pt x="111" y="140"/>
                    </a:cubicBezTo>
                    <a:cubicBezTo>
                      <a:pt x="106" y="147"/>
                      <a:pt x="106" y="147"/>
                      <a:pt x="106" y="147"/>
                    </a:cubicBezTo>
                    <a:lnTo>
                      <a:pt x="105" y="148"/>
                    </a:lnTo>
                    <a:close/>
                    <a:moveTo>
                      <a:pt x="85" y="139"/>
                    </a:moveTo>
                    <a:cubicBezTo>
                      <a:pt x="83" y="139"/>
                      <a:pt x="82" y="139"/>
                      <a:pt x="81" y="138"/>
                    </a:cubicBezTo>
                    <a:cubicBezTo>
                      <a:pt x="79" y="136"/>
                      <a:pt x="78" y="135"/>
                      <a:pt x="78" y="133"/>
                    </a:cubicBezTo>
                    <a:cubicBezTo>
                      <a:pt x="78" y="132"/>
                      <a:pt x="78" y="131"/>
                      <a:pt x="78" y="131"/>
                    </a:cubicBezTo>
                    <a:cubicBezTo>
                      <a:pt x="78" y="130"/>
                      <a:pt x="79" y="130"/>
                      <a:pt x="79" y="130"/>
                    </a:cubicBezTo>
                    <a:cubicBezTo>
                      <a:pt x="82" y="126"/>
                      <a:pt x="82" y="126"/>
                      <a:pt x="82" y="126"/>
                    </a:cubicBezTo>
                    <a:cubicBezTo>
                      <a:pt x="92" y="112"/>
                      <a:pt x="92" y="112"/>
                      <a:pt x="92" y="112"/>
                    </a:cubicBezTo>
                    <a:cubicBezTo>
                      <a:pt x="92" y="111"/>
                      <a:pt x="93" y="111"/>
                      <a:pt x="93" y="111"/>
                    </a:cubicBezTo>
                    <a:cubicBezTo>
                      <a:pt x="94" y="110"/>
                      <a:pt x="95" y="110"/>
                      <a:pt x="95" y="110"/>
                    </a:cubicBezTo>
                    <a:cubicBezTo>
                      <a:pt x="97" y="110"/>
                      <a:pt x="98" y="111"/>
                      <a:pt x="99" y="112"/>
                    </a:cubicBezTo>
                    <a:cubicBezTo>
                      <a:pt x="102" y="114"/>
                      <a:pt x="103" y="118"/>
                      <a:pt x="101" y="120"/>
                    </a:cubicBezTo>
                    <a:cubicBezTo>
                      <a:pt x="92" y="132"/>
                      <a:pt x="92" y="132"/>
                      <a:pt x="92" y="132"/>
                    </a:cubicBezTo>
                    <a:cubicBezTo>
                      <a:pt x="88" y="138"/>
                      <a:pt x="88" y="138"/>
                      <a:pt x="88" y="138"/>
                    </a:cubicBezTo>
                    <a:cubicBezTo>
                      <a:pt x="88" y="138"/>
                      <a:pt x="88" y="138"/>
                      <a:pt x="88" y="138"/>
                    </a:cubicBezTo>
                    <a:cubicBezTo>
                      <a:pt x="87" y="139"/>
                      <a:pt x="86" y="139"/>
                      <a:pt x="85" y="139"/>
                    </a:cubicBezTo>
                    <a:close/>
                    <a:moveTo>
                      <a:pt x="62" y="119"/>
                    </a:moveTo>
                    <a:cubicBezTo>
                      <a:pt x="62" y="119"/>
                      <a:pt x="62" y="119"/>
                      <a:pt x="62" y="118"/>
                    </a:cubicBezTo>
                    <a:cubicBezTo>
                      <a:pt x="66" y="113"/>
                      <a:pt x="66" y="113"/>
                      <a:pt x="66" y="113"/>
                    </a:cubicBezTo>
                    <a:cubicBezTo>
                      <a:pt x="67" y="113"/>
                      <a:pt x="67" y="113"/>
                      <a:pt x="67" y="113"/>
                    </a:cubicBezTo>
                    <a:cubicBezTo>
                      <a:pt x="70" y="108"/>
                      <a:pt x="70" y="108"/>
                      <a:pt x="70" y="108"/>
                    </a:cubicBezTo>
                    <a:cubicBezTo>
                      <a:pt x="70" y="108"/>
                      <a:pt x="70" y="108"/>
                      <a:pt x="70" y="108"/>
                    </a:cubicBezTo>
                    <a:cubicBezTo>
                      <a:pt x="79" y="96"/>
                      <a:pt x="79" y="96"/>
                      <a:pt x="79" y="96"/>
                    </a:cubicBezTo>
                    <a:cubicBezTo>
                      <a:pt x="80" y="95"/>
                      <a:pt x="81" y="95"/>
                      <a:pt x="82" y="95"/>
                    </a:cubicBezTo>
                    <a:cubicBezTo>
                      <a:pt x="84" y="95"/>
                      <a:pt x="85" y="95"/>
                      <a:pt x="86" y="96"/>
                    </a:cubicBezTo>
                    <a:cubicBezTo>
                      <a:pt x="89" y="98"/>
                      <a:pt x="90" y="102"/>
                      <a:pt x="88" y="104"/>
                    </a:cubicBezTo>
                    <a:cubicBezTo>
                      <a:pt x="87" y="105"/>
                      <a:pt x="87" y="105"/>
                      <a:pt x="87" y="105"/>
                    </a:cubicBezTo>
                    <a:cubicBezTo>
                      <a:pt x="87" y="106"/>
                      <a:pt x="86" y="106"/>
                      <a:pt x="86" y="107"/>
                    </a:cubicBezTo>
                    <a:cubicBezTo>
                      <a:pt x="75" y="122"/>
                      <a:pt x="75" y="122"/>
                      <a:pt x="75" y="122"/>
                    </a:cubicBezTo>
                    <a:cubicBezTo>
                      <a:pt x="72" y="125"/>
                      <a:pt x="72" y="125"/>
                      <a:pt x="72" y="125"/>
                    </a:cubicBezTo>
                    <a:cubicBezTo>
                      <a:pt x="72" y="126"/>
                      <a:pt x="72" y="126"/>
                      <a:pt x="71" y="127"/>
                    </a:cubicBezTo>
                    <a:cubicBezTo>
                      <a:pt x="71" y="127"/>
                      <a:pt x="71" y="127"/>
                      <a:pt x="70" y="128"/>
                    </a:cubicBezTo>
                    <a:cubicBezTo>
                      <a:pt x="70" y="128"/>
                      <a:pt x="69" y="128"/>
                      <a:pt x="68" y="128"/>
                    </a:cubicBezTo>
                    <a:cubicBezTo>
                      <a:pt x="67" y="128"/>
                      <a:pt x="65" y="128"/>
                      <a:pt x="64" y="127"/>
                    </a:cubicBezTo>
                    <a:cubicBezTo>
                      <a:pt x="62" y="125"/>
                      <a:pt x="61" y="122"/>
                      <a:pt x="62" y="119"/>
                    </a:cubicBezTo>
                    <a:close/>
                    <a:moveTo>
                      <a:pt x="49" y="103"/>
                    </a:moveTo>
                    <a:cubicBezTo>
                      <a:pt x="49" y="103"/>
                      <a:pt x="49" y="103"/>
                      <a:pt x="49" y="103"/>
                    </a:cubicBezTo>
                    <a:cubicBezTo>
                      <a:pt x="54" y="97"/>
                      <a:pt x="54" y="97"/>
                      <a:pt x="54" y="97"/>
                    </a:cubicBezTo>
                    <a:cubicBezTo>
                      <a:pt x="54" y="96"/>
                      <a:pt x="54" y="96"/>
                      <a:pt x="54" y="96"/>
                    </a:cubicBezTo>
                    <a:cubicBezTo>
                      <a:pt x="55" y="95"/>
                      <a:pt x="56" y="94"/>
                      <a:pt x="58" y="94"/>
                    </a:cubicBezTo>
                    <a:cubicBezTo>
                      <a:pt x="59" y="94"/>
                      <a:pt x="61" y="95"/>
                      <a:pt x="62" y="96"/>
                    </a:cubicBezTo>
                    <a:cubicBezTo>
                      <a:pt x="64" y="98"/>
                      <a:pt x="65" y="102"/>
                      <a:pt x="64" y="104"/>
                    </a:cubicBezTo>
                    <a:cubicBezTo>
                      <a:pt x="64" y="104"/>
                      <a:pt x="64" y="104"/>
                      <a:pt x="64" y="104"/>
                    </a:cubicBezTo>
                    <a:cubicBezTo>
                      <a:pt x="62" y="107"/>
                      <a:pt x="62" y="107"/>
                      <a:pt x="62" y="107"/>
                    </a:cubicBezTo>
                    <a:cubicBezTo>
                      <a:pt x="61" y="107"/>
                      <a:pt x="61" y="107"/>
                      <a:pt x="61" y="107"/>
                    </a:cubicBezTo>
                    <a:cubicBezTo>
                      <a:pt x="58" y="111"/>
                      <a:pt x="58" y="111"/>
                      <a:pt x="58" y="111"/>
                    </a:cubicBezTo>
                    <a:cubicBezTo>
                      <a:pt x="58" y="112"/>
                      <a:pt x="57" y="112"/>
                      <a:pt x="56" y="112"/>
                    </a:cubicBezTo>
                    <a:cubicBezTo>
                      <a:pt x="56" y="112"/>
                      <a:pt x="55" y="113"/>
                      <a:pt x="55" y="113"/>
                    </a:cubicBezTo>
                    <a:cubicBezTo>
                      <a:pt x="54" y="113"/>
                      <a:pt x="52" y="112"/>
                      <a:pt x="51" y="111"/>
                    </a:cubicBezTo>
                    <a:cubicBezTo>
                      <a:pt x="48" y="109"/>
                      <a:pt x="48" y="105"/>
                      <a:pt x="49" y="103"/>
                    </a:cubicBezTo>
                    <a:close/>
                    <a:moveTo>
                      <a:pt x="193" y="107"/>
                    </a:moveTo>
                    <a:cubicBezTo>
                      <a:pt x="191" y="111"/>
                      <a:pt x="186" y="110"/>
                      <a:pt x="184" y="110"/>
                    </a:cubicBezTo>
                    <a:cubicBezTo>
                      <a:pt x="148" y="88"/>
                      <a:pt x="148" y="88"/>
                      <a:pt x="148" y="88"/>
                    </a:cubicBezTo>
                    <a:cubicBezTo>
                      <a:pt x="146" y="87"/>
                      <a:pt x="144" y="87"/>
                      <a:pt x="143" y="89"/>
                    </a:cubicBezTo>
                    <a:cubicBezTo>
                      <a:pt x="142" y="91"/>
                      <a:pt x="143" y="93"/>
                      <a:pt x="144" y="94"/>
                    </a:cubicBezTo>
                    <a:cubicBezTo>
                      <a:pt x="178" y="115"/>
                      <a:pt x="178" y="115"/>
                      <a:pt x="178" y="115"/>
                    </a:cubicBezTo>
                    <a:cubicBezTo>
                      <a:pt x="179" y="117"/>
                      <a:pt x="178" y="120"/>
                      <a:pt x="176" y="122"/>
                    </a:cubicBezTo>
                    <a:cubicBezTo>
                      <a:pt x="174" y="123"/>
                      <a:pt x="171" y="123"/>
                      <a:pt x="168" y="123"/>
                    </a:cubicBezTo>
                    <a:cubicBezTo>
                      <a:pt x="138" y="106"/>
                      <a:pt x="138" y="106"/>
                      <a:pt x="138" y="106"/>
                    </a:cubicBezTo>
                    <a:cubicBezTo>
                      <a:pt x="136" y="105"/>
                      <a:pt x="134" y="105"/>
                      <a:pt x="133" y="107"/>
                    </a:cubicBezTo>
                    <a:cubicBezTo>
                      <a:pt x="132" y="109"/>
                      <a:pt x="132" y="111"/>
                      <a:pt x="134" y="112"/>
                    </a:cubicBezTo>
                    <a:cubicBezTo>
                      <a:pt x="134" y="112"/>
                      <a:pt x="134" y="112"/>
                      <a:pt x="134" y="112"/>
                    </a:cubicBezTo>
                    <a:cubicBezTo>
                      <a:pt x="163" y="129"/>
                      <a:pt x="163" y="129"/>
                      <a:pt x="163" y="129"/>
                    </a:cubicBezTo>
                    <a:cubicBezTo>
                      <a:pt x="163" y="131"/>
                      <a:pt x="162" y="134"/>
                      <a:pt x="161" y="135"/>
                    </a:cubicBezTo>
                    <a:cubicBezTo>
                      <a:pt x="159" y="136"/>
                      <a:pt x="155" y="136"/>
                      <a:pt x="153" y="136"/>
                    </a:cubicBezTo>
                    <a:cubicBezTo>
                      <a:pt x="153" y="136"/>
                      <a:pt x="153" y="136"/>
                      <a:pt x="153" y="136"/>
                    </a:cubicBezTo>
                    <a:cubicBezTo>
                      <a:pt x="127" y="124"/>
                      <a:pt x="127" y="124"/>
                      <a:pt x="127" y="124"/>
                    </a:cubicBezTo>
                    <a:cubicBezTo>
                      <a:pt x="126" y="123"/>
                      <a:pt x="123" y="124"/>
                      <a:pt x="122" y="126"/>
                    </a:cubicBezTo>
                    <a:cubicBezTo>
                      <a:pt x="121" y="127"/>
                      <a:pt x="122" y="130"/>
                      <a:pt x="124" y="131"/>
                    </a:cubicBezTo>
                    <a:cubicBezTo>
                      <a:pt x="147" y="142"/>
                      <a:pt x="147" y="142"/>
                      <a:pt x="147" y="142"/>
                    </a:cubicBezTo>
                    <a:cubicBezTo>
                      <a:pt x="145" y="143"/>
                      <a:pt x="144" y="145"/>
                      <a:pt x="142" y="146"/>
                    </a:cubicBezTo>
                    <a:cubicBezTo>
                      <a:pt x="138" y="148"/>
                      <a:pt x="132" y="147"/>
                      <a:pt x="130" y="146"/>
                    </a:cubicBezTo>
                    <a:cubicBezTo>
                      <a:pt x="129" y="146"/>
                      <a:pt x="129" y="146"/>
                      <a:pt x="129" y="146"/>
                    </a:cubicBezTo>
                    <a:cubicBezTo>
                      <a:pt x="126" y="145"/>
                      <a:pt x="122" y="144"/>
                      <a:pt x="118" y="143"/>
                    </a:cubicBezTo>
                    <a:cubicBezTo>
                      <a:pt x="120" y="141"/>
                      <a:pt x="120" y="141"/>
                      <a:pt x="120" y="141"/>
                    </a:cubicBezTo>
                    <a:cubicBezTo>
                      <a:pt x="124" y="136"/>
                      <a:pt x="122" y="128"/>
                      <a:pt x="116" y="123"/>
                    </a:cubicBezTo>
                    <a:cubicBezTo>
                      <a:pt x="114" y="121"/>
                      <a:pt x="112" y="120"/>
                      <a:pt x="109" y="120"/>
                    </a:cubicBezTo>
                    <a:cubicBezTo>
                      <a:pt x="110" y="114"/>
                      <a:pt x="108" y="109"/>
                      <a:pt x="104" y="106"/>
                    </a:cubicBezTo>
                    <a:cubicBezTo>
                      <a:pt x="102" y="104"/>
                      <a:pt x="99" y="103"/>
                      <a:pt x="97" y="102"/>
                    </a:cubicBezTo>
                    <a:cubicBezTo>
                      <a:pt x="97" y="98"/>
                      <a:pt x="95" y="93"/>
                      <a:pt x="91" y="90"/>
                    </a:cubicBezTo>
                    <a:cubicBezTo>
                      <a:pt x="89" y="88"/>
                      <a:pt x="85" y="87"/>
                      <a:pt x="82" y="87"/>
                    </a:cubicBezTo>
                    <a:cubicBezTo>
                      <a:pt x="78" y="87"/>
                      <a:pt x="75" y="89"/>
                      <a:pt x="73" y="92"/>
                    </a:cubicBezTo>
                    <a:cubicBezTo>
                      <a:pt x="71" y="95"/>
                      <a:pt x="71" y="95"/>
                      <a:pt x="71" y="95"/>
                    </a:cubicBezTo>
                    <a:cubicBezTo>
                      <a:pt x="70" y="93"/>
                      <a:pt x="68" y="91"/>
                      <a:pt x="67" y="90"/>
                    </a:cubicBezTo>
                    <a:cubicBezTo>
                      <a:pt x="64" y="88"/>
                      <a:pt x="61" y="87"/>
                      <a:pt x="58" y="87"/>
                    </a:cubicBezTo>
                    <a:cubicBezTo>
                      <a:pt x="54" y="87"/>
                      <a:pt x="51" y="88"/>
                      <a:pt x="49" y="91"/>
                    </a:cubicBezTo>
                    <a:cubicBezTo>
                      <a:pt x="43" y="84"/>
                      <a:pt x="43" y="84"/>
                      <a:pt x="43" y="84"/>
                    </a:cubicBezTo>
                    <a:cubicBezTo>
                      <a:pt x="43" y="84"/>
                      <a:pt x="43" y="84"/>
                      <a:pt x="43" y="84"/>
                    </a:cubicBezTo>
                    <a:cubicBezTo>
                      <a:pt x="38" y="78"/>
                      <a:pt x="38" y="78"/>
                      <a:pt x="38" y="78"/>
                    </a:cubicBezTo>
                    <a:cubicBezTo>
                      <a:pt x="65" y="31"/>
                      <a:pt x="65" y="31"/>
                      <a:pt x="65" y="31"/>
                    </a:cubicBezTo>
                    <a:cubicBezTo>
                      <a:pt x="68" y="33"/>
                      <a:pt x="71" y="35"/>
                      <a:pt x="73" y="36"/>
                    </a:cubicBezTo>
                    <a:cubicBezTo>
                      <a:pt x="76" y="38"/>
                      <a:pt x="82" y="39"/>
                      <a:pt x="88" y="40"/>
                    </a:cubicBezTo>
                    <a:cubicBezTo>
                      <a:pt x="88" y="40"/>
                      <a:pt x="88" y="40"/>
                      <a:pt x="88" y="40"/>
                    </a:cubicBezTo>
                    <a:cubicBezTo>
                      <a:pt x="84" y="45"/>
                      <a:pt x="80" y="51"/>
                      <a:pt x="77" y="57"/>
                    </a:cubicBezTo>
                    <a:cubicBezTo>
                      <a:pt x="77" y="58"/>
                      <a:pt x="77" y="58"/>
                      <a:pt x="77" y="58"/>
                    </a:cubicBezTo>
                    <a:cubicBezTo>
                      <a:pt x="76" y="61"/>
                      <a:pt x="75" y="66"/>
                      <a:pt x="77" y="69"/>
                    </a:cubicBezTo>
                    <a:cubicBezTo>
                      <a:pt x="79" y="71"/>
                      <a:pt x="82" y="73"/>
                      <a:pt x="85" y="73"/>
                    </a:cubicBezTo>
                    <a:cubicBezTo>
                      <a:pt x="86" y="73"/>
                      <a:pt x="87" y="73"/>
                      <a:pt x="88" y="72"/>
                    </a:cubicBezTo>
                    <a:cubicBezTo>
                      <a:pt x="102" y="71"/>
                      <a:pt x="112" y="59"/>
                      <a:pt x="114" y="55"/>
                    </a:cubicBezTo>
                    <a:cubicBezTo>
                      <a:pt x="122" y="52"/>
                      <a:pt x="122" y="52"/>
                      <a:pt x="122" y="52"/>
                    </a:cubicBezTo>
                    <a:cubicBezTo>
                      <a:pt x="126" y="55"/>
                      <a:pt x="139" y="62"/>
                      <a:pt x="150" y="68"/>
                    </a:cubicBezTo>
                    <a:cubicBezTo>
                      <a:pt x="155" y="71"/>
                      <a:pt x="155" y="71"/>
                      <a:pt x="155" y="71"/>
                    </a:cubicBezTo>
                    <a:cubicBezTo>
                      <a:pt x="164" y="78"/>
                      <a:pt x="171" y="83"/>
                      <a:pt x="176" y="86"/>
                    </a:cubicBezTo>
                    <a:cubicBezTo>
                      <a:pt x="179" y="89"/>
                      <a:pt x="183" y="92"/>
                      <a:pt x="186" y="94"/>
                    </a:cubicBezTo>
                    <a:cubicBezTo>
                      <a:pt x="186" y="94"/>
                      <a:pt x="186" y="94"/>
                      <a:pt x="186" y="94"/>
                    </a:cubicBezTo>
                    <a:cubicBezTo>
                      <a:pt x="191" y="98"/>
                      <a:pt x="191" y="98"/>
                      <a:pt x="191" y="98"/>
                    </a:cubicBezTo>
                    <a:cubicBezTo>
                      <a:pt x="195" y="102"/>
                      <a:pt x="194" y="105"/>
                      <a:pt x="193" y="1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8" name="TextBox 17">
              <a:extLst>
                <a:ext uri="{FF2B5EF4-FFF2-40B4-BE49-F238E27FC236}">
                  <a16:creationId xmlns:a16="http://schemas.microsoft.com/office/drawing/2014/main" id="{5C2FAF9B-51A2-4C20-AF17-1AC57C54CE52}"/>
                </a:ext>
              </a:extLst>
            </p:cNvPr>
            <p:cNvSpPr txBox="1"/>
            <p:nvPr/>
          </p:nvSpPr>
          <p:spPr>
            <a:xfrm>
              <a:off x="7343227" y="3827602"/>
              <a:ext cx="3421712" cy="395173"/>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sz="2400" dirty="0"/>
                <a:t>Share best practices</a:t>
              </a:r>
            </a:p>
          </p:txBody>
        </p:sp>
        <p:grpSp>
          <p:nvGrpSpPr>
            <p:cNvPr id="14" name="Group 13">
              <a:extLst>
                <a:ext uri="{FF2B5EF4-FFF2-40B4-BE49-F238E27FC236}">
                  <a16:creationId xmlns:a16="http://schemas.microsoft.com/office/drawing/2014/main" id="{27494A6D-2B6C-4BCF-8C4E-83DD3F86F321}"/>
                </a:ext>
              </a:extLst>
            </p:cNvPr>
            <p:cNvGrpSpPr/>
            <p:nvPr/>
          </p:nvGrpSpPr>
          <p:grpSpPr>
            <a:xfrm>
              <a:off x="6678638" y="3752268"/>
              <a:ext cx="536412" cy="536412"/>
              <a:chOff x="6627072" y="3811776"/>
              <a:chExt cx="628735" cy="628735"/>
            </a:xfrm>
          </p:grpSpPr>
          <p:sp>
            <p:nvSpPr>
              <p:cNvPr id="29" name="Oval 28">
                <a:extLst>
                  <a:ext uri="{FF2B5EF4-FFF2-40B4-BE49-F238E27FC236}">
                    <a16:creationId xmlns:a16="http://schemas.microsoft.com/office/drawing/2014/main" id="{1EE09742-A250-416B-8C67-5D0CCAE0B740}"/>
                  </a:ext>
                </a:extLst>
              </p:cNvPr>
              <p:cNvSpPr/>
              <p:nvPr/>
            </p:nvSpPr>
            <p:spPr>
              <a:xfrm>
                <a:off x="6627072" y="3811776"/>
                <a:ext cx="628735" cy="628735"/>
              </a:xfrm>
              <a:prstGeom prst="ellipse">
                <a:avLst/>
              </a:prstGeom>
              <a:solidFill>
                <a:schemeClr val="accent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66">
                <a:extLst>
                  <a:ext uri="{FF2B5EF4-FFF2-40B4-BE49-F238E27FC236}">
                    <a16:creationId xmlns:a16="http://schemas.microsoft.com/office/drawing/2014/main" id="{0ED96C3E-8B98-4CA8-89EB-AF6DCD4876F4}"/>
                  </a:ext>
                </a:extLst>
              </p:cNvPr>
              <p:cNvSpPr>
                <a:spLocks noChangeAspect="1"/>
              </p:cNvSpPr>
              <p:nvPr/>
            </p:nvSpPr>
            <p:spPr bwMode="auto">
              <a:xfrm>
                <a:off x="6798725" y="3983428"/>
                <a:ext cx="285429" cy="285430"/>
              </a:xfrm>
              <a:custGeom>
                <a:avLst/>
                <a:gdLst>
                  <a:gd name="T0" fmla="*/ 239 w 242"/>
                  <a:gd name="T1" fmla="*/ 125 h 242"/>
                  <a:gd name="T2" fmla="*/ 197 w 242"/>
                  <a:gd name="T3" fmla="*/ 83 h 242"/>
                  <a:gd name="T4" fmla="*/ 197 w 242"/>
                  <a:gd name="T5" fmla="*/ 69 h 242"/>
                  <a:gd name="T6" fmla="*/ 199 w 242"/>
                  <a:gd name="T7" fmla="*/ 68 h 242"/>
                  <a:gd name="T8" fmla="*/ 236 w 242"/>
                  <a:gd name="T9" fmla="*/ 43 h 242"/>
                  <a:gd name="T10" fmla="*/ 212 w 242"/>
                  <a:gd name="T11" fmla="*/ 6 h 242"/>
                  <a:gd name="T12" fmla="*/ 174 w 242"/>
                  <a:gd name="T13" fmla="*/ 30 h 242"/>
                  <a:gd name="T14" fmla="*/ 174 w 242"/>
                  <a:gd name="T15" fmla="*/ 44 h 242"/>
                  <a:gd name="T16" fmla="*/ 173 w 242"/>
                  <a:gd name="T17" fmla="*/ 45 h 242"/>
                  <a:gd name="T18" fmla="*/ 159 w 242"/>
                  <a:gd name="T19" fmla="*/ 46 h 242"/>
                  <a:gd name="T20" fmla="*/ 117 w 242"/>
                  <a:gd name="T21" fmla="*/ 3 h 242"/>
                  <a:gd name="T22" fmla="*/ 108 w 242"/>
                  <a:gd name="T23" fmla="*/ 3 h 242"/>
                  <a:gd name="T24" fmla="*/ 70 w 242"/>
                  <a:gd name="T25" fmla="*/ 40 h 242"/>
                  <a:gd name="T26" fmla="*/ 69 w 242"/>
                  <a:gd name="T27" fmla="*/ 53 h 242"/>
                  <a:gd name="T28" fmla="*/ 71 w 242"/>
                  <a:gd name="T29" fmla="*/ 55 h 242"/>
                  <a:gd name="T30" fmla="*/ 77 w 242"/>
                  <a:gd name="T31" fmla="*/ 57 h 242"/>
                  <a:gd name="T32" fmla="*/ 77 w 242"/>
                  <a:gd name="T33" fmla="*/ 57 h 242"/>
                  <a:gd name="T34" fmla="*/ 101 w 242"/>
                  <a:gd name="T35" fmla="*/ 81 h 242"/>
                  <a:gd name="T36" fmla="*/ 76 w 242"/>
                  <a:gd name="T37" fmla="*/ 105 h 242"/>
                  <a:gd name="T38" fmla="*/ 53 w 242"/>
                  <a:gd name="T39" fmla="*/ 81 h 242"/>
                  <a:gd name="T40" fmla="*/ 53 w 242"/>
                  <a:gd name="T41" fmla="*/ 81 h 242"/>
                  <a:gd name="T42" fmla="*/ 53 w 242"/>
                  <a:gd name="T43" fmla="*/ 81 h 242"/>
                  <a:gd name="T44" fmla="*/ 51 w 242"/>
                  <a:gd name="T45" fmla="*/ 75 h 242"/>
                  <a:gd name="T46" fmla="*/ 49 w 242"/>
                  <a:gd name="T47" fmla="*/ 73 h 242"/>
                  <a:gd name="T48" fmla="*/ 36 w 242"/>
                  <a:gd name="T49" fmla="*/ 74 h 242"/>
                  <a:gd name="T50" fmla="*/ 3 w 242"/>
                  <a:gd name="T51" fmla="*/ 108 h 242"/>
                  <a:gd name="T52" fmla="*/ 3 w 242"/>
                  <a:gd name="T53" fmla="*/ 117 h 242"/>
                  <a:gd name="T54" fmla="*/ 46 w 242"/>
                  <a:gd name="T55" fmla="*/ 159 h 242"/>
                  <a:gd name="T56" fmla="*/ 45 w 242"/>
                  <a:gd name="T57" fmla="*/ 173 h 242"/>
                  <a:gd name="T58" fmla="*/ 44 w 242"/>
                  <a:gd name="T59" fmla="*/ 174 h 242"/>
                  <a:gd name="T60" fmla="*/ 6 w 242"/>
                  <a:gd name="T61" fmla="*/ 198 h 242"/>
                  <a:gd name="T62" fmla="*/ 30 w 242"/>
                  <a:gd name="T63" fmla="*/ 236 h 242"/>
                  <a:gd name="T64" fmla="*/ 68 w 242"/>
                  <a:gd name="T65" fmla="*/ 212 h 242"/>
                  <a:gd name="T66" fmla="*/ 68 w 242"/>
                  <a:gd name="T67" fmla="*/ 199 h 242"/>
                  <a:gd name="T68" fmla="*/ 69 w 242"/>
                  <a:gd name="T69" fmla="*/ 197 h 242"/>
                  <a:gd name="T70" fmla="*/ 83 w 242"/>
                  <a:gd name="T71" fmla="*/ 197 h 242"/>
                  <a:gd name="T72" fmla="*/ 125 w 242"/>
                  <a:gd name="T73" fmla="*/ 239 h 242"/>
                  <a:gd name="T74" fmla="*/ 134 w 242"/>
                  <a:gd name="T75" fmla="*/ 239 h 242"/>
                  <a:gd name="T76" fmla="*/ 168 w 242"/>
                  <a:gd name="T77" fmla="*/ 206 h 242"/>
                  <a:gd name="T78" fmla="*/ 168 w 242"/>
                  <a:gd name="T79" fmla="*/ 193 h 242"/>
                  <a:gd name="T80" fmla="*/ 167 w 242"/>
                  <a:gd name="T81" fmla="*/ 191 h 242"/>
                  <a:gd name="T82" fmla="*/ 161 w 242"/>
                  <a:gd name="T83" fmla="*/ 189 h 242"/>
                  <a:gd name="T84" fmla="*/ 161 w 242"/>
                  <a:gd name="T85" fmla="*/ 189 h 242"/>
                  <a:gd name="T86" fmla="*/ 161 w 242"/>
                  <a:gd name="T87" fmla="*/ 189 h 242"/>
                  <a:gd name="T88" fmla="*/ 137 w 242"/>
                  <a:gd name="T89" fmla="*/ 165 h 242"/>
                  <a:gd name="T90" fmla="*/ 161 w 242"/>
                  <a:gd name="T91" fmla="*/ 141 h 242"/>
                  <a:gd name="T92" fmla="*/ 185 w 242"/>
                  <a:gd name="T93" fmla="*/ 165 h 242"/>
                  <a:gd name="T94" fmla="*/ 185 w 242"/>
                  <a:gd name="T95" fmla="*/ 165 h 242"/>
                  <a:gd name="T96" fmla="*/ 187 w 242"/>
                  <a:gd name="T97" fmla="*/ 171 h 242"/>
                  <a:gd name="T98" fmla="*/ 189 w 242"/>
                  <a:gd name="T99" fmla="*/ 173 h 242"/>
                  <a:gd name="T100" fmla="*/ 201 w 242"/>
                  <a:gd name="T101" fmla="*/ 172 h 242"/>
                  <a:gd name="T102" fmla="*/ 239 w 242"/>
                  <a:gd name="T103" fmla="*/ 134 h 242"/>
                  <a:gd name="T104" fmla="*/ 239 w 242"/>
                  <a:gd name="T105" fmla="*/ 125 h 242"/>
                  <a:gd name="T106" fmla="*/ 239 w 242"/>
                  <a:gd name="T107" fmla="*/ 12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 h="242">
                    <a:moveTo>
                      <a:pt x="239" y="125"/>
                    </a:moveTo>
                    <a:cubicBezTo>
                      <a:pt x="197" y="83"/>
                      <a:pt x="197" y="83"/>
                      <a:pt x="197" y="83"/>
                    </a:cubicBezTo>
                    <a:cubicBezTo>
                      <a:pt x="194" y="79"/>
                      <a:pt x="194" y="73"/>
                      <a:pt x="197" y="69"/>
                    </a:cubicBezTo>
                    <a:cubicBezTo>
                      <a:pt x="199" y="68"/>
                      <a:pt x="199" y="68"/>
                      <a:pt x="199" y="68"/>
                    </a:cubicBezTo>
                    <a:cubicBezTo>
                      <a:pt x="216" y="72"/>
                      <a:pt x="233" y="61"/>
                      <a:pt x="236" y="43"/>
                    </a:cubicBezTo>
                    <a:cubicBezTo>
                      <a:pt x="240" y="26"/>
                      <a:pt x="229" y="9"/>
                      <a:pt x="212" y="6"/>
                    </a:cubicBezTo>
                    <a:cubicBezTo>
                      <a:pt x="195" y="2"/>
                      <a:pt x="178" y="13"/>
                      <a:pt x="174" y="30"/>
                    </a:cubicBezTo>
                    <a:cubicBezTo>
                      <a:pt x="173" y="35"/>
                      <a:pt x="173" y="39"/>
                      <a:pt x="174" y="44"/>
                    </a:cubicBezTo>
                    <a:cubicBezTo>
                      <a:pt x="173" y="45"/>
                      <a:pt x="173" y="45"/>
                      <a:pt x="173" y="45"/>
                    </a:cubicBezTo>
                    <a:cubicBezTo>
                      <a:pt x="169" y="48"/>
                      <a:pt x="164" y="48"/>
                      <a:pt x="159" y="46"/>
                    </a:cubicBezTo>
                    <a:cubicBezTo>
                      <a:pt x="117" y="3"/>
                      <a:pt x="117" y="3"/>
                      <a:pt x="117" y="3"/>
                    </a:cubicBezTo>
                    <a:cubicBezTo>
                      <a:pt x="114" y="0"/>
                      <a:pt x="110" y="0"/>
                      <a:pt x="108" y="3"/>
                    </a:cubicBezTo>
                    <a:cubicBezTo>
                      <a:pt x="70" y="40"/>
                      <a:pt x="70" y="40"/>
                      <a:pt x="70" y="40"/>
                    </a:cubicBezTo>
                    <a:cubicBezTo>
                      <a:pt x="67" y="44"/>
                      <a:pt x="66" y="49"/>
                      <a:pt x="69" y="53"/>
                    </a:cubicBezTo>
                    <a:cubicBezTo>
                      <a:pt x="71" y="55"/>
                      <a:pt x="71" y="55"/>
                      <a:pt x="71" y="55"/>
                    </a:cubicBezTo>
                    <a:cubicBezTo>
                      <a:pt x="73" y="56"/>
                      <a:pt x="75" y="57"/>
                      <a:pt x="77" y="57"/>
                    </a:cubicBezTo>
                    <a:cubicBezTo>
                      <a:pt x="77" y="57"/>
                      <a:pt x="77" y="57"/>
                      <a:pt x="77" y="57"/>
                    </a:cubicBezTo>
                    <a:cubicBezTo>
                      <a:pt x="90" y="57"/>
                      <a:pt x="101" y="68"/>
                      <a:pt x="101" y="81"/>
                    </a:cubicBezTo>
                    <a:cubicBezTo>
                      <a:pt x="101" y="95"/>
                      <a:pt x="90" y="105"/>
                      <a:pt x="76" y="105"/>
                    </a:cubicBezTo>
                    <a:cubicBezTo>
                      <a:pt x="63" y="105"/>
                      <a:pt x="53" y="94"/>
                      <a:pt x="53" y="81"/>
                    </a:cubicBezTo>
                    <a:cubicBezTo>
                      <a:pt x="53" y="81"/>
                      <a:pt x="53" y="81"/>
                      <a:pt x="53" y="81"/>
                    </a:cubicBezTo>
                    <a:cubicBezTo>
                      <a:pt x="53" y="81"/>
                      <a:pt x="53" y="81"/>
                      <a:pt x="53" y="81"/>
                    </a:cubicBezTo>
                    <a:cubicBezTo>
                      <a:pt x="53" y="79"/>
                      <a:pt x="52" y="77"/>
                      <a:pt x="51" y="75"/>
                    </a:cubicBezTo>
                    <a:cubicBezTo>
                      <a:pt x="49" y="73"/>
                      <a:pt x="49" y="73"/>
                      <a:pt x="49" y="73"/>
                    </a:cubicBezTo>
                    <a:cubicBezTo>
                      <a:pt x="45" y="70"/>
                      <a:pt x="40" y="71"/>
                      <a:pt x="36" y="74"/>
                    </a:cubicBezTo>
                    <a:cubicBezTo>
                      <a:pt x="3" y="108"/>
                      <a:pt x="3" y="108"/>
                      <a:pt x="3" y="108"/>
                    </a:cubicBezTo>
                    <a:cubicBezTo>
                      <a:pt x="0" y="110"/>
                      <a:pt x="0" y="114"/>
                      <a:pt x="3" y="117"/>
                    </a:cubicBezTo>
                    <a:cubicBezTo>
                      <a:pt x="46" y="159"/>
                      <a:pt x="46" y="159"/>
                      <a:pt x="46" y="159"/>
                    </a:cubicBezTo>
                    <a:cubicBezTo>
                      <a:pt x="48" y="164"/>
                      <a:pt x="48" y="169"/>
                      <a:pt x="45" y="173"/>
                    </a:cubicBezTo>
                    <a:cubicBezTo>
                      <a:pt x="44" y="174"/>
                      <a:pt x="44" y="174"/>
                      <a:pt x="44" y="174"/>
                    </a:cubicBezTo>
                    <a:cubicBezTo>
                      <a:pt x="26" y="170"/>
                      <a:pt x="9" y="181"/>
                      <a:pt x="6" y="198"/>
                    </a:cubicBezTo>
                    <a:cubicBezTo>
                      <a:pt x="2" y="215"/>
                      <a:pt x="13" y="233"/>
                      <a:pt x="30" y="236"/>
                    </a:cubicBezTo>
                    <a:cubicBezTo>
                      <a:pt x="47" y="240"/>
                      <a:pt x="64" y="229"/>
                      <a:pt x="68" y="212"/>
                    </a:cubicBezTo>
                    <a:cubicBezTo>
                      <a:pt x="69" y="208"/>
                      <a:pt x="69" y="203"/>
                      <a:pt x="68" y="199"/>
                    </a:cubicBezTo>
                    <a:cubicBezTo>
                      <a:pt x="69" y="197"/>
                      <a:pt x="69" y="197"/>
                      <a:pt x="69" y="197"/>
                    </a:cubicBezTo>
                    <a:cubicBezTo>
                      <a:pt x="73" y="194"/>
                      <a:pt x="79" y="194"/>
                      <a:pt x="83" y="197"/>
                    </a:cubicBezTo>
                    <a:cubicBezTo>
                      <a:pt x="125" y="239"/>
                      <a:pt x="125" y="239"/>
                      <a:pt x="125" y="239"/>
                    </a:cubicBezTo>
                    <a:cubicBezTo>
                      <a:pt x="128" y="242"/>
                      <a:pt x="132" y="242"/>
                      <a:pt x="134" y="239"/>
                    </a:cubicBezTo>
                    <a:cubicBezTo>
                      <a:pt x="168" y="206"/>
                      <a:pt x="168" y="206"/>
                      <a:pt x="168" y="206"/>
                    </a:cubicBezTo>
                    <a:cubicBezTo>
                      <a:pt x="171" y="202"/>
                      <a:pt x="171" y="197"/>
                      <a:pt x="168" y="193"/>
                    </a:cubicBezTo>
                    <a:cubicBezTo>
                      <a:pt x="167" y="191"/>
                      <a:pt x="167" y="191"/>
                      <a:pt x="167" y="191"/>
                    </a:cubicBezTo>
                    <a:cubicBezTo>
                      <a:pt x="165" y="190"/>
                      <a:pt x="163" y="189"/>
                      <a:pt x="161" y="189"/>
                    </a:cubicBezTo>
                    <a:cubicBezTo>
                      <a:pt x="161" y="189"/>
                      <a:pt x="161" y="189"/>
                      <a:pt x="161" y="189"/>
                    </a:cubicBezTo>
                    <a:cubicBezTo>
                      <a:pt x="161" y="189"/>
                      <a:pt x="161" y="189"/>
                      <a:pt x="161" y="189"/>
                    </a:cubicBezTo>
                    <a:cubicBezTo>
                      <a:pt x="148" y="189"/>
                      <a:pt x="137" y="179"/>
                      <a:pt x="137" y="165"/>
                    </a:cubicBezTo>
                    <a:cubicBezTo>
                      <a:pt x="137" y="152"/>
                      <a:pt x="148" y="141"/>
                      <a:pt x="161" y="141"/>
                    </a:cubicBezTo>
                    <a:cubicBezTo>
                      <a:pt x="174" y="141"/>
                      <a:pt x="185" y="152"/>
                      <a:pt x="185" y="165"/>
                    </a:cubicBezTo>
                    <a:cubicBezTo>
                      <a:pt x="185" y="165"/>
                      <a:pt x="185" y="165"/>
                      <a:pt x="185" y="165"/>
                    </a:cubicBezTo>
                    <a:cubicBezTo>
                      <a:pt x="185" y="167"/>
                      <a:pt x="186" y="169"/>
                      <a:pt x="187" y="171"/>
                    </a:cubicBezTo>
                    <a:cubicBezTo>
                      <a:pt x="189" y="173"/>
                      <a:pt x="189" y="173"/>
                      <a:pt x="189" y="173"/>
                    </a:cubicBezTo>
                    <a:cubicBezTo>
                      <a:pt x="193" y="176"/>
                      <a:pt x="198" y="175"/>
                      <a:pt x="201" y="172"/>
                    </a:cubicBezTo>
                    <a:cubicBezTo>
                      <a:pt x="239" y="134"/>
                      <a:pt x="239" y="134"/>
                      <a:pt x="239" y="134"/>
                    </a:cubicBezTo>
                    <a:cubicBezTo>
                      <a:pt x="242" y="132"/>
                      <a:pt x="242" y="128"/>
                      <a:pt x="239" y="125"/>
                    </a:cubicBezTo>
                    <a:cubicBezTo>
                      <a:pt x="239" y="125"/>
                      <a:pt x="239" y="125"/>
                      <a:pt x="239" y="125"/>
                    </a:cubicBezTo>
                    <a:close/>
                  </a:path>
                </a:pathLst>
              </a:custGeom>
              <a:noFill/>
              <a:ln w="12700">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9" name="TextBox 18">
              <a:extLst>
                <a:ext uri="{FF2B5EF4-FFF2-40B4-BE49-F238E27FC236}">
                  <a16:creationId xmlns:a16="http://schemas.microsoft.com/office/drawing/2014/main" id="{D8620A85-C678-482C-A9E0-33163D3C1787}"/>
                </a:ext>
              </a:extLst>
            </p:cNvPr>
            <p:cNvSpPr txBox="1"/>
            <p:nvPr/>
          </p:nvSpPr>
          <p:spPr>
            <a:xfrm>
              <a:off x="7343227" y="4520480"/>
              <a:ext cx="3976517" cy="690638"/>
            </a:xfrm>
            <a:prstGeom prst="rect">
              <a:avLst/>
            </a:prstGeom>
            <a:noFill/>
          </p:spPr>
          <p:txBody>
            <a:bodyPr wrap="square"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US" sz="2400" dirty="0"/>
                <a:t>Network with </a:t>
              </a:r>
              <a:br>
                <a:rPr lang="en-US" sz="2400" dirty="0"/>
              </a:br>
              <a:r>
                <a:rPr lang="en-US" sz="2400" dirty="0"/>
                <a:t>sponsors, CROs, &amp; sites</a:t>
              </a:r>
            </a:p>
          </p:txBody>
        </p:sp>
        <p:grpSp>
          <p:nvGrpSpPr>
            <p:cNvPr id="84" name="Group 83">
              <a:extLst>
                <a:ext uri="{FF2B5EF4-FFF2-40B4-BE49-F238E27FC236}">
                  <a16:creationId xmlns:a16="http://schemas.microsoft.com/office/drawing/2014/main" id="{A11E080C-749E-42AD-B64C-C0A508FFFFBD}"/>
                </a:ext>
              </a:extLst>
            </p:cNvPr>
            <p:cNvGrpSpPr/>
            <p:nvPr/>
          </p:nvGrpSpPr>
          <p:grpSpPr>
            <a:xfrm>
              <a:off x="6678638" y="4597593"/>
              <a:ext cx="536412" cy="536412"/>
              <a:chOff x="6756538" y="4638190"/>
              <a:chExt cx="536412" cy="536412"/>
            </a:xfrm>
          </p:grpSpPr>
          <p:sp>
            <p:nvSpPr>
              <p:cNvPr id="6" name="Oval 5">
                <a:extLst>
                  <a:ext uri="{FF2B5EF4-FFF2-40B4-BE49-F238E27FC236}">
                    <a16:creationId xmlns:a16="http://schemas.microsoft.com/office/drawing/2014/main" id="{7F8EC807-8255-43DC-94E8-24B5A69D18AB}"/>
                  </a:ext>
                </a:extLst>
              </p:cNvPr>
              <p:cNvSpPr/>
              <p:nvPr/>
            </p:nvSpPr>
            <p:spPr>
              <a:xfrm>
                <a:off x="6756538" y="4638190"/>
                <a:ext cx="536412" cy="536412"/>
              </a:xfrm>
              <a:prstGeom prst="ellipse">
                <a:avLst/>
              </a:prstGeom>
              <a:solidFill>
                <a:schemeClr val="accent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6D0DFFC4-785E-47A7-A31C-1A4EF0BD95E7}"/>
                  </a:ext>
                </a:extLst>
              </p:cNvPr>
              <p:cNvGrpSpPr/>
              <p:nvPr/>
            </p:nvGrpSpPr>
            <p:grpSpPr>
              <a:xfrm>
                <a:off x="6878072" y="4751551"/>
                <a:ext cx="293345" cy="273755"/>
                <a:chOff x="3227103" y="2569364"/>
                <a:chExt cx="599368" cy="559342"/>
              </a:xfrm>
              <a:solidFill>
                <a:schemeClr val="bg1"/>
              </a:solidFill>
            </p:grpSpPr>
            <p:grpSp>
              <p:nvGrpSpPr>
                <p:cNvPr id="67" name="Group 66">
                  <a:extLst>
                    <a:ext uri="{FF2B5EF4-FFF2-40B4-BE49-F238E27FC236}">
                      <a16:creationId xmlns:a16="http://schemas.microsoft.com/office/drawing/2014/main" id="{8A039F02-5C13-49C8-808A-B0071C701F44}"/>
                    </a:ext>
                  </a:extLst>
                </p:cNvPr>
                <p:cNvGrpSpPr/>
                <p:nvPr/>
              </p:nvGrpSpPr>
              <p:grpSpPr>
                <a:xfrm>
                  <a:off x="3630394" y="2889675"/>
                  <a:ext cx="196077" cy="235111"/>
                  <a:chOff x="4056892" y="2890272"/>
                  <a:chExt cx="196077" cy="235111"/>
                </a:xfrm>
                <a:grpFill/>
              </p:grpSpPr>
              <p:sp>
                <p:nvSpPr>
                  <p:cNvPr id="82" name="Freeform 169">
                    <a:extLst>
                      <a:ext uri="{FF2B5EF4-FFF2-40B4-BE49-F238E27FC236}">
                        <a16:creationId xmlns:a16="http://schemas.microsoft.com/office/drawing/2014/main" id="{1295E91A-D651-4803-985D-D5B475CE6159}"/>
                      </a:ext>
                    </a:extLst>
                  </p:cNvPr>
                  <p:cNvSpPr>
                    <a:spLocks noEditPoints="1"/>
                  </p:cNvSpPr>
                  <p:nvPr/>
                </p:nvSpPr>
                <p:spPr bwMode="auto">
                  <a:xfrm>
                    <a:off x="4083520" y="2890272"/>
                    <a:ext cx="141611" cy="230572"/>
                  </a:xfrm>
                  <a:custGeom>
                    <a:avLst/>
                    <a:gdLst>
                      <a:gd name="T0" fmla="*/ 88 w 128"/>
                      <a:gd name="T1" fmla="*/ 136 h 207"/>
                      <a:gd name="T2" fmla="*/ 88 w 128"/>
                      <a:gd name="T3" fmla="*/ 128 h 207"/>
                      <a:gd name="T4" fmla="*/ 128 w 128"/>
                      <a:gd name="T5" fmla="*/ 115 h 207"/>
                      <a:gd name="T6" fmla="*/ 113 w 128"/>
                      <a:gd name="T7" fmla="*/ 76 h 207"/>
                      <a:gd name="T8" fmla="*/ 81 w 128"/>
                      <a:gd name="T9" fmla="*/ 14 h 207"/>
                      <a:gd name="T10" fmla="*/ 45 w 128"/>
                      <a:gd name="T11" fmla="*/ 9 h 207"/>
                      <a:gd name="T12" fmla="*/ 16 w 128"/>
                      <a:gd name="T13" fmla="*/ 67 h 207"/>
                      <a:gd name="T14" fmla="*/ 0 w 128"/>
                      <a:gd name="T15" fmla="*/ 115 h 207"/>
                      <a:gd name="T16" fmla="*/ 40 w 128"/>
                      <a:gd name="T17" fmla="*/ 128 h 207"/>
                      <a:gd name="T18" fmla="*/ 40 w 128"/>
                      <a:gd name="T19" fmla="*/ 137 h 207"/>
                      <a:gd name="T20" fmla="*/ 64 w 128"/>
                      <a:gd name="T21" fmla="*/ 207 h 207"/>
                      <a:gd name="T22" fmla="*/ 88 w 128"/>
                      <a:gd name="T23" fmla="*/ 137 h 207"/>
                      <a:gd name="T24" fmla="*/ 88 w 128"/>
                      <a:gd name="T25" fmla="*/ 136 h 207"/>
                      <a:gd name="T26" fmla="*/ 88 w 128"/>
                      <a:gd name="T27" fmla="*/ 136 h 207"/>
                      <a:gd name="T28" fmla="*/ 88 w 128"/>
                      <a:gd name="T29" fmla="*/ 13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07">
                        <a:moveTo>
                          <a:pt x="88" y="136"/>
                        </a:moveTo>
                        <a:cubicBezTo>
                          <a:pt x="88" y="128"/>
                          <a:pt x="88" y="128"/>
                          <a:pt x="88" y="128"/>
                        </a:cubicBezTo>
                        <a:cubicBezTo>
                          <a:pt x="88" y="128"/>
                          <a:pt x="115" y="129"/>
                          <a:pt x="128" y="115"/>
                        </a:cubicBezTo>
                        <a:cubicBezTo>
                          <a:pt x="128" y="115"/>
                          <a:pt x="109" y="110"/>
                          <a:pt x="113" y="76"/>
                        </a:cubicBezTo>
                        <a:cubicBezTo>
                          <a:pt x="116" y="41"/>
                          <a:pt x="109" y="11"/>
                          <a:pt x="81" y="14"/>
                        </a:cubicBezTo>
                        <a:cubicBezTo>
                          <a:pt x="81" y="14"/>
                          <a:pt x="69" y="0"/>
                          <a:pt x="45" y="9"/>
                        </a:cubicBezTo>
                        <a:cubicBezTo>
                          <a:pt x="37" y="12"/>
                          <a:pt x="15" y="20"/>
                          <a:pt x="16" y="67"/>
                        </a:cubicBezTo>
                        <a:cubicBezTo>
                          <a:pt x="18" y="114"/>
                          <a:pt x="0" y="115"/>
                          <a:pt x="0" y="115"/>
                        </a:cubicBezTo>
                        <a:cubicBezTo>
                          <a:pt x="0" y="115"/>
                          <a:pt x="9" y="128"/>
                          <a:pt x="40" y="128"/>
                        </a:cubicBezTo>
                        <a:cubicBezTo>
                          <a:pt x="40" y="137"/>
                          <a:pt x="40" y="137"/>
                          <a:pt x="40" y="137"/>
                        </a:cubicBezTo>
                        <a:cubicBezTo>
                          <a:pt x="64" y="207"/>
                          <a:pt x="64" y="207"/>
                          <a:pt x="64" y="207"/>
                        </a:cubicBezTo>
                        <a:cubicBezTo>
                          <a:pt x="88" y="137"/>
                          <a:pt x="88" y="137"/>
                          <a:pt x="88" y="137"/>
                        </a:cubicBezTo>
                        <a:lnTo>
                          <a:pt x="88" y="136"/>
                        </a:lnTo>
                        <a:close/>
                        <a:moveTo>
                          <a:pt x="88" y="136"/>
                        </a:moveTo>
                        <a:cubicBezTo>
                          <a:pt x="88" y="136"/>
                          <a:pt x="88" y="136"/>
                          <a:pt x="88" y="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70">
                    <a:extLst>
                      <a:ext uri="{FF2B5EF4-FFF2-40B4-BE49-F238E27FC236}">
                        <a16:creationId xmlns:a16="http://schemas.microsoft.com/office/drawing/2014/main" id="{11016DCF-139E-47E5-8DB1-D2134B7100F0}"/>
                      </a:ext>
                    </a:extLst>
                  </p:cNvPr>
                  <p:cNvSpPr>
                    <a:spLocks noEditPoints="1"/>
                  </p:cNvSpPr>
                  <p:nvPr/>
                </p:nvSpPr>
                <p:spPr bwMode="auto">
                  <a:xfrm>
                    <a:off x="4056892" y="3050644"/>
                    <a:ext cx="196077" cy="74739"/>
                  </a:xfrm>
                  <a:custGeom>
                    <a:avLst/>
                    <a:gdLst>
                      <a:gd name="T0" fmla="*/ 3 w 177"/>
                      <a:gd name="T1" fmla="*/ 67 h 67"/>
                      <a:gd name="T2" fmla="*/ 173 w 177"/>
                      <a:gd name="T3" fmla="*/ 67 h 67"/>
                      <a:gd name="T4" fmla="*/ 176 w 177"/>
                      <a:gd name="T5" fmla="*/ 64 h 67"/>
                      <a:gd name="T6" fmla="*/ 171 w 177"/>
                      <a:gd name="T7" fmla="*/ 37 h 67"/>
                      <a:gd name="T8" fmla="*/ 157 w 177"/>
                      <a:gd name="T9" fmla="*/ 17 h 67"/>
                      <a:gd name="T10" fmla="*/ 126 w 177"/>
                      <a:gd name="T11" fmla="*/ 2 h 67"/>
                      <a:gd name="T12" fmla="*/ 121 w 177"/>
                      <a:gd name="T13" fmla="*/ 0 h 67"/>
                      <a:gd name="T14" fmla="*/ 131 w 177"/>
                      <a:gd name="T15" fmla="*/ 28 h 67"/>
                      <a:gd name="T16" fmla="*/ 118 w 177"/>
                      <a:gd name="T17" fmla="*/ 27 h 67"/>
                      <a:gd name="T18" fmla="*/ 88 w 177"/>
                      <a:gd name="T19" fmla="*/ 63 h 67"/>
                      <a:gd name="T20" fmla="*/ 59 w 177"/>
                      <a:gd name="T21" fmla="*/ 27 h 67"/>
                      <a:gd name="T22" fmla="*/ 46 w 177"/>
                      <a:gd name="T23" fmla="*/ 28 h 67"/>
                      <a:gd name="T24" fmla="*/ 55 w 177"/>
                      <a:gd name="T25" fmla="*/ 0 h 67"/>
                      <a:gd name="T26" fmla="*/ 50 w 177"/>
                      <a:gd name="T27" fmla="*/ 3 h 67"/>
                      <a:gd name="T28" fmla="*/ 20 w 177"/>
                      <a:gd name="T29" fmla="*/ 17 h 67"/>
                      <a:gd name="T30" fmla="*/ 5 w 177"/>
                      <a:gd name="T31" fmla="*/ 37 h 67"/>
                      <a:gd name="T32" fmla="*/ 0 w 177"/>
                      <a:gd name="T33" fmla="*/ 64 h 67"/>
                      <a:gd name="T34" fmla="*/ 3 w 177"/>
                      <a:gd name="T35" fmla="*/ 67 h 67"/>
                      <a:gd name="T36" fmla="*/ 3 w 177"/>
                      <a:gd name="T37" fmla="*/ 67 h 67"/>
                      <a:gd name="T38" fmla="*/ 3 w 177"/>
                      <a:gd name="T3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67">
                        <a:moveTo>
                          <a:pt x="3" y="67"/>
                        </a:moveTo>
                        <a:cubicBezTo>
                          <a:pt x="173" y="67"/>
                          <a:pt x="173" y="67"/>
                          <a:pt x="173" y="67"/>
                        </a:cubicBezTo>
                        <a:cubicBezTo>
                          <a:pt x="175" y="67"/>
                          <a:pt x="177" y="66"/>
                          <a:pt x="176" y="64"/>
                        </a:cubicBezTo>
                        <a:cubicBezTo>
                          <a:pt x="171" y="37"/>
                          <a:pt x="171" y="37"/>
                          <a:pt x="171" y="37"/>
                        </a:cubicBezTo>
                        <a:cubicBezTo>
                          <a:pt x="170" y="28"/>
                          <a:pt x="164" y="21"/>
                          <a:pt x="157" y="17"/>
                        </a:cubicBezTo>
                        <a:cubicBezTo>
                          <a:pt x="126" y="2"/>
                          <a:pt x="126" y="2"/>
                          <a:pt x="126" y="2"/>
                        </a:cubicBezTo>
                        <a:cubicBezTo>
                          <a:pt x="125" y="2"/>
                          <a:pt x="123" y="1"/>
                          <a:pt x="121" y="0"/>
                        </a:cubicBezTo>
                        <a:cubicBezTo>
                          <a:pt x="131" y="28"/>
                          <a:pt x="131" y="28"/>
                          <a:pt x="131" y="28"/>
                        </a:cubicBezTo>
                        <a:cubicBezTo>
                          <a:pt x="118" y="27"/>
                          <a:pt x="118" y="27"/>
                          <a:pt x="118" y="27"/>
                        </a:cubicBezTo>
                        <a:cubicBezTo>
                          <a:pt x="88" y="63"/>
                          <a:pt x="88" y="63"/>
                          <a:pt x="88" y="63"/>
                        </a:cubicBezTo>
                        <a:cubicBezTo>
                          <a:pt x="59" y="27"/>
                          <a:pt x="59" y="27"/>
                          <a:pt x="59" y="27"/>
                        </a:cubicBezTo>
                        <a:cubicBezTo>
                          <a:pt x="46" y="28"/>
                          <a:pt x="46" y="28"/>
                          <a:pt x="46" y="28"/>
                        </a:cubicBezTo>
                        <a:cubicBezTo>
                          <a:pt x="55" y="0"/>
                          <a:pt x="55" y="0"/>
                          <a:pt x="55" y="0"/>
                        </a:cubicBezTo>
                        <a:cubicBezTo>
                          <a:pt x="50" y="3"/>
                          <a:pt x="50" y="3"/>
                          <a:pt x="50" y="3"/>
                        </a:cubicBezTo>
                        <a:cubicBezTo>
                          <a:pt x="20" y="17"/>
                          <a:pt x="20" y="17"/>
                          <a:pt x="20" y="17"/>
                        </a:cubicBezTo>
                        <a:cubicBezTo>
                          <a:pt x="12" y="21"/>
                          <a:pt x="7" y="28"/>
                          <a:pt x="5" y="37"/>
                        </a:cubicBezTo>
                        <a:cubicBezTo>
                          <a:pt x="0" y="64"/>
                          <a:pt x="0" y="64"/>
                          <a:pt x="0" y="64"/>
                        </a:cubicBezTo>
                        <a:cubicBezTo>
                          <a:pt x="0" y="66"/>
                          <a:pt x="1" y="67"/>
                          <a:pt x="3" y="67"/>
                        </a:cubicBezTo>
                        <a:close/>
                        <a:moveTo>
                          <a:pt x="3" y="67"/>
                        </a:moveTo>
                        <a:cubicBezTo>
                          <a:pt x="3" y="67"/>
                          <a:pt x="3" y="67"/>
                          <a:pt x="3" y="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8" name="Freeform 150">
                  <a:extLst>
                    <a:ext uri="{FF2B5EF4-FFF2-40B4-BE49-F238E27FC236}">
                      <a16:creationId xmlns:a16="http://schemas.microsoft.com/office/drawing/2014/main" id="{65954ACB-3E11-4358-AED5-A29F367D24A3}"/>
                    </a:ext>
                  </a:extLst>
                </p:cNvPr>
                <p:cNvSpPr>
                  <a:spLocks noEditPoints="1"/>
                </p:cNvSpPr>
                <p:nvPr/>
              </p:nvSpPr>
              <p:spPr bwMode="auto">
                <a:xfrm>
                  <a:off x="3515991" y="2871992"/>
                  <a:ext cx="20778" cy="22119"/>
                </a:xfrm>
                <a:custGeom>
                  <a:avLst/>
                  <a:gdLst>
                    <a:gd name="T0" fmla="*/ 9 w 18"/>
                    <a:gd name="T1" fmla="*/ 0 h 19"/>
                    <a:gd name="T2" fmla="*/ 0 w 18"/>
                    <a:gd name="T3" fmla="*/ 9 h 19"/>
                    <a:gd name="T4" fmla="*/ 9 w 18"/>
                    <a:gd name="T5" fmla="*/ 19 h 19"/>
                    <a:gd name="T6" fmla="*/ 18 w 18"/>
                    <a:gd name="T7" fmla="*/ 9 h 19"/>
                    <a:gd name="T8" fmla="*/ 9 w 18"/>
                    <a:gd name="T9" fmla="*/ 0 h 19"/>
                    <a:gd name="T10" fmla="*/ 9 w 18"/>
                    <a:gd name="T11" fmla="*/ 0 h 19"/>
                    <a:gd name="T12" fmla="*/ 9 w 1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9" y="0"/>
                      </a:moveTo>
                      <a:cubicBezTo>
                        <a:pt x="4" y="0"/>
                        <a:pt x="0" y="4"/>
                        <a:pt x="0" y="9"/>
                      </a:cubicBezTo>
                      <a:cubicBezTo>
                        <a:pt x="0" y="14"/>
                        <a:pt x="4" y="19"/>
                        <a:pt x="9" y="19"/>
                      </a:cubicBezTo>
                      <a:cubicBezTo>
                        <a:pt x="14" y="19"/>
                        <a:pt x="18" y="14"/>
                        <a:pt x="18" y="9"/>
                      </a:cubicBezTo>
                      <a:cubicBezTo>
                        <a:pt x="18" y="4"/>
                        <a:pt x="14" y="0"/>
                        <a:pt x="9" y="0"/>
                      </a:cubicBezTo>
                      <a:close/>
                      <a:moveTo>
                        <a:pt x="9" y="0"/>
                      </a:move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51">
                  <a:extLst>
                    <a:ext uri="{FF2B5EF4-FFF2-40B4-BE49-F238E27FC236}">
                      <a16:creationId xmlns:a16="http://schemas.microsoft.com/office/drawing/2014/main" id="{EB108D56-B853-42DB-8F5D-C7A58B6E256A}"/>
                    </a:ext>
                  </a:extLst>
                </p:cNvPr>
                <p:cNvSpPr>
                  <a:spLocks noEditPoints="1"/>
                </p:cNvSpPr>
                <p:nvPr/>
              </p:nvSpPr>
              <p:spPr bwMode="auto">
                <a:xfrm>
                  <a:off x="3515991" y="2902824"/>
                  <a:ext cx="20778" cy="20778"/>
                </a:xfrm>
                <a:custGeom>
                  <a:avLst/>
                  <a:gdLst>
                    <a:gd name="T0" fmla="*/ 18 w 18"/>
                    <a:gd name="T1" fmla="*/ 9 h 18"/>
                    <a:gd name="T2" fmla="*/ 9 w 18"/>
                    <a:gd name="T3" fmla="*/ 18 h 18"/>
                    <a:gd name="T4" fmla="*/ 0 w 18"/>
                    <a:gd name="T5" fmla="*/ 9 h 18"/>
                    <a:gd name="T6" fmla="*/ 9 w 18"/>
                    <a:gd name="T7" fmla="*/ 0 h 18"/>
                    <a:gd name="T8" fmla="*/ 18 w 18"/>
                    <a:gd name="T9" fmla="*/ 9 h 18"/>
                    <a:gd name="T10" fmla="*/ 18 w 18"/>
                    <a:gd name="T11" fmla="*/ 9 h 18"/>
                    <a:gd name="T12" fmla="*/ 18 w 18"/>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9"/>
                      </a:moveTo>
                      <a:cubicBezTo>
                        <a:pt x="18" y="14"/>
                        <a:pt x="14" y="18"/>
                        <a:pt x="9" y="18"/>
                      </a:cubicBezTo>
                      <a:cubicBezTo>
                        <a:pt x="4" y="18"/>
                        <a:pt x="0" y="14"/>
                        <a:pt x="0" y="9"/>
                      </a:cubicBezTo>
                      <a:cubicBezTo>
                        <a:pt x="0" y="4"/>
                        <a:pt x="4" y="0"/>
                        <a:pt x="9" y="0"/>
                      </a:cubicBezTo>
                      <a:cubicBezTo>
                        <a:pt x="14" y="0"/>
                        <a:pt x="18" y="4"/>
                        <a:pt x="18" y="9"/>
                      </a:cubicBezTo>
                      <a:close/>
                      <a:moveTo>
                        <a:pt x="18" y="9"/>
                      </a:moveTo>
                      <a:cubicBezTo>
                        <a:pt x="18" y="9"/>
                        <a:pt x="18" y="9"/>
                        <a:pt x="18"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52">
                  <a:extLst>
                    <a:ext uri="{FF2B5EF4-FFF2-40B4-BE49-F238E27FC236}">
                      <a16:creationId xmlns:a16="http://schemas.microsoft.com/office/drawing/2014/main" id="{3426DE3C-9FD7-48DF-989F-979749E4FE9F}"/>
                    </a:ext>
                  </a:extLst>
                </p:cNvPr>
                <p:cNvSpPr>
                  <a:spLocks noEditPoints="1"/>
                </p:cNvSpPr>
                <p:nvPr/>
              </p:nvSpPr>
              <p:spPr bwMode="auto">
                <a:xfrm>
                  <a:off x="3515991" y="2934327"/>
                  <a:ext cx="20778" cy="20778"/>
                </a:xfrm>
                <a:custGeom>
                  <a:avLst/>
                  <a:gdLst>
                    <a:gd name="T0" fmla="*/ 18 w 18"/>
                    <a:gd name="T1" fmla="*/ 9 h 18"/>
                    <a:gd name="T2" fmla="*/ 9 w 18"/>
                    <a:gd name="T3" fmla="*/ 18 h 18"/>
                    <a:gd name="T4" fmla="*/ 0 w 18"/>
                    <a:gd name="T5" fmla="*/ 9 h 18"/>
                    <a:gd name="T6" fmla="*/ 9 w 18"/>
                    <a:gd name="T7" fmla="*/ 0 h 18"/>
                    <a:gd name="T8" fmla="*/ 18 w 18"/>
                    <a:gd name="T9" fmla="*/ 9 h 18"/>
                    <a:gd name="T10" fmla="*/ 18 w 18"/>
                    <a:gd name="T11" fmla="*/ 9 h 18"/>
                    <a:gd name="T12" fmla="*/ 18 w 18"/>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9"/>
                      </a:moveTo>
                      <a:cubicBezTo>
                        <a:pt x="18" y="14"/>
                        <a:pt x="14" y="18"/>
                        <a:pt x="9" y="18"/>
                      </a:cubicBezTo>
                      <a:cubicBezTo>
                        <a:pt x="4" y="18"/>
                        <a:pt x="0" y="14"/>
                        <a:pt x="0" y="9"/>
                      </a:cubicBezTo>
                      <a:cubicBezTo>
                        <a:pt x="0" y="4"/>
                        <a:pt x="4" y="0"/>
                        <a:pt x="9" y="0"/>
                      </a:cubicBezTo>
                      <a:cubicBezTo>
                        <a:pt x="14" y="0"/>
                        <a:pt x="18" y="4"/>
                        <a:pt x="18" y="9"/>
                      </a:cubicBezTo>
                      <a:close/>
                      <a:moveTo>
                        <a:pt x="18" y="9"/>
                      </a:moveTo>
                      <a:cubicBezTo>
                        <a:pt x="18" y="9"/>
                        <a:pt x="18" y="9"/>
                        <a:pt x="18"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53">
                  <a:extLst>
                    <a:ext uri="{FF2B5EF4-FFF2-40B4-BE49-F238E27FC236}">
                      <a16:creationId xmlns:a16="http://schemas.microsoft.com/office/drawing/2014/main" id="{30BEEABA-110E-47C9-A6D3-B5B5A3029B19}"/>
                    </a:ext>
                  </a:extLst>
                </p:cNvPr>
                <p:cNvSpPr>
                  <a:spLocks noEditPoints="1"/>
                </p:cNvSpPr>
                <p:nvPr/>
              </p:nvSpPr>
              <p:spPr bwMode="auto">
                <a:xfrm>
                  <a:off x="3515991" y="2841159"/>
                  <a:ext cx="20778" cy="21449"/>
                </a:xfrm>
                <a:custGeom>
                  <a:avLst/>
                  <a:gdLst>
                    <a:gd name="T0" fmla="*/ 9 w 18"/>
                    <a:gd name="T1" fmla="*/ 0 h 19"/>
                    <a:gd name="T2" fmla="*/ 2 w 18"/>
                    <a:gd name="T3" fmla="*/ 3 h 19"/>
                    <a:gd name="T4" fmla="*/ 0 w 18"/>
                    <a:gd name="T5" fmla="*/ 9 h 19"/>
                    <a:gd name="T6" fmla="*/ 2 w 18"/>
                    <a:gd name="T7" fmla="*/ 16 h 19"/>
                    <a:gd name="T8" fmla="*/ 9 w 18"/>
                    <a:gd name="T9" fmla="*/ 19 h 19"/>
                    <a:gd name="T10" fmla="*/ 15 w 18"/>
                    <a:gd name="T11" fmla="*/ 16 h 19"/>
                    <a:gd name="T12" fmla="*/ 18 w 18"/>
                    <a:gd name="T13" fmla="*/ 9 h 19"/>
                    <a:gd name="T14" fmla="*/ 15 w 18"/>
                    <a:gd name="T15" fmla="*/ 3 h 19"/>
                    <a:gd name="T16" fmla="*/ 9 w 18"/>
                    <a:gd name="T17" fmla="*/ 0 h 19"/>
                    <a:gd name="T18" fmla="*/ 9 w 18"/>
                    <a:gd name="T19" fmla="*/ 0 h 19"/>
                    <a:gd name="T20" fmla="*/ 9 w 18"/>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9">
                      <a:moveTo>
                        <a:pt x="9" y="0"/>
                      </a:moveTo>
                      <a:cubicBezTo>
                        <a:pt x="6" y="0"/>
                        <a:pt x="4" y="1"/>
                        <a:pt x="2" y="3"/>
                      </a:cubicBezTo>
                      <a:cubicBezTo>
                        <a:pt x="0" y="5"/>
                        <a:pt x="0" y="7"/>
                        <a:pt x="0" y="9"/>
                      </a:cubicBezTo>
                      <a:cubicBezTo>
                        <a:pt x="0" y="12"/>
                        <a:pt x="0" y="14"/>
                        <a:pt x="2" y="16"/>
                      </a:cubicBezTo>
                      <a:cubicBezTo>
                        <a:pt x="4" y="18"/>
                        <a:pt x="6" y="19"/>
                        <a:pt x="9" y="19"/>
                      </a:cubicBezTo>
                      <a:cubicBezTo>
                        <a:pt x="11" y="19"/>
                        <a:pt x="13" y="18"/>
                        <a:pt x="15" y="16"/>
                      </a:cubicBezTo>
                      <a:cubicBezTo>
                        <a:pt x="17" y="14"/>
                        <a:pt x="18" y="12"/>
                        <a:pt x="18" y="9"/>
                      </a:cubicBezTo>
                      <a:cubicBezTo>
                        <a:pt x="18" y="7"/>
                        <a:pt x="17" y="5"/>
                        <a:pt x="15" y="3"/>
                      </a:cubicBezTo>
                      <a:cubicBezTo>
                        <a:pt x="13" y="1"/>
                        <a:pt x="11" y="0"/>
                        <a:pt x="9" y="0"/>
                      </a:cubicBezTo>
                      <a:close/>
                      <a:moveTo>
                        <a:pt x="9" y="0"/>
                      </a:move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54">
                  <a:extLst>
                    <a:ext uri="{FF2B5EF4-FFF2-40B4-BE49-F238E27FC236}">
                      <a16:creationId xmlns:a16="http://schemas.microsoft.com/office/drawing/2014/main" id="{F9CAAF9B-9EAD-4D0A-817F-F11A5E66E69E}"/>
                    </a:ext>
                  </a:extLst>
                </p:cNvPr>
                <p:cNvSpPr>
                  <a:spLocks noEditPoints="1"/>
                </p:cNvSpPr>
                <p:nvPr/>
              </p:nvSpPr>
              <p:spPr bwMode="auto">
                <a:xfrm>
                  <a:off x="3540121" y="2949073"/>
                  <a:ext cx="24130" cy="24130"/>
                </a:xfrm>
                <a:custGeom>
                  <a:avLst/>
                  <a:gdLst>
                    <a:gd name="T0" fmla="*/ 15 w 21"/>
                    <a:gd name="T1" fmla="*/ 3 h 21"/>
                    <a:gd name="T2" fmla="*/ 3 w 21"/>
                    <a:gd name="T3" fmla="*/ 6 h 21"/>
                    <a:gd name="T4" fmla="*/ 5 w 21"/>
                    <a:gd name="T5" fmla="*/ 18 h 21"/>
                    <a:gd name="T6" fmla="*/ 18 w 21"/>
                    <a:gd name="T7" fmla="*/ 16 h 21"/>
                    <a:gd name="T8" fmla="*/ 15 w 21"/>
                    <a:gd name="T9" fmla="*/ 3 h 21"/>
                    <a:gd name="T10" fmla="*/ 15 w 21"/>
                    <a:gd name="T11" fmla="*/ 3 h 21"/>
                    <a:gd name="T12" fmla="*/ 15 w 21"/>
                    <a:gd name="T13" fmla="*/ 3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5" y="3"/>
                      </a:moveTo>
                      <a:cubicBezTo>
                        <a:pt x="11" y="0"/>
                        <a:pt x="5" y="1"/>
                        <a:pt x="3" y="6"/>
                      </a:cubicBezTo>
                      <a:cubicBezTo>
                        <a:pt x="0" y="10"/>
                        <a:pt x="1" y="16"/>
                        <a:pt x="5" y="18"/>
                      </a:cubicBezTo>
                      <a:cubicBezTo>
                        <a:pt x="10" y="21"/>
                        <a:pt x="15" y="20"/>
                        <a:pt x="18" y="16"/>
                      </a:cubicBezTo>
                      <a:cubicBezTo>
                        <a:pt x="21" y="11"/>
                        <a:pt x="19" y="6"/>
                        <a:pt x="15" y="3"/>
                      </a:cubicBezTo>
                      <a:close/>
                      <a:moveTo>
                        <a:pt x="15" y="3"/>
                      </a:moveTo>
                      <a:cubicBezTo>
                        <a:pt x="15" y="3"/>
                        <a:pt x="15" y="3"/>
                        <a:pt x="1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55">
                  <a:extLst>
                    <a:ext uri="{FF2B5EF4-FFF2-40B4-BE49-F238E27FC236}">
                      <a16:creationId xmlns:a16="http://schemas.microsoft.com/office/drawing/2014/main" id="{EFCFAD7B-9224-4FF0-85C7-056D91713319}"/>
                    </a:ext>
                  </a:extLst>
                </p:cNvPr>
                <p:cNvSpPr>
                  <a:spLocks noEditPoints="1"/>
                </p:cNvSpPr>
                <p:nvPr/>
              </p:nvSpPr>
              <p:spPr bwMode="auto">
                <a:xfrm>
                  <a:off x="3567602" y="2967841"/>
                  <a:ext cx="20108" cy="20108"/>
                </a:xfrm>
                <a:custGeom>
                  <a:avLst/>
                  <a:gdLst>
                    <a:gd name="T0" fmla="*/ 18 w 18"/>
                    <a:gd name="T1" fmla="*/ 9 h 18"/>
                    <a:gd name="T2" fmla="*/ 9 w 18"/>
                    <a:gd name="T3" fmla="*/ 18 h 18"/>
                    <a:gd name="T4" fmla="*/ 0 w 18"/>
                    <a:gd name="T5" fmla="*/ 9 h 18"/>
                    <a:gd name="T6" fmla="*/ 9 w 18"/>
                    <a:gd name="T7" fmla="*/ 0 h 18"/>
                    <a:gd name="T8" fmla="*/ 18 w 18"/>
                    <a:gd name="T9" fmla="*/ 9 h 18"/>
                    <a:gd name="T10" fmla="*/ 18 w 18"/>
                    <a:gd name="T11" fmla="*/ 9 h 18"/>
                    <a:gd name="T12" fmla="*/ 18 w 18"/>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9"/>
                      </a:moveTo>
                      <a:cubicBezTo>
                        <a:pt x="18" y="14"/>
                        <a:pt x="14" y="18"/>
                        <a:pt x="9" y="18"/>
                      </a:cubicBezTo>
                      <a:cubicBezTo>
                        <a:pt x="4" y="18"/>
                        <a:pt x="0" y="14"/>
                        <a:pt x="0" y="9"/>
                      </a:cubicBezTo>
                      <a:cubicBezTo>
                        <a:pt x="0" y="4"/>
                        <a:pt x="4" y="0"/>
                        <a:pt x="9" y="0"/>
                      </a:cubicBezTo>
                      <a:cubicBezTo>
                        <a:pt x="14" y="0"/>
                        <a:pt x="18" y="4"/>
                        <a:pt x="18" y="9"/>
                      </a:cubicBezTo>
                      <a:close/>
                      <a:moveTo>
                        <a:pt x="18" y="9"/>
                      </a:moveTo>
                      <a:cubicBezTo>
                        <a:pt x="18" y="9"/>
                        <a:pt x="18" y="9"/>
                        <a:pt x="18"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56">
                  <a:extLst>
                    <a:ext uri="{FF2B5EF4-FFF2-40B4-BE49-F238E27FC236}">
                      <a16:creationId xmlns:a16="http://schemas.microsoft.com/office/drawing/2014/main" id="{DD2AD9D7-3F50-4560-8DFF-1096B7024EA5}"/>
                    </a:ext>
                  </a:extLst>
                </p:cNvPr>
                <p:cNvSpPr>
                  <a:spLocks noEditPoints="1"/>
                </p:cNvSpPr>
                <p:nvPr/>
              </p:nvSpPr>
              <p:spPr bwMode="auto">
                <a:xfrm>
                  <a:off x="3592402" y="2984597"/>
                  <a:ext cx="22119" cy="20778"/>
                </a:xfrm>
                <a:custGeom>
                  <a:avLst/>
                  <a:gdLst>
                    <a:gd name="T0" fmla="*/ 19 w 19"/>
                    <a:gd name="T1" fmla="*/ 9 h 18"/>
                    <a:gd name="T2" fmla="*/ 9 w 19"/>
                    <a:gd name="T3" fmla="*/ 18 h 18"/>
                    <a:gd name="T4" fmla="*/ 0 w 19"/>
                    <a:gd name="T5" fmla="*/ 9 h 18"/>
                    <a:gd name="T6" fmla="*/ 9 w 19"/>
                    <a:gd name="T7" fmla="*/ 0 h 18"/>
                    <a:gd name="T8" fmla="*/ 19 w 19"/>
                    <a:gd name="T9" fmla="*/ 9 h 18"/>
                    <a:gd name="T10" fmla="*/ 19 w 19"/>
                    <a:gd name="T11" fmla="*/ 9 h 18"/>
                    <a:gd name="T12" fmla="*/ 19 w 19"/>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9" y="9"/>
                      </a:moveTo>
                      <a:cubicBezTo>
                        <a:pt x="19" y="14"/>
                        <a:pt x="14" y="18"/>
                        <a:pt x="9" y="18"/>
                      </a:cubicBezTo>
                      <a:cubicBezTo>
                        <a:pt x="4" y="18"/>
                        <a:pt x="0" y="14"/>
                        <a:pt x="0" y="9"/>
                      </a:cubicBezTo>
                      <a:cubicBezTo>
                        <a:pt x="0" y="4"/>
                        <a:pt x="4" y="0"/>
                        <a:pt x="9" y="0"/>
                      </a:cubicBezTo>
                      <a:cubicBezTo>
                        <a:pt x="14"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57">
                  <a:extLst>
                    <a:ext uri="{FF2B5EF4-FFF2-40B4-BE49-F238E27FC236}">
                      <a16:creationId xmlns:a16="http://schemas.microsoft.com/office/drawing/2014/main" id="{86EA8664-E20C-4A1B-8CF0-A03EFFDDFADB}"/>
                    </a:ext>
                  </a:extLst>
                </p:cNvPr>
                <p:cNvSpPr>
                  <a:spLocks noEditPoints="1"/>
                </p:cNvSpPr>
                <p:nvPr/>
              </p:nvSpPr>
              <p:spPr bwMode="auto">
                <a:xfrm>
                  <a:off x="3488510" y="2949073"/>
                  <a:ext cx="24130" cy="24130"/>
                </a:xfrm>
                <a:custGeom>
                  <a:avLst/>
                  <a:gdLst>
                    <a:gd name="T0" fmla="*/ 5 w 21"/>
                    <a:gd name="T1" fmla="*/ 3 h 21"/>
                    <a:gd name="T2" fmla="*/ 2 w 21"/>
                    <a:gd name="T3" fmla="*/ 16 h 21"/>
                    <a:gd name="T4" fmla="*/ 15 w 21"/>
                    <a:gd name="T5" fmla="*/ 18 h 21"/>
                    <a:gd name="T6" fmla="*/ 18 w 21"/>
                    <a:gd name="T7" fmla="*/ 6 h 21"/>
                    <a:gd name="T8" fmla="*/ 5 w 21"/>
                    <a:gd name="T9" fmla="*/ 3 h 21"/>
                    <a:gd name="T10" fmla="*/ 5 w 21"/>
                    <a:gd name="T11" fmla="*/ 3 h 21"/>
                    <a:gd name="T12" fmla="*/ 5 w 21"/>
                    <a:gd name="T13" fmla="*/ 3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5" y="3"/>
                      </a:moveTo>
                      <a:cubicBezTo>
                        <a:pt x="1" y="6"/>
                        <a:pt x="0" y="11"/>
                        <a:pt x="2" y="16"/>
                      </a:cubicBezTo>
                      <a:cubicBezTo>
                        <a:pt x="5" y="20"/>
                        <a:pt x="11" y="21"/>
                        <a:pt x="15" y="18"/>
                      </a:cubicBezTo>
                      <a:cubicBezTo>
                        <a:pt x="19" y="16"/>
                        <a:pt x="21" y="10"/>
                        <a:pt x="18" y="6"/>
                      </a:cubicBezTo>
                      <a:cubicBezTo>
                        <a:pt x="15" y="1"/>
                        <a:pt x="9" y="0"/>
                        <a:pt x="5" y="3"/>
                      </a:cubicBezTo>
                      <a:close/>
                      <a:moveTo>
                        <a:pt x="5" y="3"/>
                      </a:moveTo>
                      <a:cubicBezTo>
                        <a:pt x="5" y="3"/>
                        <a:pt x="5" y="3"/>
                        <a:pt x="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58">
                  <a:extLst>
                    <a:ext uri="{FF2B5EF4-FFF2-40B4-BE49-F238E27FC236}">
                      <a16:creationId xmlns:a16="http://schemas.microsoft.com/office/drawing/2014/main" id="{1118050B-1C8B-4A4F-BFBC-960C8794AF06}"/>
                    </a:ext>
                  </a:extLst>
                </p:cNvPr>
                <p:cNvSpPr>
                  <a:spLocks noEditPoints="1"/>
                </p:cNvSpPr>
                <p:nvPr/>
              </p:nvSpPr>
              <p:spPr bwMode="auto">
                <a:xfrm>
                  <a:off x="3463709" y="2967841"/>
                  <a:ext cx="21449" cy="20108"/>
                </a:xfrm>
                <a:custGeom>
                  <a:avLst/>
                  <a:gdLst>
                    <a:gd name="T0" fmla="*/ 19 w 19"/>
                    <a:gd name="T1" fmla="*/ 9 h 18"/>
                    <a:gd name="T2" fmla="*/ 10 w 19"/>
                    <a:gd name="T3" fmla="*/ 18 h 18"/>
                    <a:gd name="T4" fmla="*/ 0 w 19"/>
                    <a:gd name="T5" fmla="*/ 9 h 18"/>
                    <a:gd name="T6" fmla="*/ 10 w 19"/>
                    <a:gd name="T7" fmla="*/ 0 h 18"/>
                    <a:gd name="T8" fmla="*/ 19 w 19"/>
                    <a:gd name="T9" fmla="*/ 9 h 18"/>
                    <a:gd name="T10" fmla="*/ 19 w 19"/>
                    <a:gd name="T11" fmla="*/ 9 h 18"/>
                    <a:gd name="T12" fmla="*/ 19 w 19"/>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9" y="9"/>
                      </a:moveTo>
                      <a:cubicBezTo>
                        <a:pt x="19" y="14"/>
                        <a:pt x="15" y="18"/>
                        <a:pt x="10" y="18"/>
                      </a:cubicBezTo>
                      <a:cubicBezTo>
                        <a:pt x="4" y="18"/>
                        <a:pt x="0" y="14"/>
                        <a:pt x="0" y="9"/>
                      </a:cubicBezTo>
                      <a:cubicBezTo>
                        <a:pt x="0" y="4"/>
                        <a:pt x="4" y="0"/>
                        <a:pt x="10" y="0"/>
                      </a:cubicBezTo>
                      <a:cubicBezTo>
                        <a:pt x="15"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59">
                  <a:extLst>
                    <a:ext uri="{FF2B5EF4-FFF2-40B4-BE49-F238E27FC236}">
                      <a16:creationId xmlns:a16="http://schemas.microsoft.com/office/drawing/2014/main" id="{957F54AD-4C3D-4A33-8141-D51E0756E23A}"/>
                    </a:ext>
                  </a:extLst>
                </p:cNvPr>
                <p:cNvSpPr>
                  <a:spLocks noEditPoints="1"/>
                </p:cNvSpPr>
                <p:nvPr/>
              </p:nvSpPr>
              <p:spPr bwMode="auto">
                <a:xfrm>
                  <a:off x="3438239" y="2984597"/>
                  <a:ext cx="20778" cy="20778"/>
                </a:xfrm>
                <a:custGeom>
                  <a:avLst/>
                  <a:gdLst>
                    <a:gd name="T0" fmla="*/ 18 w 18"/>
                    <a:gd name="T1" fmla="*/ 9 h 18"/>
                    <a:gd name="T2" fmla="*/ 9 w 18"/>
                    <a:gd name="T3" fmla="*/ 18 h 18"/>
                    <a:gd name="T4" fmla="*/ 0 w 18"/>
                    <a:gd name="T5" fmla="*/ 9 h 18"/>
                    <a:gd name="T6" fmla="*/ 9 w 18"/>
                    <a:gd name="T7" fmla="*/ 0 h 18"/>
                    <a:gd name="T8" fmla="*/ 18 w 18"/>
                    <a:gd name="T9" fmla="*/ 9 h 18"/>
                    <a:gd name="T10" fmla="*/ 18 w 18"/>
                    <a:gd name="T11" fmla="*/ 9 h 18"/>
                    <a:gd name="T12" fmla="*/ 18 w 18"/>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9"/>
                      </a:moveTo>
                      <a:cubicBezTo>
                        <a:pt x="18" y="14"/>
                        <a:pt x="14" y="18"/>
                        <a:pt x="9" y="18"/>
                      </a:cubicBezTo>
                      <a:cubicBezTo>
                        <a:pt x="4" y="18"/>
                        <a:pt x="0" y="14"/>
                        <a:pt x="0" y="9"/>
                      </a:cubicBezTo>
                      <a:cubicBezTo>
                        <a:pt x="0" y="4"/>
                        <a:pt x="4" y="0"/>
                        <a:pt x="9" y="0"/>
                      </a:cubicBezTo>
                      <a:cubicBezTo>
                        <a:pt x="14" y="0"/>
                        <a:pt x="18" y="4"/>
                        <a:pt x="18" y="9"/>
                      </a:cubicBezTo>
                      <a:close/>
                      <a:moveTo>
                        <a:pt x="18" y="9"/>
                      </a:moveTo>
                      <a:cubicBezTo>
                        <a:pt x="18" y="9"/>
                        <a:pt x="18" y="9"/>
                        <a:pt x="18"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62">
                  <a:extLst>
                    <a:ext uri="{FF2B5EF4-FFF2-40B4-BE49-F238E27FC236}">
                      <a16:creationId xmlns:a16="http://schemas.microsoft.com/office/drawing/2014/main" id="{51138D83-DFB3-4E65-BE5F-51C50A18DC0D}"/>
                    </a:ext>
                  </a:extLst>
                </p:cNvPr>
                <p:cNvSpPr>
                  <a:spLocks noEditPoints="1"/>
                </p:cNvSpPr>
                <p:nvPr/>
              </p:nvSpPr>
              <p:spPr bwMode="auto">
                <a:xfrm>
                  <a:off x="3227103" y="3032187"/>
                  <a:ext cx="210466" cy="96519"/>
                </a:xfrm>
                <a:custGeom>
                  <a:avLst/>
                  <a:gdLst>
                    <a:gd name="T0" fmla="*/ 160 w 184"/>
                    <a:gd name="T1" fmla="*/ 17 h 84"/>
                    <a:gd name="T2" fmla="*/ 124 w 184"/>
                    <a:gd name="T3" fmla="*/ 0 h 84"/>
                    <a:gd name="T4" fmla="*/ 107 w 184"/>
                    <a:gd name="T5" fmla="*/ 54 h 84"/>
                    <a:gd name="T6" fmla="*/ 104 w 184"/>
                    <a:gd name="T7" fmla="*/ 62 h 84"/>
                    <a:gd name="T8" fmla="*/ 97 w 184"/>
                    <a:gd name="T9" fmla="*/ 40 h 84"/>
                    <a:gd name="T10" fmla="*/ 92 w 184"/>
                    <a:gd name="T11" fmla="*/ 14 h 84"/>
                    <a:gd name="T12" fmla="*/ 92 w 184"/>
                    <a:gd name="T13" fmla="*/ 14 h 84"/>
                    <a:gd name="T14" fmla="*/ 87 w 184"/>
                    <a:gd name="T15" fmla="*/ 40 h 84"/>
                    <a:gd name="T16" fmla="*/ 79 w 184"/>
                    <a:gd name="T17" fmla="*/ 62 h 84"/>
                    <a:gd name="T18" fmla="*/ 77 w 184"/>
                    <a:gd name="T19" fmla="*/ 54 h 84"/>
                    <a:gd name="T20" fmla="*/ 60 w 184"/>
                    <a:gd name="T21" fmla="*/ 0 h 84"/>
                    <a:gd name="T22" fmla="*/ 24 w 184"/>
                    <a:gd name="T23" fmla="*/ 17 h 84"/>
                    <a:gd name="T24" fmla="*/ 1 w 184"/>
                    <a:gd name="T25" fmla="*/ 84 h 84"/>
                    <a:gd name="T26" fmla="*/ 183 w 184"/>
                    <a:gd name="T27" fmla="*/ 84 h 84"/>
                    <a:gd name="T28" fmla="*/ 160 w 184"/>
                    <a:gd name="T29" fmla="*/ 17 h 84"/>
                    <a:gd name="T30" fmla="*/ 160 w 184"/>
                    <a:gd name="T31" fmla="*/ 17 h 84"/>
                    <a:gd name="T32" fmla="*/ 160 w 184"/>
                    <a:gd name="T33"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84">
                      <a:moveTo>
                        <a:pt x="160" y="17"/>
                      </a:moveTo>
                      <a:cubicBezTo>
                        <a:pt x="137" y="9"/>
                        <a:pt x="124" y="0"/>
                        <a:pt x="124" y="0"/>
                      </a:cubicBezTo>
                      <a:cubicBezTo>
                        <a:pt x="107" y="54"/>
                        <a:pt x="107" y="54"/>
                        <a:pt x="107" y="54"/>
                      </a:cubicBezTo>
                      <a:cubicBezTo>
                        <a:pt x="104" y="62"/>
                        <a:pt x="104" y="62"/>
                        <a:pt x="104" y="62"/>
                      </a:cubicBezTo>
                      <a:cubicBezTo>
                        <a:pt x="97" y="40"/>
                        <a:pt x="97" y="40"/>
                        <a:pt x="97" y="40"/>
                      </a:cubicBezTo>
                      <a:cubicBezTo>
                        <a:pt x="114" y="15"/>
                        <a:pt x="95" y="14"/>
                        <a:pt x="92" y="14"/>
                      </a:cubicBezTo>
                      <a:cubicBezTo>
                        <a:pt x="92" y="14"/>
                        <a:pt x="92" y="14"/>
                        <a:pt x="92" y="14"/>
                      </a:cubicBezTo>
                      <a:cubicBezTo>
                        <a:pt x="89" y="14"/>
                        <a:pt x="69" y="15"/>
                        <a:pt x="87" y="40"/>
                      </a:cubicBezTo>
                      <a:cubicBezTo>
                        <a:pt x="79" y="62"/>
                        <a:pt x="79" y="62"/>
                        <a:pt x="79" y="62"/>
                      </a:cubicBezTo>
                      <a:cubicBezTo>
                        <a:pt x="77" y="54"/>
                        <a:pt x="77" y="54"/>
                        <a:pt x="77" y="54"/>
                      </a:cubicBezTo>
                      <a:cubicBezTo>
                        <a:pt x="60" y="0"/>
                        <a:pt x="60" y="0"/>
                        <a:pt x="60" y="0"/>
                      </a:cubicBezTo>
                      <a:cubicBezTo>
                        <a:pt x="60" y="0"/>
                        <a:pt x="47" y="9"/>
                        <a:pt x="24" y="17"/>
                      </a:cubicBezTo>
                      <a:cubicBezTo>
                        <a:pt x="0" y="26"/>
                        <a:pt x="1" y="47"/>
                        <a:pt x="1" y="84"/>
                      </a:cubicBezTo>
                      <a:cubicBezTo>
                        <a:pt x="183" y="84"/>
                        <a:pt x="183" y="84"/>
                        <a:pt x="183" y="84"/>
                      </a:cubicBezTo>
                      <a:cubicBezTo>
                        <a:pt x="183" y="47"/>
                        <a:pt x="184" y="26"/>
                        <a:pt x="160" y="17"/>
                      </a:cubicBezTo>
                      <a:close/>
                      <a:moveTo>
                        <a:pt x="160" y="17"/>
                      </a:moveTo>
                      <a:cubicBezTo>
                        <a:pt x="160" y="17"/>
                        <a:pt x="160" y="17"/>
                        <a:pt x="16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63">
                  <a:extLst>
                    <a:ext uri="{FF2B5EF4-FFF2-40B4-BE49-F238E27FC236}">
                      <a16:creationId xmlns:a16="http://schemas.microsoft.com/office/drawing/2014/main" id="{3F8F1074-8697-4483-8F94-6A5DD212DF6E}"/>
                    </a:ext>
                  </a:extLst>
                </p:cNvPr>
                <p:cNvSpPr>
                  <a:spLocks noEditPoints="1"/>
                </p:cNvSpPr>
                <p:nvPr/>
              </p:nvSpPr>
              <p:spPr bwMode="auto">
                <a:xfrm>
                  <a:off x="3274022" y="2886738"/>
                  <a:ext cx="115287" cy="148801"/>
                </a:xfrm>
                <a:custGeom>
                  <a:avLst/>
                  <a:gdLst>
                    <a:gd name="T0" fmla="*/ 12 w 101"/>
                    <a:gd name="T1" fmla="*/ 92 h 129"/>
                    <a:gd name="T2" fmla="*/ 40 w 101"/>
                    <a:gd name="T3" fmla="*/ 126 h 129"/>
                    <a:gd name="T4" fmla="*/ 61 w 101"/>
                    <a:gd name="T5" fmla="*/ 126 h 129"/>
                    <a:gd name="T6" fmla="*/ 89 w 101"/>
                    <a:gd name="T7" fmla="*/ 92 h 129"/>
                    <a:gd name="T8" fmla="*/ 97 w 101"/>
                    <a:gd name="T9" fmla="*/ 78 h 129"/>
                    <a:gd name="T10" fmla="*/ 93 w 101"/>
                    <a:gd name="T11" fmla="*/ 61 h 129"/>
                    <a:gd name="T12" fmla="*/ 95 w 101"/>
                    <a:gd name="T13" fmla="*/ 55 h 129"/>
                    <a:gd name="T14" fmla="*/ 82 w 101"/>
                    <a:gd name="T15" fmla="*/ 16 h 129"/>
                    <a:gd name="T16" fmla="*/ 71 w 101"/>
                    <a:gd name="T17" fmla="*/ 5 h 129"/>
                    <a:gd name="T18" fmla="*/ 48 w 101"/>
                    <a:gd name="T19" fmla="*/ 0 h 129"/>
                    <a:gd name="T20" fmla="*/ 39 w 101"/>
                    <a:gd name="T21" fmla="*/ 2 h 129"/>
                    <a:gd name="T22" fmla="*/ 28 w 101"/>
                    <a:gd name="T23" fmla="*/ 7 h 129"/>
                    <a:gd name="T24" fmla="*/ 18 w 101"/>
                    <a:gd name="T25" fmla="*/ 16 h 129"/>
                    <a:gd name="T26" fmla="*/ 7 w 101"/>
                    <a:gd name="T27" fmla="*/ 36 h 129"/>
                    <a:gd name="T28" fmla="*/ 7 w 101"/>
                    <a:gd name="T29" fmla="*/ 55 h 129"/>
                    <a:gd name="T30" fmla="*/ 8 w 101"/>
                    <a:gd name="T31" fmla="*/ 61 h 129"/>
                    <a:gd name="T32" fmla="*/ 4 w 101"/>
                    <a:gd name="T33" fmla="*/ 78 h 129"/>
                    <a:gd name="T34" fmla="*/ 12 w 101"/>
                    <a:gd name="T35" fmla="*/ 92 h 129"/>
                    <a:gd name="T36" fmla="*/ 12 w 101"/>
                    <a:gd name="T37" fmla="*/ 92 h 129"/>
                    <a:gd name="T38" fmla="*/ 12 w 101"/>
                    <a:gd name="T39"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129">
                      <a:moveTo>
                        <a:pt x="12" y="92"/>
                      </a:moveTo>
                      <a:cubicBezTo>
                        <a:pt x="14" y="104"/>
                        <a:pt x="24" y="121"/>
                        <a:pt x="40" y="126"/>
                      </a:cubicBezTo>
                      <a:cubicBezTo>
                        <a:pt x="47" y="129"/>
                        <a:pt x="54" y="129"/>
                        <a:pt x="61" y="126"/>
                      </a:cubicBezTo>
                      <a:cubicBezTo>
                        <a:pt x="77" y="121"/>
                        <a:pt x="87" y="104"/>
                        <a:pt x="89" y="92"/>
                      </a:cubicBezTo>
                      <a:cubicBezTo>
                        <a:pt x="91" y="92"/>
                        <a:pt x="94" y="89"/>
                        <a:pt x="97" y="78"/>
                      </a:cubicBezTo>
                      <a:cubicBezTo>
                        <a:pt x="101" y="63"/>
                        <a:pt x="97" y="61"/>
                        <a:pt x="93" y="61"/>
                      </a:cubicBezTo>
                      <a:cubicBezTo>
                        <a:pt x="94" y="59"/>
                        <a:pt x="94" y="57"/>
                        <a:pt x="95" y="55"/>
                      </a:cubicBezTo>
                      <a:cubicBezTo>
                        <a:pt x="101" y="17"/>
                        <a:pt x="82" y="16"/>
                        <a:pt x="82" y="16"/>
                      </a:cubicBezTo>
                      <a:cubicBezTo>
                        <a:pt x="82" y="16"/>
                        <a:pt x="79" y="10"/>
                        <a:pt x="71" y="5"/>
                      </a:cubicBezTo>
                      <a:cubicBezTo>
                        <a:pt x="66" y="2"/>
                        <a:pt x="58" y="0"/>
                        <a:pt x="48" y="0"/>
                      </a:cubicBezTo>
                      <a:cubicBezTo>
                        <a:pt x="45" y="1"/>
                        <a:pt x="42" y="1"/>
                        <a:pt x="39" y="2"/>
                      </a:cubicBezTo>
                      <a:cubicBezTo>
                        <a:pt x="35" y="4"/>
                        <a:pt x="31" y="5"/>
                        <a:pt x="28" y="7"/>
                      </a:cubicBezTo>
                      <a:cubicBezTo>
                        <a:pt x="25" y="10"/>
                        <a:pt x="21" y="13"/>
                        <a:pt x="18" y="16"/>
                      </a:cubicBezTo>
                      <a:cubicBezTo>
                        <a:pt x="13" y="21"/>
                        <a:pt x="9" y="28"/>
                        <a:pt x="7" y="36"/>
                      </a:cubicBezTo>
                      <a:cubicBezTo>
                        <a:pt x="5" y="42"/>
                        <a:pt x="5" y="48"/>
                        <a:pt x="7" y="55"/>
                      </a:cubicBezTo>
                      <a:cubicBezTo>
                        <a:pt x="7" y="57"/>
                        <a:pt x="8" y="59"/>
                        <a:pt x="8" y="61"/>
                      </a:cubicBezTo>
                      <a:cubicBezTo>
                        <a:pt x="5" y="61"/>
                        <a:pt x="0" y="63"/>
                        <a:pt x="4" y="78"/>
                      </a:cubicBezTo>
                      <a:cubicBezTo>
                        <a:pt x="7" y="88"/>
                        <a:pt x="10" y="91"/>
                        <a:pt x="12" y="92"/>
                      </a:cubicBezTo>
                      <a:close/>
                      <a:moveTo>
                        <a:pt x="12" y="92"/>
                      </a:moveTo>
                      <a:cubicBezTo>
                        <a:pt x="12" y="92"/>
                        <a:pt x="12" y="92"/>
                        <a:pt x="12" y="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64">
                  <a:extLst>
                    <a:ext uri="{FF2B5EF4-FFF2-40B4-BE49-F238E27FC236}">
                      <a16:creationId xmlns:a16="http://schemas.microsoft.com/office/drawing/2014/main" id="{06134B7A-A0F2-4611-BFC1-B2BD13C47759}"/>
                    </a:ext>
                  </a:extLst>
                </p:cNvPr>
                <p:cNvSpPr>
                  <a:spLocks noEditPoints="1"/>
                </p:cNvSpPr>
                <p:nvPr/>
              </p:nvSpPr>
              <p:spPr bwMode="auto">
                <a:xfrm>
                  <a:off x="3411154" y="2714813"/>
                  <a:ext cx="211136" cy="96519"/>
                </a:xfrm>
                <a:custGeom>
                  <a:avLst/>
                  <a:gdLst>
                    <a:gd name="T0" fmla="*/ 160 w 185"/>
                    <a:gd name="T1" fmla="*/ 17 h 84"/>
                    <a:gd name="T2" fmla="*/ 125 w 185"/>
                    <a:gd name="T3" fmla="*/ 0 h 84"/>
                    <a:gd name="T4" fmla="*/ 107 w 185"/>
                    <a:gd name="T5" fmla="*/ 54 h 84"/>
                    <a:gd name="T6" fmla="*/ 105 w 185"/>
                    <a:gd name="T7" fmla="*/ 62 h 84"/>
                    <a:gd name="T8" fmla="*/ 97 w 185"/>
                    <a:gd name="T9" fmla="*/ 40 h 84"/>
                    <a:gd name="T10" fmla="*/ 93 w 185"/>
                    <a:gd name="T11" fmla="*/ 14 h 84"/>
                    <a:gd name="T12" fmla="*/ 92 w 185"/>
                    <a:gd name="T13" fmla="*/ 14 h 84"/>
                    <a:gd name="T14" fmla="*/ 88 w 185"/>
                    <a:gd name="T15" fmla="*/ 40 h 84"/>
                    <a:gd name="T16" fmla="*/ 80 w 185"/>
                    <a:gd name="T17" fmla="*/ 62 h 84"/>
                    <a:gd name="T18" fmla="*/ 78 w 185"/>
                    <a:gd name="T19" fmla="*/ 54 h 84"/>
                    <a:gd name="T20" fmla="*/ 61 w 185"/>
                    <a:gd name="T21" fmla="*/ 0 h 84"/>
                    <a:gd name="T22" fmla="*/ 25 w 185"/>
                    <a:gd name="T23" fmla="*/ 17 h 84"/>
                    <a:gd name="T24" fmla="*/ 1 w 185"/>
                    <a:gd name="T25" fmla="*/ 84 h 84"/>
                    <a:gd name="T26" fmla="*/ 184 w 185"/>
                    <a:gd name="T27" fmla="*/ 84 h 84"/>
                    <a:gd name="T28" fmla="*/ 160 w 185"/>
                    <a:gd name="T29" fmla="*/ 17 h 84"/>
                    <a:gd name="T30" fmla="*/ 160 w 185"/>
                    <a:gd name="T31" fmla="*/ 17 h 84"/>
                    <a:gd name="T32" fmla="*/ 160 w 185"/>
                    <a:gd name="T33"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 h="84">
                      <a:moveTo>
                        <a:pt x="160" y="17"/>
                      </a:moveTo>
                      <a:cubicBezTo>
                        <a:pt x="138" y="9"/>
                        <a:pt x="125" y="0"/>
                        <a:pt x="125" y="0"/>
                      </a:cubicBezTo>
                      <a:cubicBezTo>
                        <a:pt x="107" y="54"/>
                        <a:pt x="107" y="54"/>
                        <a:pt x="107" y="54"/>
                      </a:cubicBezTo>
                      <a:cubicBezTo>
                        <a:pt x="105" y="62"/>
                        <a:pt x="105" y="62"/>
                        <a:pt x="105" y="62"/>
                      </a:cubicBezTo>
                      <a:cubicBezTo>
                        <a:pt x="97" y="40"/>
                        <a:pt x="97" y="40"/>
                        <a:pt x="97" y="40"/>
                      </a:cubicBezTo>
                      <a:cubicBezTo>
                        <a:pt x="115" y="15"/>
                        <a:pt x="96" y="14"/>
                        <a:pt x="93" y="14"/>
                      </a:cubicBezTo>
                      <a:cubicBezTo>
                        <a:pt x="92" y="14"/>
                        <a:pt x="92" y="14"/>
                        <a:pt x="92" y="14"/>
                      </a:cubicBezTo>
                      <a:cubicBezTo>
                        <a:pt x="89" y="14"/>
                        <a:pt x="70" y="15"/>
                        <a:pt x="88" y="40"/>
                      </a:cubicBezTo>
                      <a:cubicBezTo>
                        <a:pt x="80" y="62"/>
                        <a:pt x="80" y="62"/>
                        <a:pt x="80" y="62"/>
                      </a:cubicBezTo>
                      <a:cubicBezTo>
                        <a:pt x="78" y="54"/>
                        <a:pt x="78" y="54"/>
                        <a:pt x="78" y="54"/>
                      </a:cubicBezTo>
                      <a:cubicBezTo>
                        <a:pt x="61" y="0"/>
                        <a:pt x="61" y="0"/>
                        <a:pt x="61" y="0"/>
                      </a:cubicBezTo>
                      <a:cubicBezTo>
                        <a:pt x="61" y="0"/>
                        <a:pt x="47" y="9"/>
                        <a:pt x="25" y="17"/>
                      </a:cubicBezTo>
                      <a:cubicBezTo>
                        <a:pt x="0" y="26"/>
                        <a:pt x="2" y="47"/>
                        <a:pt x="1" y="84"/>
                      </a:cubicBezTo>
                      <a:cubicBezTo>
                        <a:pt x="184" y="84"/>
                        <a:pt x="184" y="84"/>
                        <a:pt x="184" y="84"/>
                      </a:cubicBezTo>
                      <a:cubicBezTo>
                        <a:pt x="183" y="47"/>
                        <a:pt x="185" y="26"/>
                        <a:pt x="160" y="17"/>
                      </a:cubicBezTo>
                      <a:close/>
                      <a:moveTo>
                        <a:pt x="160" y="17"/>
                      </a:moveTo>
                      <a:cubicBezTo>
                        <a:pt x="160" y="17"/>
                        <a:pt x="160" y="17"/>
                        <a:pt x="16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65">
                  <a:extLst>
                    <a:ext uri="{FF2B5EF4-FFF2-40B4-BE49-F238E27FC236}">
                      <a16:creationId xmlns:a16="http://schemas.microsoft.com/office/drawing/2014/main" id="{A601EA7F-1BA5-470C-B8DD-C2E4067E54B5}"/>
                    </a:ext>
                  </a:extLst>
                </p:cNvPr>
                <p:cNvSpPr>
                  <a:spLocks noEditPoints="1"/>
                </p:cNvSpPr>
                <p:nvPr/>
              </p:nvSpPr>
              <p:spPr bwMode="auto">
                <a:xfrm>
                  <a:off x="3458743" y="2569364"/>
                  <a:ext cx="115287" cy="148801"/>
                </a:xfrm>
                <a:custGeom>
                  <a:avLst/>
                  <a:gdLst>
                    <a:gd name="T0" fmla="*/ 12 w 101"/>
                    <a:gd name="T1" fmla="*/ 92 h 129"/>
                    <a:gd name="T2" fmla="*/ 40 w 101"/>
                    <a:gd name="T3" fmla="*/ 126 h 129"/>
                    <a:gd name="T4" fmla="*/ 61 w 101"/>
                    <a:gd name="T5" fmla="*/ 126 h 129"/>
                    <a:gd name="T6" fmla="*/ 89 w 101"/>
                    <a:gd name="T7" fmla="*/ 92 h 129"/>
                    <a:gd name="T8" fmla="*/ 97 w 101"/>
                    <a:gd name="T9" fmla="*/ 78 h 129"/>
                    <a:gd name="T10" fmla="*/ 93 w 101"/>
                    <a:gd name="T11" fmla="*/ 61 h 129"/>
                    <a:gd name="T12" fmla="*/ 94 w 101"/>
                    <a:gd name="T13" fmla="*/ 55 h 129"/>
                    <a:gd name="T14" fmla="*/ 82 w 101"/>
                    <a:gd name="T15" fmla="*/ 16 h 129"/>
                    <a:gd name="T16" fmla="*/ 71 w 101"/>
                    <a:gd name="T17" fmla="*/ 5 h 129"/>
                    <a:gd name="T18" fmla="*/ 47 w 101"/>
                    <a:gd name="T19" fmla="*/ 0 h 129"/>
                    <a:gd name="T20" fmla="*/ 38 w 101"/>
                    <a:gd name="T21" fmla="*/ 2 h 129"/>
                    <a:gd name="T22" fmla="*/ 28 w 101"/>
                    <a:gd name="T23" fmla="*/ 7 h 129"/>
                    <a:gd name="T24" fmla="*/ 18 w 101"/>
                    <a:gd name="T25" fmla="*/ 16 h 129"/>
                    <a:gd name="T26" fmla="*/ 6 w 101"/>
                    <a:gd name="T27" fmla="*/ 36 h 129"/>
                    <a:gd name="T28" fmla="*/ 6 w 101"/>
                    <a:gd name="T29" fmla="*/ 55 h 129"/>
                    <a:gd name="T30" fmla="*/ 8 w 101"/>
                    <a:gd name="T31" fmla="*/ 61 h 129"/>
                    <a:gd name="T32" fmla="*/ 4 w 101"/>
                    <a:gd name="T33" fmla="*/ 78 h 129"/>
                    <a:gd name="T34" fmla="*/ 12 w 101"/>
                    <a:gd name="T35" fmla="*/ 92 h 129"/>
                    <a:gd name="T36" fmla="*/ 12 w 101"/>
                    <a:gd name="T37" fmla="*/ 92 h 129"/>
                    <a:gd name="T38" fmla="*/ 12 w 101"/>
                    <a:gd name="T39" fmla="*/ 9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129">
                      <a:moveTo>
                        <a:pt x="12" y="92"/>
                      </a:moveTo>
                      <a:cubicBezTo>
                        <a:pt x="14" y="104"/>
                        <a:pt x="24" y="121"/>
                        <a:pt x="40" y="126"/>
                      </a:cubicBezTo>
                      <a:cubicBezTo>
                        <a:pt x="47" y="129"/>
                        <a:pt x="54" y="129"/>
                        <a:pt x="61" y="126"/>
                      </a:cubicBezTo>
                      <a:cubicBezTo>
                        <a:pt x="77" y="121"/>
                        <a:pt x="87" y="104"/>
                        <a:pt x="89" y="92"/>
                      </a:cubicBezTo>
                      <a:cubicBezTo>
                        <a:pt x="91" y="92"/>
                        <a:pt x="94" y="89"/>
                        <a:pt x="97" y="78"/>
                      </a:cubicBezTo>
                      <a:cubicBezTo>
                        <a:pt x="101" y="63"/>
                        <a:pt x="96" y="61"/>
                        <a:pt x="93" y="61"/>
                      </a:cubicBezTo>
                      <a:cubicBezTo>
                        <a:pt x="93" y="59"/>
                        <a:pt x="94" y="57"/>
                        <a:pt x="94" y="55"/>
                      </a:cubicBezTo>
                      <a:cubicBezTo>
                        <a:pt x="101" y="17"/>
                        <a:pt x="82" y="16"/>
                        <a:pt x="82" y="16"/>
                      </a:cubicBezTo>
                      <a:cubicBezTo>
                        <a:pt x="82" y="16"/>
                        <a:pt x="79" y="10"/>
                        <a:pt x="71" y="5"/>
                      </a:cubicBezTo>
                      <a:cubicBezTo>
                        <a:pt x="65" y="2"/>
                        <a:pt x="57" y="0"/>
                        <a:pt x="47" y="0"/>
                      </a:cubicBezTo>
                      <a:cubicBezTo>
                        <a:pt x="44" y="1"/>
                        <a:pt x="41" y="1"/>
                        <a:pt x="38" y="2"/>
                      </a:cubicBezTo>
                      <a:cubicBezTo>
                        <a:pt x="34" y="4"/>
                        <a:pt x="31" y="5"/>
                        <a:pt x="28" y="7"/>
                      </a:cubicBezTo>
                      <a:cubicBezTo>
                        <a:pt x="24" y="10"/>
                        <a:pt x="21" y="13"/>
                        <a:pt x="18" y="16"/>
                      </a:cubicBezTo>
                      <a:cubicBezTo>
                        <a:pt x="13" y="21"/>
                        <a:pt x="8" y="28"/>
                        <a:pt x="6" y="36"/>
                      </a:cubicBezTo>
                      <a:cubicBezTo>
                        <a:pt x="5" y="42"/>
                        <a:pt x="5" y="48"/>
                        <a:pt x="6" y="55"/>
                      </a:cubicBezTo>
                      <a:cubicBezTo>
                        <a:pt x="7" y="57"/>
                        <a:pt x="7" y="59"/>
                        <a:pt x="8" y="61"/>
                      </a:cubicBezTo>
                      <a:cubicBezTo>
                        <a:pt x="4" y="61"/>
                        <a:pt x="0" y="63"/>
                        <a:pt x="4" y="78"/>
                      </a:cubicBezTo>
                      <a:cubicBezTo>
                        <a:pt x="7" y="88"/>
                        <a:pt x="10" y="91"/>
                        <a:pt x="12" y="92"/>
                      </a:cubicBezTo>
                      <a:close/>
                      <a:moveTo>
                        <a:pt x="12" y="92"/>
                      </a:moveTo>
                      <a:cubicBezTo>
                        <a:pt x="12" y="92"/>
                        <a:pt x="12" y="92"/>
                        <a:pt x="12" y="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4309501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DAE7-B677-4AB2-BD7D-3CAF2ADC99E0}"/>
              </a:ext>
            </a:extLst>
          </p:cNvPr>
          <p:cNvSpPr>
            <a:spLocks noGrp="1"/>
          </p:cNvSpPr>
          <p:nvPr>
            <p:ph type="title"/>
          </p:nvPr>
        </p:nvSpPr>
        <p:spPr>
          <a:xfrm>
            <a:off x="1" y="96275"/>
            <a:ext cx="12192000" cy="1101213"/>
          </a:xfrm>
        </p:spPr>
        <p:txBody>
          <a:bodyPr/>
          <a:lstStyle/>
          <a:p>
            <a:r>
              <a:rPr lang="en-US" dirty="0"/>
              <a:t>Features and Roadmap</a:t>
            </a:r>
          </a:p>
        </p:txBody>
      </p:sp>
      <p:pic>
        <p:nvPicPr>
          <p:cNvPr id="7" name="Content Placeholder 6">
            <a:extLst>
              <a:ext uri="{FF2B5EF4-FFF2-40B4-BE49-F238E27FC236}">
                <a16:creationId xmlns:a16="http://schemas.microsoft.com/office/drawing/2014/main" id="{888F3060-DA69-7041-B18C-D9264080DAD1}"/>
              </a:ext>
            </a:extLst>
          </p:cNvPr>
          <p:cNvPicPr>
            <a:picLocks noGrp="1" noChangeAspect="1"/>
          </p:cNvPicPr>
          <p:nvPr>
            <p:ph idx="1"/>
          </p:nvPr>
        </p:nvPicPr>
        <p:blipFill>
          <a:blip r:embed="rId3"/>
          <a:stretch>
            <a:fillRect/>
          </a:stretch>
        </p:blipFill>
        <p:spPr>
          <a:xfrm>
            <a:off x="591320" y="909637"/>
            <a:ext cx="10788699" cy="5410200"/>
          </a:xfrm>
          <a:prstGeom prst="rect">
            <a:avLst/>
          </a:prstGeom>
        </p:spPr>
      </p:pic>
    </p:spTree>
    <p:extLst>
      <p:ext uri="{BB962C8B-B14F-4D97-AF65-F5344CB8AC3E}">
        <p14:creationId xmlns:p14="http://schemas.microsoft.com/office/powerpoint/2010/main" val="179034455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186">
            <a:extLst>
              <a:ext uri="{FF2B5EF4-FFF2-40B4-BE49-F238E27FC236}">
                <a16:creationId xmlns:a16="http://schemas.microsoft.com/office/drawing/2014/main" id="{C96D15AB-E61B-4632-8029-BB1B7F9899E2}"/>
              </a:ext>
            </a:extLst>
          </p:cNvPr>
          <p:cNvSpPr txBox="1"/>
          <p:nvPr/>
        </p:nvSpPr>
        <p:spPr>
          <a:xfrm>
            <a:off x="8683915" y="2674707"/>
            <a:ext cx="1728000" cy="3178947"/>
          </a:xfrm>
          <a:prstGeom prst="rect">
            <a:avLst/>
          </a:prstGeom>
          <a:noFill/>
        </p:spPr>
        <p:txBody>
          <a:bodyPr wrap="square" rtlCol="0">
            <a:spAutoFit/>
          </a:bodyPr>
          <a:lstStyle>
            <a:defPPr>
              <a:defRPr lang="en-US"/>
            </a:defPPr>
            <a:lvl1pPr algn="ctr">
              <a:lnSpc>
                <a:spcPct val="80000"/>
              </a:lnSpc>
              <a:defRPr sz="2000">
                <a:solidFill>
                  <a:schemeClr val="bg1"/>
                </a:solidFill>
              </a:defRPr>
            </a:lvl1pPr>
          </a:lstStyle>
          <a:p>
            <a:pPr lvl="0" defTabSz="1032609">
              <a:lnSpc>
                <a:spcPct val="85000"/>
              </a:lnSpc>
              <a:spcAft>
                <a:spcPts val="1200"/>
              </a:spcAft>
              <a:defRPr/>
            </a:pPr>
            <a:r>
              <a:rPr lang="en-US" sz="1000" dirty="0">
                <a:solidFill>
                  <a:schemeClr val="tx1"/>
                </a:solidFill>
              </a:rPr>
              <a:t>FDA 3500A</a:t>
            </a:r>
          </a:p>
          <a:p>
            <a:pPr lvl="0" defTabSz="1032609">
              <a:lnSpc>
                <a:spcPct val="85000"/>
              </a:lnSpc>
              <a:spcAft>
                <a:spcPts val="1200"/>
              </a:spcAft>
              <a:defRPr/>
            </a:pPr>
            <a:r>
              <a:rPr lang="en-US" sz="1000" dirty="0">
                <a:solidFill>
                  <a:schemeClr val="tx1"/>
                </a:solidFill>
              </a:rPr>
              <a:t>CIOMS I</a:t>
            </a:r>
          </a:p>
          <a:p>
            <a:pPr lvl="0" defTabSz="1032609">
              <a:lnSpc>
                <a:spcPct val="85000"/>
              </a:lnSpc>
              <a:spcAft>
                <a:spcPts val="1200"/>
              </a:spcAft>
              <a:defRPr/>
            </a:pPr>
            <a:r>
              <a:rPr lang="en-US" sz="1000" dirty="0">
                <a:solidFill>
                  <a:schemeClr val="tx1"/>
                </a:solidFill>
              </a:rPr>
              <a:t>FDA Submission</a:t>
            </a:r>
          </a:p>
          <a:p>
            <a:pPr lvl="0" defTabSz="1032609">
              <a:lnSpc>
                <a:spcPct val="85000"/>
              </a:lnSpc>
              <a:spcAft>
                <a:spcPts val="1200"/>
              </a:spcAft>
              <a:defRPr/>
            </a:pPr>
            <a:r>
              <a:rPr lang="en-US" sz="1000" dirty="0">
                <a:solidFill>
                  <a:schemeClr val="tx1"/>
                </a:solidFill>
              </a:rPr>
              <a:t>EMA Submissions</a:t>
            </a:r>
          </a:p>
          <a:p>
            <a:pPr lvl="0" defTabSz="1032609">
              <a:lnSpc>
                <a:spcPct val="85000"/>
              </a:lnSpc>
              <a:spcAft>
                <a:spcPts val="1200"/>
              </a:spcAft>
              <a:defRPr/>
            </a:pPr>
            <a:r>
              <a:rPr lang="en-US" sz="1000" dirty="0">
                <a:solidFill>
                  <a:schemeClr val="tx1"/>
                </a:solidFill>
              </a:rPr>
              <a:t>DME Detection</a:t>
            </a:r>
          </a:p>
          <a:p>
            <a:pPr lvl="0" defTabSz="1032609">
              <a:lnSpc>
                <a:spcPct val="85000"/>
              </a:lnSpc>
              <a:spcAft>
                <a:spcPts val="1200"/>
              </a:spcAft>
              <a:defRPr/>
            </a:pPr>
            <a:r>
              <a:rPr lang="en-US" sz="1000" b="1" dirty="0">
                <a:solidFill>
                  <a:schemeClr val="tx1"/>
                </a:solidFill>
              </a:rPr>
              <a:t>Local Datasheets &amp; Primary Expectedness</a:t>
            </a:r>
          </a:p>
          <a:p>
            <a:pPr lvl="0" defTabSz="1032609">
              <a:lnSpc>
                <a:spcPct val="85000"/>
              </a:lnSpc>
              <a:spcAft>
                <a:spcPts val="1200"/>
              </a:spcAft>
              <a:defRPr/>
            </a:pPr>
            <a:r>
              <a:rPr lang="en-US" sz="1000" b="1" dirty="0">
                <a:solidFill>
                  <a:schemeClr val="tx1"/>
                </a:solidFill>
              </a:rPr>
              <a:t>Health Canada E2B R2</a:t>
            </a:r>
          </a:p>
          <a:p>
            <a:pPr lvl="0" defTabSz="1032609">
              <a:lnSpc>
                <a:spcPct val="85000"/>
              </a:lnSpc>
              <a:spcAft>
                <a:spcPts val="1200"/>
              </a:spcAft>
              <a:defRPr/>
            </a:pPr>
            <a:r>
              <a:rPr lang="en-US" sz="1000" b="1" dirty="0">
                <a:solidFill>
                  <a:schemeClr val="tx1"/>
                </a:solidFill>
              </a:rPr>
              <a:t>Biologic – Drug Combination</a:t>
            </a:r>
          </a:p>
          <a:p>
            <a:pPr lvl="0" defTabSz="1032609">
              <a:lnSpc>
                <a:spcPct val="85000"/>
              </a:lnSpc>
              <a:spcAft>
                <a:spcPts val="1200"/>
              </a:spcAft>
              <a:defRPr/>
            </a:pPr>
            <a:r>
              <a:rPr lang="en-US" sz="1000" b="1" dirty="0">
                <a:solidFill>
                  <a:schemeClr val="tx1"/>
                </a:solidFill>
              </a:rPr>
              <a:t>Drug / Biologic with Device constituents</a:t>
            </a:r>
          </a:p>
          <a:p>
            <a:pPr lvl="0" defTabSz="1032609">
              <a:lnSpc>
                <a:spcPct val="85000"/>
              </a:lnSpc>
              <a:spcAft>
                <a:spcPts val="1200"/>
              </a:spcAft>
              <a:defRPr/>
            </a:pPr>
            <a:r>
              <a:rPr lang="en-US" sz="1000" b="1" dirty="0">
                <a:solidFill>
                  <a:schemeClr val="tx1"/>
                </a:solidFill>
              </a:rPr>
              <a:t>E2B R3/R2 Agency Validations</a:t>
            </a:r>
            <a:endParaRPr lang="en-GB" sz="1000" b="1" dirty="0">
              <a:solidFill>
                <a:schemeClr val="tx1"/>
              </a:solidFill>
            </a:endParaRPr>
          </a:p>
        </p:txBody>
      </p:sp>
      <p:sp>
        <p:nvSpPr>
          <p:cNvPr id="458" name="TextBox 457">
            <a:extLst>
              <a:ext uri="{FF2B5EF4-FFF2-40B4-BE49-F238E27FC236}">
                <a16:creationId xmlns:a16="http://schemas.microsoft.com/office/drawing/2014/main" id="{B02AFD87-105F-664E-BAAE-505D025E2375}"/>
              </a:ext>
            </a:extLst>
          </p:cNvPr>
          <p:cNvSpPr txBox="1"/>
          <p:nvPr/>
        </p:nvSpPr>
        <p:spPr>
          <a:xfrm>
            <a:off x="5229243" y="2689908"/>
            <a:ext cx="1728000" cy="3702167"/>
          </a:xfrm>
          <a:prstGeom prst="rect">
            <a:avLst/>
          </a:prstGeom>
          <a:noFill/>
        </p:spPr>
        <p:txBody>
          <a:bodyPr wrap="square" rtlCol="0">
            <a:spAutoFit/>
          </a:bodyPr>
          <a:lstStyle>
            <a:defPPr>
              <a:defRPr lang="en-US"/>
            </a:defPPr>
            <a:lvl1pPr algn="ctr">
              <a:lnSpc>
                <a:spcPct val="80000"/>
              </a:lnSpc>
              <a:defRPr sz="2000">
                <a:solidFill>
                  <a:schemeClr val="bg1"/>
                </a:solidFill>
              </a:defRPr>
            </a:lvl1pPr>
          </a:lstStyle>
          <a:p>
            <a:pPr lvl="0" defTabSz="1032609">
              <a:lnSpc>
                <a:spcPct val="85000"/>
              </a:lnSpc>
              <a:spcAft>
                <a:spcPts val="1200"/>
              </a:spcAft>
              <a:defRPr/>
            </a:pPr>
            <a:r>
              <a:rPr lang="en-GB" sz="1000" dirty="0">
                <a:solidFill>
                  <a:schemeClr val="tx1"/>
                </a:solidFill>
              </a:rPr>
              <a:t>Imprecise Dates, Enhanced Narratives, Blind Protection</a:t>
            </a:r>
          </a:p>
          <a:p>
            <a:pPr lvl="0" defTabSz="1032609">
              <a:lnSpc>
                <a:spcPct val="85000"/>
              </a:lnSpc>
              <a:spcAft>
                <a:spcPts val="1200"/>
              </a:spcAft>
              <a:defRPr/>
            </a:pPr>
            <a:r>
              <a:rPr lang="en-GB" sz="1000" dirty="0">
                <a:solidFill>
                  <a:schemeClr val="tx1"/>
                </a:solidFill>
              </a:rPr>
              <a:t>Auto-expectedness / Auto-calculations</a:t>
            </a:r>
          </a:p>
          <a:p>
            <a:pPr lvl="0" defTabSz="1032609">
              <a:lnSpc>
                <a:spcPct val="85000"/>
              </a:lnSpc>
              <a:spcAft>
                <a:spcPts val="1200"/>
              </a:spcAft>
              <a:defRPr/>
            </a:pPr>
            <a:r>
              <a:rPr lang="en-GB" sz="1000" dirty="0">
                <a:solidFill>
                  <a:schemeClr val="tx1"/>
                </a:solidFill>
              </a:rPr>
              <a:t>Visual Compare, Version Control &amp; Annotation</a:t>
            </a:r>
          </a:p>
          <a:p>
            <a:pPr lvl="0" defTabSz="1032609">
              <a:lnSpc>
                <a:spcPct val="85000"/>
              </a:lnSpc>
              <a:spcAft>
                <a:spcPts val="1200"/>
              </a:spcAft>
              <a:defRPr/>
            </a:pPr>
            <a:r>
              <a:rPr lang="en-GB" sz="1000" dirty="0">
                <a:solidFill>
                  <a:schemeClr val="tx1"/>
                </a:solidFill>
              </a:rPr>
              <a:t>Symptom Classification for Adverse Events</a:t>
            </a:r>
          </a:p>
          <a:p>
            <a:pPr lvl="0" defTabSz="1032609">
              <a:lnSpc>
                <a:spcPct val="85000"/>
              </a:lnSpc>
              <a:spcAft>
                <a:spcPts val="1200"/>
              </a:spcAft>
              <a:defRPr/>
            </a:pPr>
            <a:r>
              <a:rPr lang="en-GB" sz="1000" dirty="0">
                <a:solidFill>
                  <a:schemeClr val="tx1"/>
                </a:solidFill>
              </a:rPr>
              <a:t>Precise Naming for Assessment Matrix</a:t>
            </a:r>
          </a:p>
          <a:p>
            <a:pPr lvl="0" defTabSz="1032609">
              <a:lnSpc>
                <a:spcPct val="85000"/>
              </a:lnSpc>
              <a:spcAft>
                <a:spcPts val="1200"/>
              </a:spcAft>
              <a:defRPr/>
            </a:pPr>
            <a:r>
              <a:rPr lang="en-GB" sz="1000" dirty="0">
                <a:solidFill>
                  <a:schemeClr val="tx1"/>
                </a:solidFill>
              </a:rPr>
              <a:t>AESI &amp; Configurable Watchlists</a:t>
            </a:r>
          </a:p>
          <a:p>
            <a:pPr lvl="0" defTabSz="1032609">
              <a:lnSpc>
                <a:spcPct val="85000"/>
              </a:lnSpc>
              <a:spcAft>
                <a:spcPts val="1200"/>
              </a:spcAft>
              <a:defRPr/>
            </a:pPr>
            <a:r>
              <a:rPr lang="en-GB" sz="1000" dirty="0">
                <a:solidFill>
                  <a:schemeClr val="tx1"/>
                </a:solidFill>
              </a:rPr>
              <a:t>Case Level Relatedness</a:t>
            </a:r>
          </a:p>
          <a:p>
            <a:pPr lvl="0" defTabSz="1032609">
              <a:lnSpc>
                <a:spcPct val="85000"/>
              </a:lnSpc>
              <a:spcAft>
                <a:spcPts val="1200"/>
              </a:spcAft>
              <a:defRPr/>
            </a:pPr>
            <a:r>
              <a:rPr lang="en-GB" sz="1000" dirty="0">
                <a:solidFill>
                  <a:schemeClr val="tx1"/>
                </a:solidFill>
              </a:rPr>
              <a:t>Automatic SUSAR / SAE Detection</a:t>
            </a:r>
          </a:p>
          <a:p>
            <a:pPr lvl="0" defTabSz="1032609">
              <a:lnSpc>
                <a:spcPct val="85000"/>
              </a:lnSpc>
              <a:spcAft>
                <a:spcPts val="1200"/>
              </a:spcAft>
              <a:defRPr/>
            </a:pPr>
            <a:r>
              <a:rPr lang="en-GB" sz="1000" dirty="0">
                <a:solidFill>
                  <a:schemeClr val="tx1"/>
                </a:solidFill>
              </a:rPr>
              <a:t>Drug Role: Treatments</a:t>
            </a:r>
          </a:p>
          <a:p>
            <a:pPr lvl="0" defTabSz="1032609">
              <a:lnSpc>
                <a:spcPct val="85000"/>
              </a:lnSpc>
              <a:spcAft>
                <a:spcPts val="1200"/>
              </a:spcAft>
              <a:defRPr/>
            </a:pPr>
            <a:r>
              <a:rPr lang="en-GB" sz="1000" b="1" dirty="0">
                <a:solidFill>
                  <a:schemeClr val="tx1"/>
                </a:solidFill>
              </a:rPr>
              <a:t>Medical Review Timeline</a:t>
            </a:r>
          </a:p>
        </p:txBody>
      </p:sp>
      <p:sp>
        <p:nvSpPr>
          <p:cNvPr id="35853" name="Title 2"/>
          <p:cNvSpPr>
            <a:spLocks noGrp="1"/>
          </p:cNvSpPr>
          <p:nvPr>
            <p:ph type="title"/>
          </p:nvPr>
        </p:nvSpPr>
        <p:spPr>
          <a:xfrm>
            <a:off x="276303" y="96276"/>
            <a:ext cx="11639394" cy="982881"/>
          </a:xfrm>
        </p:spPr>
        <p:txBody>
          <a:bodyPr/>
          <a:lstStyle/>
          <a:p>
            <a:r>
              <a:rPr lang="en-US" dirty="0"/>
              <a:t>August 20R2</a:t>
            </a:r>
          </a:p>
        </p:txBody>
      </p:sp>
      <p:sp>
        <p:nvSpPr>
          <p:cNvPr id="132" name="TextBox 131">
            <a:extLst>
              <a:ext uri="{FF2B5EF4-FFF2-40B4-BE49-F238E27FC236}">
                <a16:creationId xmlns:a16="http://schemas.microsoft.com/office/drawing/2014/main" id="{7A734C56-C337-4EB4-A2AB-70923E7F6AD8}"/>
              </a:ext>
            </a:extLst>
          </p:cNvPr>
          <p:cNvSpPr txBox="1"/>
          <p:nvPr/>
        </p:nvSpPr>
        <p:spPr>
          <a:xfrm>
            <a:off x="1756138" y="2629587"/>
            <a:ext cx="1728000" cy="3001976"/>
          </a:xfrm>
          <a:prstGeom prst="rect">
            <a:avLst/>
          </a:prstGeom>
          <a:noFill/>
        </p:spPr>
        <p:txBody>
          <a:bodyPr wrap="square" rtlCol="0">
            <a:spAutoFit/>
          </a:bodyPr>
          <a:lstStyle>
            <a:defPPr>
              <a:defRPr lang="en-US"/>
            </a:defPPr>
            <a:lvl1pPr lvl="0" algn="ctr" defTabSz="1032609">
              <a:lnSpc>
                <a:spcPct val="85000"/>
              </a:lnSpc>
              <a:spcAft>
                <a:spcPts val="1200"/>
              </a:spcAft>
              <a:defRPr sz="1000"/>
            </a:lvl1pPr>
          </a:lstStyle>
          <a:p>
            <a:r>
              <a:rPr lang="en-US" dirty="0">
                <a:sym typeface="Calibri"/>
              </a:rPr>
              <a:t>Study Arms and Blinded Product Names </a:t>
            </a:r>
          </a:p>
          <a:p>
            <a:r>
              <a:rPr lang="en-US" dirty="0">
                <a:sym typeface="Calibri"/>
              </a:rPr>
              <a:t>Study Site Reporters</a:t>
            </a:r>
          </a:p>
          <a:p>
            <a:r>
              <a:rPr lang="en-US" dirty="0">
                <a:sym typeface="Calibri"/>
              </a:rPr>
              <a:t>Case Product Dosage &amp; Indications Section UX</a:t>
            </a:r>
          </a:p>
          <a:p>
            <a:r>
              <a:rPr lang="en-US" dirty="0">
                <a:sym typeface="Calibri"/>
              </a:rPr>
              <a:t>Auto-Create Assessment Results Grid</a:t>
            </a:r>
          </a:p>
          <a:p>
            <a:r>
              <a:rPr lang="en-US" dirty="0">
                <a:sym typeface="Calibri"/>
              </a:rPr>
              <a:t>Frequency: Multi-Option Control</a:t>
            </a:r>
          </a:p>
          <a:p>
            <a:r>
              <a:rPr lang="en-US" b="1" dirty="0">
                <a:sym typeface="Calibri"/>
              </a:rPr>
              <a:t>Manual Case Lock</a:t>
            </a:r>
          </a:p>
          <a:p>
            <a:r>
              <a:rPr lang="en-US" b="1" dirty="0">
                <a:sym typeface="Calibri"/>
              </a:rPr>
              <a:t>Substances</a:t>
            </a:r>
          </a:p>
          <a:p>
            <a:pPr lvl="0">
              <a:defRPr/>
            </a:pPr>
            <a:r>
              <a:rPr lang="en-US" b="1" dirty="0"/>
              <a:t>Combination Products: Drug / Biologic with Device constituents</a:t>
            </a:r>
          </a:p>
        </p:txBody>
      </p:sp>
      <p:sp>
        <p:nvSpPr>
          <p:cNvPr id="3" name="Rectangle 2">
            <a:extLst>
              <a:ext uri="{FF2B5EF4-FFF2-40B4-BE49-F238E27FC236}">
                <a16:creationId xmlns:a16="http://schemas.microsoft.com/office/drawing/2014/main" id="{CC137B89-6C11-A842-86F8-D17626DF189D}"/>
              </a:ext>
            </a:extLst>
          </p:cNvPr>
          <p:cNvSpPr/>
          <p:nvPr/>
        </p:nvSpPr>
        <p:spPr>
          <a:xfrm>
            <a:off x="-9690" y="1469886"/>
            <a:ext cx="12194851" cy="11096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59">
            <a:extLst>
              <a:ext uri="{FF2B5EF4-FFF2-40B4-BE49-F238E27FC236}">
                <a16:creationId xmlns:a16="http://schemas.microsoft.com/office/drawing/2014/main" id="{8B3BACE8-BE80-44E0-B17A-7CFB77CFF6C3}"/>
              </a:ext>
            </a:extLst>
          </p:cNvPr>
          <p:cNvSpPr txBox="1">
            <a:spLocks noChangeArrowheads="1"/>
          </p:cNvSpPr>
          <p:nvPr/>
        </p:nvSpPr>
        <p:spPr bwMode="auto">
          <a:xfrm>
            <a:off x="3493537" y="2007719"/>
            <a:ext cx="1728000" cy="511200"/>
          </a:xfrm>
          <a:prstGeom prst="rect">
            <a:avLst/>
          </a:prstGeom>
          <a:noFill/>
          <a:ln w="1270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330638" eaLnBrk="1" hangingPunct="1">
              <a:lnSpc>
                <a:spcPct val="85000"/>
              </a:lnSpc>
              <a:defRPr/>
            </a:pPr>
            <a:r>
              <a:rPr lang="en-US" sz="1600" dirty="0">
                <a:solidFill>
                  <a:prstClr val="white"/>
                </a:solidFill>
                <a:latin typeface="Calibri"/>
                <a:ea typeface="Arial"/>
                <a:cs typeface="Calibri" panose="020F0502020204030204" pitchFamily="34" charset="0"/>
              </a:rPr>
              <a:t>Safety Coding</a:t>
            </a:r>
          </a:p>
        </p:txBody>
      </p:sp>
      <p:sp>
        <p:nvSpPr>
          <p:cNvPr id="123" name="TextBox 159">
            <a:extLst>
              <a:ext uri="{FF2B5EF4-FFF2-40B4-BE49-F238E27FC236}">
                <a16:creationId xmlns:a16="http://schemas.microsoft.com/office/drawing/2014/main" id="{129F8109-0D44-4FED-A3F0-16D8812ADC19}"/>
              </a:ext>
            </a:extLst>
          </p:cNvPr>
          <p:cNvSpPr txBox="1">
            <a:spLocks noChangeArrowheads="1"/>
          </p:cNvSpPr>
          <p:nvPr/>
        </p:nvSpPr>
        <p:spPr bwMode="auto">
          <a:xfrm>
            <a:off x="1756138" y="2007719"/>
            <a:ext cx="1728000" cy="511200"/>
          </a:xfrm>
          <a:prstGeom prst="rect">
            <a:avLst/>
          </a:prstGeom>
          <a:noFill/>
          <a:ln w="1270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330638" eaLnBrk="1" hangingPunct="1">
              <a:lnSpc>
                <a:spcPct val="70000"/>
              </a:lnSpc>
              <a:defRPr/>
            </a:pPr>
            <a:r>
              <a:rPr lang="en-US" sz="1600" dirty="0">
                <a:solidFill>
                  <a:prstClr val="white"/>
                </a:solidFill>
                <a:latin typeface="Calibri"/>
                <a:ea typeface="Arial"/>
                <a:cs typeface="Calibri" panose="020F0502020204030204" pitchFamily="34" charset="0"/>
              </a:rPr>
              <a:t>Case Processing</a:t>
            </a:r>
          </a:p>
        </p:txBody>
      </p:sp>
      <p:sp>
        <p:nvSpPr>
          <p:cNvPr id="125" name="TextBox 159">
            <a:extLst>
              <a:ext uri="{FF2B5EF4-FFF2-40B4-BE49-F238E27FC236}">
                <a16:creationId xmlns:a16="http://schemas.microsoft.com/office/drawing/2014/main" id="{405936EE-7DFC-4BD9-BA91-D86F3C02C641}"/>
              </a:ext>
            </a:extLst>
          </p:cNvPr>
          <p:cNvSpPr txBox="1">
            <a:spLocks noChangeArrowheads="1"/>
          </p:cNvSpPr>
          <p:nvPr/>
        </p:nvSpPr>
        <p:spPr bwMode="auto">
          <a:xfrm>
            <a:off x="8683915" y="2007719"/>
            <a:ext cx="1728000" cy="512769"/>
          </a:xfrm>
          <a:prstGeom prst="rect">
            <a:avLst/>
          </a:prstGeom>
          <a:noFill/>
          <a:ln w="1270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330638" eaLnBrk="1" hangingPunct="1">
              <a:lnSpc>
                <a:spcPct val="85000"/>
              </a:lnSpc>
              <a:defRPr/>
            </a:pPr>
            <a:r>
              <a:rPr lang="en-US" sz="1600" dirty="0">
                <a:solidFill>
                  <a:prstClr val="white"/>
                </a:solidFill>
                <a:latin typeface="Calibri"/>
                <a:ea typeface="Arial"/>
                <a:cs typeface="Calibri" panose="020F0502020204030204" pitchFamily="34" charset="0"/>
              </a:rPr>
              <a:t>ICSR Regulatory</a:t>
            </a:r>
          </a:p>
          <a:p>
            <a:pPr lvl="0" algn="ctr" defTabSz="330638" eaLnBrk="1" hangingPunct="1">
              <a:lnSpc>
                <a:spcPct val="85000"/>
              </a:lnSpc>
              <a:defRPr/>
            </a:pPr>
            <a:r>
              <a:rPr lang="en-US" sz="1600" dirty="0">
                <a:solidFill>
                  <a:prstClr val="white"/>
                </a:solidFill>
                <a:latin typeface="Calibri"/>
                <a:ea typeface="Arial"/>
                <a:cs typeface="Calibri" panose="020F0502020204030204" pitchFamily="34" charset="0"/>
              </a:rPr>
              <a:t>Submissions</a:t>
            </a:r>
          </a:p>
        </p:txBody>
      </p:sp>
      <p:sp>
        <p:nvSpPr>
          <p:cNvPr id="127" name="TextBox 159">
            <a:extLst>
              <a:ext uri="{FF2B5EF4-FFF2-40B4-BE49-F238E27FC236}">
                <a16:creationId xmlns:a16="http://schemas.microsoft.com/office/drawing/2014/main" id="{BBBD0FB6-465E-4A67-854B-0843A943CD40}"/>
              </a:ext>
            </a:extLst>
          </p:cNvPr>
          <p:cNvSpPr txBox="1">
            <a:spLocks noChangeArrowheads="1"/>
          </p:cNvSpPr>
          <p:nvPr/>
        </p:nvSpPr>
        <p:spPr bwMode="auto">
          <a:xfrm>
            <a:off x="6956540" y="2007719"/>
            <a:ext cx="1728000" cy="511200"/>
          </a:xfrm>
          <a:prstGeom prst="rect">
            <a:avLst/>
          </a:prstGeom>
          <a:noFill/>
          <a:ln w="1270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330638" eaLnBrk="1" hangingPunct="1">
              <a:lnSpc>
                <a:spcPct val="85000"/>
              </a:lnSpc>
              <a:defRPr/>
            </a:pPr>
            <a:r>
              <a:rPr lang="en-US" sz="1600" dirty="0">
                <a:solidFill>
                  <a:prstClr val="white"/>
                </a:solidFill>
                <a:latin typeface="Calibri"/>
                <a:ea typeface="Arial"/>
                <a:cs typeface="Calibri" panose="020F0502020204030204" pitchFamily="34" charset="0"/>
              </a:rPr>
              <a:t>Safety Data Exchange</a:t>
            </a:r>
          </a:p>
        </p:txBody>
      </p:sp>
      <p:sp>
        <p:nvSpPr>
          <p:cNvPr id="128" name="TextBox 159">
            <a:extLst>
              <a:ext uri="{FF2B5EF4-FFF2-40B4-BE49-F238E27FC236}">
                <a16:creationId xmlns:a16="http://schemas.microsoft.com/office/drawing/2014/main" id="{CDD98F19-2F0E-4F18-9450-A2BDF5C797BC}"/>
              </a:ext>
            </a:extLst>
          </p:cNvPr>
          <p:cNvSpPr txBox="1">
            <a:spLocks noChangeArrowheads="1"/>
          </p:cNvSpPr>
          <p:nvPr/>
        </p:nvSpPr>
        <p:spPr bwMode="auto">
          <a:xfrm>
            <a:off x="28372" y="2007719"/>
            <a:ext cx="1728000" cy="511200"/>
          </a:xfrm>
          <a:prstGeom prst="rect">
            <a:avLst/>
          </a:prstGeom>
          <a:noFill/>
          <a:ln w="1270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330638" eaLnBrk="1" hangingPunct="1">
              <a:lnSpc>
                <a:spcPct val="70000"/>
              </a:lnSpc>
              <a:defRPr/>
            </a:pPr>
            <a:r>
              <a:rPr lang="en-US" sz="1600" dirty="0">
                <a:solidFill>
                  <a:prstClr val="white"/>
                </a:solidFill>
                <a:latin typeface="Calibri"/>
                <a:ea typeface="Arial"/>
                <a:cs typeface="Calibri" panose="020F0502020204030204" pitchFamily="34" charset="0"/>
              </a:rPr>
              <a:t>Case Intake</a:t>
            </a:r>
          </a:p>
        </p:txBody>
      </p:sp>
      <p:sp>
        <p:nvSpPr>
          <p:cNvPr id="131" name="TextBox 130">
            <a:extLst>
              <a:ext uri="{FF2B5EF4-FFF2-40B4-BE49-F238E27FC236}">
                <a16:creationId xmlns:a16="http://schemas.microsoft.com/office/drawing/2014/main" id="{1EADF364-4436-4FD6-AAEB-E57DCC13CDDA}"/>
              </a:ext>
            </a:extLst>
          </p:cNvPr>
          <p:cNvSpPr txBox="1"/>
          <p:nvPr/>
        </p:nvSpPr>
        <p:spPr>
          <a:xfrm>
            <a:off x="28372" y="2674707"/>
            <a:ext cx="1728000" cy="3856056"/>
          </a:xfrm>
          <a:prstGeom prst="rect">
            <a:avLst/>
          </a:prstGeom>
          <a:noFill/>
        </p:spPr>
        <p:txBody>
          <a:bodyPr wrap="square" rtlCol="0">
            <a:spAutoFit/>
          </a:bodyPr>
          <a:lstStyle>
            <a:defPPr>
              <a:defRPr lang="en-US"/>
            </a:defPPr>
            <a:lvl1pPr algn="ctr">
              <a:lnSpc>
                <a:spcPct val="80000"/>
              </a:lnSpc>
              <a:defRPr sz="2000">
                <a:solidFill>
                  <a:schemeClr val="bg1"/>
                </a:solidFill>
              </a:defRPr>
            </a:lvl1pPr>
          </a:lstStyle>
          <a:p>
            <a:pPr lvl="0" defTabSz="1032609">
              <a:lnSpc>
                <a:spcPct val="85000"/>
              </a:lnSpc>
              <a:spcAft>
                <a:spcPts val="1200"/>
              </a:spcAft>
              <a:defRPr/>
            </a:pPr>
            <a:r>
              <a:rPr lang="en-US" sz="1000" dirty="0">
                <a:solidFill>
                  <a:schemeClr val="tx1"/>
                </a:solidFill>
              </a:rPr>
              <a:t>E2BR2/R3 Ready Intake</a:t>
            </a:r>
          </a:p>
          <a:p>
            <a:pPr lvl="0" defTabSz="1032609">
              <a:lnSpc>
                <a:spcPct val="85000"/>
              </a:lnSpc>
              <a:spcAft>
                <a:spcPts val="1200"/>
              </a:spcAft>
              <a:defRPr/>
            </a:pPr>
            <a:r>
              <a:rPr lang="en-US" sz="1000" dirty="0">
                <a:solidFill>
                  <a:schemeClr val="tx1"/>
                </a:solidFill>
              </a:rPr>
              <a:t>Drag-N-Drop File Import</a:t>
            </a:r>
          </a:p>
          <a:p>
            <a:pPr lvl="0" defTabSz="1032609">
              <a:lnSpc>
                <a:spcPct val="85000"/>
              </a:lnSpc>
              <a:spcAft>
                <a:spcPts val="1200"/>
              </a:spcAft>
              <a:defRPr/>
            </a:pPr>
            <a:r>
              <a:rPr lang="en-US" sz="1000" dirty="0">
                <a:solidFill>
                  <a:schemeClr val="tx1"/>
                </a:solidFill>
              </a:rPr>
              <a:t>Case Checklist</a:t>
            </a:r>
          </a:p>
          <a:p>
            <a:pPr lvl="0" defTabSz="1032609">
              <a:lnSpc>
                <a:spcPct val="85000"/>
              </a:lnSpc>
              <a:spcAft>
                <a:spcPts val="1200"/>
              </a:spcAft>
              <a:defRPr/>
            </a:pPr>
            <a:r>
              <a:rPr lang="en-US" sz="1000" dirty="0">
                <a:solidFill>
                  <a:schemeClr val="tx1"/>
                </a:solidFill>
              </a:rPr>
              <a:t>Central Inbox</a:t>
            </a:r>
          </a:p>
          <a:p>
            <a:pPr lvl="0" defTabSz="1032609">
              <a:lnSpc>
                <a:spcPct val="85000"/>
              </a:lnSpc>
              <a:spcAft>
                <a:spcPts val="1200"/>
              </a:spcAft>
              <a:defRPr/>
            </a:pPr>
            <a:r>
              <a:rPr lang="en-US" sz="1000" dirty="0">
                <a:solidFill>
                  <a:schemeClr val="tx1"/>
                </a:solidFill>
              </a:rPr>
              <a:t>“</a:t>
            </a:r>
            <a:r>
              <a:rPr lang="en-US" sz="1000" dirty="0" err="1">
                <a:solidFill>
                  <a:schemeClr val="tx1"/>
                </a:solidFill>
              </a:rPr>
              <a:t>OneCase</a:t>
            </a:r>
            <a:r>
              <a:rPr lang="en-US" sz="1000" dirty="0">
                <a:solidFill>
                  <a:schemeClr val="tx1"/>
                </a:solidFill>
              </a:rPr>
              <a:t>” Intelligent Duplicate Check</a:t>
            </a:r>
          </a:p>
          <a:p>
            <a:pPr lvl="0" defTabSz="1032609">
              <a:lnSpc>
                <a:spcPct val="85000"/>
              </a:lnSpc>
              <a:spcAft>
                <a:spcPts val="1200"/>
              </a:spcAft>
              <a:defRPr/>
            </a:pPr>
            <a:r>
              <a:rPr lang="en-US" sz="1000" dirty="0">
                <a:solidFill>
                  <a:schemeClr val="tx1"/>
                </a:solidFill>
              </a:rPr>
              <a:t>Potential Match: Follow up</a:t>
            </a:r>
          </a:p>
          <a:p>
            <a:pPr lvl="0" defTabSz="1032609">
              <a:lnSpc>
                <a:spcPct val="85000"/>
              </a:lnSpc>
              <a:spcAft>
                <a:spcPts val="1200"/>
              </a:spcAft>
              <a:defRPr/>
            </a:pPr>
            <a:r>
              <a:rPr lang="en-US" sz="1000" dirty="0">
                <a:solidFill>
                  <a:schemeClr val="tx1"/>
                </a:solidFill>
              </a:rPr>
              <a:t>E2B Import – Product Library Match</a:t>
            </a:r>
          </a:p>
          <a:p>
            <a:pPr lvl="0" defTabSz="1032609">
              <a:lnSpc>
                <a:spcPct val="85000"/>
              </a:lnSpc>
              <a:spcAft>
                <a:spcPts val="1200"/>
              </a:spcAft>
              <a:defRPr/>
            </a:pPr>
            <a:r>
              <a:rPr lang="en-US" sz="1000" dirty="0">
                <a:solidFill>
                  <a:schemeClr val="tx1"/>
                </a:solidFill>
              </a:rPr>
              <a:t>Import Narratives API Endpoint</a:t>
            </a:r>
          </a:p>
          <a:p>
            <a:pPr lvl="0" defTabSz="1032609">
              <a:lnSpc>
                <a:spcPct val="85000"/>
              </a:lnSpc>
              <a:spcAft>
                <a:spcPts val="1200"/>
              </a:spcAft>
              <a:defRPr/>
            </a:pPr>
            <a:r>
              <a:rPr lang="en-US" sz="1000" b="1" dirty="0">
                <a:solidFill>
                  <a:schemeClr val="tx1"/>
                </a:solidFill>
              </a:rPr>
              <a:t>E2B R2 Product Import Converter + Enhancements</a:t>
            </a:r>
          </a:p>
          <a:p>
            <a:pPr lvl="0" defTabSz="1032609">
              <a:lnSpc>
                <a:spcPct val="85000"/>
              </a:lnSpc>
              <a:spcAft>
                <a:spcPts val="1200"/>
              </a:spcAft>
              <a:defRPr/>
            </a:pPr>
            <a:r>
              <a:rPr lang="en-US" sz="1000" b="1" dirty="0">
                <a:solidFill>
                  <a:schemeClr val="tx1"/>
                </a:solidFill>
              </a:rPr>
              <a:t>Duplication Detection Enhancements</a:t>
            </a:r>
          </a:p>
          <a:p>
            <a:pPr lvl="0" defTabSz="1032609">
              <a:lnSpc>
                <a:spcPct val="85000"/>
              </a:lnSpc>
              <a:spcAft>
                <a:spcPts val="1200"/>
              </a:spcAft>
              <a:defRPr/>
            </a:pPr>
            <a:r>
              <a:rPr lang="en-US" sz="1000" b="1" dirty="0">
                <a:solidFill>
                  <a:schemeClr val="tx1"/>
                </a:solidFill>
              </a:rPr>
              <a:t>Source Document: Report Type / Receipt Date</a:t>
            </a:r>
          </a:p>
        </p:txBody>
      </p:sp>
      <p:sp>
        <p:nvSpPr>
          <p:cNvPr id="133" name="TextBox 132">
            <a:extLst>
              <a:ext uri="{FF2B5EF4-FFF2-40B4-BE49-F238E27FC236}">
                <a16:creationId xmlns:a16="http://schemas.microsoft.com/office/drawing/2014/main" id="{9B3562E4-AD23-4575-AD95-291068876102}"/>
              </a:ext>
            </a:extLst>
          </p:cNvPr>
          <p:cNvSpPr txBox="1"/>
          <p:nvPr/>
        </p:nvSpPr>
        <p:spPr>
          <a:xfrm>
            <a:off x="3493537" y="2674707"/>
            <a:ext cx="1728000" cy="3202030"/>
          </a:xfrm>
          <a:prstGeom prst="rect">
            <a:avLst/>
          </a:prstGeom>
          <a:noFill/>
        </p:spPr>
        <p:txBody>
          <a:bodyPr wrap="square" rtlCol="0">
            <a:spAutoFit/>
          </a:bodyPr>
          <a:lstStyle>
            <a:defPPr>
              <a:defRPr lang="en-US"/>
            </a:defPPr>
            <a:lvl1pPr algn="ctr">
              <a:lnSpc>
                <a:spcPct val="80000"/>
              </a:lnSpc>
              <a:defRPr sz="2000">
                <a:solidFill>
                  <a:schemeClr val="bg1"/>
                </a:solidFill>
              </a:defRPr>
            </a:lvl1pPr>
          </a:lstStyle>
          <a:p>
            <a:pPr defTabSz="1032609">
              <a:lnSpc>
                <a:spcPct val="85000"/>
              </a:lnSpc>
              <a:spcAft>
                <a:spcPts val="1200"/>
              </a:spcAft>
              <a:defRPr/>
            </a:pPr>
            <a:r>
              <a:rPr lang="en-US" sz="1000" dirty="0">
                <a:solidFill>
                  <a:schemeClr val="tx1"/>
                </a:solidFill>
              </a:rPr>
              <a:t>Routes of Administration</a:t>
            </a:r>
          </a:p>
          <a:p>
            <a:pPr defTabSz="1032609">
              <a:lnSpc>
                <a:spcPct val="85000"/>
              </a:lnSpc>
              <a:spcAft>
                <a:spcPts val="1200"/>
              </a:spcAft>
              <a:defRPr/>
            </a:pPr>
            <a:r>
              <a:rPr lang="en-US" sz="1000" dirty="0">
                <a:solidFill>
                  <a:schemeClr val="tx1"/>
                </a:solidFill>
              </a:rPr>
              <a:t>Units of Measure</a:t>
            </a:r>
          </a:p>
          <a:p>
            <a:pPr defTabSz="1032609">
              <a:lnSpc>
                <a:spcPct val="85000"/>
              </a:lnSpc>
              <a:spcAft>
                <a:spcPts val="1200"/>
              </a:spcAft>
              <a:defRPr/>
            </a:pPr>
            <a:r>
              <a:rPr lang="en-US" sz="1000" dirty="0">
                <a:solidFill>
                  <a:schemeClr val="tx1"/>
                </a:solidFill>
              </a:rPr>
              <a:t>MedDRA</a:t>
            </a:r>
          </a:p>
          <a:p>
            <a:pPr defTabSz="1032609">
              <a:lnSpc>
                <a:spcPct val="85000"/>
              </a:lnSpc>
              <a:spcAft>
                <a:spcPts val="1200"/>
              </a:spcAft>
              <a:defRPr/>
            </a:pPr>
            <a:r>
              <a:rPr lang="en-US" sz="1000" dirty="0" err="1">
                <a:solidFill>
                  <a:schemeClr val="tx1"/>
                </a:solidFill>
              </a:rPr>
              <a:t>WHODrug</a:t>
            </a:r>
            <a:endParaRPr lang="en-US" sz="1000" dirty="0">
              <a:solidFill>
                <a:schemeClr val="tx1"/>
              </a:solidFill>
            </a:endParaRPr>
          </a:p>
          <a:p>
            <a:pPr lvl="0" defTabSz="1032609">
              <a:lnSpc>
                <a:spcPct val="85000"/>
              </a:lnSpc>
              <a:spcAft>
                <a:spcPts val="1200"/>
              </a:spcAft>
              <a:defRPr/>
            </a:pPr>
            <a:r>
              <a:rPr lang="en-US" sz="1000" dirty="0">
                <a:solidFill>
                  <a:schemeClr val="tx1"/>
                </a:solidFill>
              </a:rPr>
              <a:t>MedDRA Auto-coding</a:t>
            </a:r>
          </a:p>
          <a:p>
            <a:pPr lvl="0" defTabSz="1032609">
              <a:lnSpc>
                <a:spcPct val="85000"/>
              </a:lnSpc>
              <a:spcAft>
                <a:spcPts val="1200"/>
              </a:spcAft>
              <a:defRPr/>
            </a:pPr>
            <a:r>
              <a:rPr lang="en-US" sz="1000" dirty="0">
                <a:solidFill>
                  <a:schemeClr val="tx1"/>
                </a:solidFill>
              </a:rPr>
              <a:t>MedDRA SMQ/CMQ</a:t>
            </a:r>
          </a:p>
          <a:p>
            <a:pPr lvl="0" defTabSz="1032609">
              <a:lnSpc>
                <a:spcPct val="85000"/>
              </a:lnSpc>
              <a:spcAft>
                <a:spcPts val="1200"/>
              </a:spcAft>
              <a:defRPr/>
            </a:pPr>
            <a:r>
              <a:rPr lang="en-US" sz="1000" dirty="0" err="1">
                <a:solidFill>
                  <a:schemeClr val="tx1"/>
                </a:solidFill>
              </a:rPr>
              <a:t>xEVMPD</a:t>
            </a:r>
            <a:r>
              <a:rPr lang="en-US" sz="1000" dirty="0">
                <a:solidFill>
                  <a:schemeClr val="tx1"/>
                </a:solidFill>
              </a:rPr>
              <a:t> Dosage Forms</a:t>
            </a:r>
          </a:p>
          <a:p>
            <a:pPr lvl="0" defTabSz="1032609">
              <a:lnSpc>
                <a:spcPct val="85000"/>
              </a:lnSpc>
              <a:spcAft>
                <a:spcPts val="1200"/>
              </a:spcAft>
              <a:defRPr/>
            </a:pPr>
            <a:r>
              <a:rPr lang="en-US" sz="1000" dirty="0">
                <a:solidFill>
                  <a:schemeClr val="tx1"/>
                </a:solidFill>
              </a:rPr>
              <a:t>Non-Standard Units</a:t>
            </a:r>
          </a:p>
          <a:p>
            <a:pPr lvl="0" defTabSz="1032609">
              <a:lnSpc>
                <a:spcPct val="85000"/>
              </a:lnSpc>
              <a:spcAft>
                <a:spcPts val="1200"/>
              </a:spcAft>
              <a:defRPr/>
            </a:pPr>
            <a:r>
              <a:rPr lang="en-US" sz="1000" b="1" dirty="0" err="1">
                <a:solidFill>
                  <a:schemeClr val="tx1"/>
                </a:solidFill>
              </a:rPr>
              <a:t>WHODrug</a:t>
            </a:r>
            <a:r>
              <a:rPr lang="en-US" sz="1000" b="1" dirty="0">
                <a:solidFill>
                  <a:schemeClr val="tx1"/>
                </a:solidFill>
              </a:rPr>
              <a:t> Version Selector</a:t>
            </a:r>
          </a:p>
          <a:p>
            <a:pPr lvl="0" defTabSz="1032609">
              <a:lnSpc>
                <a:spcPct val="85000"/>
              </a:lnSpc>
              <a:spcAft>
                <a:spcPts val="1200"/>
              </a:spcAft>
              <a:defRPr/>
            </a:pPr>
            <a:r>
              <a:rPr lang="en-US" sz="1000" b="1" dirty="0">
                <a:solidFill>
                  <a:schemeClr val="tx1"/>
                </a:solidFill>
              </a:rPr>
              <a:t>MedDRA Browser hierarchy Tree view</a:t>
            </a:r>
          </a:p>
          <a:p>
            <a:pPr lvl="0" defTabSz="1032609">
              <a:lnSpc>
                <a:spcPct val="85000"/>
              </a:lnSpc>
              <a:spcAft>
                <a:spcPts val="1200"/>
              </a:spcAft>
              <a:defRPr/>
            </a:pPr>
            <a:r>
              <a:rPr lang="en-US" sz="1000" b="1" dirty="0">
                <a:solidFill>
                  <a:schemeClr val="tx1"/>
                </a:solidFill>
              </a:rPr>
              <a:t>MedDRA Centralization</a:t>
            </a:r>
          </a:p>
        </p:txBody>
      </p:sp>
      <p:sp>
        <p:nvSpPr>
          <p:cNvPr id="134" name="TextBox 133">
            <a:extLst>
              <a:ext uri="{FF2B5EF4-FFF2-40B4-BE49-F238E27FC236}">
                <a16:creationId xmlns:a16="http://schemas.microsoft.com/office/drawing/2014/main" id="{E9C5B36D-D538-443D-A2C2-7BD139ADC1BF}"/>
              </a:ext>
            </a:extLst>
          </p:cNvPr>
          <p:cNvSpPr txBox="1"/>
          <p:nvPr/>
        </p:nvSpPr>
        <p:spPr>
          <a:xfrm>
            <a:off x="6956540" y="2674707"/>
            <a:ext cx="1728000" cy="3748334"/>
          </a:xfrm>
          <a:prstGeom prst="rect">
            <a:avLst/>
          </a:prstGeom>
          <a:noFill/>
        </p:spPr>
        <p:txBody>
          <a:bodyPr wrap="square" rtlCol="0">
            <a:spAutoFit/>
          </a:bodyPr>
          <a:lstStyle>
            <a:defPPr>
              <a:defRPr lang="en-US"/>
            </a:defPPr>
            <a:lvl1pPr algn="ctr">
              <a:lnSpc>
                <a:spcPct val="80000"/>
              </a:lnSpc>
              <a:defRPr sz="2000">
                <a:solidFill>
                  <a:schemeClr val="bg1"/>
                </a:solidFill>
              </a:defRPr>
            </a:lvl1pPr>
          </a:lstStyle>
          <a:p>
            <a:pPr lvl="0" defTabSz="1032609">
              <a:lnSpc>
                <a:spcPct val="85000"/>
              </a:lnSpc>
              <a:spcAft>
                <a:spcPts val="1200"/>
              </a:spcAft>
              <a:defRPr/>
            </a:pPr>
            <a:r>
              <a:rPr lang="en-GB" sz="1000" dirty="0">
                <a:solidFill>
                  <a:schemeClr val="tx1"/>
                </a:solidFill>
              </a:rPr>
              <a:t>Controlled Vocabulary</a:t>
            </a:r>
          </a:p>
          <a:p>
            <a:pPr lvl="0" defTabSz="1032609">
              <a:lnSpc>
                <a:spcPct val="85000"/>
              </a:lnSpc>
              <a:spcAft>
                <a:spcPts val="1200"/>
              </a:spcAft>
              <a:defRPr/>
            </a:pPr>
            <a:r>
              <a:rPr lang="en-GB" sz="1000" dirty="0">
                <a:solidFill>
                  <a:schemeClr val="tx1"/>
                </a:solidFill>
              </a:rPr>
              <a:t>E2B Formats</a:t>
            </a:r>
          </a:p>
          <a:p>
            <a:pPr lvl="0" defTabSz="1032609">
              <a:lnSpc>
                <a:spcPct val="85000"/>
              </a:lnSpc>
              <a:spcAft>
                <a:spcPts val="1200"/>
              </a:spcAft>
              <a:defRPr/>
            </a:pPr>
            <a:r>
              <a:rPr lang="en-GB" sz="1000" dirty="0">
                <a:solidFill>
                  <a:schemeClr val="tx1"/>
                </a:solidFill>
              </a:rPr>
              <a:t>Line Listing Templates</a:t>
            </a:r>
          </a:p>
          <a:p>
            <a:pPr lvl="0" defTabSz="1032609">
              <a:lnSpc>
                <a:spcPct val="85000"/>
              </a:lnSpc>
              <a:spcAft>
                <a:spcPts val="1200"/>
              </a:spcAft>
              <a:defRPr/>
            </a:pPr>
            <a:r>
              <a:rPr lang="en-GB" sz="1000" dirty="0">
                <a:solidFill>
                  <a:schemeClr val="tx1"/>
                </a:solidFill>
              </a:rPr>
              <a:t>AS/2 Gateways</a:t>
            </a:r>
          </a:p>
          <a:p>
            <a:pPr lvl="0" defTabSz="1032609">
              <a:lnSpc>
                <a:spcPct val="85000"/>
              </a:lnSpc>
              <a:spcAft>
                <a:spcPts val="1200"/>
              </a:spcAft>
              <a:defRPr/>
            </a:pPr>
            <a:r>
              <a:rPr lang="en-GB" sz="1000" dirty="0">
                <a:solidFill>
                  <a:schemeClr val="tx1"/>
                </a:solidFill>
              </a:rPr>
              <a:t>SDX API</a:t>
            </a:r>
          </a:p>
          <a:p>
            <a:pPr lvl="0" defTabSz="1032609">
              <a:lnSpc>
                <a:spcPct val="85000"/>
              </a:lnSpc>
              <a:spcAft>
                <a:spcPts val="1200"/>
              </a:spcAft>
              <a:defRPr/>
            </a:pPr>
            <a:r>
              <a:rPr lang="en-GB" sz="1000" dirty="0">
                <a:solidFill>
                  <a:schemeClr val="tx1"/>
                </a:solidFill>
              </a:rPr>
              <a:t>Partner Distribution Lists (ICSR)</a:t>
            </a:r>
          </a:p>
          <a:p>
            <a:pPr lvl="0" defTabSz="1032609">
              <a:lnSpc>
                <a:spcPct val="85000"/>
              </a:lnSpc>
              <a:spcAft>
                <a:spcPts val="1200"/>
              </a:spcAft>
              <a:defRPr/>
            </a:pPr>
            <a:r>
              <a:rPr lang="en-GB" sz="1000" dirty="0">
                <a:solidFill>
                  <a:schemeClr val="tx1"/>
                </a:solidFill>
              </a:rPr>
              <a:t>Rulesets</a:t>
            </a:r>
          </a:p>
          <a:p>
            <a:pPr lvl="0" defTabSz="1032609">
              <a:lnSpc>
                <a:spcPct val="85000"/>
              </a:lnSpc>
              <a:spcAft>
                <a:spcPts val="1200"/>
              </a:spcAft>
              <a:defRPr/>
            </a:pPr>
            <a:r>
              <a:rPr lang="en-GB" sz="1000" dirty="0">
                <a:solidFill>
                  <a:schemeClr val="tx1"/>
                </a:solidFill>
              </a:rPr>
              <a:t>Masked ICSR Distributions</a:t>
            </a:r>
          </a:p>
          <a:p>
            <a:pPr lvl="0" defTabSz="1032609">
              <a:lnSpc>
                <a:spcPct val="85000"/>
              </a:lnSpc>
              <a:spcAft>
                <a:spcPts val="1200"/>
              </a:spcAft>
              <a:defRPr/>
            </a:pPr>
            <a:r>
              <a:rPr lang="en-GB" sz="1000" dirty="0">
                <a:solidFill>
                  <a:schemeClr val="tx1"/>
                </a:solidFill>
              </a:rPr>
              <a:t>Blinded Case Previews</a:t>
            </a:r>
          </a:p>
          <a:p>
            <a:pPr lvl="0" defTabSz="1032609">
              <a:lnSpc>
                <a:spcPct val="85000"/>
              </a:lnSpc>
              <a:spcAft>
                <a:spcPts val="1200"/>
              </a:spcAft>
              <a:defRPr/>
            </a:pPr>
            <a:r>
              <a:rPr lang="en-GB" sz="1000" dirty="0">
                <a:solidFill>
                  <a:schemeClr val="tx1"/>
                </a:solidFill>
              </a:rPr>
              <a:t>E2B Notification Links</a:t>
            </a:r>
          </a:p>
          <a:p>
            <a:pPr lvl="0" defTabSz="1032609">
              <a:lnSpc>
                <a:spcPct val="85000"/>
              </a:lnSpc>
              <a:spcAft>
                <a:spcPts val="1200"/>
              </a:spcAft>
              <a:defRPr/>
            </a:pPr>
            <a:r>
              <a:rPr lang="en-GB" sz="1000" b="1" dirty="0">
                <a:solidFill>
                  <a:schemeClr val="tx1"/>
                </a:solidFill>
              </a:rPr>
              <a:t>API Name for Transmission Profiles</a:t>
            </a:r>
          </a:p>
          <a:p>
            <a:pPr defTabSz="1032609">
              <a:lnSpc>
                <a:spcPct val="85000"/>
              </a:lnSpc>
              <a:spcAft>
                <a:spcPts val="1200"/>
              </a:spcAft>
              <a:defRPr/>
            </a:pPr>
            <a:r>
              <a:rPr lang="en-GB" sz="1000" b="1" dirty="0">
                <a:solidFill>
                  <a:schemeClr val="tx1"/>
                </a:solidFill>
              </a:rPr>
              <a:t>Deprecated Controlled Vocabulary</a:t>
            </a:r>
          </a:p>
        </p:txBody>
      </p:sp>
      <p:grpSp>
        <p:nvGrpSpPr>
          <p:cNvPr id="5" name="Group 4">
            <a:extLst>
              <a:ext uri="{FF2B5EF4-FFF2-40B4-BE49-F238E27FC236}">
                <a16:creationId xmlns:a16="http://schemas.microsoft.com/office/drawing/2014/main" id="{F2BE1EB0-5A57-724E-9DC9-C0A446420928}"/>
              </a:ext>
            </a:extLst>
          </p:cNvPr>
          <p:cNvGrpSpPr/>
          <p:nvPr/>
        </p:nvGrpSpPr>
        <p:grpSpPr>
          <a:xfrm>
            <a:off x="449189" y="1054657"/>
            <a:ext cx="886366" cy="891915"/>
            <a:chOff x="813616" y="1223969"/>
            <a:chExt cx="1143000" cy="1143000"/>
          </a:xfrm>
        </p:grpSpPr>
        <p:sp>
          <p:nvSpPr>
            <p:cNvPr id="289" name="Oval 288">
              <a:extLst>
                <a:ext uri="{FF2B5EF4-FFF2-40B4-BE49-F238E27FC236}">
                  <a16:creationId xmlns:a16="http://schemas.microsoft.com/office/drawing/2014/main" id="{1A9FD2A4-B6EE-D844-8461-9D2653FB89DA}"/>
                </a:ext>
              </a:extLst>
            </p:cNvPr>
            <p:cNvSpPr/>
            <p:nvPr/>
          </p:nvSpPr>
          <p:spPr>
            <a:xfrm>
              <a:off x="813616" y="1223969"/>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76B6647E-80B4-4D3F-ADAB-07D046A65BD8}"/>
                </a:ext>
              </a:extLst>
            </p:cNvPr>
            <p:cNvGrpSpPr/>
            <p:nvPr/>
          </p:nvGrpSpPr>
          <p:grpSpPr>
            <a:xfrm>
              <a:off x="904451" y="1314805"/>
              <a:ext cx="961331" cy="961329"/>
              <a:chOff x="850294" y="1448970"/>
              <a:chExt cx="961331" cy="961329"/>
            </a:xfrm>
          </p:grpSpPr>
          <p:sp>
            <p:nvSpPr>
              <p:cNvPr id="194" name="Oval 193">
                <a:extLst>
                  <a:ext uri="{FF2B5EF4-FFF2-40B4-BE49-F238E27FC236}">
                    <a16:creationId xmlns:a16="http://schemas.microsoft.com/office/drawing/2014/main" id="{C16AA7E6-E946-4C7C-8B20-20636093DB58}"/>
                  </a:ext>
                </a:extLst>
              </p:cNvPr>
              <p:cNvSpPr/>
              <p:nvPr/>
            </p:nvSpPr>
            <p:spPr>
              <a:xfrm>
                <a:off x="850294" y="1448970"/>
                <a:ext cx="961331" cy="961329"/>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dirty="0">
                  <a:ln>
                    <a:noFill/>
                  </a:ln>
                  <a:solidFill>
                    <a:srgbClr val="646569"/>
                  </a:solidFill>
                  <a:effectLst/>
                  <a:uLnTx/>
                  <a:uFillTx/>
                  <a:latin typeface="Calibri"/>
                  <a:ea typeface="+mn-ea"/>
                  <a:cs typeface="+mn-cs"/>
                </a:endParaRPr>
              </a:p>
            </p:txBody>
          </p:sp>
          <p:sp>
            <p:nvSpPr>
              <p:cNvPr id="195" name="Oval 194">
                <a:extLst>
                  <a:ext uri="{FF2B5EF4-FFF2-40B4-BE49-F238E27FC236}">
                    <a16:creationId xmlns:a16="http://schemas.microsoft.com/office/drawing/2014/main" id="{3310C345-FA9D-48C5-B0CE-CD18DA03F6AE}"/>
                  </a:ext>
                </a:extLst>
              </p:cNvPr>
              <p:cNvSpPr/>
              <p:nvPr/>
            </p:nvSpPr>
            <p:spPr>
              <a:xfrm>
                <a:off x="913197" y="1511874"/>
                <a:ext cx="835524" cy="835523"/>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a:ln>
                    <a:noFill/>
                  </a:ln>
                  <a:solidFill>
                    <a:srgbClr val="646569"/>
                  </a:solidFill>
                  <a:effectLst/>
                  <a:uLnTx/>
                  <a:uFillTx/>
                  <a:latin typeface="Calibri"/>
                  <a:ea typeface="+mn-ea"/>
                  <a:cs typeface="+mn-cs"/>
                </a:endParaRPr>
              </a:p>
            </p:txBody>
          </p:sp>
        </p:grpSp>
        <p:grpSp>
          <p:nvGrpSpPr>
            <p:cNvPr id="231" name="Group 154">
              <a:extLst>
                <a:ext uri="{FF2B5EF4-FFF2-40B4-BE49-F238E27FC236}">
                  <a16:creationId xmlns:a16="http://schemas.microsoft.com/office/drawing/2014/main" id="{79284EE6-7B01-4E92-8C22-C3F558A2F24E}"/>
                </a:ext>
              </a:extLst>
            </p:cNvPr>
            <p:cNvGrpSpPr>
              <a:grpSpLocks noChangeAspect="1"/>
            </p:cNvGrpSpPr>
            <p:nvPr/>
          </p:nvGrpSpPr>
          <p:grpSpPr bwMode="auto">
            <a:xfrm>
              <a:off x="1086414" y="1572292"/>
              <a:ext cx="597404" cy="446354"/>
              <a:chOff x="5131" y="2032"/>
              <a:chExt cx="352" cy="263"/>
            </a:xfrm>
            <a:solidFill>
              <a:schemeClr val="bg1"/>
            </a:solidFill>
          </p:grpSpPr>
          <p:sp>
            <p:nvSpPr>
              <p:cNvPr id="232" name="Freeform 155">
                <a:extLst>
                  <a:ext uri="{FF2B5EF4-FFF2-40B4-BE49-F238E27FC236}">
                    <a16:creationId xmlns:a16="http://schemas.microsoft.com/office/drawing/2014/main" id="{D0E0A435-B99C-4E10-B845-5F49A36A00D1}"/>
                  </a:ext>
                </a:extLst>
              </p:cNvPr>
              <p:cNvSpPr>
                <a:spLocks/>
              </p:cNvSpPr>
              <p:nvPr/>
            </p:nvSpPr>
            <p:spPr bwMode="auto">
              <a:xfrm>
                <a:off x="5131" y="2032"/>
                <a:ext cx="352" cy="212"/>
              </a:xfrm>
              <a:custGeom>
                <a:avLst/>
                <a:gdLst>
                  <a:gd name="T0" fmla="*/ 105 w 248"/>
                  <a:gd name="T1" fmla="*/ 1 h 149"/>
                  <a:gd name="T2" fmla="*/ 40 w 248"/>
                  <a:gd name="T3" fmla="*/ 62 h 149"/>
                  <a:gd name="T4" fmla="*/ 40 w 248"/>
                  <a:gd name="T5" fmla="*/ 64 h 149"/>
                  <a:gd name="T6" fmla="*/ 39 w 248"/>
                  <a:gd name="T7" fmla="*/ 64 h 149"/>
                  <a:gd name="T8" fmla="*/ 4 w 248"/>
                  <a:gd name="T9" fmla="*/ 114 h 149"/>
                  <a:gd name="T10" fmla="*/ 46 w 248"/>
                  <a:gd name="T11" fmla="*/ 149 h 149"/>
                  <a:gd name="T12" fmla="*/ 93 w 248"/>
                  <a:gd name="T13" fmla="*/ 149 h 149"/>
                  <a:gd name="T14" fmla="*/ 93 w 248"/>
                  <a:gd name="T15" fmla="*/ 138 h 149"/>
                  <a:gd name="T16" fmla="*/ 46 w 248"/>
                  <a:gd name="T17" fmla="*/ 138 h 149"/>
                  <a:gd name="T18" fmla="*/ 14 w 248"/>
                  <a:gd name="T19" fmla="*/ 106 h 149"/>
                  <a:gd name="T20" fmla="*/ 46 w 248"/>
                  <a:gd name="T21" fmla="*/ 74 h 149"/>
                  <a:gd name="T22" fmla="*/ 46 w 248"/>
                  <a:gd name="T23" fmla="*/ 74 h 149"/>
                  <a:gd name="T24" fmla="*/ 52 w 248"/>
                  <a:gd name="T25" fmla="*/ 74 h 149"/>
                  <a:gd name="T26" fmla="*/ 52 w 248"/>
                  <a:gd name="T27" fmla="*/ 68 h 149"/>
                  <a:gd name="T28" fmla="*/ 51 w 248"/>
                  <a:gd name="T29" fmla="*/ 65 h 149"/>
                  <a:gd name="T30" fmla="*/ 106 w 248"/>
                  <a:gd name="T31" fmla="*/ 12 h 149"/>
                  <a:gd name="T32" fmla="*/ 155 w 248"/>
                  <a:gd name="T33" fmla="*/ 44 h 149"/>
                  <a:gd name="T34" fmla="*/ 157 w 248"/>
                  <a:gd name="T35" fmla="*/ 50 h 149"/>
                  <a:gd name="T36" fmla="*/ 163 w 248"/>
                  <a:gd name="T37" fmla="*/ 47 h 149"/>
                  <a:gd name="T38" fmla="*/ 196 w 248"/>
                  <a:gd name="T39" fmla="*/ 57 h 149"/>
                  <a:gd name="T40" fmla="*/ 199 w 248"/>
                  <a:gd name="T41" fmla="*/ 69 h 149"/>
                  <a:gd name="T42" fmla="*/ 199 w 248"/>
                  <a:gd name="T43" fmla="*/ 74 h 149"/>
                  <a:gd name="T44" fmla="*/ 205 w 248"/>
                  <a:gd name="T45" fmla="*/ 74 h 149"/>
                  <a:gd name="T46" fmla="*/ 236 w 248"/>
                  <a:gd name="T47" fmla="*/ 106 h 149"/>
                  <a:gd name="T48" fmla="*/ 204 w 248"/>
                  <a:gd name="T49" fmla="*/ 138 h 149"/>
                  <a:gd name="T50" fmla="*/ 145 w 248"/>
                  <a:gd name="T51" fmla="*/ 138 h 149"/>
                  <a:gd name="T52" fmla="*/ 145 w 248"/>
                  <a:gd name="T53" fmla="*/ 149 h 149"/>
                  <a:gd name="T54" fmla="*/ 204 w 248"/>
                  <a:gd name="T55" fmla="*/ 149 h 149"/>
                  <a:gd name="T56" fmla="*/ 247 w 248"/>
                  <a:gd name="T57" fmla="*/ 106 h 149"/>
                  <a:gd name="T58" fmla="*/ 212 w 248"/>
                  <a:gd name="T59" fmla="*/ 64 h 149"/>
                  <a:gd name="T60" fmla="*/ 210 w 248"/>
                  <a:gd name="T61" fmla="*/ 64 h 149"/>
                  <a:gd name="T62" fmla="*/ 210 w 248"/>
                  <a:gd name="T63" fmla="*/ 62 h 149"/>
                  <a:gd name="T64" fmla="*/ 175 w 248"/>
                  <a:gd name="T65" fmla="*/ 33 h 149"/>
                  <a:gd name="T66" fmla="*/ 165 w 248"/>
                  <a:gd name="T67" fmla="*/ 34 h 149"/>
                  <a:gd name="T68" fmla="*/ 163 w 248"/>
                  <a:gd name="T69" fmla="*/ 35 h 149"/>
                  <a:gd name="T70" fmla="*/ 162 w 248"/>
                  <a:gd name="T71" fmla="*/ 33 h 149"/>
                  <a:gd name="T72" fmla="*/ 105 w 248"/>
                  <a:gd name="T73" fmla="*/ 1 h 149"/>
                  <a:gd name="T74" fmla="*/ 105 w 248"/>
                  <a:gd name="T75" fmla="*/ 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149">
                    <a:moveTo>
                      <a:pt x="105" y="1"/>
                    </a:moveTo>
                    <a:cubicBezTo>
                      <a:pt x="71" y="0"/>
                      <a:pt x="42" y="27"/>
                      <a:pt x="40" y="62"/>
                    </a:cubicBezTo>
                    <a:cubicBezTo>
                      <a:pt x="40" y="64"/>
                      <a:pt x="40" y="64"/>
                      <a:pt x="40" y="64"/>
                    </a:cubicBezTo>
                    <a:cubicBezTo>
                      <a:pt x="39" y="64"/>
                      <a:pt x="39" y="64"/>
                      <a:pt x="39" y="64"/>
                    </a:cubicBezTo>
                    <a:cubicBezTo>
                      <a:pt x="15" y="68"/>
                      <a:pt x="0" y="90"/>
                      <a:pt x="4" y="114"/>
                    </a:cubicBezTo>
                    <a:cubicBezTo>
                      <a:pt x="8" y="134"/>
                      <a:pt x="26" y="149"/>
                      <a:pt x="46" y="149"/>
                    </a:cubicBezTo>
                    <a:cubicBezTo>
                      <a:pt x="93" y="149"/>
                      <a:pt x="93" y="149"/>
                      <a:pt x="93" y="149"/>
                    </a:cubicBezTo>
                    <a:cubicBezTo>
                      <a:pt x="93" y="138"/>
                      <a:pt x="93" y="138"/>
                      <a:pt x="93" y="138"/>
                    </a:cubicBezTo>
                    <a:cubicBezTo>
                      <a:pt x="46" y="138"/>
                      <a:pt x="46" y="138"/>
                      <a:pt x="46" y="138"/>
                    </a:cubicBezTo>
                    <a:cubicBezTo>
                      <a:pt x="29" y="138"/>
                      <a:pt x="15" y="124"/>
                      <a:pt x="14" y="106"/>
                    </a:cubicBezTo>
                    <a:cubicBezTo>
                      <a:pt x="14" y="89"/>
                      <a:pt x="28" y="74"/>
                      <a:pt x="46" y="74"/>
                    </a:cubicBezTo>
                    <a:cubicBezTo>
                      <a:pt x="46" y="74"/>
                      <a:pt x="46" y="74"/>
                      <a:pt x="46" y="74"/>
                    </a:cubicBezTo>
                    <a:cubicBezTo>
                      <a:pt x="52" y="74"/>
                      <a:pt x="52" y="74"/>
                      <a:pt x="52" y="74"/>
                    </a:cubicBezTo>
                    <a:cubicBezTo>
                      <a:pt x="52" y="68"/>
                      <a:pt x="52" y="68"/>
                      <a:pt x="52" y="68"/>
                    </a:cubicBezTo>
                    <a:cubicBezTo>
                      <a:pt x="51" y="67"/>
                      <a:pt x="51" y="66"/>
                      <a:pt x="51" y="65"/>
                    </a:cubicBezTo>
                    <a:cubicBezTo>
                      <a:pt x="52" y="35"/>
                      <a:pt x="76" y="11"/>
                      <a:pt x="106" y="12"/>
                    </a:cubicBezTo>
                    <a:cubicBezTo>
                      <a:pt x="127" y="12"/>
                      <a:pt x="147" y="25"/>
                      <a:pt x="155" y="44"/>
                    </a:cubicBezTo>
                    <a:cubicBezTo>
                      <a:pt x="157" y="50"/>
                      <a:pt x="157" y="50"/>
                      <a:pt x="157" y="50"/>
                    </a:cubicBezTo>
                    <a:cubicBezTo>
                      <a:pt x="163" y="47"/>
                      <a:pt x="163" y="47"/>
                      <a:pt x="163" y="47"/>
                    </a:cubicBezTo>
                    <a:cubicBezTo>
                      <a:pt x="175" y="41"/>
                      <a:pt x="190" y="45"/>
                      <a:pt x="196" y="57"/>
                    </a:cubicBezTo>
                    <a:cubicBezTo>
                      <a:pt x="198" y="61"/>
                      <a:pt x="199" y="65"/>
                      <a:pt x="199" y="69"/>
                    </a:cubicBezTo>
                    <a:cubicBezTo>
                      <a:pt x="199" y="74"/>
                      <a:pt x="199" y="74"/>
                      <a:pt x="199" y="74"/>
                    </a:cubicBezTo>
                    <a:cubicBezTo>
                      <a:pt x="205" y="74"/>
                      <a:pt x="205" y="74"/>
                      <a:pt x="205" y="74"/>
                    </a:cubicBezTo>
                    <a:cubicBezTo>
                      <a:pt x="222" y="74"/>
                      <a:pt x="236" y="89"/>
                      <a:pt x="236" y="106"/>
                    </a:cubicBezTo>
                    <a:cubicBezTo>
                      <a:pt x="236" y="124"/>
                      <a:pt x="222" y="138"/>
                      <a:pt x="204" y="138"/>
                    </a:cubicBezTo>
                    <a:cubicBezTo>
                      <a:pt x="145" y="138"/>
                      <a:pt x="145" y="138"/>
                      <a:pt x="145" y="138"/>
                    </a:cubicBezTo>
                    <a:cubicBezTo>
                      <a:pt x="145" y="149"/>
                      <a:pt x="145" y="149"/>
                      <a:pt x="145" y="149"/>
                    </a:cubicBezTo>
                    <a:cubicBezTo>
                      <a:pt x="204" y="149"/>
                      <a:pt x="204" y="149"/>
                      <a:pt x="204" y="149"/>
                    </a:cubicBezTo>
                    <a:cubicBezTo>
                      <a:pt x="228" y="149"/>
                      <a:pt x="247" y="130"/>
                      <a:pt x="247" y="106"/>
                    </a:cubicBezTo>
                    <a:cubicBezTo>
                      <a:pt x="248" y="85"/>
                      <a:pt x="232" y="67"/>
                      <a:pt x="212" y="64"/>
                    </a:cubicBezTo>
                    <a:cubicBezTo>
                      <a:pt x="210" y="64"/>
                      <a:pt x="210" y="64"/>
                      <a:pt x="210" y="64"/>
                    </a:cubicBezTo>
                    <a:cubicBezTo>
                      <a:pt x="210" y="62"/>
                      <a:pt x="210" y="62"/>
                      <a:pt x="210" y="62"/>
                    </a:cubicBezTo>
                    <a:cubicBezTo>
                      <a:pt x="207" y="45"/>
                      <a:pt x="192" y="33"/>
                      <a:pt x="175" y="33"/>
                    </a:cubicBezTo>
                    <a:cubicBezTo>
                      <a:pt x="171" y="33"/>
                      <a:pt x="168" y="34"/>
                      <a:pt x="165" y="34"/>
                    </a:cubicBezTo>
                    <a:cubicBezTo>
                      <a:pt x="163" y="35"/>
                      <a:pt x="163" y="35"/>
                      <a:pt x="163" y="35"/>
                    </a:cubicBezTo>
                    <a:cubicBezTo>
                      <a:pt x="162" y="33"/>
                      <a:pt x="162" y="33"/>
                      <a:pt x="162" y="33"/>
                    </a:cubicBezTo>
                    <a:cubicBezTo>
                      <a:pt x="150" y="13"/>
                      <a:pt x="129" y="1"/>
                      <a:pt x="105" y="1"/>
                    </a:cubicBezTo>
                    <a:cubicBezTo>
                      <a:pt x="105" y="1"/>
                      <a:pt x="105" y="1"/>
                      <a:pt x="105"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156">
                <a:extLst>
                  <a:ext uri="{FF2B5EF4-FFF2-40B4-BE49-F238E27FC236}">
                    <a16:creationId xmlns:a16="http://schemas.microsoft.com/office/drawing/2014/main" id="{7446A5CC-75CC-4C1B-9EDF-8D635DA791E3}"/>
                  </a:ext>
                </a:extLst>
              </p:cNvPr>
              <p:cNvSpPr>
                <a:spLocks/>
              </p:cNvSpPr>
              <p:nvPr/>
            </p:nvSpPr>
            <p:spPr bwMode="auto">
              <a:xfrm>
                <a:off x="5236" y="2117"/>
                <a:ext cx="128" cy="178"/>
              </a:xfrm>
              <a:custGeom>
                <a:avLst/>
                <a:gdLst>
                  <a:gd name="T0" fmla="*/ 38 w 128"/>
                  <a:gd name="T1" fmla="*/ 77 h 178"/>
                  <a:gd name="T2" fmla="*/ 38 w 128"/>
                  <a:gd name="T3" fmla="*/ 178 h 178"/>
                  <a:gd name="T4" fmla="*/ 90 w 128"/>
                  <a:gd name="T5" fmla="*/ 178 h 178"/>
                  <a:gd name="T6" fmla="*/ 90 w 128"/>
                  <a:gd name="T7" fmla="*/ 77 h 178"/>
                  <a:gd name="T8" fmla="*/ 128 w 128"/>
                  <a:gd name="T9" fmla="*/ 77 h 178"/>
                  <a:gd name="T10" fmla="*/ 64 w 128"/>
                  <a:gd name="T11" fmla="*/ 0 h 178"/>
                  <a:gd name="T12" fmla="*/ 0 w 128"/>
                  <a:gd name="T13" fmla="*/ 77 h 178"/>
                  <a:gd name="T14" fmla="*/ 38 w 128"/>
                  <a:gd name="T15" fmla="*/ 77 h 178"/>
                  <a:gd name="T16" fmla="*/ 38 w 128"/>
                  <a:gd name="T17" fmla="*/ 7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78">
                    <a:moveTo>
                      <a:pt x="38" y="77"/>
                    </a:moveTo>
                    <a:lnTo>
                      <a:pt x="38" y="178"/>
                    </a:lnTo>
                    <a:lnTo>
                      <a:pt x="90" y="178"/>
                    </a:lnTo>
                    <a:lnTo>
                      <a:pt x="90" y="77"/>
                    </a:lnTo>
                    <a:lnTo>
                      <a:pt x="128" y="77"/>
                    </a:lnTo>
                    <a:lnTo>
                      <a:pt x="64" y="0"/>
                    </a:lnTo>
                    <a:lnTo>
                      <a:pt x="0" y="77"/>
                    </a:lnTo>
                    <a:lnTo>
                      <a:pt x="38" y="77"/>
                    </a:lnTo>
                    <a:lnTo>
                      <a:pt x="38" y="7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 name="Group 3">
            <a:extLst>
              <a:ext uri="{FF2B5EF4-FFF2-40B4-BE49-F238E27FC236}">
                <a16:creationId xmlns:a16="http://schemas.microsoft.com/office/drawing/2014/main" id="{B1081DBB-C720-4B48-899D-368A38DBB307}"/>
              </a:ext>
            </a:extLst>
          </p:cNvPr>
          <p:cNvGrpSpPr/>
          <p:nvPr/>
        </p:nvGrpSpPr>
        <p:grpSpPr>
          <a:xfrm>
            <a:off x="2176955" y="1054657"/>
            <a:ext cx="886366" cy="891915"/>
            <a:chOff x="3071280" y="1223969"/>
            <a:chExt cx="1143000" cy="1143000"/>
          </a:xfrm>
        </p:grpSpPr>
        <p:sp>
          <p:nvSpPr>
            <p:cNvPr id="285" name="Oval 284">
              <a:extLst>
                <a:ext uri="{FF2B5EF4-FFF2-40B4-BE49-F238E27FC236}">
                  <a16:creationId xmlns:a16="http://schemas.microsoft.com/office/drawing/2014/main" id="{787B01B3-264D-5D46-85DF-503277389C9D}"/>
                </a:ext>
              </a:extLst>
            </p:cNvPr>
            <p:cNvSpPr/>
            <p:nvPr/>
          </p:nvSpPr>
          <p:spPr>
            <a:xfrm>
              <a:off x="3071280" y="1223969"/>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D471D08B-2DA9-4197-87B4-AB61006E1105}"/>
                </a:ext>
              </a:extLst>
            </p:cNvPr>
            <p:cNvGrpSpPr/>
            <p:nvPr/>
          </p:nvGrpSpPr>
          <p:grpSpPr>
            <a:xfrm>
              <a:off x="3162115" y="1314805"/>
              <a:ext cx="961331" cy="961329"/>
              <a:chOff x="850294" y="1448970"/>
              <a:chExt cx="961331" cy="961329"/>
            </a:xfrm>
          </p:grpSpPr>
          <p:sp>
            <p:nvSpPr>
              <p:cNvPr id="220" name="Oval 219">
                <a:extLst>
                  <a:ext uri="{FF2B5EF4-FFF2-40B4-BE49-F238E27FC236}">
                    <a16:creationId xmlns:a16="http://schemas.microsoft.com/office/drawing/2014/main" id="{759A15CC-6760-4C73-9686-C73AE6ECA67C}"/>
                  </a:ext>
                </a:extLst>
              </p:cNvPr>
              <p:cNvSpPr/>
              <p:nvPr/>
            </p:nvSpPr>
            <p:spPr>
              <a:xfrm>
                <a:off x="850294" y="1448970"/>
                <a:ext cx="961331" cy="961329"/>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a:ln>
                    <a:noFill/>
                  </a:ln>
                  <a:solidFill>
                    <a:srgbClr val="646569"/>
                  </a:solidFill>
                  <a:effectLst/>
                  <a:uLnTx/>
                  <a:uFillTx/>
                  <a:latin typeface="Calibri"/>
                  <a:ea typeface="+mn-ea"/>
                  <a:cs typeface="+mn-cs"/>
                </a:endParaRPr>
              </a:p>
            </p:txBody>
          </p:sp>
          <p:sp>
            <p:nvSpPr>
              <p:cNvPr id="221" name="Oval 220">
                <a:extLst>
                  <a:ext uri="{FF2B5EF4-FFF2-40B4-BE49-F238E27FC236}">
                    <a16:creationId xmlns:a16="http://schemas.microsoft.com/office/drawing/2014/main" id="{EB063139-058A-4B53-BFF7-2FCD8532BCBE}"/>
                  </a:ext>
                </a:extLst>
              </p:cNvPr>
              <p:cNvSpPr/>
              <p:nvPr/>
            </p:nvSpPr>
            <p:spPr>
              <a:xfrm>
                <a:off x="913197" y="1511874"/>
                <a:ext cx="835524" cy="835523"/>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a:ln>
                    <a:noFill/>
                  </a:ln>
                  <a:solidFill>
                    <a:srgbClr val="646569"/>
                  </a:solidFill>
                  <a:effectLst/>
                  <a:uLnTx/>
                  <a:uFillTx/>
                  <a:latin typeface="Calibri"/>
                  <a:ea typeface="+mn-ea"/>
                  <a:cs typeface="+mn-cs"/>
                </a:endParaRPr>
              </a:p>
            </p:txBody>
          </p:sp>
        </p:grpSp>
        <p:grpSp>
          <p:nvGrpSpPr>
            <p:cNvPr id="240" name="Group 119">
              <a:extLst>
                <a:ext uri="{FF2B5EF4-FFF2-40B4-BE49-F238E27FC236}">
                  <a16:creationId xmlns:a16="http://schemas.microsoft.com/office/drawing/2014/main" id="{95038548-1316-4C15-9420-3E95E88E430A}"/>
                </a:ext>
              </a:extLst>
            </p:cNvPr>
            <p:cNvGrpSpPr>
              <a:grpSpLocks noChangeAspect="1"/>
            </p:cNvGrpSpPr>
            <p:nvPr/>
          </p:nvGrpSpPr>
          <p:grpSpPr bwMode="auto">
            <a:xfrm>
              <a:off x="3332063" y="1625308"/>
              <a:ext cx="621434" cy="340322"/>
              <a:chOff x="397" y="2063"/>
              <a:chExt cx="951" cy="521"/>
            </a:xfrm>
            <a:solidFill>
              <a:schemeClr val="bg1"/>
            </a:solidFill>
          </p:grpSpPr>
          <p:sp>
            <p:nvSpPr>
              <p:cNvPr id="241" name="Freeform 120">
                <a:extLst>
                  <a:ext uri="{FF2B5EF4-FFF2-40B4-BE49-F238E27FC236}">
                    <a16:creationId xmlns:a16="http://schemas.microsoft.com/office/drawing/2014/main" id="{0B5C8A16-CA76-4AA9-8CFC-ABD4EC0FC451}"/>
                  </a:ext>
                </a:extLst>
              </p:cNvPr>
              <p:cNvSpPr>
                <a:spLocks noEditPoints="1"/>
              </p:cNvSpPr>
              <p:nvPr/>
            </p:nvSpPr>
            <p:spPr bwMode="auto">
              <a:xfrm>
                <a:off x="397" y="2378"/>
                <a:ext cx="452" cy="206"/>
              </a:xfrm>
              <a:custGeom>
                <a:avLst/>
                <a:gdLst>
                  <a:gd name="T0" fmla="*/ 219 w 252"/>
                  <a:gd name="T1" fmla="*/ 23 h 114"/>
                  <a:gd name="T2" fmla="*/ 170 w 252"/>
                  <a:gd name="T3" fmla="*/ 0 h 114"/>
                  <a:gd name="T4" fmla="*/ 146 w 252"/>
                  <a:gd name="T5" fmla="*/ 74 h 114"/>
                  <a:gd name="T6" fmla="*/ 143 w 252"/>
                  <a:gd name="T7" fmla="*/ 84 h 114"/>
                  <a:gd name="T8" fmla="*/ 132 w 252"/>
                  <a:gd name="T9" fmla="*/ 54 h 114"/>
                  <a:gd name="T10" fmla="*/ 126 w 252"/>
                  <a:gd name="T11" fmla="*/ 19 h 114"/>
                  <a:gd name="T12" fmla="*/ 126 w 252"/>
                  <a:gd name="T13" fmla="*/ 19 h 114"/>
                  <a:gd name="T14" fmla="*/ 120 w 252"/>
                  <a:gd name="T15" fmla="*/ 54 h 114"/>
                  <a:gd name="T16" fmla="*/ 109 w 252"/>
                  <a:gd name="T17" fmla="*/ 84 h 114"/>
                  <a:gd name="T18" fmla="*/ 106 w 252"/>
                  <a:gd name="T19" fmla="*/ 74 h 114"/>
                  <a:gd name="T20" fmla="*/ 82 w 252"/>
                  <a:gd name="T21" fmla="*/ 0 h 114"/>
                  <a:gd name="T22" fmla="*/ 33 w 252"/>
                  <a:gd name="T23" fmla="*/ 23 h 114"/>
                  <a:gd name="T24" fmla="*/ 1 w 252"/>
                  <a:gd name="T25" fmla="*/ 114 h 114"/>
                  <a:gd name="T26" fmla="*/ 251 w 252"/>
                  <a:gd name="T27" fmla="*/ 114 h 114"/>
                  <a:gd name="T28" fmla="*/ 219 w 252"/>
                  <a:gd name="T29" fmla="*/ 23 h 114"/>
                  <a:gd name="T30" fmla="*/ 219 w 252"/>
                  <a:gd name="T31" fmla="*/ 23 h 114"/>
                  <a:gd name="T32" fmla="*/ 219 w 252"/>
                  <a:gd name="T33" fmla="*/ 2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114">
                    <a:moveTo>
                      <a:pt x="219" y="23"/>
                    </a:moveTo>
                    <a:cubicBezTo>
                      <a:pt x="188" y="12"/>
                      <a:pt x="170" y="0"/>
                      <a:pt x="170" y="0"/>
                    </a:cubicBezTo>
                    <a:cubicBezTo>
                      <a:pt x="146" y="74"/>
                      <a:pt x="146" y="74"/>
                      <a:pt x="146" y="74"/>
                    </a:cubicBezTo>
                    <a:cubicBezTo>
                      <a:pt x="143" y="84"/>
                      <a:pt x="143" y="84"/>
                      <a:pt x="143" y="84"/>
                    </a:cubicBezTo>
                    <a:cubicBezTo>
                      <a:pt x="132" y="54"/>
                      <a:pt x="132" y="54"/>
                      <a:pt x="132" y="54"/>
                    </a:cubicBezTo>
                    <a:cubicBezTo>
                      <a:pt x="157" y="21"/>
                      <a:pt x="131" y="19"/>
                      <a:pt x="126" y="19"/>
                    </a:cubicBezTo>
                    <a:cubicBezTo>
                      <a:pt x="126" y="19"/>
                      <a:pt x="126" y="19"/>
                      <a:pt x="126" y="19"/>
                    </a:cubicBezTo>
                    <a:cubicBezTo>
                      <a:pt x="121" y="19"/>
                      <a:pt x="95" y="21"/>
                      <a:pt x="120" y="54"/>
                    </a:cubicBezTo>
                    <a:cubicBezTo>
                      <a:pt x="109" y="84"/>
                      <a:pt x="109" y="84"/>
                      <a:pt x="109" y="84"/>
                    </a:cubicBezTo>
                    <a:cubicBezTo>
                      <a:pt x="106" y="74"/>
                      <a:pt x="106" y="74"/>
                      <a:pt x="106" y="74"/>
                    </a:cubicBezTo>
                    <a:cubicBezTo>
                      <a:pt x="82" y="0"/>
                      <a:pt x="82" y="0"/>
                      <a:pt x="82" y="0"/>
                    </a:cubicBezTo>
                    <a:cubicBezTo>
                      <a:pt x="82" y="0"/>
                      <a:pt x="64" y="12"/>
                      <a:pt x="33" y="23"/>
                    </a:cubicBezTo>
                    <a:cubicBezTo>
                      <a:pt x="0" y="36"/>
                      <a:pt x="2" y="61"/>
                      <a:pt x="1" y="114"/>
                    </a:cubicBezTo>
                    <a:cubicBezTo>
                      <a:pt x="251" y="114"/>
                      <a:pt x="251" y="114"/>
                      <a:pt x="251" y="114"/>
                    </a:cubicBezTo>
                    <a:cubicBezTo>
                      <a:pt x="250" y="61"/>
                      <a:pt x="252" y="36"/>
                      <a:pt x="219" y="23"/>
                    </a:cubicBezTo>
                    <a:close/>
                    <a:moveTo>
                      <a:pt x="219" y="23"/>
                    </a:moveTo>
                    <a:cubicBezTo>
                      <a:pt x="219" y="23"/>
                      <a:pt x="219" y="23"/>
                      <a:pt x="219"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121">
                <a:extLst>
                  <a:ext uri="{FF2B5EF4-FFF2-40B4-BE49-F238E27FC236}">
                    <a16:creationId xmlns:a16="http://schemas.microsoft.com/office/drawing/2014/main" id="{829578BB-A052-4EB5-8700-B1E7B25888AC}"/>
                  </a:ext>
                </a:extLst>
              </p:cNvPr>
              <p:cNvSpPr>
                <a:spLocks noEditPoints="1"/>
              </p:cNvSpPr>
              <p:nvPr/>
            </p:nvSpPr>
            <p:spPr bwMode="auto">
              <a:xfrm>
                <a:off x="498" y="2063"/>
                <a:ext cx="249" cy="320"/>
              </a:xfrm>
              <a:custGeom>
                <a:avLst/>
                <a:gdLst>
                  <a:gd name="T0" fmla="*/ 17 w 139"/>
                  <a:gd name="T1" fmla="*/ 126 h 177"/>
                  <a:gd name="T2" fmla="*/ 55 w 139"/>
                  <a:gd name="T3" fmla="*/ 174 h 177"/>
                  <a:gd name="T4" fmla="*/ 84 w 139"/>
                  <a:gd name="T5" fmla="*/ 174 h 177"/>
                  <a:gd name="T6" fmla="*/ 122 w 139"/>
                  <a:gd name="T7" fmla="*/ 126 h 177"/>
                  <a:gd name="T8" fmla="*/ 133 w 139"/>
                  <a:gd name="T9" fmla="*/ 107 h 177"/>
                  <a:gd name="T10" fmla="*/ 128 w 139"/>
                  <a:gd name="T11" fmla="*/ 85 h 177"/>
                  <a:gd name="T12" fmla="*/ 130 w 139"/>
                  <a:gd name="T13" fmla="*/ 76 h 177"/>
                  <a:gd name="T14" fmla="*/ 113 w 139"/>
                  <a:gd name="T15" fmla="*/ 22 h 177"/>
                  <a:gd name="T16" fmla="*/ 97 w 139"/>
                  <a:gd name="T17" fmla="*/ 8 h 177"/>
                  <a:gd name="T18" fmla="*/ 65 w 139"/>
                  <a:gd name="T19" fmla="*/ 1 h 177"/>
                  <a:gd name="T20" fmla="*/ 53 w 139"/>
                  <a:gd name="T21" fmla="*/ 4 h 177"/>
                  <a:gd name="T22" fmla="*/ 39 w 139"/>
                  <a:gd name="T23" fmla="*/ 11 h 177"/>
                  <a:gd name="T24" fmla="*/ 25 w 139"/>
                  <a:gd name="T25" fmla="*/ 23 h 177"/>
                  <a:gd name="T26" fmla="*/ 9 w 139"/>
                  <a:gd name="T27" fmla="*/ 50 h 177"/>
                  <a:gd name="T28" fmla="*/ 9 w 139"/>
                  <a:gd name="T29" fmla="*/ 76 h 177"/>
                  <a:gd name="T30" fmla="*/ 11 w 139"/>
                  <a:gd name="T31" fmla="*/ 85 h 177"/>
                  <a:gd name="T32" fmla="*/ 6 w 139"/>
                  <a:gd name="T33" fmla="*/ 107 h 177"/>
                  <a:gd name="T34" fmla="*/ 17 w 139"/>
                  <a:gd name="T35" fmla="*/ 126 h 177"/>
                  <a:gd name="T36" fmla="*/ 17 w 139"/>
                  <a:gd name="T37" fmla="*/ 126 h 177"/>
                  <a:gd name="T38" fmla="*/ 17 w 139"/>
                  <a:gd name="T39" fmla="*/ 12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9" h="177">
                    <a:moveTo>
                      <a:pt x="17" y="126"/>
                    </a:moveTo>
                    <a:cubicBezTo>
                      <a:pt x="20" y="144"/>
                      <a:pt x="33" y="166"/>
                      <a:pt x="55" y="174"/>
                    </a:cubicBezTo>
                    <a:cubicBezTo>
                      <a:pt x="64" y="177"/>
                      <a:pt x="74" y="177"/>
                      <a:pt x="84" y="174"/>
                    </a:cubicBezTo>
                    <a:cubicBezTo>
                      <a:pt x="105" y="166"/>
                      <a:pt x="119" y="144"/>
                      <a:pt x="122" y="126"/>
                    </a:cubicBezTo>
                    <a:cubicBezTo>
                      <a:pt x="125" y="126"/>
                      <a:pt x="129" y="122"/>
                      <a:pt x="133" y="107"/>
                    </a:cubicBezTo>
                    <a:cubicBezTo>
                      <a:pt x="139" y="87"/>
                      <a:pt x="133" y="84"/>
                      <a:pt x="128" y="85"/>
                    </a:cubicBezTo>
                    <a:cubicBezTo>
                      <a:pt x="128" y="82"/>
                      <a:pt x="129" y="79"/>
                      <a:pt x="130" y="76"/>
                    </a:cubicBezTo>
                    <a:cubicBezTo>
                      <a:pt x="138" y="24"/>
                      <a:pt x="113" y="22"/>
                      <a:pt x="113" y="22"/>
                    </a:cubicBezTo>
                    <a:cubicBezTo>
                      <a:pt x="113" y="22"/>
                      <a:pt x="108" y="14"/>
                      <a:pt x="97" y="8"/>
                    </a:cubicBezTo>
                    <a:cubicBezTo>
                      <a:pt x="90" y="4"/>
                      <a:pt x="79" y="0"/>
                      <a:pt x="65" y="1"/>
                    </a:cubicBezTo>
                    <a:cubicBezTo>
                      <a:pt x="61" y="2"/>
                      <a:pt x="57" y="2"/>
                      <a:pt x="53" y="4"/>
                    </a:cubicBezTo>
                    <a:cubicBezTo>
                      <a:pt x="48" y="5"/>
                      <a:pt x="43" y="8"/>
                      <a:pt x="39" y="11"/>
                    </a:cubicBezTo>
                    <a:cubicBezTo>
                      <a:pt x="34" y="14"/>
                      <a:pt x="29" y="18"/>
                      <a:pt x="25" y="23"/>
                    </a:cubicBezTo>
                    <a:cubicBezTo>
                      <a:pt x="18" y="30"/>
                      <a:pt x="12" y="39"/>
                      <a:pt x="9" y="50"/>
                    </a:cubicBezTo>
                    <a:cubicBezTo>
                      <a:pt x="7" y="58"/>
                      <a:pt x="7" y="67"/>
                      <a:pt x="9" y="76"/>
                    </a:cubicBezTo>
                    <a:cubicBezTo>
                      <a:pt x="10" y="79"/>
                      <a:pt x="11" y="82"/>
                      <a:pt x="11" y="85"/>
                    </a:cubicBezTo>
                    <a:cubicBezTo>
                      <a:pt x="6" y="84"/>
                      <a:pt x="0" y="87"/>
                      <a:pt x="6" y="107"/>
                    </a:cubicBezTo>
                    <a:cubicBezTo>
                      <a:pt x="10" y="122"/>
                      <a:pt x="14" y="126"/>
                      <a:pt x="17" y="126"/>
                    </a:cubicBezTo>
                    <a:close/>
                    <a:moveTo>
                      <a:pt x="17" y="126"/>
                    </a:moveTo>
                    <a:cubicBezTo>
                      <a:pt x="17" y="126"/>
                      <a:pt x="17" y="126"/>
                      <a:pt x="17" y="1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122">
                <a:extLst>
                  <a:ext uri="{FF2B5EF4-FFF2-40B4-BE49-F238E27FC236}">
                    <a16:creationId xmlns:a16="http://schemas.microsoft.com/office/drawing/2014/main" id="{2556ADF6-1035-4B14-A7D7-34457F771524}"/>
                  </a:ext>
                </a:extLst>
              </p:cNvPr>
              <p:cNvSpPr>
                <a:spLocks noEditPoints="1"/>
              </p:cNvSpPr>
              <p:nvPr/>
            </p:nvSpPr>
            <p:spPr bwMode="auto">
              <a:xfrm>
                <a:off x="828" y="2309"/>
                <a:ext cx="34" cy="35"/>
              </a:xfrm>
              <a:custGeom>
                <a:avLst/>
                <a:gdLst>
                  <a:gd name="T0" fmla="*/ 9 w 19"/>
                  <a:gd name="T1" fmla="*/ 19 h 19"/>
                  <a:gd name="T2" fmla="*/ 16 w 19"/>
                  <a:gd name="T3" fmla="*/ 16 h 19"/>
                  <a:gd name="T4" fmla="*/ 19 w 19"/>
                  <a:gd name="T5" fmla="*/ 9 h 19"/>
                  <a:gd name="T6" fmla="*/ 16 w 19"/>
                  <a:gd name="T7" fmla="*/ 3 h 19"/>
                  <a:gd name="T8" fmla="*/ 9 w 19"/>
                  <a:gd name="T9" fmla="*/ 0 h 19"/>
                  <a:gd name="T10" fmla="*/ 3 w 19"/>
                  <a:gd name="T11" fmla="*/ 3 h 19"/>
                  <a:gd name="T12" fmla="*/ 0 w 19"/>
                  <a:gd name="T13" fmla="*/ 9 h 19"/>
                  <a:gd name="T14" fmla="*/ 3 w 19"/>
                  <a:gd name="T15" fmla="*/ 16 h 19"/>
                  <a:gd name="T16" fmla="*/ 9 w 19"/>
                  <a:gd name="T17" fmla="*/ 19 h 19"/>
                  <a:gd name="T18" fmla="*/ 9 w 19"/>
                  <a:gd name="T19" fmla="*/ 19 h 19"/>
                  <a:gd name="T20" fmla="*/ 9 w 19"/>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9" y="19"/>
                    </a:moveTo>
                    <a:cubicBezTo>
                      <a:pt x="12" y="19"/>
                      <a:pt x="14" y="18"/>
                      <a:pt x="16" y="16"/>
                    </a:cubicBezTo>
                    <a:cubicBezTo>
                      <a:pt x="18" y="14"/>
                      <a:pt x="19" y="12"/>
                      <a:pt x="19" y="9"/>
                    </a:cubicBezTo>
                    <a:cubicBezTo>
                      <a:pt x="19" y="7"/>
                      <a:pt x="18" y="4"/>
                      <a:pt x="16" y="3"/>
                    </a:cubicBezTo>
                    <a:cubicBezTo>
                      <a:pt x="14" y="1"/>
                      <a:pt x="12" y="0"/>
                      <a:pt x="9" y="0"/>
                    </a:cubicBezTo>
                    <a:cubicBezTo>
                      <a:pt x="7" y="0"/>
                      <a:pt x="4" y="1"/>
                      <a:pt x="3" y="3"/>
                    </a:cubicBezTo>
                    <a:cubicBezTo>
                      <a:pt x="1" y="4"/>
                      <a:pt x="0" y="7"/>
                      <a:pt x="0" y="9"/>
                    </a:cubicBezTo>
                    <a:cubicBezTo>
                      <a:pt x="0" y="12"/>
                      <a:pt x="1" y="14"/>
                      <a:pt x="3" y="16"/>
                    </a:cubicBezTo>
                    <a:cubicBezTo>
                      <a:pt x="4" y="18"/>
                      <a:pt x="7"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123">
                <a:extLst>
                  <a:ext uri="{FF2B5EF4-FFF2-40B4-BE49-F238E27FC236}">
                    <a16:creationId xmlns:a16="http://schemas.microsoft.com/office/drawing/2014/main" id="{DA6043D2-7F3D-4AC8-A0D8-D6286CBD6025}"/>
                  </a:ext>
                </a:extLst>
              </p:cNvPr>
              <p:cNvSpPr>
                <a:spLocks noEditPoints="1"/>
              </p:cNvSpPr>
              <p:nvPr/>
            </p:nvSpPr>
            <p:spPr bwMode="auto">
              <a:xfrm>
                <a:off x="926" y="2309"/>
                <a:ext cx="34" cy="35"/>
              </a:xfrm>
              <a:custGeom>
                <a:avLst/>
                <a:gdLst>
                  <a:gd name="T0" fmla="*/ 19 w 19"/>
                  <a:gd name="T1" fmla="*/ 9 h 19"/>
                  <a:gd name="T2" fmla="*/ 10 w 19"/>
                  <a:gd name="T3" fmla="*/ 19 h 19"/>
                  <a:gd name="T4" fmla="*/ 0 w 19"/>
                  <a:gd name="T5" fmla="*/ 9 h 19"/>
                  <a:gd name="T6" fmla="*/ 10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5"/>
                      <a:pt x="15" y="19"/>
                      <a:pt x="10" y="19"/>
                    </a:cubicBezTo>
                    <a:cubicBezTo>
                      <a:pt x="5" y="19"/>
                      <a:pt x="0" y="15"/>
                      <a:pt x="0" y="9"/>
                    </a:cubicBezTo>
                    <a:cubicBezTo>
                      <a:pt x="0" y="4"/>
                      <a:pt x="5" y="0"/>
                      <a:pt x="10" y="0"/>
                    </a:cubicBezTo>
                    <a:cubicBezTo>
                      <a:pt x="15"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124">
                <a:extLst>
                  <a:ext uri="{FF2B5EF4-FFF2-40B4-BE49-F238E27FC236}">
                    <a16:creationId xmlns:a16="http://schemas.microsoft.com/office/drawing/2014/main" id="{605726E8-2F90-4167-833D-9560F2886ADA}"/>
                  </a:ext>
                </a:extLst>
              </p:cNvPr>
              <p:cNvSpPr>
                <a:spLocks noEditPoints="1"/>
              </p:cNvSpPr>
              <p:nvPr/>
            </p:nvSpPr>
            <p:spPr bwMode="auto">
              <a:xfrm>
                <a:off x="878" y="2309"/>
                <a:ext cx="34" cy="35"/>
              </a:xfrm>
              <a:custGeom>
                <a:avLst/>
                <a:gdLst>
                  <a:gd name="T0" fmla="*/ 19 w 19"/>
                  <a:gd name="T1" fmla="*/ 9 h 19"/>
                  <a:gd name="T2" fmla="*/ 9 w 19"/>
                  <a:gd name="T3" fmla="*/ 19 h 19"/>
                  <a:gd name="T4" fmla="*/ 0 w 19"/>
                  <a:gd name="T5" fmla="*/ 9 h 19"/>
                  <a:gd name="T6" fmla="*/ 9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5"/>
                      <a:pt x="14" y="19"/>
                      <a:pt x="9" y="19"/>
                    </a:cubicBezTo>
                    <a:cubicBezTo>
                      <a:pt x="4" y="19"/>
                      <a:pt x="0" y="15"/>
                      <a:pt x="0" y="9"/>
                    </a:cubicBezTo>
                    <a:cubicBezTo>
                      <a:pt x="0" y="4"/>
                      <a:pt x="4" y="0"/>
                      <a:pt x="9" y="0"/>
                    </a:cubicBezTo>
                    <a:cubicBezTo>
                      <a:pt x="14"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125">
                <a:extLst>
                  <a:ext uri="{FF2B5EF4-FFF2-40B4-BE49-F238E27FC236}">
                    <a16:creationId xmlns:a16="http://schemas.microsoft.com/office/drawing/2014/main" id="{E3D7BEDB-2E24-452E-A945-FD4785B8650E}"/>
                  </a:ext>
                </a:extLst>
              </p:cNvPr>
              <p:cNvSpPr>
                <a:spLocks noEditPoints="1"/>
              </p:cNvSpPr>
              <p:nvPr/>
            </p:nvSpPr>
            <p:spPr bwMode="auto">
              <a:xfrm>
                <a:off x="977" y="2309"/>
                <a:ext cx="34" cy="35"/>
              </a:xfrm>
              <a:custGeom>
                <a:avLst/>
                <a:gdLst>
                  <a:gd name="T0" fmla="*/ 19 w 19"/>
                  <a:gd name="T1" fmla="*/ 9 h 19"/>
                  <a:gd name="T2" fmla="*/ 10 w 19"/>
                  <a:gd name="T3" fmla="*/ 19 h 19"/>
                  <a:gd name="T4" fmla="*/ 0 w 19"/>
                  <a:gd name="T5" fmla="*/ 9 h 19"/>
                  <a:gd name="T6" fmla="*/ 10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5"/>
                      <a:pt x="15" y="19"/>
                      <a:pt x="10" y="19"/>
                    </a:cubicBezTo>
                    <a:cubicBezTo>
                      <a:pt x="4" y="19"/>
                      <a:pt x="0" y="15"/>
                      <a:pt x="0" y="9"/>
                    </a:cubicBezTo>
                    <a:cubicBezTo>
                      <a:pt x="0" y="4"/>
                      <a:pt x="4" y="0"/>
                      <a:pt x="10" y="0"/>
                    </a:cubicBezTo>
                    <a:cubicBezTo>
                      <a:pt x="15"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126">
                <a:extLst>
                  <a:ext uri="{FF2B5EF4-FFF2-40B4-BE49-F238E27FC236}">
                    <a16:creationId xmlns:a16="http://schemas.microsoft.com/office/drawing/2014/main" id="{85591BFB-EBBD-40BD-B968-26141212C74F}"/>
                  </a:ext>
                </a:extLst>
              </p:cNvPr>
              <p:cNvSpPr>
                <a:spLocks noEditPoints="1"/>
              </p:cNvSpPr>
              <p:nvPr/>
            </p:nvSpPr>
            <p:spPr bwMode="auto">
              <a:xfrm>
                <a:off x="1027" y="2309"/>
                <a:ext cx="34" cy="35"/>
              </a:xfrm>
              <a:custGeom>
                <a:avLst/>
                <a:gdLst>
                  <a:gd name="T0" fmla="*/ 9 w 19"/>
                  <a:gd name="T1" fmla="*/ 0 h 19"/>
                  <a:gd name="T2" fmla="*/ 0 w 19"/>
                  <a:gd name="T3" fmla="*/ 9 h 19"/>
                  <a:gd name="T4" fmla="*/ 9 w 19"/>
                  <a:gd name="T5" fmla="*/ 19 h 19"/>
                  <a:gd name="T6" fmla="*/ 19 w 19"/>
                  <a:gd name="T7" fmla="*/ 9 h 19"/>
                  <a:gd name="T8" fmla="*/ 9 w 19"/>
                  <a:gd name="T9" fmla="*/ 0 h 19"/>
                  <a:gd name="T10" fmla="*/ 9 w 19"/>
                  <a:gd name="T11" fmla="*/ 0 h 19"/>
                  <a:gd name="T12" fmla="*/ 9 w 1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0"/>
                    </a:moveTo>
                    <a:cubicBezTo>
                      <a:pt x="4" y="0"/>
                      <a:pt x="0" y="4"/>
                      <a:pt x="0" y="9"/>
                    </a:cubicBezTo>
                    <a:cubicBezTo>
                      <a:pt x="0" y="14"/>
                      <a:pt x="4" y="19"/>
                      <a:pt x="9" y="19"/>
                    </a:cubicBezTo>
                    <a:cubicBezTo>
                      <a:pt x="15" y="19"/>
                      <a:pt x="19" y="14"/>
                      <a:pt x="19" y="9"/>
                    </a:cubicBezTo>
                    <a:cubicBezTo>
                      <a:pt x="19" y="4"/>
                      <a:pt x="15" y="0"/>
                      <a:pt x="9" y="0"/>
                    </a:cubicBezTo>
                    <a:close/>
                    <a:moveTo>
                      <a:pt x="9" y="0"/>
                    </a:move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127">
                <a:extLst>
                  <a:ext uri="{FF2B5EF4-FFF2-40B4-BE49-F238E27FC236}">
                    <a16:creationId xmlns:a16="http://schemas.microsoft.com/office/drawing/2014/main" id="{24C76AEB-14CD-4ADA-845D-993F0A1AF367}"/>
                  </a:ext>
                </a:extLst>
              </p:cNvPr>
              <p:cNvSpPr>
                <a:spLocks noEditPoints="1"/>
              </p:cNvSpPr>
              <p:nvPr/>
            </p:nvSpPr>
            <p:spPr bwMode="auto">
              <a:xfrm>
                <a:off x="1027" y="2259"/>
                <a:ext cx="34" cy="34"/>
              </a:xfrm>
              <a:custGeom>
                <a:avLst/>
                <a:gdLst>
                  <a:gd name="T0" fmla="*/ 19 w 19"/>
                  <a:gd name="T1" fmla="*/ 9 h 19"/>
                  <a:gd name="T2" fmla="*/ 9 w 19"/>
                  <a:gd name="T3" fmla="*/ 19 h 19"/>
                  <a:gd name="T4" fmla="*/ 0 w 19"/>
                  <a:gd name="T5" fmla="*/ 9 h 19"/>
                  <a:gd name="T6" fmla="*/ 9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5"/>
                      <a:pt x="15" y="19"/>
                      <a:pt x="9" y="19"/>
                    </a:cubicBezTo>
                    <a:cubicBezTo>
                      <a:pt x="4" y="19"/>
                      <a:pt x="0" y="15"/>
                      <a:pt x="0" y="9"/>
                    </a:cubicBezTo>
                    <a:cubicBezTo>
                      <a:pt x="0" y="4"/>
                      <a:pt x="4" y="0"/>
                      <a:pt x="9" y="0"/>
                    </a:cubicBezTo>
                    <a:cubicBezTo>
                      <a:pt x="15"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128">
                <a:extLst>
                  <a:ext uri="{FF2B5EF4-FFF2-40B4-BE49-F238E27FC236}">
                    <a16:creationId xmlns:a16="http://schemas.microsoft.com/office/drawing/2014/main" id="{C0136DE5-3172-4A7E-A30F-7612A72FD091}"/>
                  </a:ext>
                </a:extLst>
              </p:cNvPr>
              <p:cNvSpPr>
                <a:spLocks noEditPoints="1"/>
              </p:cNvSpPr>
              <p:nvPr/>
            </p:nvSpPr>
            <p:spPr bwMode="auto">
              <a:xfrm>
                <a:off x="1027" y="2208"/>
                <a:ext cx="34" cy="34"/>
              </a:xfrm>
              <a:custGeom>
                <a:avLst/>
                <a:gdLst>
                  <a:gd name="T0" fmla="*/ 19 w 19"/>
                  <a:gd name="T1" fmla="*/ 10 h 19"/>
                  <a:gd name="T2" fmla="*/ 9 w 19"/>
                  <a:gd name="T3" fmla="*/ 19 h 19"/>
                  <a:gd name="T4" fmla="*/ 0 w 19"/>
                  <a:gd name="T5" fmla="*/ 10 h 19"/>
                  <a:gd name="T6" fmla="*/ 9 w 19"/>
                  <a:gd name="T7" fmla="*/ 0 h 19"/>
                  <a:gd name="T8" fmla="*/ 19 w 19"/>
                  <a:gd name="T9" fmla="*/ 10 h 19"/>
                  <a:gd name="T10" fmla="*/ 19 w 19"/>
                  <a:gd name="T11" fmla="*/ 10 h 19"/>
                  <a:gd name="T12" fmla="*/ 19 w 19"/>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0"/>
                    </a:moveTo>
                    <a:cubicBezTo>
                      <a:pt x="19" y="15"/>
                      <a:pt x="15" y="19"/>
                      <a:pt x="9" y="19"/>
                    </a:cubicBezTo>
                    <a:cubicBezTo>
                      <a:pt x="4" y="19"/>
                      <a:pt x="0" y="15"/>
                      <a:pt x="0" y="10"/>
                    </a:cubicBezTo>
                    <a:cubicBezTo>
                      <a:pt x="0" y="4"/>
                      <a:pt x="4" y="0"/>
                      <a:pt x="9" y="0"/>
                    </a:cubicBezTo>
                    <a:cubicBezTo>
                      <a:pt x="15" y="0"/>
                      <a:pt x="19" y="4"/>
                      <a:pt x="19" y="10"/>
                    </a:cubicBezTo>
                    <a:close/>
                    <a:moveTo>
                      <a:pt x="19" y="10"/>
                    </a:moveTo>
                    <a:cubicBezTo>
                      <a:pt x="19" y="10"/>
                      <a:pt x="19" y="10"/>
                      <a:pt x="19"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129">
                <a:extLst>
                  <a:ext uri="{FF2B5EF4-FFF2-40B4-BE49-F238E27FC236}">
                    <a16:creationId xmlns:a16="http://schemas.microsoft.com/office/drawing/2014/main" id="{96604BB6-F879-43FF-BDD1-4606DC8B63D3}"/>
                  </a:ext>
                </a:extLst>
              </p:cNvPr>
              <p:cNvSpPr>
                <a:spLocks noEditPoints="1"/>
              </p:cNvSpPr>
              <p:nvPr/>
            </p:nvSpPr>
            <p:spPr bwMode="auto">
              <a:xfrm>
                <a:off x="1027" y="2157"/>
                <a:ext cx="34" cy="35"/>
              </a:xfrm>
              <a:custGeom>
                <a:avLst/>
                <a:gdLst>
                  <a:gd name="T0" fmla="*/ 9 w 19"/>
                  <a:gd name="T1" fmla="*/ 0 h 19"/>
                  <a:gd name="T2" fmla="*/ 0 w 19"/>
                  <a:gd name="T3" fmla="*/ 10 h 19"/>
                  <a:gd name="T4" fmla="*/ 9 w 19"/>
                  <a:gd name="T5" fmla="*/ 19 h 19"/>
                  <a:gd name="T6" fmla="*/ 19 w 19"/>
                  <a:gd name="T7" fmla="*/ 10 h 19"/>
                  <a:gd name="T8" fmla="*/ 9 w 19"/>
                  <a:gd name="T9" fmla="*/ 0 h 19"/>
                  <a:gd name="T10" fmla="*/ 9 w 19"/>
                  <a:gd name="T11" fmla="*/ 0 h 19"/>
                  <a:gd name="T12" fmla="*/ 9 w 1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0"/>
                    </a:moveTo>
                    <a:cubicBezTo>
                      <a:pt x="4" y="0"/>
                      <a:pt x="0" y="5"/>
                      <a:pt x="0" y="10"/>
                    </a:cubicBezTo>
                    <a:cubicBezTo>
                      <a:pt x="0" y="15"/>
                      <a:pt x="4" y="19"/>
                      <a:pt x="9" y="19"/>
                    </a:cubicBezTo>
                    <a:cubicBezTo>
                      <a:pt x="15" y="19"/>
                      <a:pt x="19" y="15"/>
                      <a:pt x="19" y="10"/>
                    </a:cubicBezTo>
                    <a:cubicBezTo>
                      <a:pt x="19" y="5"/>
                      <a:pt x="15" y="0"/>
                      <a:pt x="9" y="0"/>
                    </a:cubicBezTo>
                    <a:close/>
                    <a:moveTo>
                      <a:pt x="9" y="0"/>
                    </a:move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130">
                <a:extLst>
                  <a:ext uri="{FF2B5EF4-FFF2-40B4-BE49-F238E27FC236}">
                    <a16:creationId xmlns:a16="http://schemas.microsoft.com/office/drawing/2014/main" id="{36431B22-B613-4A3E-A274-6D5370875589}"/>
                  </a:ext>
                </a:extLst>
              </p:cNvPr>
              <p:cNvSpPr>
                <a:spLocks noEditPoints="1"/>
              </p:cNvSpPr>
              <p:nvPr/>
            </p:nvSpPr>
            <p:spPr bwMode="auto">
              <a:xfrm>
                <a:off x="1027" y="2108"/>
                <a:ext cx="34" cy="35"/>
              </a:xfrm>
              <a:custGeom>
                <a:avLst/>
                <a:gdLst>
                  <a:gd name="T0" fmla="*/ 9 w 19"/>
                  <a:gd name="T1" fmla="*/ 0 h 19"/>
                  <a:gd name="T2" fmla="*/ 3 w 19"/>
                  <a:gd name="T3" fmla="*/ 2 h 19"/>
                  <a:gd name="T4" fmla="*/ 0 w 19"/>
                  <a:gd name="T5" fmla="*/ 9 h 19"/>
                  <a:gd name="T6" fmla="*/ 3 w 19"/>
                  <a:gd name="T7" fmla="*/ 16 h 19"/>
                  <a:gd name="T8" fmla="*/ 9 w 19"/>
                  <a:gd name="T9" fmla="*/ 19 h 19"/>
                  <a:gd name="T10" fmla="*/ 16 w 19"/>
                  <a:gd name="T11" fmla="*/ 16 h 19"/>
                  <a:gd name="T12" fmla="*/ 19 w 19"/>
                  <a:gd name="T13" fmla="*/ 9 h 19"/>
                  <a:gd name="T14" fmla="*/ 16 w 19"/>
                  <a:gd name="T15" fmla="*/ 2 h 19"/>
                  <a:gd name="T16" fmla="*/ 9 w 19"/>
                  <a:gd name="T17" fmla="*/ 0 h 19"/>
                  <a:gd name="T18" fmla="*/ 9 w 19"/>
                  <a:gd name="T19" fmla="*/ 0 h 19"/>
                  <a:gd name="T20" fmla="*/ 9 w 19"/>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9" y="0"/>
                    </a:moveTo>
                    <a:cubicBezTo>
                      <a:pt x="7" y="0"/>
                      <a:pt x="4" y="0"/>
                      <a:pt x="3" y="2"/>
                    </a:cubicBezTo>
                    <a:cubicBezTo>
                      <a:pt x="1" y="4"/>
                      <a:pt x="0" y="7"/>
                      <a:pt x="0" y="9"/>
                    </a:cubicBezTo>
                    <a:cubicBezTo>
                      <a:pt x="0" y="11"/>
                      <a:pt x="1" y="14"/>
                      <a:pt x="3" y="16"/>
                    </a:cubicBezTo>
                    <a:cubicBezTo>
                      <a:pt x="5" y="18"/>
                      <a:pt x="7" y="19"/>
                      <a:pt x="9" y="19"/>
                    </a:cubicBezTo>
                    <a:cubicBezTo>
                      <a:pt x="12" y="19"/>
                      <a:pt x="14" y="17"/>
                      <a:pt x="16" y="16"/>
                    </a:cubicBezTo>
                    <a:cubicBezTo>
                      <a:pt x="18" y="14"/>
                      <a:pt x="19" y="11"/>
                      <a:pt x="19" y="9"/>
                    </a:cubicBezTo>
                    <a:cubicBezTo>
                      <a:pt x="19" y="7"/>
                      <a:pt x="18" y="4"/>
                      <a:pt x="16" y="2"/>
                    </a:cubicBezTo>
                    <a:cubicBezTo>
                      <a:pt x="14" y="1"/>
                      <a:pt x="12" y="0"/>
                      <a:pt x="9" y="0"/>
                    </a:cubicBezTo>
                    <a:close/>
                    <a:moveTo>
                      <a:pt x="9" y="0"/>
                    </a:move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131">
                <a:extLst>
                  <a:ext uri="{FF2B5EF4-FFF2-40B4-BE49-F238E27FC236}">
                    <a16:creationId xmlns:a16="http://schemas.microsoft.com/office/drawing/2014/main" id="{D3F96E0F-B13F-417F-B662-52F25EA449F9}"/>
                  </a:ext>
                </a:extLst>
              </p:cNvPr>
              <p:cNvSpPr>
                <a:spLocks noEditPoints="1"/>
              </p:cNvSpPr>
              <p:nvPr/>
            </p:nvSpPr>
            <p:spPr bwMode="auto">
              <a:xfrm>
                <a:off x="1027" y="2510"/>
                <a:ext cx="34" cy="34"/>
              </a:xfrm>
              <a:custGeom>
                <a:avLst/>
                <a:gdLst>
                  <a:gd name="T0" fmla="*/ 19 w 19"/>
                  <a:gd name="T1" fmla="*/ 9 h 19"/>
                  <a:gd name="T2" fmla="*/ 9 w 19"/>
                  <a:gd name="T3" fmla="*/ 19 h 19"/>
                  <a:gd name="T4" fmla="*/ 0 w 19"/>
                  <a:gd name="T5" fmla="*/ 9 h 19"/>
                  <a:gd name="T6" fmla="*/ 9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5"/>
                      <a:pt x="15" y="19"/>
                      <a:pt x="9" y="19"/>
                    </a:cubicBezTo>
                    <a:cubicBezTo>
                      <a:pt x="4" y="19"/>
                      <a:pt x="0" y="15"/>
                      <a:pt x="0" y="9"/>
                    </a:cubicBezTo>
                    <a:cubicBezTo>
                      <a:pt x="0" y="4"/>
                      <a:pt x="4" y="0"/>
                      <a:pt x="9" y="0"/>
                    </a:cubicBezTo>
                    <a:cubicBezTo>
                      <a:pt x="15"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132">
                <a:extLst>
                  <a:ext uri="{FF2B5EF4-FFF2-40B4-BE49-F238E27FC236}">
                    <a16:creationId xmlns:a16="http://schemas.microsoft.com/office/drawing/2014/main" id="{934DF9E0-96C3-47AA-89F5-5D7F3B6C0B3C}"/>
                  </a:ext>
                </a:extLst>
              </p:cNvPr>
              <p:cNvSpPr>
                <a:spLocks noEditPoints="1"/>
              </p:cNvSpPr>
              <p:nvPr/>
            </p:nvSpPr>
            <p:spPr bwMode="auto">
              <a:xfrm>
                <a:off x="1027" y="2360"/>
                <a:ext cx="34" cy="34"/>
              </a:xfrm>
              <a:custGeom>
                <a:avLst/>
                <a:gdLst>
                  <a:gd name="T0" fmla="*/ 9 w 19"/>
                  <a:gd name="T1" fmla="*/ 0 h 19"/>
                  <a:gd name="T2" fmla="*/ 0 w 19"/>
                  <a:gd name="T3" fmla="*/ 9 h 19"/>
                  <a:gd name="T4" fmla="*/ 9 w 19"/>
                  <a:gd name="T5" fmla="*/ 19 h 19"/>
                  <a:gd name="T6" fmla="*/ 19 w 19"/>
                  <a:gd name="T7" fmla="*/ 9 h 19"/>
                  <a:gd name="T8" fmla="*/ 9 w 19"/>
                  <a:gd name="T9" fmla="*/ 0 h 19"/>
                  <a:gd name="T10" fmla="*/ 9 w 19"/>
                  <a:gd name="T11" fmla="*/ 0 h 19"/>
                  <a:gd name="T12" fmla="*/ 9 w 1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0"/>
                    </a:moveTo>
                    <a:cubicBezTo>
                      <a:pt x="4" y="0"/>
                      <a:pt x="0" y="4"/>
                      <a:pt x="0" y="9"/>
                    </a:cubicBezTo>
                    <a:cubicBezTo>
                      <a:pt x="0" y="14"/>
                      <a:pt x="4" y="19"/>
                      <a:pt x="9" y="19"/>
                    </a:cubicBezTo>
                    <a:cubicBezTo>
                      <a:pt x="15" y="19"/>
                      <a:pt x="19" y="14"/>
                      <a:pt x="19" y="9"/>
                    </a:cubicBezTo>
                    <a:cubicBezTo>
                      <a:pt x="19" y="4"/>
                      <a:pt x="15" y="0"/>
                      <a:pt x="9" y="0"/>
                    </a:cubicBezTo>
                    <a:close/>
                    <a:moveTo>
                      <a:pt x="9" y="0"/>
                    </a:move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133">
                <a:extLst>
                  <a:ext uri="{FF2B5EF4-FFF2-40B4-BE49-F238E27FC236}">
                    <a16:creationId xmlns:a16="http://schemas.microsoft.com/office/drawing/2014/main" id="{81BF66EF-BA3C-4ECA-8CBC-02FDD1064878}"/>
                  </a:ext>
                </a:extLst>
              </p:cNvPr>
              <p:cNvSpPr>
                <a:spLocks noEditPoints="1"/>
              </p:cNvSpPr>
              <p:nvPr/>
            </p:nvSpPr>
            <p:spPr bwMode="auto">
              <a:xfrm>
                <a:off x="1027" y="2459"/>
                <a:ext cx="34" cy="35"/>
              </a:xfrm>
              <a:custGeom>
                <a:avLst/>
                <a:gdLst>
                  <a:gd name="T0" fmla="*/ 19 w 19"/>
                  <a:gd name="T1" fmla="*/ 10 h 19"/>
                  <a:gd name="T2" fmla="*/ 9 w 19"/>
                  <a:gd name="T3" fmla="*/ 19 h 19"/>
                  <a:gd name="T4" fmla="*/ 0 w 19"/>
                  <a:gd name="T5" fmla="*/ 10 h 19"/>
                  <a:gd name="T6" fmla="*/ 9 w 19"/>
                  <a:gd name="T7" fmla="*/ 0 h 19"/>
                  <a:gd name="T8" fmla="*/ 19 w 19"/>
                  <a:gd name="T9" fmla="*/ 10 h 19"/>
                  <a:gd name="T10" fmla="*/ 19 w 19"/>
                  <a:gd name="T11" fmla="*/ 10 h 19"/>
                  <a:gd name="T12" fmla="*/ 19 w 19"/>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0"/>
                    </a:moveTo>
                    <a:cubicBezTo>
                      <a:pt x="19" y="15"/>
                      <a:pt x="15" y="19"/>
                      <a:pt x="9" y="19"/>
                    </a:cubicBezTo>
                    <a:cubicBezTo>
                      <a:pt x="4" y="19"/>
                      <a:pt x="0" y="15"/>
                      <a:pt x="0" y="10"/>
                    </a:cubicBezTo>
                    <a:cubicBezTo>
                      <a:pt x="0" y="4"/>
                      <a:pt x="4" y="0"/>
                      <a:pt x="9" y="0"/>
                    </a:cubicBezTo>
                    <a:cubicBezTo>
                      <a:pt x="15" y="0"/>
                      <a:pt x="19" y="4"/>
                      <a:pt x="19" y="10"/>
                    </a:cubicBezTo>
                    <a:close/>
                    <a:moveTo>
                      <a:pt x="19" y="10"/>
                    </a:moveTo>
                    <a:cubicBezTo>
                      <a:pt x="19" y="10"/>
                      <a:pt x="19" y="10"/>
                      <a:pt x="19"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134">
                <a:extLst>
                  <a:ext uri="{FF2B5EF4-FFF2-40B4-BE49-F238E27FC236}">
                    <a16:creationId xmlns:a16="http://schemas.microsoft.com/office/drawing/2014/main" id="{507BFB14-3C72-471E-9C7C-D6E7AFC61AF6}"/>
                  </a:ext>
                </a:extLst>
              </p:cNvPr>
              <p:cNvSpPr>
                <a:spLocks noEditPoints="1"/>
              </p:cNvSpPr>
              <p:nvPr/>
            </p:nvSpPr>
            <p:spPr bwMode="auto">
              <a:xfrm>
                <a:off x="1027" y="2409"/>
                <a:ext cx="34" cy="34"/>
              </a:xfrm>
              <a:custGeom>
                <a:avLst/>
                <a:gdLst>
                  <a:gd name="T0" fmla="*/ 19 w 19"/>
                  <a:gd name="T1" fmla="*/ 10 h 19"/>
                  <a:gd name="T2" fmla="*/ 9 w 19"/>
                  <a:gd name="T3" fmla="*/ 19 h 19"/>
                  <a:gd name="T4" fmla="*/ 0 w 19"/>
                  <a:gd name="T5" fmla="*/ 10 h 19"/>
                  <a:gd name="T6" fmla="*/ 9 w 19"/>
                  <a:gd name="T7" fmla="*/ 0 h 19"/>
                  <a:gd name="T8" fmla="*/ 19 w 19"/>
                  <a:gd name="T9" fmla="*/ 10 h 19"/>
                  <a:gd name="T10" fmla="*/ 19 w 19"/>
                  <a:gd name="T11" fmla="*/ 10 h 19"/>
                  <a:gd name="T12" fmla="*/ 19 w 19"/>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10"/>
                    </a:moveTo>
                    <a:cubicBezTo>
                      <a:pt x="19" y="15"/>
                      <a:pt x="15" y="19"/>
                      <a:pt x="9" y="19"/>
                    </a:cubicBezTo>
                    <a:cubicBezTo>
                      <a:pt x="4" y="19"/>
                      <a:pt x="0" y="15"/>
                      <a:pt x="0" y="10"/>
                    </a:cubicBezTo>
                    <a:cubicBezTo>
                      <a:pt x="0" y="5"/>
                      <a:pt x="4" y="0"/>
                      <a:pt x="9" y="0"/>
                    </a:cubicBezTo>
                    <a:cubicBezTo>
                      <a:pt x="15" y="0"/>
                      <a:pt x="19" y="5"/>
                      <a:pt x="19" y="10"/>
                    </a:cubicBezTo>
                    <a:close/>
                    <a:moveTo>
                      <a:pt x="19" y="10"/>
                    </a:moveTo>
                    <a:cubicBezTo>
                      <a:pt x="19" y="10"/>
                      <a:pt x="19" y="10"/>
                      <a:pt x="19"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135">
                <a:extLst>
                  <a:ext uri="{FF2B5EF4-FFF2-40B4-BE49-F238E27FC236}">
                    <a16:creationId xmlns:a16="http://schemas.microsoft.com/office/drawing/2014/main" id="{B31262C3-7DC0-41C0-B30A-C9297349CA9A}"/>
                  </a:ext>
                </a:extLst>
              </p:cNvPr>
              <p:cNvSpPr>
                <a:spLocks noEditPoints="1"/>
              </p:cNvSpPr>
              <p:nvPr/>
            </p:nvSpPr>
            <p:spPr bwMode="auto">
              <a:xfrm>
                <a:off x="1176" y="2510"/>
                <a:ext cx="34" cy="34"/>
              </a:xfrm>
              <a:custGeom>
                <a:avLst/>
                <a:gdLst>
                  <a:gd name="T0" fmla="*/ 10 w 19"/>
                  <a:gd name="T1" fmla="*/ 0 h 19"/>
                  <a:gd name="T2" fmla="*/ 0 w 19"/>
                  <a:gd name="T3" fmla="*/ 9 h 19"/>
                  <a:gd name="T4" fmla="*/ 10 w 19"/>
                  <a:gd name="T5" fmla="*/ 19 h 19"/>
                  <a:gd name="T6" fmla="*/ 19 w 19"/>
                  <a:gd name="T7" fmla="*/ 9 h 19"/>
                  <a:gd name="T8" fmla="*/ 10 w 19"/>
                  <a:gd name="T9" fmla="*/ 0 h 19"/>
                  <a:gd name="T10" fmla="*/ 10 w 19"/>
                  <a:gd name="T11" fmla="*/ 0 h 19"/>
                  <a:gd name="T12" fmla="*/ 10 w 1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0"/>
                    </a:moveTo>
                    <a:cubicBezTo>
                      <a:pt x="5" y="0"/>
                      <a:pt x="0" y="4"/>
                      <a:pt x="0" y="9"/>
                    </a:cubicBezTo>
                    <a:cubicBezTo>
                      <a:pt x="0" y="15"/>
                      <a:pt x="5" y="19"/>
                      <a:pt x="10" y="19"/>
                    </a:cubicBezTo>
                    <a:cubicBezTo>
                      <a:pt x="15" y="19"/>
                      <a:pt x="19" y="15"/>
                      <a:pt x="19" y="9"/>
                    </a:cubicBezTo>
                    <a:cubicBezTo>
                      <a:pt x="19" y="4"/>
                      <a:pt x="15" y="0"/>
                      <a:pt x="10" y="0"/>
                    </a:cubicBezTo>
                    <a:close/>
                    <a:moveTo>
                      <a:pt x="10" y="0"/>
                    </a:moveTo>
                    <a:cubicBezTo>
                      <a:pt x="10" y="0"/>
                      <a:pt x="10"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136">
                <a:extLst>
                  <a:ext uri="{FF2B5EF4-FFF2-40B4-BE49-F238E27FC236}">
                    <a16:creationId xmlns:a16="http://schemas.microsoft.com/office/drawing/2014/main" id="{37B90FE5-5A28-42FD-8A01-6475840BBEE8}"/>
                  </a:ext>
                </a:extLst>
              </p:cNvPr>
              <p:cNvSpPr>
                <a:spLocks noEditPoints="1"/>
              </p:cNvSpPr>
              <p:nvPr/>
            </p:nvSpPr>
            <p:spPr bwMode="auto">
              <a:xfrm>
                <a:off x="1127" y="2510"/>
                <a:ext cx="34" cy="34"/>
              </a:xfrm>
              <a:custGeom>
                <a:avLst/>
                <a:gdLst>
                  <a:gd name="T0" fmla="*/ 19 w 19"/>
                  <a:gd name="T1" fmla="*/ 9 h 19"/>
                  <a:gd name="T2" fmla="*/ 9 w 19"/>
                  <a:gd name="T3" fmla="*/ 19 h 19"/>
                  <a:gd name="T4" fmla="*/ 0 w 19"/>
                  <a:gd name="T5" fmla="*/ 9 h 19"/>
                  <a:gd name="T6" fmla="*/ 9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5"/>
                      <a:pt x="14" y="19"/>
                      <a:pt x="9" y="19"/>
                    </a:cubicBezTo>
                    <a:cubicBezTo>
                      <a:pt x="4" y="19"/>
                      <a:pt x="0" y="15"/>
                      <a:pt x="0" y="9"/>
                    </a:cubicBezTo>
                    <a:cubicBezTo>
                      <a:pt x="0" y="4"/>
                      <a:pt x="4" y="0"/>
                      <a:pt x="9" y="0"/>
                    </a:cubicBezTo>
                    <a:cubicBezTo>
                      <a:pt x="14"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137">
                <a:extLst>
                  <a:ext uri="{FF2B5EF4-FFF2-40B4-BE49-F238E27FC236}">
                    <a16:creationId xmlns:a16="http://schemas.microsoft.com/office/drawing/2014/main" id="{692D2AA2-2E79-4778-BEA9-881B1FF5E5A7}"/>
                  </a:ext>
                </a:extLst>
              </p:cNvPr>
              <p:cNvSpPr>
                <a:spLocks noEditPoints="1"/>
              </p:cNvSpPr>
              <p:nvPr/>
            </p:nvSpPr>
            <p:spPr bwMode="auto">
              <a:xfrm>
                <a:off x="1077" y="2510"/>
                <a:ext cx="34" cy="34"/>
              </a:xfrm>
              <a:custGeom>
                <a:avLst/>
                <a:gdLst>
                  <a:gd name="T0" fmla="*/ 19 w 19"/>
                  <a:gd name="T1" fmla="*/ 9 h 19"/>
                  <a:gd name="T2" fmla="*/ 9 w 19"/>
                  <a:gd name="T3" fmla="*/ 19 h 19"/>
                  <a:gd name="T4" fmla="*/ 0 w 19"/>
                  <a:gd name="T5" fmla="*/ 9 h 19"/>
                  <a:gd name="T6" fmla="*/ 9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5"/>
                      <a:pt x="14" y="19"/>
                      <a:pt x="9" y="19"/>
                    </a:cubicBezTo>
                    <a:cubicBezTo>
                      <a:pt x="4" y="19"/>
                      <a:pt x="0" y="15"/>
                      <a:pt x="0" y="9"/>
                    </a:cubicBezTo>
                    <a:cubicBezTo>
                      <a:pt x="0" y="4"/>
                      <a:pt x="4" y="0"/>
                      <a:pt x="9" y="0"/>
                    </a:cubicBezTo>
                    <a:cubicBezTo>
                      <a:pt x="14"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138">
                <a:extLst>
                  <a:ext uri="{FF2B5EF4-FFF2-40B4-BE49-F238E27FC236}">
                    <a16:creationId xmlns:a16="http://schemas.microsoft.com/office/drawing/2014/main" id="{71369583-5DA5-467C-98B2-26D588B3EB8B}"/>
                  </a:ext>
                </a:extLst>
              </p:cNvPr>
              <p:cNvSpPr>
                <a:spLocks noEditPoints="1"/>
              </p:cNvSpPr>
              <p:nvPr/>
            </p:nvSpPr>
            <p:spPr bwMode="auto">
              <a:xfrm>
                <a:off x="1176" y="2309"/>
                <a:ext cx="34" cy="35"/>
              </a:xfrm>
              <a:custGeom>
                <a:avLst/>
                <a:gdLst>
                  <a:gd name="T0" fmla="*/ 10 w 19"/>
                  <a:gd name="T1" fmla="*/ 0 h 19"/>
                  <a:gd name="T2" fmla="*/ 0 w 19"/>
                  <a:gd name="T3" fmla="*/ 9 h 19"/>
                  <a:gd name="T4" fmla="*/ 10 w 19"/>
                  <a:gd name="T5" fmla="*/ 19 h 19"/>
                  <a:gd name="T6" fmla="*/ 19 w 19"/>
                  <a:gd name="T7" fmla="*/ 9 h 19"/>
                  <a:gd name="T8" fmla="*/ 10 w 19"/>
                  <a:gd name="T9" fmla="*/ 0 h 19"/>
                  <a:gd name="T10" fmla="*/ 10 w 19"/>
                  <a:gd name="T11" fmla="*/ 0 h 19"/>
                  <a:gd name="T12" fmla="*/ 10 w 1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0"/>
                    </a:moveTo>
                    <a:cubicBezTo>
                      <a:pt x="5" y="0"/>
                      <a:pt x="0" y="4"/>
                      <a:pt x="0" y="9"/>
                    </a:cubicBezTo>
                    <a:cubicBezTo>
                      <a:pt x="0" y="14"/>
                      <a:pt x="5" y="19"/>
                      <a:pt x="10" y="19"/>
                    </a:cubicBezTo>
                    <a:cubicBezTo>
                      <a:pt x="15" y="19"/>
                      <a:pt x="19" y="14"/>
                      <a:pt x="19" y="9"/>
                    </a:cubicBezTo>
                    <a:cubicBezTo>
                      <a:pt x="19" y="4"/>
                      <a:pt x="15" y="0"/>
                      <a:pt x="10" y="0"/>
                    </a:cubicBezTo>
                    <a:close/>
                    <a:moveTo>
                      <a:pt x="10" y="0"/>
                    </a:moveTo>
                    <a:cubicBezTo>
                      <a:pt x="10" y="0"/>
                      <a:pt x="10"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139">
                <a:extLst>
                  <a:ext uri="{FF2B5EF4-FFF2-40B4-BE49-F238E27FC236}">
                    <a16:creationId xmlns:a16="http://schemas.microsoft.com/office/drawing/2014/main" id="{C87199BE-039C-47EC-93DB-C064CB3991F1}"/>
                  </a:ext>
                </a:extLst>
              </p:cNvPr>
              <p:cNvSpPr>
                <a:spLocks noEditPoints="1"/>
              </p:cNvSpPr>
              <p:nvPr/>
            </p:nvSpPr>
            <p:spPr bwMode="auto">
              <a:xfrm>
                <a:off x="1127" y="2309"/>
                <a:ext cx="34" cy="35"/>
              </a:xfrm>
              <a:custGeom>
                <a:avLst/>
                <a:gdLst>
                  <a:gd name="T0" fmla="*/ 19 w 19"/>
                  <a:gd name="T1" fmla="*/ 9 h 19"/>
                  <a:gd name="T2" fmla="*/ 9 w 19"/>
                  <a:gd name="T3" fmla="*/ 19 h 19"/>
                  <a:gd name="T4" fmla="*/ 0 w 19"/>
                  <a:gd name="T5" fmla="*/ 9 h 19"/>
                  <a:gd name="T6" fmla="*/ 9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5"/>
                      <a:pt x="14" y="19"/>
                      <a:pt x="9" y="19"/>
                    </a:cubicBezTo>
                    <a:cubicBezTo>
                      <a:pt x="4" y="19"/>
                      <a:pt x="0" y="15"/>
                      <a:pt x="0" y="9"/>
                    </a:cubicBezTo>
                    <a:cubicBezTo>
                      <a:pt x="0" y="4"/>
                      <a:pt x="4" y="0"/>
                      <a:pt x="9" y="0"/>
                    </a:cubicBezTo>
                    <a:cubicBezTo>
                      <a:pt x="14"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140">
                <a:extLst>
                  <a:ext uri="{FF2B5EF4-FFF2-40B4-BE49-F238E27FC236}">
                    <a16:creationId xmlns:a16="http://schemas.microsoft.com/office/drawing/2014/main" id="{631FF651-5E49-455A-84EC-8E69560E8373}"/>
                  </a:ext>
                </a:extLst>
              </p:cNvPr>
              <p:cNvSpPr>
                <a:spLocks noEditPoints="1"/>
              </p:cNvSpPr>
              <p:nvPr/>
            </p:nvSpPr>
            <p:spPr bwMode="auto">
              <a:xfrm>
                <a:off x="1077" y="2309"/>
                <a:ext cx="34" cy="35"/>
              </a:xfrm>
              <a:custGeom>
                <a:avLst/>
                <a:gdLst>
                  <a:gd name="T0" fmla="*/ 19 w 19"/>
                  <a:gd name="T1" fmla="*/ 9 h 19"/>
                  <a:gd name="T2" fmla="*/ 9 w 19"/>
                  <a:gd name="T3" fmla="*/ 19 h 19"/>
                  <a:gd name="T4" fmla="*/ 0 w 19"/>
                  <a:gd name="T5" fmla="*/ 9 h 19"/>
                  <a:gd name="T6" fmla="*/ 9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5"/>
                      <a:pt x="14" y="19"/>
                      <a:pt x="9" y="19"/>
                    </a:cubicBezTo>
                    <a:cubicBezTo>
                      <a:pt x="4" y="19"/>
                      <a:pt x="0" y="15"/>
                      <a:pt x="0" y="9"/>
                    </a:cubicBezTo>
                    <a:cubicBezTo>
                      <a:pt x="0" y="4"/>
                      <a:pt x="4" y="0"/>
                      <a:pt x="9" y="0"/>
                    </a:cubicBezTo>
                    <a:cubicBezTo>
                      <a:pt x="14"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141">
                <a:extLst>
                  <a:ext uri="{FF2B5EF4-FFF2-40B4-BE49-F238E27FC236}">
                    <a16:creationId xmlns:a16="http://schemas.microsoft.com/office/drawing/2014/main" id="{7547A437-E74A-40DE-8C76-C7134F88BCD2}"/>
                  </a:ext>
                </a:extLst>
              </p:cNvPr>
              <p:cNvSpPr>
                <a:spLocks noEditPoints="1"/>
              </p:cNvSpPr>
              <p:nvPr/>
            </p:nvSpPr>
            <p:spPr bwMode="auto">
              <a:xfrm>
                <a:off x="1176" y="2108"/>
                <a:ext cx="34" cy="35"/>
              </a:xfrm>
              <a:custGeom>
                <a:avLst/>
                <a:gdLst>
                  <a:gd name="T0" fmla="*/ 10 w 19"/>
                  <a:gd name="T1" fmla="*/ 0 h 19"/>
                  <a:gd name="T2" fmla="*/ 0 w 19"/>
                  <a:gd name="T3" fmla="*/ 9 h 19"/>
                  <a:gd name="T4" fmla="*/ 10 w 19"/>
                  <a:gd name="T5" fmla="*/ 19 h 19"/>
                  <a:gd name="T6" fmla="*/ 19 w 19"/>
                  <a:gd name="T7" fmla="*/ 9 h 19"/>
                  <a:gd name="T8" fmla="*/ 10 w 19"/>
                  <a:gd name="T9" fmla="*/ 0 h 19"/>
                  <a:gd name="T10" fmla="*/ 10 w 19"/>
                  <a:gd name="T11" fmla="*/ 0 h 19"/>
                  <a:gd name="T12" fmla="*/ 10 w 1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0" y="0"/>
                    </a:moveTo>
                    <a:cubicBezTo>
                      <a:pt x="5" y="0"/>
                      <a:pt x="0" y="4"/>
                      <a:pt x="0" y="9"/>
                    </a:cubicBezTo>
                    <a:cubicBezTo>
                      <a:pt x="0" y="14"/>
                      <a:pt x="5" y="19"/>
                      <a:pt x="10" y="19"/>
                    </a:cubicBezTo>
                    <a:cubicBezTo>
                      <a:pt x="15" y="19"/>
                      <a:pt x="19" y="14"/>
                      <a:pt x="19" y="9"/>
                    </a:cubicBezTo>
                    <a:cubicBezTo>
                      <a:pt x="19" y="4"/>
                      <a:pt x="15" y="0"/>
                      <a:pt x="10" y="0"/>
                    </a:cubicBezTo>
                    <a:close/>
                    <a:moveTo>
                      <a:pt x="10" y="0"/>
                    </a:moveTo>
                    <a:cubicBezTo>
                      <a:pt x="10" y="0"/>
                      <a:pt x="10"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142">
                <a:extLst>
                  <a:ext uri="{FF2B5EF4-FFF2-40B4-BE49-F238E27FC236}">
                    <a16:creationId xmlns:a16="http://schemas.microsoft.com/office/drawing/2014/main" id="{D97F4C23-C241-4BE8-86D3-8EDD316AD512}"/>
                  </a:ext>
                </a:extLst>
              </p:cNvPr>
              <p:cNvSpPr>
                <a:spLocks noEditPoints="1"/>
              </p:cNvSpPr>
              <p:nvPr/>
            </p:nvSpPr>
            <p:spPr bwMode="auto">
              <a:xfrm>
                <a:off x="1127" y="2108"/>
                <a:ext cx="34" cy="35"/>
              </a:xfrm>
              <a:custGeom>
                <a:avLst/>
                <a:gdLst>
                  <a:gd name="T0" fmla="*/ 19 w 19"/>
                  <a:gd name="T1" fmla="*/ 9 h 19"/>
                  <a:gd name="T2" fmla="*/ 9 w 19"/>
                  <a:gd name="T3" fmla="*/ 19 h 19"/>
                  <a:gd name="T4" fmla="*/ 0 w 19"/>
                  <a:gd name="T5" fmla="*/ 9 h 19"/>
                  <a:gd name="T6" fmla="*/ 9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4"/>
                      <a:pt x="14" y="19"/>
                      <a:pt x="9" y="19"/>
                    </a:cubicBezTo>
                    <a:cubicBezTo>
                      <a:pt x="4" y="19"/>
                      <a:pt x="0" y="14"/>
                      <a:pt x="0" y="9"/>
                    </a:cubicBezTo>
                    <a:cubicBezTo>
                      <a:pt x="0" y="4"/>
                      <a:pt x="4" y="0"/>
                      <a:pt x="9" y="0"/>
                    </a:cubicBezTo>
                    <a:cubicBezTo>
                      <a:pt x="14"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143">
                <a:extLst>
                  <a:ext uri="{FF2B5EF4-FFF2-40B4-BE49-F238E27FC236}">
                    <a16:creationId xmlns:a16="http://schemas.microsoft.com/office/drawing/2014/main" id="{9A0A3698-8C47-445B-BB65-209FC04F9634}"/>
                  </a:ext>
                </a:extLst>
              </p:cNvPr>
              <p:cNvSpPr>
                <a:spLocks noEditPoints="1"/>
              </p:cNvSpPr>
              <p:nvPr/>
            </p:nvSpPr>
            <p:spPr bwMode="auto">
              <a:xfrm>
                <a:off x="1077" y="2108"/>
                <a:ext cx="34" cy="35"/>
              </a:xfrm>
              <a:custGeom>
                <a:avLst/>
                <a:gdLst>
                  <a:gd name="T0" fmla="*/ 19 w 19"/>
                  <a:gd name="T1" fmla="*/ 9 h 19"/>
                  <a:gd name="T2" fmla="*/ 9 w 19"/>
                  <a:gd name="T3" fmla="*/ 19 h 19"/>
                  <a:gd name="T4" fmla="*/ 0 w 19"/>
                  <a:gd name="T5" fmla="*/ 9 h 19"/>
                  <a:gd name="T6" fmla="*/ 9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4"/>
                      <a:pt x="14" y="19"/>
                      <a:pt x="9" y="19"/>
                    </a:cubicBezTo>
                    <a:cubicBezTo>
                      <a:pt x="4" y="19"/>
                      <a:pt x="0" y="14"/>
                      <a:pt x="0" y="9"/>
                    </a:cubicBezTo>
                    <a:cubicBezTo>
                      <a:pt x="0" y="4"/>
                      <a:pt x="4" y="0"/>
                      <a:pt x="9" y="0"/>
                    </a:cubicBezTo>
                    <a:cubicBezTo>
                      <a:pt x="14" y="0"/>
                      <a:pt x="19" y="4"/>
                      <a:pt x="19" y="9"/>
                    </a:cubicBezTo>
                    <a:close/>
                    <a:moveTo>
                      <a:pt x="19" y="9"/>
                    </a:moveTo>
                    <a:cubicBezTo>
                      <a:pt x="19" y="9"/>
                      <a:pt x="19" y="9"/>
                      <a:pt x="1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144">
                <a:extLst>
                  <a:ext uri="{FF2B5EF4-FFF2-40B4-BE49-F238E27FC236}">
                    <a16:creationId xmlns:a16="http://schemas.microsoft.com/office/drawing/2014/main" id="{79FDE01B-A12B-4E80-A468-0FAF5A4A80E4}"/>
                  </a:ext>
                </a:extLst>
              </p:cNvPr>
              <p:cNvSpPr>
                <a:spLocks noEditPoints="1"/>
              </p:cNvSpPr>
              <p:nvPr/>
            </p:nvSpPr>
            <p:spPr bwMode="auto">
              <a:xfrm>
                <a:off x="1237" y="2083"/>
                <a:ext cx="111" cy="83"/>
              </a:xfrm>
              <a:custGeom>
                <a:avLst/>
                <a:gdLst>
                  <a:gd name="T0" fmla="*/ 59 w 62"/>
                  <a:gd name="T1" fmla="*/ 2 h 46"/>
                  <a:gd name="T2" fmla="*/ 50 w 62"/>
                  <a:gd name="T3" fmla="*/ 2 h 46"/>
                  <a:gd name="T4" fmla="*/ 22 w 62"/>
                  <a:gd name="T5" fmla="*/ 30 h 46"/>
                  <a:gd name="T6" fmla="*/ 11 w 62"/>
                  <a:gd name="T7" fmla="*/ 20 h 46"/>
                  <a:gd name="T8" fmla="*/ 2 w 62"/>
                  <a:gd name="T9" fmla="*/ 20 h 46"/>
                  <a:gd name="T10" fmla="*/ 2 w 62"/>
                  <a:gd name="T11" fmla="*/ 29 h 46"/>
                  <a:gd name="T12" fmla="*/ 17 w 62"/>
                  <a:gd name="T13" fmla="*/ 44 h 46"/>
                  <a:gd name="T14" fmla="*/ 22 w 62"/>
                  <a:gd name="T15" fmla="*/ 46 h 46"/>
                  <a:gd name="T16" fmla="*/ 26 w 62"/>
                  <a:gd name="T17" fmla="*/ 44 h 46"/>
                  <a:gd name="T18" fmla="*/ 59 w 62"/>
                  <a:gd name="T19" fmla="*/ 11 h 46"/>
                  <a:gd name="T20" fmla="*/ 59 w 62"/>
                  <a:gd name="T21" fmla="*/ 2 h 46"/>
                  <a:gd name="T22" fmla="*/ 59 w 62"/>
                  <a:gd name="T23" fmla="*/ 2 h 46"/>
                  <a:gd name="T24" fmla="*/ 59 w 62"/>
                  <a:gd name="T25"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46">
                    <a:moveTo>
                      <a:pt x="59" y="2"/>
                    </a:moveTo>
                    <a:cubicBezTo>
                      <a:pt x="57" y="0"/>
                      <a:pt x="53" y="0"/>
                      <a:pt x="50" y="2"/>
                    </a:cubicBezTo>
                    <a:cubicBezTo>
                      <a:pt x="22" y="30"/>
                      <a:pt x="22" y="30"/>
                      <a:pt x="22" y="30"/>
                    </a:cubicBezTo>
                    <a:cubicBezTo>
                      <a:pt x="11" y="20"/>
                      <a:pt x="11" y="20"/>
                      <a:pt x="11" y="20"/>
                    </a:cubicBezTo>
                    <a:cubicBezTo>
                      <a:pt x="9" y="18"/>
                      <a:pt x="5" y="18"/>
                      <a:pt x="2" y="20"/>
                    </a:cubicBezTo>
                    <a:cubicBezTo>
                      <a:pt x="0" y="22"/>
                      <a:pt x="0" y="27"/>
                      <a:pt x="2" y="29"/>
                    </a:cubicBezTo>
                    <a:cubicBezTo>
                      <a:pt x="17" y="44"/>
                      <a:pt x="17" y="44"/>
                      <a:pt x="17" y="44"/>
                    </a:cubicBezTo>
                    <a:cubicBezTo>
                      <a:pt x="19" y="45"/>
                      <a:pt x="20" y="46"/>
                      <a:pt x="22" y="46"/>
                    </a:cubicBezTo>
                    <a:cubicBezTo>
                      <a:pt x="23" y="46"/>
                      <a:pt x="25" y="45"/>
                      <a:pt x="26" y="44"/>
                    </a:cubicBezTo>
                    <a:cubicBezTo>
                      <a:pt x="59" y="11"/>
                      <a:pt x="59" y="11"/>
                      <a:pt x="59" y="11"/>
                    </a:cubicBezTo>
                    <a:cubicBezTo>
                      <a:pt x="62" y="9"/>
                      <a:pt x="62" y="5"/>
                      <a:pt x="59" y="2"/>
                    </a:cubicBezTo>
                    <a:close/>
                    <a:moveTo>
                      <a:pt x="59" y="2"/>
                    </a:moveTo>
                    <a:cubicBezTo>
                      <a:pt x="59" y="2"/>
                      <a:pt x="59" y="2"/>
                      <a:pt x="59"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145">
                <a:extLst>
                  <a:ext uri="{FF2B5EF4-FFF2-40B4-BE49-F238E27FC236}">
                    <a16:creationId xmlns:a16="http://schemas.microsoft.com/office/drawing/2014/main" id="{E5D0B612-ED93-44AB-9A0A-C81E029B98B7}"/>
                  </a:ext>
                </a:extLst>
              </p:cNvPr>
              <p:cNvSpPr>
                <a:spLocks noEditPoints="1"/>
              </p:cNvSpPr>
              <p:nvPr/>
            </p:nvSpPr>
            <p:spPr bwMode="auto">
              <a:xfrm>
                <a:off x="1242" y="2280"/>
                <a:ext cx="90" cy="91"/>
              </a:xfrm>
              <a:custGeom>
                <a:avLst/>
                <a:gdLst>
                  <a:gd name="T0" fmla="*/ 47 w 50"/>
                  <a:gd name="T1" fmla="*/ 3 h 50"/>
                  <a:gd name="T2" fmla="*/ 38 w 50"/>
                  <a:gd name="T3" fmla="*/ 3 h 50"/>
                  <a:gd name="T4" fmla="*/ 25 w 50"/>
                  <a:gd name="T5" fmla="*/ 16 h 50"/>
                  <a:gd name="T6" fmla="*/ 11 w 50"/>
                  <a:gd name="T7" fmla="*/ 3 h 50"/>
                  <a:gd name="T8" fmla="*/ 2 w 50"/>
                  <a:gd name="T9" fmla="*/ 3 h 50"/>
                  <a:gd name="T10" fmla="*/ 2 w 50"/>
                  <a:gd name="T11" fmla="*/ 12 h 50"/>
                  <a:gd name="T12" fmla="*/ 16 w 50"/>
                  <a:gd name="T13" fmla="*/ 25 h 50"/>
                  <a:gd name="T14" fmla="*/ 2 w 50"/>
                  <a:gd name="T15" fmla="*/ 39 h 50"/>
                  <a:gd name="T16" fmla="*/ 2 w 50"/>
                  <a:gd name="T17" fmla="*/ 48 h 50"/>
                  <a:gd name="T18" fmla="*/ 7 w 50"/>
                  <a:gd name="T19" fmla="*/ 50 h 50"/>
                  <a:gd name="T20" fmla="*/ 11 w 50"/>
                  <a:gd name="T21" fmla="*/ 48 h 50"/>
                  <a:gd name="T22" fmla="*/ 25 w 50"/>
                  <a:gd name="T23" fmla="*/ 34 h 50"/>
                  <a:gd name="T24" fmla="*/ 38 w 50"/>
                  <a:gd name="T25" fmla="*/ 48 h 50"/>
                  <a:gd name="T26" fmla="*/ 43 w 50"/>
                  <a:gd name="T27" fmla="*/ 50 h 50"/>
                  <a:gd name="T28" fmla="*/ 47 w 50"/>
                  <a:gd name="T29" fmla="*/ 48 h 50"/>
                  <a:gd name="T30" fmla="*/ 47 w 50"/>
                  <a:gd name="T31" fmla="*/ 39 h 50"/>
                  <a:gd name="T32" fmla="*/ 34 w 50"/>
                  <a:gd name="T33" fmla="*/ 25 h 50"/>
                  <a:gd name="T34" fmla="*/ 47 w 50"/>
                  <a:gd name="T35" fmla="*/ 12 h 50"/>
                  <a:gd name="T36" fmla="*/ 47 w 50"/>
                  <a:gd name="T37" fmla="*/ 3 h 50"/>
                  <a:gd name="T38" fmla="*/ 47 w 50"/>
                  <a:gd name="T39" fmla="*/ 3 h 50"/>
                  <a:gd name="T40" fmla="*/ 47 w 50"/>
                  <a:gd name="T41"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50">
                    <a:moveTo>
                      <a:pt x="47" y="3"/>
                    </a:moveTo>
                    <a:cubicBezTo>
                      <a:pt x="45" y="0"/>
                      <a:pt x="41" y="0"/>
                      <a:pt x="38" y="3"/>
                    </a:cubicBezTo>
                    <a:cubicBezTo>
                      <a:pt x="25" y="16"/>
                      <a:pt x="25" y="16"/>
                      <a:pt x="25" y="16"/>
                    </a:cubicBezTo>
                    <a:cubicBezTo>
                      <a:pt x="11" y="3"/>
                      <a:pt x="11" y="3"/>
                      <a:pt x="11" y="3"/>
                    </a:cubicBezTo>
                    <a:cubicBezTo>
                      <a:pt x="9" y="0"/>
                      <a:pt x="5" y="0"/>
                      <a:pt x="2" y="3"/>
                    </a:cubicBezTo>
                    <a:cubicBezTo>
                      <a:pt x="0" y="5"/>
                      <a:pt x="0" y="9"/>
                      <a:pt x="2" y="12"/>
                    </a:cubicBezTo>
                    <a:cubicBezTo>
                      <a:pt x="16" y="25"/>
                      <a:pt x="16" y="25"/>
                      <a:pt x="16" y="25"/>
                    </a:cubicBezTo>
                    <a:cubicBezTo>
                      <a:pt x="2" y="39"/>
                      <a:pt x="2" y="39"/>
                      <a:pt x="2" y="39"/>
                    </a:cubicBezTo>
                    <a:cubicBezTo>
                      <a:pt x="0" y="41"/>
                      <a:pt x="0" y="45"/>
                      <a:pt x="2" y="48"/>
                    </a:cubicBezTo>
                    <a:cubicBezTo>
                      <a:pt x="3" y="49"/>
                      <a:pt x="5" y="50"/>
                      <a:pt x="7" y="50"/>
                    </a:cubicBezTo>
                    <a:cubicBezTo>
                      <a:pt x="8" y="50"/>
                      <a:pt x="10" y="49"/>
                      <a:pt x="11" y="48"/>
                    </a:cubicBezTo>
                    <a:cubicBezTo>
                      <a:pt x="25" y="34"/>
                      <a:pt x="25" y="34"/>
                      <a:pt x="25" y="34"/>
                    </a:cubicBezTo>
                    <a:cubicBezTo>
                      <a:pt x="38" y="48"/>
                      <a:pt x="38" y="48"/>
                      <a:pt x="38" y="48"/>
                    </a:cubicBezTo>
                    <a:cubicBezTo>
                      <a:pt x="39" y="49"/>
                      <a:pt x="41" y="50"/>
                      <a:pt x="43" y="50"/>
                    </a:cubicBezTo>
                    <a:cubicBezTo>
                      <a:pt x="44" y="50"/>
                      <a:pt x="46" y="49"/>
                      <a:pt x="47" y="48"/>
                    </a:cubicBezTo>
                    <a:cubicBezTo>
                      <a:pt x="50" y="45"/>
                      <a:pt x="50" y="41"/>
                      <a:pt x="47" y="39"/>
                    </a:cubicBezTo>
                    <a:cubicBezTo>
                      <a:pt x="34" y="25"/>
                      <a:pt x="34" y="25"/>
                      <a:pt x="34" y="25"/>
                    </a:cubicBezTo>
                    <a:cubicBezTo>
                      <a:pt x="47" y="12"/>
                      <a:pt x="47" y="12"/>
                      <a:pt x="47" y="12"/>
                    </a:cubicBezTo>
                    <a:cubicBezTo>
                      <a:pt x="50" y="9"/>
                      <a:pt x="50" y="5"/>
                      <a:pt x="47" y="3"/>
                    </a:cubicBezTo>
                    <a:close/>
                    <a:moveTo>
                      <a:pt x="47" y="3"/>
                    </a:moveTo>
                    <a:cubicBezTo>
                      <a:pt x="47" y="3"/>
                      <a:pt x="47" y="3"/>
                      <a:pt x="4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146">
                <a:extLst>
                  <a:ext uri="{FF2B5EF4-FFF2-40B4-BE49-F238E27FC236}">
                    <a16:creationId xmlns:a16="http://schemas.microsoft.com/office/drawing/2014/main" id="{BB6485DB-7693-4E1E-AB86-423509DFB412}"/>
                  </a:ext>
                </a:extLst>
              </p:cNvPr>
              <p:cNvSpPr>
                <a:spLocks noEditPoints="1"/>
              </p:cNvSpPr>
              <p:nvPr/>
            </p:nvSpPr>
            <p:spPr bwMode="auto">
              <a:xfrm>
                <a:off x="1242" y="2481"/>
                <a:ext cx="90" cy="90"/>
              </a:xfrm>
              <a:custGeom>
                <a:avLst/>
                <a:gdLst>
                  <a:gd name="T0" fmla="*/ 47 w 50"/>
                  <a:gd name="T1" fmla="*/ 3 h 50"/>
                  <a:gd name="T2" fmla="*/ 38 w 50"/>
                  <a:gd name="T3" fmla="*/ 3 h 50"/>
                  <a:gd name="T4" fmla="*/ 25 w 50"/>
                  <a:gd name="T5" fmla="*/ 16 h 50"/>
                  <a:gd name="T6" fmla="*/ 11 w 50"/>
                  <a:gd name="T7" fmla="*/ 3 h 50"/>
                  <a:gd name="T8" fmla="*/ 2 w 50"/>
                  <a:gd name="T9" fmla="*/ 3 h 50"/>
                  <a:gd name="T10" fmla="*/ 2 w 50"/>
                  <a:gd name="T11" fmla="*/ 12 h 50"/>
                  <a:gd name="T12" fmla="*/ 16 w 50"/>
                  <a:gd name="T13" fmla="*/ 25 h 50"/>
                  <a:gd name="T14" fmla="*/ 2 w 50"/>
                  <a:gd name="T15" fmla="*/ 39 h 50"/>
                  <a:gd name="T16" fmla="*/ 2 w 50"/>
                  <a:gd name="T17" fmla="*/ 48 h 50"/>
                  <a:gd name="T18" fmla="*/ 7 w 50"/>
                  <a:gd name="T19" fmla="*/ 50 h 50"/>
                  <a:gd name="T20" fmla="*/ 11 w 50"/>
                  <a:gd name="T21" fmla="*/ 48 h 50"/>
                  <a:gd name="T22" fmla="*/ 25 w 50"/>
                  <a:gd name="T23" fmla="*/ 34 h 50"/>
                  <a:gd name="T24" fmla="*/ 38 w 50"/>
                  <a:gd name="T25" fmla="*/ 48 h 50"/>
                  <a:gd name="T26" fmla="*/ 43 w 50"/>
                  <a:gd name="T27" fmla="*/ 50 h 50"/>
                  <a:gd name="T28" fmla="*/ 47 w 50"/>
                  <a:gd name="T29" fmla="*/ 48 h 50"/>
                  <a:gd name="T30" fmla="*/ 47 w 50"/>
                  <a:gd name="T31" fmla="*/ 39 h 50"/>
                  <a:gd name="T32" fmla="*/ 34 w 50"/>
                  <a:gd name="T33" fmla="*/ 25 h 50"/>
                  <a:gd name="T34" fmla="*/ 47 w 50"/>
                  <a:gd name="T35" fmla="*/ 12 h 50"/>
                  <a:gd name="T36" fmla="*/ 47 w 50"/>
                  <a:gd name="T37" fmla="*/ 3 h 50"/>
                  <a:gd name="T38" fmla="*/ 47 w 50"/>
                  <a:gd name="T39" fmla="*/ 3 h 50"/>
                  <a:gd name="T40" fmla="*/ 47 w 50"/>
                  <a:gd name="T41"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50">
                    <a:moveTo>
                      <a:pt x="47" y="3"/>
                    </a:moveTo>
                    <a:cubicBezTo>
                      <a:pt x="45" y="0"/>
                      <a:pt x="41" y="0"/>
                      <a:pt x="38" y="3"/>
                    </a:cubicBezTo>
                    <a:cubicBezTo>
                      <a:pt x="25" y="16"/>
                      <a:pt x="25" y="16"/>
                      <a:pt x="25" y="16"/>
                    </a:cubicBezTo>
                    <a:cubicBezTo>
                      <a:pt x="11" y="3"/>
                      <a:pt x="11" y="3"/>
                      <a:pt x="11" y="3"/>
                    </a:cubicBezTo>
                    <a:cubicBezTo>
                      <a:pt x="9" y="0"/>
                      <a:pt x="5" y="0"/>
                      <a:pt x="2" y="3"/>
                    </a:cubicBezTo>
                    <a:cubicBezTo>
                      <a:pt x="0" y="5"/>
                      <a:pt x="0" y="9"/>
                      <a:pt x="2" y="12"/>
                    </a:cubicBezTo>
                    <a:cubicBezTo>
                      <a:pt x="16" y="25"/>
                      <a:pt x="16" y="25"/>
                      <a:pt x="16" y="25"/>
                    </a:cubicBezTo>
                    <a:cubicBezTo>
                      <a:pt x="2" y="39"/>
                      <a:pt x="2" y="39"/>
                      <a:pt x="2" y="39"/>
                    </a:cubicBezTo>
                    <a:cubicBezTo>
                      <a:pt x="0" y="41"/>
                      <a:pt x="0" y="45"/>
                      <a:pt x="2" y="48"/>
                    </a:cubicBezTo>
                    <a:cubicBezTo>
                      <a:pt x="4" y="49"/>
                      <a:pt x="5" y="50"/>
                      <a:pt x="7" y="50"/>
                    </a:cubicBezTo>
                    <a:cubicBezTo>
                      <a:pt x="8" y="50"/>
                      <a:pt x="10" y="49"/>
                      <a:pt x="11" y="48"/>
                    </a:cubicBezTo>
                    <a:cubicBezTo>
                      <a:pt x="25" y="34"/>
                      <a:pt x="25" y="34"/>
                      <a:pt x="25" y="34"/>
                    </a:cubicBezTo>
                    <a:cubicBezTo>
                      <a:pt x="38" y="48"/>
                      <a:pt x="38" y="48"/>
                      <a:pt x="38" y="48"/>
                    </a:cubicBezTo>
                    <a:cubicBezTo>
                      <a:pt x="40" y="49"/>
                      <a:pt x="41" y="50"/>
                      <a:pt x="43" y="50"/>
                    </a:cubicBezTo>
                    <a:cubicBezTo>
                      <a:pt x="44" y="50"/>
                      <a:pt x="46" y="49"/>
                      <a:pt x="47" y="48"/>
                    </a:cubicBezTo>
                    <a:cubicBezTo>
                      <a:pt x="50" y="45"/>
                      <a:pt x="50" y="41"/>
                      <a:pt x="47" y="39"/>
                    </a:cubicBezTo>
                    <a:cubicBezTo>
                      <a:pt x="34" y="25"/>
                      <a:pt x="34" y="25"/>
                      <a:pt x="34" y="25"/>
                    </a:cubicBezTo>
                    <a:cubicBezTo>
                      <a:pt x="47" y="12"/>
                      <a:pt x="47" y="12"/>
                      <a:pt x="47" y="12"/>
                    </a:cubicBezTo>
                    <a:cubicBezTo>
                      <a:pt x="50" y="9"/>
                      <a:pt x="50" y="5"/>
                      <a:pt x="47" y="3"/>
                    </a:cubicBezTo>
                    <a:close/>
                    <a:moveTo>
                      <a:pt x="47" y="3"/>
                    </a:moveTo>
                    <a:cubicBezTo>
                      <a:pt x="47" y="3"/>
                      <a:pt x="47" y="3"/>
                      <a:pt x="4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 name="Group 7">
            <a:extLst>
              <a:ext uri="{FF2B5EF4-FFF2-40B4-BE49-F238E27FC236}">
                <a16:creationId xmlns:a16="http://schemas.microsoft.com/office/drawing/2014/main" id="{73E823C9-2E34-8D4E-92D7-47D53F8B782D}"/>
              </a:ext>
            </a:extLst>
          </p:cNvPr>
          <p:cNvGrpSpPr/>
          <p:nvPr/>
        </p:nvGrpSpPr>
        <p:grpSpPr>
          <a:xfrm>
            <a:off x="7377357" y="1054657"/>
            <a:ext cx="886366" cy="891915"/>
            <a:chOff x="7286520" y="1054657"/>
            <a:chExt cx="886366" cy="891915"/>
          </a:xfrm>
        </p:grpSpPr>
        <p:sp>
          <p:nvSpPr>
            <p:cNvPr id="283" name="Oval 282">
              <a:extLst>
                <a:ext uri="{FF2B5EF4-FFF2-40B4-BE49-F238E27FC236}">
                  <a16:creationId xmlns:a16="http://schemas.microsoft.com/office/drawing/2014/main" id="{5AB0E6D1-2306-A649-9FA0-93A355F64EEE}"/>
                </a:ext>
              </a:extLst>
            </p:cNvPr>
            <p:cNvSpPr/>
            <p:nvPr/>
          </p:nvSpPr>
          <p:spPr>
            <a:xfrm>
              <a:off x="7286520" y="1054657"/>
              <a:ext cx="886366" cy="891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224">
              <a:extLst>
                <a:ext uri="{FF2B5EF4-FFF2-40B4-BE49-F238E27FC236}">
                  <a16:creationId xmlns:a16="http://schemas.microsoft.com/office/drawing/2014/main" id="{2ACD1DA1-6AA8-4E79-B940-4840D64AAF59}"/>
                </a:ext>
              </a:extLst>
            </p:cNvPr>
            <p:cNvGrpSpPr/>
            <p:nvPr/>
          </p:nvGrpSpPr>
          <p:grpSpPr>
            <a:xfrm>
              <a:off x="7356960" y="1125538"/>
              <a:ext cx="745486" cy="750152"/>
              <a:chOff x="850294" y="1448970"/>
              <a:chExt cx="961331" cy="961329"/>
            </a:xfrm>
          </p:grpSpPr>
          <p:sp>
            <p:nvSpPr>
              <p:cNvPr id="226" name="Oval 225">
                <a:extLst>
                  <a:ext uri="{FF2B5EF4-FFF2-40B4-BE49-F238E27FC236}">
                    <a16:creationId xmlns:a16="http://schemas.microsoft.com/office/drawing/2014/main" id="{6733A2E9-867D-4D88-B4AB-5C75721881BF}"/>
                  </a:ext>
                </a:extLst>
              </p:cNvPr>
              <p:cNvSpPr/>
              <p:nvPr/>
            </p:nvSpPr>
            <p:spPr>
              <a:xfrm>
                <a:off x="850294" y="1448970"/>
                <a:ext cx="961331" cy="961329"/>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a:ln>
                    <a:noFill/>
                  </a:ln>
                  <a:solidFill>
                    <a:srgbClr val="646569"/>
                  </a:solidFill>
                  <a:effectLst/>
                  <a:uLnTx/>
                  <a:uFillTx/>
                  <a:latin typeface="Calibri"/>
                  <a:ea typeface="+mn-ea"/>
                  <a:cs typeface="+mn-cs"/>
                </a:endParaRPr>
              </a:p>
            </p:txBody>
          </p:sp>
          <p:sp>
            <p:nvSpPr>
              <p:cNvPr id="227" name="Oval 226">
                <a:extLst>
                  <a:ext uri="{FF2B5EF4-FFF2-40B4-BE49-F238E27FC236}">
                    <a16:creationId xmlns:a16="http://schemas.microsoft.com/office/drawing/2014/main" id="{8860A982-92F1-4C1B-8FC0-0BFB2D033C14}"/>
                  </a:ext>
                </a:extLst>
              </p:cNvPr>
              <p:cNvSpPr/>
              <p:nvPr/>
            </p:nvSpPr>
            <p:spPr>
              <a:xfrm>
                <a:off x="913197" y="1511874"/>
                <a:ext cx="835524" cy="835523"/>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a:ln>
                    <a:noFill/>
                  </a:ln>
                  <a:solidFill>
                    <a:srgbClr val="646569"/>
                  </a:solidFill>
                  <a:effectLst/>
                  <a:uLnTx/>
                  <a:uFillTx/>
                  <a:latin typeface="Calibri"/>
                  <a:ea typeface="+mn-ea"/>
                  <a:cs typeface="+mn-cs"/>
                </a:endParaRPr>
              </a:p>
            </p:txBody>
          </p:sp>
        </p:grpSp>
        <p:sp>
          <p:nvSpPr>
            <p:cNvPr id="146" name="Freeform 174">
              <a:extLst>
                <a:ext uri="{FF2B5EF4-FFF2-40B4-BE49-F238E27FC236}">
                  <a16:creationId xmlns:a16="http://schemas.microsoft.com/office/drawing/2014/main" id="{486EF7CC-5B47-2047-B614-1C99BBDAD75A}"/>
                </a:ext>
              </a:extLst>
            </p:cNvPr>
            <p:cNvSpPr>
              <a:spLocks noChangeAspect="1" noEditPoints="1"/>
            </p:cNvSpPr>
            <p:nvPr/>
          </p:nvSpPr>
          <p:spPr bwMode="auto">
            <a:xfrm>
              <a:off x="7543197" y="1285068"/>
              <a:ext cx="373013" cy="431093"/>
            </a:xfrm>
            <a:custGeom>
              <a:avLst/>
              <a:gdLst>
                <a:gd name="T0" fmla="*/ 194 w 213"/>
                <a:gd name="T1" fmla="*/ 69 h 245"/>
                <a:gd name="T2" fmla="*/ 176 w 213"/>
                <a:gd name="T3" fmla="*/ 87 h 245"/>
                <a:gd name="T4" fmla="*/ 177 w 213"/>
                <a:gd name="T5" fmla="*/ 94 h 245"/>
                <a:gd name="T6" fmla="*/ 116 w 213"/>
                <a:gd name="T7" fmla="*/ 94 h 245"/>
                <a:gd name="T8" fmla="*/ 115 w 213"/>
                <a:gd name="T9" fmla="*/ 18 h 245"/>
                <a:gd name="T10" fmla="*/ 70 w 213"/>
                <a:gd name="T11" fmla="*/ 38 h 245"/>
                <a:gd name="T12" fmla="*/ 97 w 213"/>
                <a:gd name="T13" fmla="*/ 52 h 245"/>
                <a:gd name="T14" fmla="*/ 111 w 213"/>
                <a:gd name="T15" fmla="*/ 96 h 245"/>
                <a:gd name="T16" fmla="*/ 94 w 213"/>
                <a:gd name="T17" fmla="*/ 115 h 245"/>
                <a:gd name="T18" fmla="*/ 41 w 213"/>
                <a:gd name="T19" fmla="*/ 98 h 245"/>
                <a:gd name="T20" fmla="*/ 0 w 213"/>
                <a:gd name="T21" fmla="*/ 98 h 245"/>
                <a:gd name="T22" fmla="*/ 39 w 213"/>
                <a:gd name="T23" fmla="*/ 105 h 245"/>
                <a:gd name="T24" fmla="*/ 93 w 213"/>
                <a:gd name="T25" fmla="*/ 120 h 245"/>
                <a:gd name="T26" fmla="*/ 101 w 213"/>
                <a:gd name="T27" fmla="*/ 147 h 245"/>
                <a:gd name="T28" fmla="*/ 72 w 213"/>
                <a:gd name="T29" fmla="*/ 193 h 245"/>
                <a:gd name="T30" fmla="*/ 46 w 213"/>
                <a:gd name="T31" fmla="*/ 238 h 245"/>
                <a:gd name="T32" fmla="*/ 77 w 213"/>
                <a:gd name="T33" fmla="*/ 197 h 245"/>
                <a:gd name="T34" fmla="*/ 106 w 213"/>
                <a:gd name="T35" fmla="*/ 151 h 245"/>
                <a:gd name="T36" fmla="*/ 156 w 213"/>
                <a:gd name="T37" fmla="*/ 178 h 245"/>
                <a:gd name="T38" fmla="*/ 155 w 213"/>
                <a:gd name="T39" fmla="*/ 212 h 245"/>
                <a:gd name="T40" fmla="*/ 189 w 213"/>
                <a:gd name="T41" fmla="*/ 178 h 245"/>
                <a:gd name="T42" fmla="*/ 143 w 213"/>
                <a:gd name="T43" fmla="*/ 149 h 245"/>
                <a:gd name="T44" fmla="*/ 153 w 213"/>
                <a:gd name="T45" fmla="*/ 113 h 245"/>
                <a:gd name="T46" fmla="*/ 205 w 213"/>
                <a:gd name="T47" fmla="*/ 102 h 245"/>
                <a:gd name="T48" fmla="*/ 73 w 213"/>
                <a:gd name="T49" fmla="*/ 28 h 245"/>
                <a:gd name="T50" fmla="*/ 112 w 213"/>
                <a:gd name="T51" fmla="*/ 28 h 245"/>
                <a:gd name="T52" fmla="*/ 73 w 213"/>
                <a:gd name="T53" fmla="*/ 28 h 245"/>
                <a:gd name="T54" fmla="*/ 5 w 213"/>
                <a:gd name="T55" fmla="*/ 98 h 245"/>
                <a:gd name="T56" fmla="*/ 36 w 213"/>
                <a:gd name="T57" fmla="*/ 97 h 245"/>
                <a:gd name="T58" fmla="*/ 21 w 213"/>
                <a:gd name="T59" fmla="*/ 113 h 245"/>
                <a:gd name="T60" fmla="*/ 59 w 213"/>
                <a:gd name="T61" fmla="*/ 236 h 245"/>
                <a:gd name="T62" fmla="*/ 59 w 213"/>
                <a:gd name="T63" fmla="*/ 194 h 245"/>
                <a:gd name="T64" fmla="*/ 172 w 213"/>
                <a:gd name="T65" fmla="*/ 176 h 245"/>
                <a:gd name="T66" fmla="*/ 172 w 213"/>
                <a:gd name="T67" fmla="*/ 215 h 245"/>
                <a:gd name="T68" fmla="*/ 172 w 213"/>
                <a:gd name="T69" fmla="*/ 176 h 245"/>
                <a:gd name="T70" fmla="*/ 97 w 213"/>
                <a:gd name="T71" fmla="*/ 125 h 245"/>
                <a:gd name="T72" fmla="*/ 150 w 213"/>
                <a:gd name="T73" fmla="*/ 125 h 245"/>
                <a:gd name="T74" fmla="*/ 124 w 213"/>
                <a:gd name="T75" fmla="*/ 152 h 245"/>
                <a:gd name="T76" fmla="*/ 183 w 213"/>
                <a:gd name="T77" fmla="*/ 94 h 245"/>
                <a:gd name="T78" fmla="*/ 206 w 213"/>
                <a:gd name="T79" fmla="*/ 81 h 245"/>
                <a:gd name="T80" fmla="*/ 201 w 213"/>
                <a:gd name="T81" fmla="*/ 9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3" h="245">
                  <a:moveTo>
                    <a:pt x="212" y="86"/>
                  </a:moveTo>
                  <a:cubicBezTo>
                    <a:pt x="211" y="76"/>
                    <a:pt x="203" y="69"/>
                    <a:pt x="194" y="69"/>
                  </a:cubicBezTo>
                  <a:cubicBezTo>
                    <a:pt x="194" y="69"/>
                    <a:pt x="194" y="69"/>
                    <a:pt x="194" y="69"/>
                  </a:cubicBezTo>
                  <a:cubicBezTo>
                    <a:pt x="184" y="69"/>
                    <a:pt x="176" y="77"/>
                    <a:pt x="176" y="87"/>
                  </a:cubicBezTo>
                  <a:cubicBezTo>
                    <a:pt x="176" y="88"/>
                    <a:pt x="176" y="88"/>
                    <a:pt x="176" y="89"/>
                  </a:cubicBezTo>
                  <a:cubicBezTo>
                    <a:pt x="177" y="91"/>
                    <a:pt x="177" y="92"/>
                    <a:pt x="177" y="94"/>
                  </a:cubicBezTo>
                  <a:cubicBezTo>
                    <a:pt x="151" y="109"/>
                    <a:pt x="151" y="109"/>
                    <a:pt x="151" y="109"/>
                  </a:cubicBezTo>
                  <a:cubicBezTo>
                    <a:pt x="143" y="97"/>
                    <a:pt x="130" y="91"/>
                    <a:pt x="116" y="94"/>
                  </a:cubicBezTo>
                  <a:cubicBezTo>
                    <a:pt x="102" y="50"/>
                    <a:pt x="102" y="50"/>
                    <a:pt x="102" y="50"/>
                  </a:cubicBezTo>
                  <a:cubicBezTo>
                    <a:pt x="115" y="45"/>
                    <a:pt x="120" y="31"/>
                    <a:pt x="115" y="18"/>
                  </a:cubicBezTo>
                  <a:cubicBezTo>
                    <a:pt x="110" y="6"/>
                    <a:pt x="95" y="0"/>
                    <a:pt x="83" y="5"/>
                  </a:cubicBezTo>
                  <a:cubicBezTo>
                    <a:pt x="70" y="11"/>
                    <a:pt x="65" y="25"/>
                    <a:pt x="70" y="38"/>
                  </a:cubicBezTo>
                  <a:cubicBezTo>
                    <a:pt x="74" y="47"/>
                    <a:pt x="83" y="52"/>
                    <a:pt x="93" y="52"/>
                  </a:cubicBezTo>
                  <a:cubicBezTo>
                    <a:pt x="94" y="52"/>
                    <a:pt x="96" y="52"/>
                    <a:pt x="97" y="52"/>
                  </a:cubicBezTo>
                  <a:cubicBezTo>
                    <a:pt x="112" y="96"/>
                    <a:pt x="112" y="96"/>
                    <a:pt x="112" y="96"/>
                  </a:cubicBezTo>
                  <a:cubicBezTo>
                    <a:pt x="111" y="96"/>
                    <a:pt x="111" y="96"/>
                    <a:pt x="111" y="96"/>
                  </a:cubicBezTo>
                  <a:cubicBezTo>
                    <a:pt x="104" y="99"/>
                    <a:pt x="98" y="105"/>
                    <a:pt x="95" y="113"/>
                  </a:cubicBezTo>
                  <a:cubicBezTo>
                    <a:pt x="94" y="113"/>
                    <a:pt x="94" y="114"/>
                    <a:pt x="94" y="115"/>
                  </a:cubicBezTo>
                  <a:cubicBezTo>
                    <a:pt x="41" y="100"/>
                    <a:pt x="41" y="100"/>
                    <a:pt x="41" y="100"/>
                  </a:cubicBezTo>
                  <a:cubicBezTo>
                    <a:pt x="41" y="99"/>
                    <a:pt x="41" y="98"/>
                    <a:pt x="41" y="98"/>
                  </a:cubicBezTo>
                  <a:cubicBezTo>
                    <a:pt x="41" y="86"/>
                    <a:pt x="32" y="77"/>
                    <a:pt x="21" y="77"/>
                  </a:cubicBezTo>
                  <a:cubicBezTo>
                    <a:pt x="9" y="78"/>
                    <a:pt x="0" y="87"/>
                    <a:pt x="0" y="98"/>
                  </a:cubicBezTo>
                  <a:cubicBezTo>
                    <a:pt x="1" y="109"/>
                    <a:pt x="10" y="118"/>
                    <a:pt x="21" y="118"/>
                  </a:cubicBezTo>
                  <a:cubicBezTo>
                    <a:pt x="29" y="118"/>
                    <a:pt x="36" y="113"/>
                    <a:pt x="39" y="105"/>
                  </a:cubicBezTo>
                  <a:cubicBezTo>
                    <a:pt x="39" y="105"/>
                    <a:pt x="39" y="105"/>
                    <a:pt x="39" y="105"/>
                  </a:cubicBezTo>
                  <a:cubicBezTo>
                    <a:pt x="93" y="120"/>
                    <a:pt x="93" y="120"/>
                    <a:pt x="93" y="120"/>
                  </a:cubicBezTo>
                  <a:cubicBezTo>
                    <a:pt x="92" y="121"/>
                    <a:pt x="92" y="123"/>
                    <a:pt x="92" y="125"/>
                  </a:cubicBezTo>
                  <a:cubicBezTo>
                    <a:pt x="92" y="133"/>
                    <a:pt x="96" y="141"/>
                    <a:pt x="101" y="147"/>
                  </a:cubicBezTo>
                  <a:cubicBezTo>
                    <a:pt x="102" y="147"/>
                    <a:pt x="102" y="148"/>
                    <a:pt x="102" y="148"/>
                  </a:cubicBezTo>
                  <a:cubicBezTo>
                    <a:pt x="72" y="193"/>
                    <a:pt x="72" y="193"/>
                    <a:pt x="72" y="193"/>
                  </a:cubicBezTo>
                  <a:cubicBezTo>
                    <a:pt x="59" y="186"/>
                    <a:pt x="43" y="190"/>
                    <a:pt x="36" y="202"/>
                  </a:cubicBezTo>
                  <a:cubicBezTo>
                    <a:pt x="29" y="215"/>
                    <a:pt x="34" y="231"/>
                    <a:pt x="46" y="238"/>
                  </a:cubicBezTo>
                  <a:cubicBezTo>
                    <a:pt x="59" y="245"/>
                    <a:pt x="74" y="241"/>
                    <a:pt x="81" y="228"/>
                  </a:cubicBezTo>
                  <a:cubicBezTo>
                    <a:pt x="87" y="218"/>
                    <a:pt x="86" y="205"/>
                    <a:pt x="77" y="197"/>
                  </a:cubicBezTo>
                  <a:cubicBezTo>
                    <a:pt x="77" y="196"/>
                    <a:pt x="76" y="196"/>
                    <a:pt x="76" y="196"/>
                  </a:cubicBezTo>
                  <a:cubicBezTo>
                    <a:pt x="106" y="151"/>
                    <a:pt x="106" y="151"/>
                    <a:pt x="106" y="151"/>
                  </a:cubicBezTo>
                  <a:cubicBezTo>
                    <a:pt x="116" y="157"/>
                    <a:pt x="129" y="158"/>
                    <a:pt x="139" y="152"/>
                  </a:cubicBezTo>
                  <a:cubicBezTo>
                    <a:pt x="156" y="178"/>
                    <a:pt x="156" y="178"/>
                    <a:pt x="156" y="178"/>
                  </a:cubicBezTo>
                  <a:cubicBezTo>
                    <a:pt x="155" y="178"/>
                    <a:pt x="155" y="178"/>
                    <a:pt x="155" y="178"/>
                  </a:cubicBezTo>
                  <a:cubicBezTo>
                    <a:pt x="146" y="188"/>
                    <a:pt x="146" y="203"/>
                    <a:pt x="155" y="212"/>
                  </a:cubicBezTo>
                  <a:cubicBezTo>
                    <a:pt x="164" y="221"/>
                    <a:pt x="179" y="221"/>
                    <a:pt x="189" y="212"/>
                  </a:cubicBezTo>
                  <a:cubicBezTo>
                    <a:pt x="198" y="203"/>
                    <a:pt x="198" y="188"/>
                    <a:pt x="189" y="178"/>
                  </a:cubicBezTo>
                  <a:cubicBezTo>
                    <a:pt x="181" y="171"/>
                    <a:pt x="169" y="169"/>
                    <a:pt x="160" y="175"/>
                  </a:cubicBezTo>
                  <a:cubicBezTo>
                    <a:pt x="143" y="149"/>
                    <a:pt x="143" y="149"/>
                    <a:pt x="143" y="149"/>
                  </a:cubicBezTo>
                  <a:cubicBezTo>
                    <a:pt x="144" y="149"/>
                    <a:pt x="145" y="148"/>
                    <a:pt x="146" y="147"/>
                  </a:cubicBezTo>
                  <a:cubicBezTo>
                    <a:pt x="155" y="138"/>
                    <a:pt x="157" y="125"/>
                    <a:pt x="153" y="113"/>
                  </a:cubicBezTo>
                  <a:cubicBezTo>
                    <a:pt x="180" y="98"/>
                    <a:pt x="180" y="98"/>
                    <a:pt x="180" y="98"/>
                  </a:cubicBezTo>
                  <a:cubicBezTo>
                    <a:pt x="186" y="106"/>
                    <a:pt x="197" y="107"/>
                    <a:pt x="205" y="102"/>
                  </a:cubicBezTo>
                  <a:cubicBezTo>
                    <a:pt x="210" y="98"/>
                    <a:pt x="213" y="92"/>
                    <a:pt x="212" y="86"/>
                  </a:cubicBezTo>
                  <a:close/>
                  <a:moveTo>
                    <a:pt x="73" y="28"/>
                  </a:moveTo>
                  <a:cubicBezTo>
                    <a:pt x="73" y="17"/>
                    <a:pt x="82" y="8"/>
                    <a:pt x="92" y="8"/>
                  </a:cubicBezTo>
                  <a:cubicBezTo>
                    <a:pt x="103" y="8"/>
                    <a:pt x="112" y="17"/>
                    <a:pt x="112" y="28"/>
                  </a:cubicBezTo>
                  <a:cubicBezTo>
                    <a:pt x="112" y="39"/>
                    <a:pt x="103" y="48"/>
                    <a:pt x="93" y="48"/>
                  </a:cubicBezTo>
                  <a:cubicBezTo>
                    <a:pt x="82" y="48"/>
                    <a:pt x="73" y="39"/>
                    <a:pt x="73" y="28"/>
                  </a:cubicBezTo>
                  <a:close/>
                  <a:moveTo>
                    <a:pt x="21" y="113"/>
                  </a:moveTo>
                  <a:cubicBezTo>
                    <a:pt x="12" y="113"/>
                    <a:pt x="5" y="106"/>
                    <a:pt x="5" y="98"/>
                  </a:cubicBezTo>
                  <a:cubicBezTo>
                    <a:pt x="5" y="89"/>
                    <a:pt x="12" y="82"/>
                    <a:pt x="21" y="82"/>
                  </a:cubicBezTo>
                  <a:cubicBezTo>
                    <a:pt x="29" y="82"/>
                    <a:pt x="36" y="89"/>
                    <a:pt x="36" y="97"/>
                  </a:cubicBezTo>
                  <a:cubicBezTo>
                    <a:pt x="36" y="98"/>
                    <a:pt x="36" y="98"/>
                    <a:pt x="36" y="98"/>
                  </a:cubicBezTo>
                  <a:cubicBezTo>
                    <a:pt x="36" y="106"/>
                    <a:pt x="29" y="113"/>
                    <a:pt x="21" y="113"/>
                  </a:cubicBezTo>
                  <a:close/>
                  <a:moveTo>
                    <a:pt x="80" y="215"/>
                  </a:moveTo>
                  <a:cubicBezTo>
                    <a:pt x="80" y="227"/>
                    <a:pt x="71" y="236"/>
                    <a:pt x="59" y="236"/>
                  </a:cubicBezTo>
                  <a:cubicBezTo>
                    <a:pt x="47" y="236"/>
                    <a:pt x="38" y="227"/>
                    <a:pt x="38" y="215"/>
                  </a:cubicBezTo>
                  <a:cubicBezTo>
                    <a:pt x="38" y="203"/>
                    <a:pt x="47" y="194"/>
                    <a:pt x="59" y="194"/>
                  </a:cubicBezTo>
                  <a:cubicBezTo>
                    <a:pt x="71" y="194"/>
                    <a:pt x="80" y="203"/>
                    <a:pt x="80" y="215"/>
                  </a:cubicBezTo>
                  <a:close/>
                  <a:moveTo>
                    <a:pt x="172" y="176"/>
                  </a:moveTo>
                  <a:cubicBezTo>
                    <a:pt x="182" y="176"/>
                    <a:pt x="191" y="185"/>
                    <a:pt x="191" y="195"/>
                  </a:cubicBezTo>
                  <a:cubicBezTo>
                    <a:pt x="191" y="206"/>
                    <a:pt x="182" y="215"/>
                    <a:pt x="172" y="215"/>
                  </a:cubicBezTo>
                  <a:cubicBezTo>
                    <a:pt x="161" y="215"/>
                    <a:pt x="152" y="206"/>
                    <a:pt x="152" y="195"/>
                  </a:cubicBezTo>
                  <a:cubicBezTo>
                    <a:pt x="152" y="185"/>
                    <a:pt x="161" y="176"/>
                    <a:pt x="172" y="176"/>
                  </a:cubicBezTo>
                  <a:close/>
                  <a:moveTo>
                    <a:pt x="124" y="152"/>
                  </a:moveTo>
                  <a:cubicBezTo>
                    <a:pt x="109" y="152"/>
                    <a:pt x="97" y="140"/>
                    <a:pt x="97" y="125"/>
                  </a:cubicBezTo>
                  <a:cubicBezTo>
                    <a:pt x="97" y="110"/>
                    <a:pt x="109" y="98"/>
                    <a:pt x="124" y="98"/>
                  </a:cubicBezTo>
                  <a:cubicBezTo>
                    <a:pt x="138" y="98"/>
                    <a:pt x="150" y="110"/>
                    <a:pt x="150" y="125"/>
                  </a:cubicBezTo>
                  <a:cubicBezTo>
                    <a:pt x="150" y="140"/>
                    <a:pt x="138" y="152"/>
                    <a:pt x="124" y="152"/>
                  </a:cubicBezTo>
                  <a:cubicBezTo>
                    <a:pt x="124" y="152"/>
                    <a:pt x="124" y="152"/>
                    <a:pt x="124" y="152"/>
                  </a:cubicBezTo>
                  <a:close/>
                  <a:moveTo>
                    <a:pt x="201" y="99"/>
                  </a:moveTo>
                  <a:cubicBezTo>
                    <a:pt x="194" y="103"/>
                    <a:pt x="186" y="100"/>
                    <a:pt x="183" y="94"/>
                  </a:cubicBezTo>
                  <a:cubicBezTo>
                    <a:pt x="179" y="87"/>
                    <a:pt x="181" y="79"/>
                    <a:pt x="188" y="76"/>
                  </a:cubicBezTo>
                  <a:cubicBezTo>
                    <a:pt x="194" y="72"/>
                    <a:pt x="202" y="74"/>
                    <a:pt x="206" y="81"/>
                  </a:cubicBezTo>
                  <a:cubicBezTo>
                    <a:pt x="206" y="81"/>
                    <a:pt x="206" y="81"/>
                    <a:pt x="206" y="81"/>
                  </a:cubicBezTo>
                  <a:cubicBezTo>
                    <a:pt x="209" y="87"/>
                    <a:pt x="207" y="96"/>
                    <a:pt x="201" y="99"/>
                  </a:cubicBezTo>
                  <a:close/>
                </a:path>
              </a:pathLst>
            </a:custGeom>
            <a:solidFill>
              <a:schemeClr val="bg1"/>
            </a:solidFill>
            <a:ln w="158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 name="Group 1">
            <a:extLst>
              <a:ext uri="{FF2B5EF4-FFF2-40B4-BE49-F238E27FC236}">
                <a16:creationId xmlns:a16="http://schemas.microsoft.com/office/drawing/2014/main" id="{E536529C-83A5-9449-B130-CA91E222F0CA}"/>
              </a:ext>
            </a:extLst>
          </p:cNvPr>
          <p:cNvGrpSpPr/>
          <p:nvPr/>
        </p:nvGrpSpPr>
        <p:grpSpPr>
          <a:xfrm>
            <a:off x="3914354" y="1054657"/>
            <a:ext cx="886366" cy="891915"/>
            <a:chOff x="5328944" y="1223969"/>
            <a:chExt cx="1143000" cy="1143000"/>
          </a:xfrm>
        </p:grpSpPr>
        <p:sp>
          <p:nvSpPr>
            <p:cNvPr id="284" name="Oval 283">
              <a:extLst>
                <a:ext uri="{FF2B5EF4-FFF2-40B4-BE49-F238E27FC236}">
                  <a16:creationId xmlns:a16="http://schemas.microsoft.com/office/drawing/2014/main" id="{BB1FF0C4-D143-F046-95FD-42FD39C5AE68}"/>
                </a:ext>
              </a:extLst>
            </p:cNvPr>
            <p:cNvSpPr/>
            <p:nvPr/>
          </p:nvSpPr>
          <p:spPr>
            <a:xfrm>
              <a:off x="5328944" y="1223969"/>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221">
              <a:extLst>
                <a:ext uri="{FF2B5EF4-FFF2-40B4-BE49-F238E27FC236}">
                  <a16:creationId xmlns:a16="http://schemas.microsoft.com/office/drawing/2014/main" id="{520D443D-4ADD-4ACA-9F9F-8FD6DE03F857}"/>
                </a:ext>
              </a:extLst>
            </p:cNvPr>
            <p:cNvGrpSpPr/>
            <p:nvPr/>
          </p:nvGrpSpPr>
          <p:grpSpPr>
            <a:xfrm>
              <a:off x="5419779" y="1314805"/>
              <a:ext cx="961331" cy="961329"/>
              <a:chOff x="850294" y="1448970"/>
              <a:chExt cx="961331" cy="961329"/>
            </a:xfrm>
          </p:grpSpPr>
          <p:sp>
            <p:nvSpPr>
              <p:cNvPr id="223" name="Oval 222">
                <a:extLst>
                  <a:ext uri="{FF2B5EF4-FFF2-40B4-BE49-F238E27FC236}">
                    <a16:creationId xmlns:a16="http://schemas.microsoft.com/office/drawing/2014/main" id="{C7BB8B4D-CC49-4749-97E0-881472C09C1D}"/>
                  </a:ext>
                </a:extLst>
              </p:cNvPr>
              <p:cNvSpPr/>
              <p:nvPr/>
            </p:nvSpPr>
            <p:spPr>
              <a:xfrm>
                <a:off x="850294" y="1448970"/>
                <a:ext cx="961331" cy="961329"/>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a:ln>
                    <a:noFill/>
                  </a:ln>
                  <a:solidFill>
                    <a:srgbClr val="646569"/>
                  </a:solidFill>
                  <a:effectLst/>
                  <a:uLnTx/>
                  <a:uFillTx/>
                  <a:latin typeface="Calibri"/>
                  <a:ea typeface="+mn-ea"/>
                  <a:cs typeface="+mn-cs"/>
                </a:endParaRPr>
              </a:p>
            </p:txBody>
          </p:sp>
          <p:sp>
            <p:nvSpPr>
              <p:cNvPr id="224" name="Oval 223">
                <a:extLst>
                  <a:ext uri="{FF2B5EF4-FFF2-40B4-BE49-F238E27FC236}">
                    <a16:creationId xmlns:a16="http://schemas.microsoft.com/office/drawing/2014/main" id="{837AAA3C-7E2A-416C-A31E-97B80481DB63}"/>
                  </a:ext>
                </a:extLst>
              </p:cNvPr>
              <p:cNvSpPr/>
              <p:nvPr/>
            </p:nvSpPr>
            <p:spPr>
              <a:xfrm>
                <a:off x="913197" y="1511874"/>
                <a:ext cx="835524" cy="835523"/>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a:ln>
                    <a:noFill/>
                  </a:ln>
                  <a:solidFill>
                    <a:srgbClr val="646569"/>
                  </a:solidFill>
                  <a:effectLst/>
                  <a:uLnTx/>
                  <a:uFillTx/>
                  <a:latin typeface="Calibri"/>
                  <a:ea typeface="+mn-ea"/>
                  <a:cs typeface="+mn-cs"/>
                </a:endParaRPr>
              </a:p>
            </p:txBody>
          </p:sp>
        </p:grpSp>
        <p:grpSp>
          <p:nvGrpSpPr>
            <p:cNvPr id="156" name="Group 100">
              <a:extLst>
                <a:ext uri="{FF2B5EF4-FFF2-40B4-BE49-F238E27FC236}">
                  <a16:creationId xmlns:a16="http://schemas.microsoft.com/office/drawing/2014/main" id="{22739462-130A-2546-A637-6568AB1FE037}"/>
                </a:ext>
              </a:extLst>
            </p:cNvPr>
            <p:cNvGrpSpPr>
              <a:grpSpLocks noChangeAspect="1"/>
            </p:cNvGrpSpPr>
            <p:nvPr/>
          </p:nvGrpSpPr>
          <p:grpSpPr bwMode="auto">
            <a:xfrm>
              <a:off x="5625807" y="1532738"/>
              <a:ext cx="549275" cy="525462"/>
              <a:chOff x="4497" y="1013"/>
              <a:chExt cx="346" cy="331"/>
            </a:xfrm>
            <a:solidFill>
              <a:schemeClr val="bg1"/>
            </a:solidFill>
          </p:grpSpPr>
          <p:sp>
            <p:nvSpPr>
              <p:cNvPr id="157" name="Freeform 101">
                <a:extLst>
                  <a:ext uri="{FF2B5EF4-FFF2-40B4-BE49-F238E27FC236}">
                    <a16:creationId xmlns:a16="http://schemas.microsoft.com/office/drawing/2014/main" id="{A55B4559-4294-7846-9201-5C9A68E86E93}"/>
                  </a:ext>
                </a:extLst>
              </p:cNvPr>
              <p:cNvSpPr>
                <a:spLocks/>
              </p:cNvSpPr>
              <p:nvPr/>
            </p:nvSpPr>
            <p:spPr bwMode="auto">
              <a:xfrm>
                <a:off x="4540" y="1129"/>
                <a:ext cx="259" cy="108"/>
              </a:xfrm>
              <a:custGeom>
                <a:avLst/>
                <a:gdLst>
                  <a:gd name="T0" fmla="*/ 249 w 259"/>
                  <a:gd name="T1" fmla="*/ 37 h 108"/>
                  <a:gd name="T2" fmla="*/ 135 w 259"/>
                  <a:gd name="T3" fmla="*/ 37 h 108"/>
                  <a:gd name="T4" fmla="*/ 135 w 259"/>
                  <a:gd name="T5" fmla="*/ 0 h 108"/>
                  <a:gd name="T6" fmla="*/ 125 w 259"/>
                  <a:gd name="T7" fmla="*/ 0 h 108"/>
                  <a:gd name="T8" fmla="*/ 125 w 259"/>
                  <a:gd name="T9" fmla="*/ 37 h 108"/>
                  <a:gd name="T10" fmla="*/ 11 w 259"/>
                  <a:gd name="T11" fmla="*/ 37 h 108"/>
                  <a:gd name="T12" fmla="*/ 11 w 259"/>
                  <a:gd name="T13" fmla="*/ 0 h 108"/>
                  <a:gd name="T14" fmla="*/ 0 w 259"/>
                  <a:gd name="T15" fmla="*/ 0 h 108"/>
                  <a:gd name="T16" fmla="*/ 0 w 259"/>
                  <a:gd name="T17" fmla="*/ 47 h 108"/>
                  <a:gd name="T18" fmla="*/ 125 w 259"/>
                  <a:gd name="T19" fmla="*/ 47 h 108"/>
                  <a:gd name="T20" fmla="*/ 125 w 259"/>
                  <a:gd name="T21" fmla="*/ 88 h 108"/>
                  <a:gd name="T22" fmla="*/ 112 w 259"/>
                  <a:gd name="T23" fmla="*/ 77 h 108"/>
                  <a:gd name="T24" fmla="*/ 105 w 259"/>
                  <a:gd name="T25" fmla="*/ 85 h 108"/>
                  <a:gd name="T26" fmla="*/ 129 w 259"/>
                  <a:gd name="T27" fmla="*/ 108 h 108"/>
                  <a:gd name="T28" fmla="*/ 153 w 259"/>
                  <a:gd name="T29" fmla="*/ 85 h 108"/>
                  <a:gd name="T30" fmla="*/ 146 w 259"/>
                  <a:gd name="T31" fmla="*/ 77 h 108"/>
                  <a:gd name="T32" fmla="*/ 135 w 259"/>
                  <a:gd name="T33" fmla="*/ 88 h 108"/>
                  <a:gd name="T34" fmla="*/ 135 w 259"/>
                  <a:gd name="T35" fmla="*/ 47 h 108"/>
                  <a:gd name="T36" fmla="*/ 259 w 259"/>
                  <a:gd name="T37" fmla="*/ 47 h 108"/>
                  <a:gd name="T38" fmla="*/ 259 w 259"/>
                  <a:gd name="T39" fmla="*/ 0 h 108"/>
                  <a:gd name="T40" fmla="*/ 249 w 259"/>
                  <a:gd name="T41" fmla="*/ 0 h 108"/>
                  <a:gd name="T42" fmla="*/ 249 w 259"/>
                  <a:gd name="T43"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9" h="108">
                    <a:moveTo>
                      <a:pt x="249" y="37"/>
                    </a:moveTo>
                    <a:lnTo>
                      <a:pt x="135" y="37"/>
                    </a:lnTo>
                    <a:lnTo>
                      <a:pt x="135" y="0"/>
                    </a:lnTo>
                    <a:lnTo>
                      <a:pt x="125" y="0"/>
                    </a:lnTo>
                    <a:lnTo>
                      <a:pt x="125" y="37"/>
                    </a:lnTo>
                    <a:lnTo>
                      <a:pt x="11" y="37"/>
                    </a:lnTo>
                    <a:lnTo>
                      <a:pt x="11" y="0"/>
                    </a:lnTo>
                    <a:lnTo>
                      <a:pt x="0" y="0"/>
                    </a:lnTo>
                    <a:lnTo>
                      <a:pt x="0" y="47"/>
                    </a:lnTo>
                    <a:lnTo>
                      <a:pt x="125" y="47"/>
                    </a:lnTo>
                    <a:lnTo>
                      <a:pt x="125" y="88"/>
                    </a:lnTo>
                    <a:lnTo>
                      <a:pt x="112" y="77"/>
                    </a:lnTo>
                    <a:lnTo>
                      <a:pt x="105" y="85"/>
                    </a:lnTo>
                    <a:lnTo>
                      <a:pt x="129" y="108"/>
                    </a:lnTo>
                    <a:lnTo>
                      <a:pt x="153" y="85"/>
                    </a:lnTo>
                    <a:lnTo>
                      <a:pt x="146" y="77"/>
                    </a:lnTo>
                    <a:lnTo>
                      <a:pt x="135" y="88"/>
                    </a:lnTo>
                    <a:lnTo>
                      <a:pt x="135" y="47"/>
                    </a:lnTo>
                    <a:lnTo>
                      <a:pt x="259" y="47"/>
                    </a:lnTo>
                    <a:lnTo>
                      <a:pt x="259" y="0"/>
                    </a:lnTo>
                    <a:lnTo>
                      <a:pt x="249" y="0"/>
                    </a:lnTo>
                    <a:lnTo>
                      <a:pt x="249" y="3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Rectangle 102">
                <a:extLst>
                  <a:ext uri="{FF2B5EF4-FFF2-40B4-BE49-F238E27FC236}">
                    <a16:creationId xmlns:a16="http://schemas.microsoft.com/office/drawing/2014/main" id="{46A6504E-E3D6-8E41-8188-436DF9093BD9}"/>
                  </a:ext>
                </a:extLst>
              </p:cNvPr>
              <p:cNvSpPr>
                <a:spLocks noChangeArrowheads="1"/>
              </p:cNvSpPr>
              <p:nvPr/>
            </p:nvSpPr>
            <p:spPr bwMode="auto">
              <a:xfrm>
                <a:off x="4621" y="1246"/>
                <a:ext cx="98" cy="9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03">
                <a:extLst>
                  <a:ext uri="{FF2B5EF4-FFF2-40B4-BE49-F238E27FC236}">
                    <a16:creationId xmlns:a16="http://schemas.microsoft.com/office/drawing/2014/main" id="{BFCC9D59-4282-084E-896A-39C612DD8B10}"/>
                  </a:ext>
                </a:extLst>
              </p:cNvPr>
              <p:cNvSpPr>
                <a:spLocks noChangeArrowheads="1"/>
              </p:cNvSpPr>
              <p:nvPr/>
            </p:nvSpPr>
            <p:spPr bwMode="auto">
              <a:xfrm>
                <a:off x="4621" y="1013"/>
                <a:ext cx="98" cy="9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04">
                <a:extLst>
                  <a:ext uri="{FF2B5EF4-FFF2-40B4-BE49-F238E27FC236}">
                    <a16:creationId xmlns:a16="http://schemas.microsoft.com/office/drawing/2014/main" id="{55F0FA44-BAA8-1545-92D9-14C72E196535}"/>
                  </a:ext>
                </a:extLst>
              </p:cNvPr>
              <p:cNvSpPr>
                <a:spLocks noChangeArrowheads="1"/>
              </p:cNvSpPr>
              <p:nvPr/>
            </p:nvSpPr>
            <p:spPr bwMode="auto">
              <a:xfrm>
                <a:off x="4745" y="1013"/>
                <a:ext cx="98" cy="9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05">
                <a:extLst>
                  <a:ext uri="{FF2B5EF4-FFF2-40B4-BE49-F238E27FC236}">
                    <a16:creationId xmlns:a16="http://schemas.microsoft.com/office/drawing/2014/main" id="{194211BB-3BB3-A340-B1B7-85724AF38D9F}"/>
                  </a:ext>
                </a:extLst>
              </p:cNvPr>
              <p:cNvSpPr>
                <a:spLocks noChangeArrowheads="1"/>
              </p:cNvSpPr>
              <p:nvPr/>
            </p:nvSpPr>
            <p:spPr bwMode="auto">
              <a:xfrm>
                <a:off x="4497" y="1013"/>
                <a:ext cx="97" cy="9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66" name="Straight Connector 165">
            <a:extLst>
              <a:ext uri="{FF2B5EF4-FFF2-40B4-BE49-F238E27FC236}">
                <a16:creationId xmlns:a16="http://schemas.microsoft.com/office/drawing/2014/main" id="{0F448DF6-95CD-1C46-B1C7-7EC256C37074}"/>
              </a:ext>
            </a:extLst>
          </p:cNvPr>
          <p:cNvCxnSpPr>
            <a:cxnSpLocks/>
          </p:cNvCxnSpPr>
          <p:nvPr/>
        </p:nvCxnSpPr>
        <p:spPr>
          <a:xfrm>
            <a:off x="8683915" y="2652771"/>
            <a:ext cx="0" cy="3366101"/>
          </a:xfrm>
          <a:prstGeom prst="line">
            <a:avLst/>
          </a:prstGeom>
          <a:ln w="952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74015FC-A32B-7F4B-9045-BA552E19CF0C}"/>
              </a:ext>
            </a:extLst>
          </p:cNvPr>
          <p:cNvCxnSpPr>
            <a:cxnSpLocks/>
          </p:cNvCxnSpPr>
          <p:nvPr/>
        </p:nvCxnSpPr>
        <p:spPr>
          <a:xfrm>
            <a:off x="6956540" y="2652771"/>
            <a:ext cx="0" cy="3405011"/>
          </a:xfrm>
          <a:prstGeom prst="line">
            <a:avLst/>
          </a:prstGeom>
          <a:ln w="952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D443B85-390A-D64D-91B2-49C09A073591}"/>
              </a:ext>
            </a:extLst>
          </p:cNvPr>
          <p:cNvCxnSpPr>
            <a:cxnSpLocks/>
          </p:cNvCxnSpPr>
          <p:nvPr/>
        </p:nvCxnSpPr>
        <p:spPr>
          <a:xfrm flipH="1">
            <a:off x="3493537" y="2652771"/>
            <a:ext cx="3355" cy="3405011"/>
          </a:xfrm>
          <a:prstGeom prst="line">
            <a:avLst/>
          </a:prstGeom>
          <a:ln w="952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9E4A2BEA-D0EA-A94B-BBA8-4F72FBE85497}"/>
              </a:ext>
            </a:extLst>
          </p:cNvPr>
          <p:cNvCxnSpPr>
            <a:cxnSpLocks/>
          </p:cNvCxnSpPr>
          <p:nvPr/>
        </p:nvCxnSpPr>
        <p:spPr>
          <a:xfrm>
            <a:off x="1756138" y="2652771"/>
            <a:ext cx="0" cy="3405011"/>
          </a:xfrm>
          <a:prstGeom prst="line">
            <a:avLst/>
          </a:prstGeom>
          <a:ln w="952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730FD9E-3750-344B-8476-DBE7B5B4A85C}"/>
              </a:ext>
            </a:extLst>
          </p:cNvPr>
          <p:cNvCxnSpPr>
            <a:cxnSpLocks/>
          </p:cNvCxnSpPr>
          <p:nvPr/>
        </p:nvCxnSpPr>
        <p:spPr>
          <a:xfrm>
            <a:off x="5227747" y="2645703"/>
            <a:ext cx="0" cy="3373169"/>
          </a:xfrm>
          <a:prstGeom prst="line">
            <a:avLst/>
          </a:prstGeom>
          <a:ln w="952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B07819B-AEDE-E34B-ACCD-132D1F457651}"/>
              </a:ext>
            </a:extLst>
          </p:cNvPr>
          <p:cNvCxnSpPr>
            <a:cxnSpLocks/>
          </p:cNvCxnSpPr>
          <p:nvPr/>
        </p:nvCxnSpPr>
        <p:spPr>
          <a:xfrm>
            <a:off x="10410768" y="2645703"/>
            <a:ext cx="0" cy="3373169"/>
          </a:xfrm>
          <a:prstGeom prst="line">
            <a:avLst/>
          </a:prstGeom>
          <a:ln w="952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99E44F70-36A9-A04A-B7D3-E7C0CAB45B01}"/>
              </a:ext>
            </a:extLst>
          </p:cNvPr>
          <p:cNvGrpSpPr/>
          <p:nvPr/>
        </p:nvGrpSpPr>
        <p:grpSpPr>
          <a:xfrm>
            <a:off x="3492830" y="4806672"/>
            <a:ext cx="194080" cy="290365"/>
            <a:chOff x="1505846" y="3386169"/>
            <a:chExt cx="332441" cy="494273"/>
          </a:xfrm>
        </p:grpSpPr>
        <p:pic>
          <p:nvPicPr>
            <p:cNvPr id="171" name="Picture 170">
              <a:extLst>
                <a:ext uri="{FF2B5EF4-FFF2-40B4-BE49-F238E27FC236}">
                  <a16:creationId xmlns:a16="http://schemas.microsoft.com/office/drawing/2014/main" id="{32790A34-6523-B945-B16B-7B167F53CFFE}"/>
                </a:ext>
              </a:extLst>
            </p:cNvPr>
            <p:cNvPicPr>
              <a:picLocks noChangeAspect="1"/>
            </p:cNvPicPr>
            <p:nvPr/>
          </p:nvPicPr>
          <p:blipFill>
            <a:blip r:embed="rId3"/>
            <a:stretch>
              <a:fillRect/>
            </a:stretch>
          </p:blipFill>
          <p:spPr>
            <a:xfrm>
              <a:off x="1505846" y="3386169"/>
              <a:ext cx="332441" cy="494273"/>
            </a:xfrm>
            <a:prstGeom prst="rect">
              <a:avLst/>
            </a:prstGeom>
          </p:spPr>
        </p:pic>
        <p:sp>
          <p:nvSpPr>
            <p:cNvPr id="172" name="TextBox 171">
              <a:extLst>
                <a:ext uri="{FF2B5EF4-FFF2-40B4-BE49-F238E27FC236}">
                  <a16:creationId xmlns:a16="http://schemas.microsoft.com/office/drawing/2014/main" id="{88FA1226-F4B0-3F4C-93FC-2AB20AC6BD70}"/>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174" name="Group 173">
            <a:extLst>
              <a:ext uri="{FF2B5EF4-FFF2-40B4-BE49-F238E27FC236}">
                <a16:creationId xmlns:a16="http://schemas.microsoft.com/office/drawing/2014/main" id="{5526CA61-6679-9B48-AC1C-EDAA23D7363A}"/>
              </a:ext>
            </a:extLst>
          </p:cNvPr>
          <p:cNvGrpSpPr/>
          <p:nvPr/>
        </p:nvGrpSpPr>
        <p:grpSpPr>
          <a:xfrm>
            <a:off x="8692750" y="3992287"/>
            <a:ext cx="194080" cy="290365"/>
            <a:chOff x="1505846" y="3386169"/>
            <a:chExt cx="332441" cy="494273"/>
          </a:xfrm>
        </p:grpSpPr>
        <p:pic>
          <p:nvPicPr>
            <p:cNvPr id="175" name="Picture 174">
              <a:extLst>
                <a:ext uri="{FF2B5EF4-FFF2-40B4-BE49-F238E27FC236}">
                  <a16:creationId xmlns:a16="http://schemas.microsoft.com/office/drawing/2014/main" id="{0113955A-9A19-1D45-BCF4-19BFBCEBFBE1}"/>
                </a:ext>
              </a:extLst>
            </p:cNvPr>
            <p:cNvPicPr>
              <a:picLocks noChangeAspect="1"/>
            </p:cNvPicPr>
            <p:nvPr/>
          </p:nvPicPr>
          <p:blipFill>
            <a:blip r:embed="rId3"/>
            <a:stretch>
              <a:fillRect/>
            </a:stretch>
          </p:blipFill>
          <p:spPr>
            <a:xfrm>
              <a:off x="1505846" y="3386169"/>
              <a:ext cx="332441" cy="494273"/>
            </a:xfrm>
            <a:prstGeom prst="rect">
              <a:avLst/>
            </a:prstGeom>
          </p:spPr>
        </p:pic>
        <p:sp>
          <p:nvSpPr>
            <p:cNvPr id="176" name="TextBox 175">
              <a:extLst>
                <a:ext uri="{FF2B5EF4-FFF2-40B4-BE49-F238E27FC236}">
                  <a16:creationId xmlns:a16="http://schemas.microsoft.com/office/drawing/2014/main" id="{6D0A3E54-A5BB-2243-95C7-C6F60818153A}"/>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183" name="Group 182">
            <a:extLst>
              <a:ext uri="{FF2B5EF4-FFF2-40B4-BE49-F238E27FC236}">
                <a16:creationId xmlns:a16="http://schemas.microsoft.com/office/drawing/2014/main" id="{9763FFCB-CAE5-DE46-B352-55A120AE77E9}"/>
              </a:ext>
            </a:extLst>
          </p:cNvPr>
          <p:cNvGrpSpPr/>
          <p:nvPr/>
        </p:nvGrpSpPr>
        <p:grpSpPr>
          <a:xfrm>
            <a:off x="8692750" y="4367049"/>
            <a:ext cx="194080" cy="290365"/>
            <a:chOff x="1505846" y="3386169"/>
            <a:chExt cx="332441" cy="494273"/>
          </a:xfrm>
        </p:grpSpPr>
        <p:pic>
          <p:nvPicPr>
            <p:cNvPr id="184" name="Picture 183">
              <a:extLst>
                <a:ext uri="{FF2B5EF4-FFF2-40B4-BE49-F238E27FC236}">
                  <a16:creationId xmlns:a16="http://schemas.microsoft.com/office/drawing/2014/main" id="{D93ACAC6-E86D-1A4A-8BE8-6B6EB952C675}"/>
                </a:ext>
              </a:extLst>
            </p:cNvPr>
            <p:cNvPicPr>
              <a:picLocks noChangeAspect="1"/>
            </p:cNvPicPr>
            <p:nvPr/>
          </p:nvPicPr>
          <p:blipFill>
            <a:blip r:embed="rId3"/>
            <a:stretch>
              <a:fillRect/>
            </a:stretch>
          </p:blipFill>
          <p:spPr>
            <a:xfrm>
              <a:off x="1505846" y="3386169"/>
              <a:ext cx="332441" cy="494273"/>
            </a:xfrm>
            <a:prstGeom prst="rect">
              <a:avLst/>
            </a:prstGeom>
          </p:spPr>
        </p:pic>
        <p:sp>
          <p:nvSpPr>
            <p:cNvPr id="234" name="TextBox 233">
              <a:extLst>
                <a:ext uri="{FF2B5EF4-FFF2-40B4-BE49-F238E27FC236}">
                  <a16:creationId xmlns:a16="http://schemas.microsoft.com/office/drawing/2014/main" id="{44FFEB1B-BDA2-AB4E-A7B2-220F9C9AD746}"/>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235" name="Group 234">
            <a:extLst>
              <a:ext uri="{FF2B5EF4-FFF2-40B4-BE49-F238E27FC236}">
                <a16:creationId xmlns:a16="http://schemas.microsoft.com/office/drawing/2014/main" id="{03F96441-1520-4B46-9320-241BB412A702}"/>
              </a:ext>
            </a:extLst>
          </p:cNvPr>
          <p:cNvGrpSpPr/>
          <p:nvPr/>
        </p:nvGrpSpPr>
        <p:grpSpPr>
          <a:xfrm>
            <a:off x="8692750" y="4647212"/>
            <a:ext cx="194080" cy="290365"/>
            <a:chOff x="1505846" y="3386169"/>
            <a:chExt cx="332441" cy="494273"/>
          </a:xfrm>
        </p:grpSpPr>
        <p:pic>
          <p:nvPicPr>
            <p:cNvPr id="236" name="Picture 235">
              <a:extLst>
                <a:ext uri="{FF2B5EF4-FFF2-40B4-BE49-F238E27FC236}">
                  <a16:creationId xmlns:a16="http://schemas.microsoft.com/office/drawing/2014/main" id="{93129939-6B40-3E46-BAEB-AA9AEF7A678E}"/>
                </a:ext>
              </a:extLst>
            </p:cNvPr>
            <p:cNvPicPr>
              <a:picLocks noChangeAspect="1"/>
            </p:cNvPicPr>
            <p:nvPr/>
          </p:nvPicPr>
          <p:blipFill>
            <a:blip r:embed="rId3"/>
            <a:stretch>
              <a:fillRect/>
            </a:stretch>
          </p:blipFill>
          <p:spPr>
            <a:xfrm>
              <a:off x="1505846" y="3386169"/>
              <a:ext cx="332441" cy="494273"/>
            </a:xfrm>
            <a:prstGeom prst="rect">
              <a:avLst/>
            </a:prstGeom>
          </p:spPr>
        </p:pic>
        <p:sp>
          <p:nvSpPr>
            <p:cNvPr id="237" name="TextBox 236">
              <a:extLst>
                <a:ext uri="{FF2B5EF4-FFF2-40B4-BE49-F238E27FC236}">
                  <a16:creationId xmlns:a16="http://schemas.microsoft.com/office/drawing/2014/main" id="{FE66D3C7-0D86-B64F-8680-F3036DD050B7}"/>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295" name="Group 294">
            <a:extLst>
              <a:ext uri="{FF2B5EF4-FFF2-40B4-BE49-F238E27FC236}">
                <a16:creationId xmlns:a16="http://schemas.microsoft.com/office/drawing/2014/main" id="{741B3707-0340-1047-A1AE-4DF9769A6D3B}"/>
              </a:ext>
            </a:extLst>
          </p:cNvPr>
          <p:cNvGrpSpPr/>
          <p:nvPr/>
        </p:nvGrpSpPr>
        <p:grpSpPr>
          <a:xfrm>
            <a:off x="1766314" y="4449272"/>
            <a:ext cx="194080" cy="290365"/>
            <a:chOff x="1505846" y="3386169"/>
            <a:chExt cx="332441" cy="494273"/>
          </a:xfrm>
        </p:grpSpPr>
        <p:pic>
          <p:nvPicPr>
            <p:cNvPr id="296" name="Picture 295">
              <a:extLst>
                <a:ext uri="{FF2B5EF4-FFF2-40B4-BE49-F238E27FC236}">
                  <a16:creationId xmlns:a16="http://schemas.microsoft.com/office/drawing/2014/main" id="{97A2582C-242F-084C-900F-80C125B1EC5A}"/>
                </a:ext>
              </a:extLst>
            </p:cNvPr>
            <p:cNvPicPr>
              <a:picLocks noChangeAspect="1"/>
            </p:cNvPicPr>
            <p:nvPr/>
          </p:nvPicPr>
          <p:blipFill>
            <a:blip r:embed="rId3"/>
            <a:stretch>
              <a:fillRect/>
            </a:stretch>
          </p:blipFill>
          <p:spPr>
            <a:xfrm>
              <a:off x="1505846" y="3386169"/>
              <a:ext cx="332441" cy="494273"/>
            </a:xfrm>
            <a:prstGeom prst="rect">
              <a:avLst/>
            </a:prstGeom>
          </p:spPr>
        </p:pic>
        <p:sp>
          <p:nvSpPr>
            <p:cNvPr id="297" name="TextBox 296">
              <a:extLst>
                <a:ext uri="{FF2B5EF4-FFF2-40B4-BE49-F238E27FC236}">
                  <a16:creationId xmlns:a16="http://schemas.microsoft.com/office/drawing/2014/main" id="{99D6398B-90E7-C145-9DC5-4000F41C0BC4}"/>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298" name="Group 297">
            <a:extLst>
              <a:ext uri="{FF2B5EF4-FFF2-40B4-BE49-F238E27FC236}">
                <a16:creationId xmlns:a16="http://schemas.microsoft.com/office/drawing/2014/main" id="{14DECE3F-B768-814A-9DCF-76FF8DBB5BB9}"/>
              </a:ext>
            </a:extLst>
          </p:cNvPr>
          <p:cNvGrpSpPr/>
          <p:nvPr/>
        </p:nvGrpSpPr>
        <p:grpSpPr>
          <a:xfrm>
            <a:off x="-2284" y="5202350"/>
            <a:ext cx="194080" cy="290365"/>
            <a:chOff x="1505846" y="3386169"/>
            <a:chExt cx="332441" cy="494273"/>
          </a:xfrm>
        </p:grpSpPr>
        <p:pic>
          <p:nvPicPr>
            <p:cNvPr id="299" name="Picture 298">
              <a:extLst>
                <a:ext uri="{FF2B5EF4-FFF2-40B4-BE49-F238E27FC236}">
                  <a16:creationId xmlns:a16="http://schemas.microsoft.com/office/drawing/2014/main" id="{B739DB5D-9057-AA43-B986-21BF6AD09AD7}"/>
                </a:ext>
              </a:extLst>
            </p:cNvPr>
            <p:cNvPicPr>
              <a:picLocks noChangeAspect="1"/>
            </p:cNvPicPr>
            <p:nvPr/>
          </p:nvPicPr>
          <p:blipFill>
            <a:blip r:embed="rId3"/>
            <a:stretch>
              <a:fillRect/>
            </a:stretch>
          </p:blipFill>
          <p:spPr>
            <a:xfrm>
              <a:off x="1505846" y="3386169"/>
              <a:ext cx="332441" cy="494273"/>
            </a:xfrm>
            <a:prstGeom prst="rect">
              <a:avLst/>
            </a:prstGeom>
          </p:spPr>
        </p:pic>
        <p:sp>
          <p:nvSpPr>
            <p:cNvPr id="300" name="TextBox 299">
              <a:extLst>
                <a:ext uri="{FF2B5EF4-FFF2-40B4-BE49-F238E27FC236}">
                  <a16:creationId xmlns:a16="http://schemas.microsoft.com/office/drawing/2014/main" id="{39B65B52-8AF3-CB40-B0EE-147C1CA243BF}"/>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322" name="Group 321">
            <a:extLst>
              <a:ext uri="{FF2B5EF4-FFF2-40B4-BE49-F238E27FC236}">
                <a16:creationId xmlns:a16="http://schemas.microsoft.com/office/drawing/2014/main" id="{97A6D35D-7F78-8F4B-9BD2-2F499EBA3A46}"/>
              </a:ext>
            </a:extLst>
          </p:cNvPr>
          <p:cNvGrpSpPr/>
          <p:nvPr/>
        </p:nvGrpSpPr>
        <p:grpSpPr>
          <a:xfrm>
            <a:off x="3492830" y="5111775"/>
            <a:ext cx="194080" cy="290365"/>
            <a:chOff x="1505846" y="3386169"/>
            <a:chExt cx="332441" cy="494273"/>
          </a:xfrm>
        </p:grpSpPr>
        <p:pic>
          <p:nvPicPr>
            <p:cNvPr id="323" name="Picture 322">
              <a:extLst>
                <a:ext uri="{FF2B5EF4-FFF2-40B4-BE49-F238E27FC236}">
                  <a16:creationId xmlns:a16="http://schemas.microsoft.com/office/drawing/2014/main" id="{C095239E-68A6-034F-B8F3-E786455619E3}"/>
                </a:ext>
              </a:extLst>
            </p:cNvPr>
            <p:cNvPicPr>
              <a:picLocks noChangeAspect="1"/>
            </p:cNvPicPr>
            <p:nvPr/>
          </p:nvPicPr>
          <p:blipFill>
            <a:blip r:embed="rId3"/>
            <a:stretch>
              <a:fillRect/>
            </a:stretch>
          </p:blipFill>
          <p:spPr>
            <a:xfrm>
              <a:off x="1505846" y="3386169"/>
              <a:ext cx="332441" cy="494273"/>
            </a:xfrm>
            <a:prstGeom prst="rect">
              <a:avLst/>
            </a:prstGeom>
          </p:spPr>
        </p:pic>
        <p:sp>
          <p:nvSpPr>
            <p:cNvPr id="324" name="TextBox 323">
              <a:extLst>
                <a:ext uri="{FF2B5EF4-FFF2-40B4-BE49-F238E27FC236}">
                  <a16:creationId xmlns:a16="http://schemas.microsoft.com/office/drawing/2014/main" id="{3C3C1510-6A02-0547-BA0A-BBF95A572A18}"/>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382" name="Group 381">
            <a:extLst>
              <a:ext uri="{FF2B5EF4-FFF2-40B4-BE49-F238E27FC236}">
                <a16:creationId xmlns:a16="http://schemas.microsoft.com/office/drawing/2014/main" id="{7D52375B-620B-D74B-9071-502BE367CEEF}"/>
              </a:ext>
            </a:extLst>
          </p:cNvPr>
          <p:cNvGrpSpPr/>
          <p:nvPr/>
        </p:nvGrpSpPr>
        <p:grpSpPr>
          <a:xfrm>
            <a:off x="8692750" y="4976108"/>
            <a:ext cx="194080" cy="290365"/>
            <a:chOff x="1505846" y="3386169"/>
            <a:chExt cx="332441" cy="494273"/>
          </a:xfrm>
        </p:grpSpPr>
        <p:pic>
          <p:nvPicPr>
            <p:cNvPr id="383" name="Picture 382">
              <a:extLst>
                <a:ext uri="{FF2B5EF4-FFF2-40B4-BE49-F238E27FC236}">
                  <a16:creationId xmlns:a16="http://schemas.microsoft.com/office/drawing/2014/main" id="{3D218891-8879-AF47-BF8E-E145A185A30C}"/>
                </a:ext>
              </a:extLst>
            </p:cNvPr>
            <p:cNvPicPr>
              <a:picLocks noChangeAspect="1"/>
            </p:cNvPicPr>
            <p:nvPr/>
          </p:nvPicPr>
          <p:blipFill>
            <a:blip r:embed="rId3"/>
            <a:stretch>
              <a:fillRect/>
            </a:stretch>
          </p:blipFill>
          <p:spPr>
            <a:xfrm>
              <a:off x="1505846" y="3386169"/>
              <a:ext cx="332441" cy="494273"/>
            </a:xfrm>
            <a:prstGeom prst="rect">
              <a:avLst/>
            </a:prstGeom>
          </p:spPr>
        </p:pic>
        <p:sp>
          <p:nvSpPr>
            <p:cNvPr id="384" name="TextBox 383">
              <a:extLst>
                <a:ext uri="{FF2B5EF4-FFF2-40B4-BE49-F238E27FC236}">
                  <a16:creationId xmlns:a16="http://schemas.microsoft.com/office/drawing/2014/main" id="{42625714-2164-E941-8055-13037F7DA572}"/>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385" name="Group 384">
            <a:extLst>
              <a:ext uri="{FF2B5EF4-FFF2-40B4-BE49-F238E27FC236}">
                <a16:creationId xmlns:a16="http://schemas.microsoft.com/office/drawing/2014/main" id="{CB47D47C-0BE3-3C4D-B2A0-00778BF6BE21}"/>
              </a:ext>
            </a:extLst>
          </p:cNvPr>
          <p:cNvGrpSpPr/>
          <p:nvPr/>
        </p:nvGrpSpPr>
        <p:grpSpPr>
          <a:xfrm>
            <a:off x="6976042" y="5917166"/>
            <a:ext cx="194080" cy="290365"/>
            <a:chOff x="1505846" y="3386169"/>
            <a:chExt cx="332441" cy="494273"/>
          </a:xfrm>
        </p:grpSpPr>
        <p:pic>
          <p:nvPicPr>
            <p:cNvPr id="386" name="Picture 385">
              <a:extLst>
                <a:ext uri="{FF2B5EF4-FFF2-40B4-BE49-F238E27FC236}">
                  <a16:creationId xmlns:a16="http://schemas.microsoft.com/office/drawing/2014/main" id="{29D7AF9D-3FE5-CA44-942A-6C2533C98B97}"/>
                </a:ext>
              </a:extLst>
            </p:cNvPr>
            <p:cNvPicPr>
              <a:picLocks noChangeAspect="1"/>
            </p:cNvPicPr>
            <p:nvPr/>
          </p:nvPicPr>
          <p:blipFill>
            <a:blip r:embed="rId3"/>
            <a:stretch>
              <a:fillRect/>
            </a:stretch>
          </p:blipFill>
          <p:spPr>
            <a:xfrm>
              <a:off x="1505846" y="3386169"/>
              <a:ext cx="332441" cy="494273"/>
            </a:xfrm>
            <a:prstGeom prst="rect">
              <a:avLst/>
            </a:prstGeom>
          </p:spPr>
        </p:pic>
        <p:sp>
          <p:nvSpPr>
            <p:cNvPr id="387" name="TextBox 386">
              <a:extLst>
                <a:ext uri="{FF2B5EF4-FFF2-40B4-BE49-F238E27FC236}">
                  <a16:creationId xmlns:a16="http://schemas.microsoft.com/office/drawing/2014/main" id="{F464F394-93A0-F242-9461-AC90F115342B}"/>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185" name="Group 184">
            <a:extLst>
              <a:ext uri="{FF2B5EF4-FFF2-40B4-BE49-F238E27FC236}">
                <a16:creationId xmlns:a16="http://schemas.microsoft.com/office/drawing/2014/main" id="{FD5619B1-3B46-064C-9981-FB8BEB22DDC9}"/>
              </a:ext>
            </a:extLst>
          </p:cNvPr>
          <p:cNvGrpSpPr/>
          <p:nvPr/>
        </p:nvGrpSpPr>
        <p:grpSpPr>
          <a:xfrm>
            <a:off x="3492830" y="5552379"/>
            <a:ext cx="194080" cy="290365"/>
            <a:chOff x="1505846" y="3386169"/>
            <a:chExt cx="332441" cy="494273"/>
          </a:xfrm>
        </p:grpSpPr>
        <p:pic>
          <p:nvPicPr>
            <p:cNvPr id="186" name="Picture 185">
              <a:extLst>
                <a:ext uri="{FF2B5EF4-FFF2-40B4-BE49-F238E27FC236}">
                  <a16:creationId xmlns:a16="http://schemas.microsoft.com/office/drawing/2014/main" id="{23BCA12A-9D72-F141-8359-04C19715C1C5}"/>
                </a:ext>
              </a:extLst>
            </p:cNvPr>
            <p:cNvPicPr>
              <a:picLocks noChangeAspect="1"/>
            </p:cNvPicPr>
            <p:nvPr/>
          </p:nvPicPr>
          <p:blipFill>
            <a:blip r:embed="rId3"/>
            <a:stretch>
              <a:fillRect/>
            </a:stretch>
          </p:blipFill>
          <p:spPr>
            <a:xfrm>
              <a:off x="1505846" y="3386169"/>
              <a:ext cx="332441" cy="494273"/>
            </a:xfrm>
            <a:prstGeom prst="rect">
              <a:avLst/>
            </a:prstGeom>
          </p:spPr>
        </p:pic>
        <p:sp>
          <p:nvSpPr>
            <p:cNvPr id="190" name="TextBox 189">
              <a:extLst>
                <a:ext uri="{FF2B5EF4-FFF2-40B4-BE49-F238E27FC236}">
                  <a16:creationId xmlns:a16="http://schemas.microsoft.com/office/drawing/2014/main" id="{781EC6A7-297B-8B48-813D-3F564B07576D}"/>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191" name="Group 190">
            <a:extLst>
              <a:ext uri="{FF2B5EF4-FFF2-40B4-BE49-F238E27FC236}">
                <a16:creationId xmlns:a16="http://schemas.microsoft.com/office/drawing/2014/main" id="{D057F3A7-D579-1447-8F86-F74EDFDA8EFE}"/>
              </a:ext>
            </a:extLst>
          </p:cNvPr>
          <p:cNvGrpSpPr/>
          <p:nvPr/>
        </p:nvGrpSpPr>
        <p:grpSpPr>
          <a:xfrm>
            <a:off x="-10304" y="5619167"/>
            <a:ext cx="194080" cy="290365"/>
            <a:chOff x="1505846" y="3386169"/>
            <a:chExt cx="332441" cy="494273"/>
          </a:xfrm>
        </p:grpSpPr>
        <p:pic>
          <p:nvPicPr>
            <p:cNvPr id="192" name="Picture 191">
              <a:extLst>
                <a:ext uri="{FF2B5EF4-FFF2-40B4-BE49-F238E27FC236}">
                  <a16:creationId xmlns:a16="http://schemas.microsoft.com/office/drawing/2014/main" id="{62B122E7-26DF-CF4D-996B-2D26E5D7FDFA}"/>
                </a:ext>
              </a:extLst>
            </p:cNvPr>
            <p:cNvPicPr>
              <a:picLocks noChangeAspect="1"/>
            </p:cNvPicPr>
            <p:nvPr/>
          </p:nvPicPr>
          <p:blipFill>
            <a:blip r:embed="rId3"/>
            <a:stretch>
              <a:fillRect/>
            </a:stretch>
          </p:blipFill>
          <p:spPr>
            <a:xfrm>
              <a:off x="1505846" y="3386169"/>
              <a:ext cx="332441" cy="494273"/>
            </a:xfrm>
            <a:prstGeom prst="rect">
              <a:avLst/>
            </a:prstGeom>
          </p:spPr>
        </p:pic>
        <p:sp>
          <p:nvSpPr>
            <p:cNvPr id="196" name="TextBox 195">
              <a:extLst>
                <a:ext uri="{FF2B5EF4-FFF2-40B4-BE49-F238E27FC236}">
                  <a16:creationId xmlns:a16="http://schemas.microsoft.com/office/drawing/2014/main" id="{7EC35093-0D65-6B4D-9741-DD76BBAE55AB}"/>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197" name="Group 196">
            <a:extLst>
              <a:ext uri="{FF2B5EF4-FFF2-40B4-BE49-F238E27FC236}">
                <a16:creationId xmlns:a16="http://schemas.microsoft.com/office/drawing/2014/main" id="{FF5783AD-8078-294A-A0BF-D89994127AB4}"/>
              </a:ext>
            </a:extLst>
          </p:cNvPr>
          <p:cNvGrpSpPr/>
          <p:nvPr/>
        </p:nvGrpSpPr>
        <p:grpSpPr>
          <a:xfrm>
            <a:off x="1766315" y="4745774"/>
            <a:ext cx="194080" cy="290365"/>
            <a:chOff x="1505846" y="3386169"/>
            <a:chExt cx="332441" cy="494273"/>
          </a:xfrm>
        </p:grpSpPr>
        <p:pic>
          <p:nvPicPr>
            <p:cNvPr id="198" name="Picture 197">
              <a:extLst>
                <a:ext uri="{FF2B5EF4-FFF2-40B4-BE49-F238E27FC236}">
                  <a16:creationId xmlns:a16="http://schemas.microsoft.com/office/drawing/2014/main" id="{62743246-B1E2-BA4C-8C34-CFA403254B76}"/>
                </a:ext>
              </a:extLst>
            </p:cNvPr>
            <p:cNvPicPr>
              <a:picLocks noChangeAspect="1"/>
            </p:cNvPicPr>
            <p:nvPr/>
          </p:nvPicPr>
          <p:blipFill>
            <a:blip r:embed="rId3"/>
            <a:stretch>
              <a:fillRect/>
            </a:stretch>
          </p:blipFill>
          <p:spPr>
            <a:xfrm>
              <a:off x="1505846" y="3386169"/>
              <a:ext cx="332441" cy="494273"/>
            </a:xfrm>
            <a:prstGeom prst="rect">
              <a:avLst/>
            </a:prstGeom>
          </p:spPr>
        </p:pic>
        <p:sp>
          <p:nvSpPr>
            <p:cNvPr id="199" name="TextBox 198">
              <a:extLst>
                <a:ext uri="{FF2B5EF4-FFF2-40B4-BE49-F238E27FC236}">
                  <a16:creationId xmlns:a16="http://schemas.microsoft.com/office/drawing/2014/main" id="{FCEEE648-29B0-664C-A8C8-A9E44741EEF6}"/>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200" name="Group 199">
            <a:extLst>
              <a:ext uri="{FF2B5EF4-FFF2-40B4-BE49-F238E27FC236}">
                <a16:creationId xmlns:a16="http://schemas.microsoft.com/office/drawing/2014/main" id="{AEEF9A00-5C3F-D440-8F45-F246C88569F7}"/>
              </a:ext>
            </a:extLst>
          </p:cNvPr>
          <p:cNvGrpSpPr/>
          <p:nvPr/>
        </p:nvGrpSpPr>
        <p:grpSpPr>
          <a:xfrm>
            <a:off x="6968022" y="5540180"/>
            <a:ext cx="194080" cy="290365"/>
            <a:chOff x="1505846" y="3386169"/>
            <a:chExt cx="332441" cy="494273"/>
          </a:xfrm>
        </p:grpSpPr>
        <p:pic>
          <p:nvPicPr>
            <p:cNvPr id="201" name="Picture 200">
              <a:extLst>
                <a:ext uri="{FF2B5EF4-FFF2-40B4-BE49-F238E27FC236}">
                  <a16:creationId xmlns:a16="http://schemas.microsoft.com/office/drawing/2014/main" id="{4749B84A-46F3-1E4E-A9BC-714DF9A6FE90}"/>
                </a:ext>
              </a:extLst>
            </p:cNvPr>
            <p:cNvPicPr>
              <a:picLocks noChangeAspect="1"/>
            </p:cNvPicPr>
            <p:nvPr/>
          </p:nvPicPr>
          <p:blipFill>
            <a:blip r:embed="rId3"/>
            <a:stretch>
              <a:fillRect/>
            </a:stretch>
          </p:blipFill>
          <p:spPr>
            <a:xfrm>
              <a:off x="1505846" y="3386169"/>
              <a:ext cx="332441" cy="494273"/>
            </a:xfrm>
            <a:prstGeom prst="rect">
              <a:avLst/>
            </a:prstGeom>
          </p:spPr>
        </p:pic>
        <p:sp>
          <p:nvSpPr>
            <p:cNvPr id="202" name="TextBox 201">
              <a:extLst>
                <a:ext uri="{FF2B5EF4-FFF2-40B4-BE49-F238E27FC236}">
                  <a16:creationId xmlns:a16="http://schemas.microsoft.com/office/drawing/2014/main" id="{2CE3FFD4-4967-A846-9DD2-337E271ACE15}"/>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203" name="Group 202">
            <a:extLst>
              <a:ext uri="{FF2B5EF4-FFF2-40B4-BE49-F238E27FC236}">
                <a16:creationId xmlns:a16="http://schemas.microsoft.com/office/drawing/2014/main" id="{B97719CE-B2E4-7645-A196-E8D111D0BCC9}"/>
              </a:ext>
            </a:extLst>
          </p:cNvPr>
          <p:cNvGrpSpPr/>
          <p:nvPr/>
        </p:nvGrpSpPr>
        <p:grpSpPr>
          <a:xfrm>
            <a:off x="8692750" y="5365127"/>
            <a:ext cx="194080" cy="290365"/>
            <a:chOff x="1505846" y="3386169"/>
            <a:chExt cx="332441" cy="494273"/>
          </a:xfrm>
        </p:grpSpPr>
        <p:pic>
          <p:nvPicPr>
            <p:cNvPr id="204" name="Picture 203">
              <a:extLst>
                <a:ext uri="{FF2B5EF4-FFF2-40B4-BE49-F238E27FC236}">
                  <a16:creationId xmlns:a16="http://schemas.microsoft.com/office/drawing/2014/main" id="{CEE15161-E19E-6246-8E8C-B63346DA296C}"/>
                </a:ext>
              </a:extLst>
            </p:cNvPr>
            <p:cNvPicPr>
              <a:picLocks noChangeAspect="1"/>
            </p:cNvPicPr>
            <p:nvPr/>
          </p:nvPicPr>
          <p:blipFill>
            <a:blip r:embed="rId3"/>
            <a:stretch>
              <a:fillRect/>
            </a:stretch>
          </p:blipFill>
          <p:spPr>
            <a:xfrm>
              <a:off x="1505846" y="3386169"/>
              <a:ext cx="332441" cy="494273"/>
            </a:xfrm>
            <a:prstGeom prst="rect">
              <a:avLst/>
            </a:prstGeom>
          </p:spPr>
        </p:pic>
        <p:sp>
          <p:nvSpPr>
            <p:cNvPr id="205" name="TextBox 204">
              <a:extLst>
                <a:ext uri="{FF2B5EF4-FFF2-40B4-BE49-F238E27FC236}">
                  <a16:creationId xmlns:a16="http://schemas.microsoft.com/office/drawing/2014/main" id="{45F96643-32AE-1749-B8C2-B71B8402A3D9}"/>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sp>
        <p:nvSpPr>
          <p:cNvPr id="209" name="TextBox 159">
            <a:extLst>
              <a:ext uri="{FF2B5EF4-FFF2-40B4-BE49-F238E27FC236}">
                <a16:creationId xmlns:a16="http://schemas.microsoft.com/office/drawing/2014/main" id="{4583CA93-31DA-6342-AB1A-53D9EBCE488B}"/>
              </a:ext>
            </a:extLst>
          </p:cNvPr>
          <p:cNvSpPr txBox="1">
            <a:spLocks noChangeArrowheads="1"/>
          </p:cNvSpPr>
          <p:nvPr/>
        </p:nvSpPr>
        <p:spPr bwMode="auto">
          <a:xfrm>
            <a:off x="10410768" y="2007719"/>
            <a:ext cx="1728000" cy="511200"/>
          </a:xfrm>
          <a:prstGeom prst="rect">
            <a:avLst/>
          </a:prstGeom>
          <a:noFill/>
          <a:ln w="1270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330638" eaLnBrk="1" hangingPunct="1">
              <a:lnSpc>
                <a:spcPct val="85000"/>
              </a:lnSpc>
              <a:defRPr/>
            </a:pPr>
            <a:r>
              <a:rPr lang="en-US" sz="1600" dirty="0">
                <a:solidFill>
                  <a:prstClr val="white"/>
                </a:solidFill>
                <a:latin typeface="Calibri"/>
                <a:ea typeface="Arial"/>
                <a:cs typeface="Calibri" panose="020F0502020204030204" pitchFamily="34" charset="0"/>
              </a:rPr>
              <a:t>Periodic Reporting</a:t>
            </a:r>
          </a:p>
        </p:txBody>
      </p:sp>
      <p:sp>
        <p:nvSpPr>
          <p:cNvPr id="281" name="TextBox 280">
            <a:extLst>
              <a:ext uri="{FF2B5EF4-FFF2-40B4-BE49-F238E27FC236}">
                <a16:creationId xmlns:a16="http://schemas.microsoft.com/office/drawing/2014/main" id="{78386BA1-4D85-6441-AC59-645DD5A1FC7A}"/>
              </a:ext>
            </a:extLst>
          </p:cNvPr>
          <p:cNvSpPr txBox="1"/>
          <p:nvPr/>
        </p:nvSpPr>
        <p:spPr>
          <a:xfrm>
            <a:off x="10410768" y="2663165"/>
            <a:ext cx="1728000" cy="2763449"/>
          </a:xfrm>
          <a:prstGeom prst="rect">
            <a:avLst/>
          </a:prstGeom>
          <a:noFill/>
        </p:spPr>
        <p:txBody>
          <a:bodyPr wrap="square" rtlCol="0">
            <a:spAutoFit/>
          </a:bodyPr>
          <a:lstStyle>
            <a:defPPr>
              <a:defRPr lang="en-US"/>
            </a:defPPr>
            <a:lvl1pPr algn="ctr">
              <a:lnSpc>
                <a:spcPct val="80000"/>
              </a:lnSpc>
              <a:defRPr sz="2000">
                <a:solidFill>
                  <a:schemeClr val="bg1"/>
                </a:solidFill>
              </a:defRPr>
            </a:lvl1pPr>
          </a:lstStyle>
          <a:p>
            <a:pPr lvl="0" defTabSz="1032609">
              <a:lnSpc>
                <a:spcPct val="85000"/>
              </a:lnSpc>
              <a:spcAft>
                <a:spcPts val="1200"/>
              </a:spcAft>
              <a:defRPr/>
            </a:pPr>
            <a:r>
              <a:rPr lang="en-US" sz="1000" dirty="0">
                <a:solidFill>
                  <a:schemeClr val="tx1"/>
                </a:solidFill>
              </a:rPr>
              <a:t>Aggregate Report Templates</a:t>
            </a:r>
          </a:p>
          <a:p>
            <a:pPr lvl="0" defTabSz="1032609">
              <a:lnSpc>
                <a:spcPct val="85000"/>
              </a:lnSpc>
              <a:spcAft>
                <a:spcPts val="1200"/>
              </a:spcAft>
              <a:defRPr/>
            </a:pPr>
            <a:r>
              <a:rPr lang="en-US" sz="1000" dirty="0">
                <a:solidFill>
                  <a:schemeClr val="tx1"/>
                </a:solidFill>
              </a:rPr>
              <a:t>PBRER Cumulative</a:t>
            </a:r>
          </a:p>
          <a:p>
            <a:pPr lvl="0" defTabSz="1032609">
              <a:lnSpc>
                <a:spcPct val="85000"/>
              </a:lnSpc>
              <a:spcAft>
                <a:spcPts val="1200"/>
              </a:spcAft>
              <a:defRPr/>
            </a:pPr>
            <a:r>
              <a:rPr lang="en-US" sz="1000" dirty="0">
                <a:solidFill>
                  <a:schemeClr val="tx1"/>
                </a:solidFill>
              </a:rPr>
              <a:t>DSUR Line Listings</a:t>
            </a:r>
          </a:p>
          <a:p>
            <a:pPr lvl="0" defTabSz="1032609">
              <a:lnSpc>
                <a:spcPct val="85000"/>
              </a:lnSpc>
              <a:spcAft>
                <a:spcPts val="1200"/>
              </a:spcAft>
              <a:defRPr/>
            </a:pPr>
            <a:r>
              <a:rPr lang="en-US" sz="1000" dirty="0">
                <a:solidFill>
                  <a:schemeClr val="tx1"/>
                </a:solidFill>
              </a:rPr>
              <a:t>FDA PADER Line Listing</a:t>
            </a:r>
          </a:p>
          <a:p>
            <a:pPr lvl="0" defTabSz="1032609">
              <a:lnSpc>
                <a:spcPct val="85000"/>
              </a:lnSpc>
              <a:spcAft>
                <a:spcPts val="1200"/>
              </a:spcAft>
              <a:defRPr/>
            </a:pPr>
            <a:r>
              <a:rPr lang="en-US" sz="1000" b="1" dirty="0">
                <a:solidFill>
                  <a:schemeClr val="tx1"/>
                </a:solidFill>
              </a:rPr>
              <a:t>PSUR Cumulative</a:t>
            </a:r>
          </a:p>
          <a:p>
            <a:pPr lvl="0" defTabSz="1032609">
              <a:lnSpc>
                <a:spcPct val="85000"/>
              </a:lnSpc>
              <a:spcAft>
                <a:spcPts val="1200"/>
              </a:spcAft>
              <a:defRPr/>
            </a:pPr>
            <a:r>
              <a:rPr lang="en-US" sz="1000" b="1" dirty="0">
                <a:solidFill>
                  <a:schemeClr val="tx1"/>
                </a:solidFill>
              </a:rPr>
              <a:t>CIOMS II Line Listings</a:t>
            </a:r>
          </a:p>
          <a:p>
            <a:pPr lvl="0" defTabSz="1032609">
              <a:lnSpc>
                <a:spcPct val="85000"/>
              </a:lnSpc>
              <a:spcAft>
                <a:spcPts val="1200"/>
              </a:spcAft>
              <a:defRPr/>
            </a:pPr>
            <a:r>
              <a:rPr lang="en-US" sz="1000" b="1" dirty="0">
                <a:solidFill>
                  <a:schemeClr val="tx1"/>
                </a:solidFill>
              </a:rPr>
              <a:t>DSUR: Regional Appendices</a:t>
            </a:r>
          </a:p>
          <a:p>
            <a:pPr lvl="0" defTabSz="1032609">
              <a:lnSpc>
                <a:spcPct val="85000"/>
              </a:lnSpc>
              <a:spcAft>
                <a:spcPts val="1200"/>
              </a:spcAft>
              <a:defRPr/>
            </a:pPr>
            <a:r>
              <a:rPr lang="en-US" sz="1000" b="1" dirty="0">
                <a:solidFill>
                  <a:schemeClr val="tx1"/>
                </a:solidFill>
              </a:rPr>
              <a:t>DSUR: Masked SAE Cumulative and Line Listings</a:t>
            </a:r>
          </a:p>
          <a:p>
            <a:pPr lvl="0" defTabSz="1032609">
              <a:lnSpc>
                <a:spcPct val="85000"/>
              </a:lnSpc>
              <a:spcAft>
                <a:spcPts val="1200"/>
              </a:spcAft>
              <a:defRPr/>
            </a:pPr>
            <a:r>
              <a:rPr lang="en-US" sz="1000" b="1" dirty="0">
                <a:solidFill>
                  <a:schemeClr val="tx1"/>
                </a:solidFill>
              </a:rPr>
              <a:t>Aggregate Report Template: Merge Fields</a:t>
            </a:r>
          </a:p>
        </p:txBody>
      </p:sp>
      <p:sp>
        <p:nvSpPr>
          <p:cNvPr id="459" name="TextBox 159">
            <a:extLst>
              <a:ext uri="{FF2B5EF4-FFF2-40B4-BE49-F238E27FC236}">
                <a16:creationId xmlns:a16="http://schemas.microsoft.com/office/drawing/2014/main" id="{35EBE677-429F-AE46-B2B9-C7A2300C6792}"/>
              </a:ext>
            </a:extLst>
          </p:cNvPr>
          <p:cNvSpPr txBox="1">
            <a:spLocks noChangeArrowheads="1"/>
          </p:cNvSpPr>
          <p:nvPr/>
        </p:nvSpPr>
        <p:spPr bwMode="auto">
          <a:xfrm>
            <a:off x="5229243" y="2007719"/>
            <a:ext cx="1728000" cy="511200"/>
          </a:xfrm>
          <a:prstGeom prst="rect">
            <a:avLst/>
          </a:prstGeom>
          <a:noFill/>
          <a:ln w="1270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330638" eaLnBrk="1" hangingPunct="1">
              <a:lnSpc>
                <a:spcPct val="85000"/>
              </a:lnSpc>
              <a:defRPr/>
            </a:pPr>
            <a:r>
              <a:rPr lang="en-US" sz="1600" dirty="0">
                <a:solidFill>
                  <a:prstClr val="white"/>
                </a:solidFill>
                <a:latin typeface="Calibri"/>
                <a:ea typeface="Arial"/>
                <a:cs typeface="Calibri" panose="020F0502020204030204" pitchFamily="34" charset="0"/>
              </a:rPr>
              <a:t>Case Review</a:t>
            </a:r>
          </a:p>
        </p:txBody>
      </p:sp>
      <p:grpSp>
        <p:nvGrpSpPr>
          <p:cNvPr id="460" name="Group 459">
            <a:extLst>
              <a:ext uri="{FF2B5EF4-FFF2-40B4-BE49-F238E27FC236}">
                <a16:creationId xmlns:a16="http://schemas.microsoft.com/office/drawing/2014/main" id="{A90D97A6-C525-AF43-A3E0-AC210B501B6A}"/>
              </a:ext>
            </a:extLst>
          </p:cNvPr>
          <p:cNvGrpSpPr/>
          <p:nvPr/>
        </p:nvGrpSpPr>
        <p:grpSpPr>
          <a:xfrm>
            <a:off x="5219585" y="6011930"/>
            <a:ext cx="194080" cy="290365"/>
            <a:chOff x="1505846" y="3386169"/>
            <a:chExt cx="332441" cy="494273"/>
          </a:xfrm>
        </p:grpSpPr>
        <p:pic>
          <p:nvPicPr>
            <p:cNvPr id="461" name="Picture 460">
              <a:extLst>
                <a:ext uri="{FF2B5EF4-FFF2-40B4-BE49-F238E27FC236}">
                  <a16:creationId xmlns:a16="http://schemas.microsoft.com/office/drawing/2014/main" id="{56989BAD-A85B-7045-B718-2C99E947744A}"/>
                </a:ext>
              </a:extLst>
            </p:cNvPr>
            <p:cNvPicPr>
              <a:picLocks noChangeAspect="1"/>
            </p:cNvPicPr>
            <p:nvPr/>
          </p:nvPicPr>
          <p:blipFill>
            <a:blip r:embed="rId3"/>
            <a:stretch>
              <a:fillRect/>
            </a:stretch>
          </p:blipFill>
          <p:spPr>
            <a:xfrm>
              <a:off x="1505846" y="3386169"/>
              <a:ext cx="332441" cy="494273"/>
            </a:xfrm>
            <a:prstGeom prst="rect">
              <a:avLst/>
            </a:prstGeom>
          </p:spPr>
        </p:pic>
        <p:sp>
          <p:nvSpPr>
            <p:cNvPr id="462" name="TextBox 461">
              <a:extLst>
                <a:ext uri="{FF2B5EF4-FFF2-40B4-BE49-F238E27FC236}">
                  <a16:creationId xmlns:a16="http://schemas.microsoft.com/office/drawing/2014/main" id="{07F4CB8D-3C91-7045-A62F-259E71761D7D}"/>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496" name="Group 495">
            <a:extLst>
              <a:ext uri="{FF2B5EF4-FFF2-40B4-BE49-F238E27FC236}">
                <a16:creationId xmlns:a16="http://schemas.microsoft.com/office/drawing/2014/main" id="{A7861C9F-97B3-3842-A04F-4069985AF970}"/>
              </a:ext>
            </a:extLst>
          </p:cNvPr>
          <p:cNvGrpSpPr/>
          <p:nvPr/>
        </p:nvGrpSpPr>
        <p:grpSpPr>
          <a:xfrm>
            <a:off x="10413825" y="3703249"/>
            <a:ext cx="194080" cy="290365"/>
            <a:chOff x="1505846" y="3386169"/>
            <a:chExt cx="332441" cy="494273"/>
          </a:xfrm>
        </p:grpSpPr>
        <p:pic>
          <p:nvPicPr>
            <p:cNvPr id="497" name="Picture 496">
              <a:extLst>
                <a:ext uri="{FF2B5EF4-FFF2-40B4-BE49-F238E27FC236}">
                  <a16:creationId xmlns:a16="http://schemas.microsoft.com/office/drawing/2014/main" id="{57CE188B-3821-F24A-817E-113E34F04B03}"/>
                </a:ext>
              </a:extLst>
            </p:cNvPr>
            <p:cNvPicPr>
              <a:picLocks noChangeAspect="1"/>
            </p:cNvPicPr>
            <p:nvPr/>
          </p:nvPicPr>
          <p:blipFill>
            <a:blip r:embed="rId3"/>
            <a:stretch>
              <a:fillRect/>
            </a:stretch>
          </p:blipFill>
          <p:spPr>
            <a:xfrm>
              <a:off x="1505846" y="3386169"/>
              <a:ext cx="332441" cy="494273"/>
            </a:xfrm>
            <a:prstGeom prst="rect">
              <a:avLst/>
            </a:prstGeom>
          </p:spPr>
        </p:pic>
        <p:sp>
          <p:nvSpPr>
            <p:cNvPr id="498" name="TextBox 497">
              <a:extLst>
                <a:ext uri="{FF2B5EF4-FFF2-40B4-BE49-F238E27FC236}">
                  <a16:creationId xmlns:a16="http://schemas.microsoft.com/office/drawing/2014/main" id="{C4AC9113-0A0B-5D45-96A8-D60561234828}"/>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499" name="Group 498">
            <a:extLst>
              <a:ext uri="{FF2B5EF4-FFF2-40B4-BE49-F238E27FC236}">
                <a16:creationId xmlns:a16="http://schemas.microsoft.com/office/drawing/2014/main" id="{975D80FF-6690-FA44-9726-B27A841492F8}"/>
              </a:ext>
            </a:extLst>
          </p:cNvPr>
          <p:cNvGrpSpPr/>
          <p:nvPr/>
        </p:nvGrpSpPr>
        <p:grpSpPr>
          <a:xfrm>
            <a:off x="10413825" y="3975532"/>
            <a:ext cx="194080" cy="290365"/>
            <a:chOff x="1505846" y="3386169"/>
            <a:chExt cx="332441" cy="494273"/>
          </a:xfrm>
        </p:grpSpPr>
        <p:pic>
          <p:nvPicPr>
            <p:cNvPr id="500" name="Picture 499">
              <a:extLst>
                <a:ext uri="{FF2B5EF4-FFF2-40B4-BE49-F238E27FC236}">
                  <a16:creationId xmlns:a16="http://schemas.microsoft.com/office/drawing/2014/main" id="{2A9D287F-F70F-5A41-8D09-28A144F22D81}"/>
                </a:ext>
              </a:extLst>
            </p:cNvPr>
            <p:cNvPicPr>
              <a:picLocks noChangeAspect="1"/>
            </p:cNvPicPr>
            <p:nvPr/>
          </p:nvPicPr>
          <p:blipFill>
            <a:blip r:embed="rId3"/>
            <a:stretch>
              <a:fillRect/>
            </a:stretch>
          </p:blipFill>
          <p:spPr>
            <a:xfrm>
              <a:off x="1505846" y="3386169"/>
              <a:ext cx="332441" cy="494273"/>
            </a:xfrm>
            <a:prstGeom prst="rect">
              <a:avLst/>
            </a:prstGeom>
          </p:spPr>
        </p:pic>
        <p:sp>
          <p:nvSpPr>
            <p:cNvPr id="501" name="TextBox 500">
              <a:extLst>
                <a:ext uri="{FF2B5EF4-FFF2-40B4-BE49-F238E27FC236}">
                  <a16:creationId xmlns:a16="http://schemas.microsoft.com/office/drawing/2014/main" id="{5DF143EA-ECE1-DF49-B3C3-8E81E8400827}"/>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502" name="Group 501">
            <a:extLst>
              <a:ext uri="{FF2B5EF4-FFF2-40B4-BE49-F238E27FC236}">
                <a16:creationId xmlns:a16="http://schemas.microsoft.com/office/drawing/2014/main" id="{BE8880F1-4893-4441-941A-251ECB72A796}"/>
              </a:ext>
            </a:extLst>
          </p:cNvPr>
          <p:cNvGrpSpPr/>
          <p:nvPr/>
        </p:nvGrpSpPr>
        <p:grpSpPr>
          <a:xfrm>
            <a:off x="10413825" y="4216280"/>
            <a:ext cx="194080" cy="290365"/>
            <a:chOff x="1505846" y="3386169"/>
            <a:chExt cx="332441" cy="494273"/>
          </a:xfrm>
        </p:grpSpPr>
        <p:pic>
          <p:nvPicPr>
            <p:cNvPr id="503" name="Picture 502">
              <a:extLst>
                <a:ext uri="{FF2B5EF4-FFF2-40B4-BE49-F238E27FC236}">
                  <a16:creationId xmlns:a16="http://schemas.microsoft.com/office/drawing/2014/main" id="{A2458861-2455-2F44-8A45-57C445E31CF4}"/>
                </a:ext>
              </a:extLst>
            </p:cNvPr>
            <p:cNvPicPr>
              <a:picLocks noChangeAspect="1"/>
            </p:cNvPicPr>
            <p:nvPr/>
          </p:nvPicPr>
          <p:blipFill>
            <a:blip r:embed="rId3"/>
            <a:stretch>
              <a:fillRect/>
            </a:stretch>
          </p:blipFill>
          <p:spPr>
            <a:xfrm>
              <a:off x="1505846" y="3386169"/>
              <a:ext cx="332441" cy="494273"/>
            </a:xfrm>
            <a:prstGeom prst="rect">
              <a:avLst/>
            </a:prstGeom>
          </p:spPr>
        </p:pic>
        <p:sp>
          <p:nvSpPr>
            <p:cNvPr id="504" name="TextBox 503">
              <a:extLst>
                <a:ext uri="{FF2B5EF4-FFF2-40B4-BE49-F238E27FC236}">
                  <a16:creationId xmlns:a16="http://schemas.microsoft.com/office/drawing/2014/main" id="{11002BFD-8A28-3B43-8FFC-F23559FE46B7}"/>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505" name="Group 504">
            <a:extLst>
              <a:ext uri="{FF2B5EF4-FFF2-40B4-BE49-F238E27FC236}">
                <a16:creationId xmlns:a16="http://schemas.microsoft.com/office/drawing/2014/main" id="{B6F25DB4-3594-824C-AE63-F3429A01C9DA}"/>
              </a:ext>
            </a:extLst>
          </p:cNvPr>
          <p:cNvGrpSpPr/>
          <p:nvPr/>
        </p:nvGrpSpPr>
        <p:grpSpPr>
          <a:xfrm>
            <a:off x="10413825" y="4513646"/>
            <a:ext cx="194080" cy="290365"/>
            <a:chOff x="1505846" y="3386169"/>
            <a:chExt cx="332441" cy="494273"/>
          </a:xfrm>
        </p:grpSpPr>
        <p:pic>
          <p:nvPicPr>
            <p:cNvPr id="506" name="Picture 505">
              <a:extLst>
                <a:ext uri="{FF2B5EF4-FFF2-40B4-BE49-F238E27FC236}">
                  <a16:creationId xmlns:a16="http://schemas.microsoft.com/office/drawing/2014/main" id="{A9D0368A-486F-704B-876C-64388D931422}"/>
                </a:ext>
              </a:extLst>
            </p:cNvPr>
            <p:cNvPicPr>
              <a:picLocks noChangeAspect="1"/>
            </p:cNvPicPr>
            <p:nvPr/>
          </p:nvPicPr>
          <p:blipFill>
            <a:blip r:embed="rId3"/>
            <a:stretch>
              <a:fillRect/>
            </a:stretch>
          </p:blipFill>
          <p:spPr>
            <a:xfrm>
              <a:off x="1505846" y="3386169"/>
              <a:ext cx="332441" cy="494273"/>
            </a:xfrm>
            <a:prstGeom prst="rect">
              <a:avLst/>
            </a:prstGeom>
          </p:spPr>
        </p:pic>
        <p:sp>
          <p:nvSpPr>
            <p:cNvPr id="507" name="TextBox 506">
              <a:extLst>
                <a:ext uri="{FF2B5EF4-FFF2-40B4-BE49-F238E27FC236}">
                  <a16:creationId xmlns:a16="http://schemas.microsoft.com/office/drawing/2014/main" id="{C688A76B-C22E-104B-AFD3-7ABAE2762216}"/>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508" name="Group 507">
            <a:extLst>
              <a:ext uri="{FF2B5EF4-FFF2-40B4-BE49-F238E27FC236}">
                <a16:creationId xmlns:a16="http://schemas.microsoft.com/office/drawing/2014/main" id="{09065BD0-05AE-3449-99F2-83FD91DDC674}"/>
              </a:ext>
            </a:extLst>
          </p:cNvPr>
          <p:cNvGrpSpPr/>
          <p:nvPr/>
        </p:nvGrpSpPr>
        <p:grpSpPr>
          <a:xfrm>
            <a:off x="10413825" y="4942079"/>
            <a:ext cx="194080" cy="290365"/>
            <a:chOff x="1505846" y="3386169"/>
            <a:chExt cx="332441" cy="494273"/>
          </a:xfrm>
        </p:grpSpPr>
        <p:pic>
          <p:nvPicPr>
            <p:cNvPr id="509" name="Picture 508">
              <a:extLst>
                <a:ext uri="{FF2B5EF4-FFF2-40B4-BE49-F238E27FC236}">
                  <a16:creationId xmlns:a16="http://schemas.microsoft.com/office/drawing/2014/main" id="{3665596A-5A70-F84C-91E6-40C36909AA35}"/>
                </a:ext>
              </a:extLst>
            </p:cNvPr>
            <p:cNvPicPr>
              <a:picLocks noChangeAspect="1"/>
            </p:cNvPicPr>
            <p:nvPr/>
          </p:nvPicPr>
          <p:blipFill>
            <a:blip r:embed="rId3"/>
            <a:stretch>
              <a:fillRect/>
            </a:stretch>
          </p:blipFill>
          <p:spPr>
            <a:xfrm>
              <a:off x="1505846" y="3386169"/>
              <a:ext cx="332441" cy="494273"/>
            </a:xfrm>
            <a:prstGeom prst="rect">
              <a:avLst/>
            </a:prstGeom>
          </p:spPr>
        </p:pic>
        <p:sp>
          <p:nvSpPr>
            <p:cNvPr id="510" name="TextBox 509">
              <a:extLst>
                <a:ext uri="{FF2B5EF4-FFF2-40B4-BE49-F238E27FC236}">
                  <a16:creationId xmlns:a16="http://schemas.microsoft.com/office/drawing/2014/main" id="{4247EA74-7B37-AE40-A5AE-8A9D8A85CA78}"/>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511" name="Group 510">
            <a:extLst>
              <a:ext uri="{FF2B5EF4-FFF2-40B4-BE49-F238E27FC236}">
                <a16:creationId xmlns:a16="http://schemas.microsoft.com/office/drawing/2014/main" id="{462D76A2-C289-324B-9100-89EF9C9A4F4D}"/>
              </a:ext>
            </a:extLst>
          </p:cNvPr>
          <p:cNvGrpSpPr/>
          <p:nvPr/>
        </p:nvGrpSpPr>
        <p:grpSpPr>
          <a:xfrm>
            <a:off x="-7677" y="6071113"/>
            <a:ext cx="194080" cy="290365"/>
            <a:chOff x="1505846" y="3386169"/>
            <a:chExt cx="332441" cy="494273"/>
          </a:xfrm>
        </p:grpSpPr>
        <p:pic>
          <p:nvPicPr>
            <p:cNvPr id="512" name="Picture 511">
              <a:extLst>
                <a:ext uri="{FF2B5EF4-FFF2-40B4-BE49-F238E27FC236}">
                  <a16:creationId xmlns:a16="http://schemas.microsoft.com/office/drawing/2014/main" id="{09AC49E8-F6CA-8F4C-9E5C-6820D2B4BC2B}"/>
                </a:ext>
              </a:extLst>
            </p:cNvPr>
            <p:cNvPicPr>
              <a:picLocks noChangeAspect="1"/>
            </p:cNvPicPr>
            <p:nvPr/>
          </p:nvPicPr>
          <p:blipFill>
            <a:blip r:embed="rId3"/>
            <a:stretch>
              <a:fillRect/>
            </a:stretch>
          </p:blipFill>
          <p:spPr>
            <a:xfrm>
              <a:off x="1505846" y="3386169"/>
              <a:ext cx="332441" cy="494273"/>
            </a:xfrm>
            <a:prstGeom prst="rect">
              <a:avLst/>
            </a:prstGeom>
          </p:spPr>
        </p:pic>
        <p:sp>
          <p:nvSpPr>
            <p:cNvPr id="513" name="TextBox 512">
              <a:extLst>
                <a:ext uri="{FF2B5EF4-FFF2-40B4-BE49-F238E27FC236}">
                  <a16:creationId xmlns:a16="http://schemas.microsoft.com/office/drawing/2014/main" id="{24E3C2F9-83A2-1647-B740-CB33844550BE}"/>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grpSp>
        <p:nvGrpSpPr>
          <p:cNvPr id="9" name="Group 8">
            <a:extLst>
              <a:ext uri="{FF2B5EF4-FFF2-40B4-BE49-F238E27FC236}">
                <a16:creationId xmlns:a16="http://schemas.microsoft.com/office/drawing/2014/main" id="{EACDF24D-C4C8-0546-83D8-4534F0492ADB}"/>
              </a:ext>
            </a:extLst>
          </p:cNvPr>
          <p:cNvGrpSpPr/>
          <p:nvPr/>
        </p:nvGrpSpPr>
        <p:grpSpPr>
          <a:xfrm>
            <a:off x="10830601" y="1054657"/>
            <a:ext cx="886366" cy="891915"/>
            <a:chOff x="10830601" y="1054657"/>
            <a:chExt cx="886366" cy="891915"/>
          </a:xfrm>
        </p:grpSpPr>
        <p:grpSp>
          <p:nvGrpSpPr>
            <p:cNvPr id="514" name="Group 513">
              <a:extLst>
                <a:ext uri="{FF2B5EF4-FFF2-40B4-BE49-F238E27FC236}">
                  <a16:creationId xmlns:a16="http://schemas.microsoft.com/office/drawing/2014/main" id="{7F8E96DD-3EBA-D24E-A976-6B0CFD1FFFB8}"/>
                </a:ext>
              </a:extLst>
            </p:cNvPr>
            <p:cNvGrpSpPr/>
            <p:nvPr/>
          </p:nvGrpSpPr>
          <p:grpSpPr>
            <a:xfrm>
              <a:off x="10830601" y="1054657"/>
              <a:ext cx="886366" cy="891915"/>
              <a:chOff x="9844274" y="1223969"/>
              <a:chExt cx="1143000" cy="1143000"/>
            </a:xfrm>
          </p:grpSpPr>
          <p:sp>
            <p:nvSpPr>
              <p:cNvPr id="515" name="Oval 514">
                <a:extLst>
                  <a:ext uri="{FF2B5EF4-FFF2-40B4-BE49-F238E27FC236}">
                    <a16:creationId xmlns:a16="http://schemas.microsoft.com/office/drawing/2014/main" id="{F0ACDF51-D0BB-B547-BD2A-9BE5E236DFA9}"/>
                  </a:ext>
                </a:extLst>
              </p:cNvPr>
              <p:cNvSpPr/>
              <p:nvPr/>
            </p:nvSpPr>
            <p:spPr>
              <a:xfrm>
                <a:off x="9844274" y="1223969"/>
                <a:ext cx="1143000"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6" name="Group 515">
                <a:extLst>
                  <a:ext uri="{FF2B5EF4-FFF2-40B4-BE49-F238E27FC236}">
                    <a16:creationId xmlns:a16="http://schemas.microsoft.com/office/drawing/2014/main" id="{037C829A-8495-F44E-9E9F-E9F7F8E32F27}"/>
                  </a:ext>
                </a:extLst>
              </p:cNvPr>
              <p:cNvGrpSpPr/>
              <p:nvPr/>
            </p:nvGrpSpPr>
            <p:grpSpPr>
              <a:xfrm>
                <a:off x="9935109" y="1314805"/>
                <a:ext cx="961331" cy="961329"/>
                <a:chOff x="850294" y="1448970"/>
                <a:chExt cx="961331" cy="961329"/>
              </a:xfrm>
            </p:grpSpPr>
            <p:sp>
              <p:nvSpPr>
                <p:cNvPr id="518" name="Oval 517">
                  <a:extLst>
                    <a:ext uri="{FF2B5EF4-FFF2-40B4-BE49-F238E27FC236}">
                      <a16:creationId xmlns:a16="http://schemas.microsoft.com/office/drawing/2014/main" id="{336F53E2-3E5A-DC41-BA5E-3CB7EB08261F}"/>
                    </a:ext>
                  </a:extLst>
                </p:cNvPr>
                <p:cNvSpPr/>
                <p:nvPr/>
              </p:nvSpPr>
              <p:spPr>
                <a:xfrm>
                  <a:off x="850294" y="1448970"/>
                  <a:ext cx="961331" cy="961329"/>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dirty="0">
                    <a:ln>
                      <a:noFill/>
                    </a:ln>
                    <a:solidFill>
                      <a:srgbClr val="646569"/>
                    </a:solidFill>
                    <a:effectLst/>
                    <a:uLnTx/>
                    <a:uFillTx/>
                    <a:latin typeface="Calibri"/>
                    <a:ea typeface="+mn-ea"/>
                    <a:cs typeface="+mn-cs"/>
                  </a:endParaRPr>
                </a:p>
              </p:txBody>
            </p:sp>
            <p:sp>
              <p:nvSpPr>
                <p:cNvPr id="519" name="Oval 518">
                  <a:extLst>
                    <a:ext uri="{FF2B5EF4-FFF2-40B4-BE49-F238E27FC236}">
                      <a16:creationId xmlns:a16="http://schemas.microsoft.com/office/drawing/2014/main" id="{E4CD1FFF-F7D4-4A43-9476-03A4914E0B01}"/>
                    </a:ext>
                  </a:extLst>
                </p:cNvPr>
                <p:cNvSpPr/>
                <p:nvPr/>
              </p:nvSpPr>
              <p:spPr>
                <a:xfrm>
                  <a:off x="913197" y="1511874"/>
                  <a:ext cx="835524" cy="835523"/>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a:ln>
                      <a:noFill/>
                    </a:ln>
                    <a:solidFill>
                      <a:srgbClr val="646569"/>
                    </a:solidFill>
                    <a:effectLst/>
                    <a:uLnTx/>
                    <a:uFillTx/>
                    <a:latin typeface="Calibri"/>
                    <a:ea typeface="+mn-ea"/>
                    <a:cs typeface="+mn-cs"/>
                  </a:endParaRPr>
                </a:p>
              </p:txBody>
            </p:sp>
          </p:grpSp>
        </p:grpSp>
        <p:grpSp>
          <p:nvGrpSpPr>
            <p:cNvPr id="529" name="Group 528">
              <a:extLst>
                <a:ext uri="{FF2B5EF4-FFF2-40B4-BE49-F238E27FC236}">
                  <a16:creationId xmlns:a16="http://schemas.microsoft.com/office/drawing/2014/main" id="{F6C7BA7E-0FD0-F94D-B23C-32FC34B3662D}"/>
                </a:ext>
              </a:extLst>
            </p:cNvPr>
            <p:cNvGrpSpPr>
              <a:grpSpLocks noChangeAspect="1"/>
            </p:cNvGrpSpPr>
            <p:nvPr/>
          </p:nvGrpSpPr>
          <p:grpSpPr bwMode="auto">
            <a:xfrm>
              <a:off x="11102225" y="1331905"/>
              <a:ext cx="343119" cy="337419"/>
              <a:chOff x="1643" y="-1"/>
              <a:chExt cx="4394" cy="4321"/>
            </a:xfrm>
            <a:solidFill>
              <a:schemeClr val="bg1"/>
            </a:solidFill>
          </p:grpSpPr>
          <p:sp>
            <p:nvSpPr>
              <p:cNvPr id="530" name="Freeform 5">
                <a:extLst>
                  <a:ext uri="{FF2B5EF4-FFF2-40B4-BE49-F238E27FC236}">
                    <a16:creationId xmlns:a16="http://schemas.microsoft.com/office/drawing/2014/main" id="{10A160C1-021D-974B-8C22-C916354799B4}"/>
                  </a:ext>
                </a:extLst>
              </p:cNvPr>
              <p:cNvSpPr>
                <a:spLocks/>
              </p:cNvSpPr>
              <p:nvPr/>
            </p:nvSpPr>
            <p:spPr bwMode="auto">
              <a:xfrm>
                <a:off x="1643" y="246"/>
                <a:ext cx="4140" cy="959"/>
              </a:xfrm>
              <a:custGeom>
                <a:avLst/>
                <a:gdLst>
                  <a:gd name="T0" fmla="*/ 4140 w 4140"/>
                  <a:gd name="T1" fmla="*/ 959 h 959"/>
                  <a:gd name="T2" fmla="*/ 0 w 4140"/>
                  <a:gd name="T3" fmla="*/ 959 h 959"/>
                  <a:gd name="T4" fmla="*/ 0 w 4140"/>
                  <a:gd name="T5" fmla="*/ 0 h 959"/>
                  <a:gd name="T6" fmla="*/ 901 w 4140"/>
                  <a:gd name="T7" fmla="*/ 0 h 959"/>
                  <a:gd name="T8" fmla="*/ 901 w 4140"/>
                  <a:gd name="T9" fmla="*/ 536 h 959"/>
                  <a:gd name="T10" fmla="*/ 1300 w 4140"/>
                  <a:gd name="T11" fmla="*/ 536 h 959"/>
                  <a:gd name="T12" fmla="*/ 1300 w 4140"/>
                  <a:gd name="T13" fmla="*/ 0 h 959"/>
                  <a:gd name="T14" fmla="*/ 2896 w 4140"/>
                  <a:gd name="T15" fmla="*/ 0 h 959"/>
                  <a:gd name="T16" fmla="*/ 2896 w 4140"/>
                  <a:gd name="T17" fmla="*/ 536 h 959"/>
                  <a:gd name="T18" fmla="*/ 3298 w 4140"/>
                  <a:gd name="T19" fmla="*/ 536 h 959"/>
                  <a:gd name="T20" fmla="*/ 3298 w 4140"/>
                  <a:gd name="T21" fmla="*/ 0 h 959"/>
                  <a:gd name="T22" fmla="*/ 4140 w 4140"/>
                  <a:gd name="T23" fmla="*/ 0 h 959"/>
                  <a:gd name="T24" fmla="*/ 4140 w 4140"/>
                  <a:gd name="T25" fmla="*/ 959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0" h="959">
                    <a:moveTo>
                      <a:pt x="4140" y="959"/>
                    </a:moveTo>
                    <a:lnTo>
                      <a:pt x="0" y="959"/>
                    </a:lnTo>
                    <a:lnTo>
                      <a:pt x="0" y="0"/>
                    </a:lnTo>
                    <a:lnTo>
                      <a:pt x="901" y="0"/>
                    </a:lnTo>
                    <a:lnTo>
                      <a:pt x="901" y="536"/>
                    </a:lnTo>
                    <a:lnTo>
                      <a:pt x="1300" y="536"/>
                    </a:lnTo>
                    <a:lnTo>
                      <a:pt x="1300" y="0"/>
                    </a:lnTo>
                    <a:lnTo>
                      <a:pt x="2896" y="0"/>
                    </a:lnTo>
                    <a:lnTo>
                      <a:pt x="2896" y="536"/>
                    </a:lnTo>
                    <a:lnTo>
                      <a:pt x="3298" y="536"/>
                    </a:lnTo>
                    <a:lnTo>
                      <a:pt x="3298" y="0"/>
                    </a:lnTo>
                    <a:lnTo>
                      <a:pt x="4140" y="0"/>
                    </a:lnTo>
                    <a:lnTo>
                      <a:pt x="4140" y="9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1" name="Freeform 6">
                <a:extLst>
                  <a:ext uri="{FF2B5EF4-FFF2-40B4-BE49-F238E27FC236}">
                    <a16:creationId xmlns:a16="http://schemas.microsoft.com/office/drawing/2014/main" id="{460A12C7-8292-644E-A4A5-A88FF3370362}"/>
                  </a:ext>
                </a:extLst>
              </p:cNvPr>
              <p:cNvSpPr>
                <a:spLocks/>
              </p:cNvSpPr>
              <p:nvPr/>
            </p:nvSpPr>
            <p:spPr bwMode="auto">
              <a:xfrm>
                <a:off x="3160" y="1781"/>
                <a:ext cx="1050" cy="1559"/>
              </a:xfrm>
              <a:custGeom>
                <a:avLst/>
                <a:gdLst>
                  <a:gd name="T0" fmla="*/ 831 w 2083"/>
                  <a:gd name="T1" fmla="*/ 1282 h 3070"/>
                  <a:gd name="T2" fmla="*/ 1484 w 2083"/>
                  <a:gd name="T3" fmla="*/ 818 h 3070"/>
                  <a:gd name="T4" fmla="*/ 1025 w 2083"/>
                  <a:gd name="T5" fmla="*/ 400 h 3070"/>
                  <a:gd name="T6" fmla="*/ 535 w 2083"/>
                  <a:gd name="T7" fmla="*/ 1003 h 3070"/>
                  <a:gd name="T8" fmla="*/ 55 w 2083"/>
                  <a:gd name="T9" fmla="*/ 1003 h 3070"/>
                  <a:gd name="T10" fmla="*/ 1033 w 2083"/>
                  <a:gd name="T11" fmla="*/ 0 h 3070"/>
                  <a:gd name="T12" fmla="*/ 1965 w 2083"/>
                  <a:gd name="T13" fmla="*/ 788 h 3070"/>
                  <a:gd name="T14" fmla="*/ 1547 w 2083"/>
                  <a:gd name="T15" fmla="*/ 1421 h 3070"/>
                  <a:gd name="T16" fmla="*/ 1547 w 2083"/>
                  <a:gd name="T17" fmla="*/ 1429 h 3070"/>
                  <a:gd name="T18" fmla="*/ 2083 w 2083"/>
                  <a:gd name="T19" fmla="*/ 2167 h 3070"/>
                  <a:gd name="T20" fmla="*/ 1037 w 2083"/>
                  <a:gd name="T21" fmla="*/ 3070 h 3070"/>
                  <a:gd name="T22" fmla="*/ 0 w 2083"/>
                  <a:gd name="T23" fmla="*/ 2041 h 3070"/>
                  <a:gd name="T24" fmla="*/ 480 w 2083"/>
                  <a:gd name="T25" fmla="*/ 2041 h 3070"/>
                  <a:gd name="T26" fmla="*/ 1037 w 2083"/>
                  <a:gd name="T27" fmla="*/ 2669 h 3070"/>
                  <a:gd name="T28" fmla="*/ 1602 w 2083"/>
                  <a:gd name="T29" fmla="*/ 2142 h 3070"/>
                  <a:gd name="T30" fmla="*/ 831 w 2083"/>
                  <a:gd name="T31" fmla="*/ 1640 h 3070"/>
                  <a:gd name="T32" fmla="*/ 831 w 2083"/>
                  <a:gd name="T33" fmla="*/ 1282 h 3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3" h="3070">
                    <a:moveTo>
                      <a:pt x="831" y="1282"/>
                    </a:moveTo>
                    <a:cubicBezTo>
                      <a:pt x="1151" y="1294"/>
                      <a:pt x="1484" y="1180"/>
                      <a:pt x="1484" y="818"/>
                    </a:cubicBezTo>
                    <a:cubicBezTo>
                      <a:pt x="1484" y="569"/>
                      <a:pt x="1290" y="400"/>
                      <a:pt x="1025" y="400"/>
                    </a:cubicBezTo>
                    <a:cubicBezTo>
                      <a:pt x="691" y="400"/>
                      <a:pt x="527" y="700"/>
                      <a:pt x="535" y="1003"/>
                    </a:cubicBezTo>
                    <a:cubicBezTo>
                      <a:pt x="55" y="1003"/>
                      <a:pt x="55" y="1003"/>
                      <a:pt x="55" y="1003"/>
                    </a:cubicBezTo>
                    <a:cubicBezTo>
                      <a:pt x="80" y="430"/>
                      <a:pt x="438" y="0"/>
                      <a:pt x="1033" y="0"/>
                    </a:cubicBezTo>
                    <a:cubicBezTo>
                      <a:pt x="1493" y="0"/>
                      <a:pt x="1965" y="265"/>
                      <a:pt x="1965" y="788"/>
                    </a:cubicBezTo>
                    <a:cubicBezTo>
                      <a:pt x="1965" y="1083"/>
                      <a:pt x="1830" y="1320"/>
                      <a:pt x="1547" y="1421"/>
                    </a:cubicBezTo>
                    <a:cubicBezTo>
                      <a:pt x="1547" y="1429"/>
                      <a:pt x="1547" y="1429"/>
                      <a:pt x="1547" y="1429"/>
                    </a:cubicBezTo>
                    <a:cubicBezTo>
                      <a:pt x="1881" y="1497"/>
                      <a:pt x="2083" y="1788"/>
                      <a:pt x="2083" y="2167"/>
                    </a:cubicBezTo>
                    <a:cubicBezTo>
                      <a:pt x="2083" y="2724"/>
                      <a:pt x="1602" y="3070"/>
                      <a:pt x="1037" y="3070"/>
                    </a:cubicBezTo>
                    <a:cubicBezTo>
                      <a:pt x="354" y="3070"/>
                      <a:pt x="12" y="2657"/>
                      <a:pt x="0" y="2041"/>
                    </a:cubicBezTo>
                    <a:cubicBezTo>
                      <a:pt x="480" y="2041"/>
                      <a:pt x="480" y="2041"/>
                      <a:pt x="480" y="2041"/>
                    </a:cubicBezTo>
                    <a:cubicBezTo>
                      <a:pt x="468" y="2399"/>
                      <a:pt x="662" y="2669"/>
                      <a:pt x="1037" y="2669"/>
                    </a:cubicBezTo>
                    <a:cubicBezTo>
                      <a:pt x="1358" y="2669"/>
                      <a:pt x="1602" y="2479"/>
                      <a:pt x="1602" y="2142"/>
                    </a:cubicBezTo>
                    <a:cubicBezTo>
                      <a:pt x="1602" y="1682"/>
                      <a:pt x="1210" y="1623"/>
                      <a:pt x="831" y="1640"/>
                    </a:cubicBezTo>
                    <a:lnTo>
                      <a:pt x="831" y="1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2" name="Rectangle 7">
                <a:extLst>
                  <a:ext uri="{FF2B5EF4-FFF2-40B4-BE49-F238E27FC236}">
                    <a16:creationId xmlns:a16="http://schemas.microsoft.com/office/drawing/2014/main" id="{B393D867-0E27-3048-931A-B0CADEE46916}"/>
                  </a:ext>
                </a:extLst>
              </p:cNvPr>
              <p:cNvSpPr>
                <a:spLocks noChangeArrowheads="1"/>
              </p:cNvSpPr>
              <p:nvPr/>
            </p:nvSpPr>
            <p:spPr bwMode="auto">
              <a:xfrm>
                <a:off x="1643" y="1172"/>
                <a:ext cx="134" cy="2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3" name="Rectangle 8">
                <a:extLst>
                  <a:ext uri="{FF2B5EF4-FFF2-40B4-BE49-F238E27FC236}">
                    <a16:creationId xmlns:a16="http://schemas.microsoft.com/office/drawing/2014/main" id="{BC628FB9-4F24-1F4D-8163-A79CADC84DAD}"/>
                  </a:ext>
                </a:extLst>
              </p:cNvPr>
              <p:cNvSpPr>
                <a:spLocks noChangeArrowheads="1"/>
              </p:cNvSpPr>
              <p:nvPr/>
            </p:nvSpPr>
            <p:spPr bwMode="auto">
              <a:xfrm>
                <a:off x="2663" y="-1"/>
                <a:ext cx="164" cy="6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4" name="Rectangle 9">
                <a:extLst>
                  <a:ext uri="{FF2B5EF4-FFF2-40B4-BE49-F238E27FC236}">
                    <a16:creationId xmlns:a16="http://schemas.microsoft.com/office/drawing/2014/main" id="{E8005196-3DFE-274E-88C2-7E6A5889F85C}"/>
                  </a:ext>
                </a:extLst>
              </p:cNvPr>
              <p:cNvSpPr>
                <a:spLocks noChangeArrowheads="1"/>
              </p:cNvSpPr>
              <p:nvPr/>
            </p:nvSpPr>
            <p:spPr bwMode="auto">
              <a:xfrm>
                <a:off x="4654" y="-1"/>
                <a:ext cx="163" cy="6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5" name="Rectangle 10">
                <a:extLst>
                  <a:ext uri="{FF2B5EF4-FFF2-40B4-BE49-F238E27FC236}">
                    <a16:creationId xmlns:a16="http://schemas.microsoft.com/office/drawing/2014/main" id="{B377EAEB-D97D-CD4F-8E76-EAEC08AFFDED}"/>
                  </a:ext>
                </a:extLst>
              </p:cNvPr>
              <p:cNvSpPr>
                <a:spLocks noChangeArrowheads="1"/>
              </p:cNvSpPr>
              <p:nvPr/>
            </p:nvSpPr>
            <p:spPr bwMode="auto">
              <a:xfrm>
                <a:off x="5646" y="1172"/>
                <a:ext cx="134" cy="28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6" name="Rectangle 11">
                <a:extLst>
                  <a:ext uri="{FF2B5EF4-FFF2-40B4-BE49-F238E27FC236}">
                    <a16:creationId xmlns:a16="http://schemas.microsoft.com/office/drawing/2014/main" id="{00CA9A48-798A-AA4D-80DE-1AC3E38C3086}"/>
                  </a:ext>
                </a:extLst>
              </p:cNvPr>
              <p:cNvSpPr>
                <a:spLocks noChangeArrowheads="1"/>
              </p:cNvSpPr>
              <p:nvPr/>
            </p:nvSpPr>
            <p:spPr bwMode="auto">
              <a:xfrm>
                <a:off x="1643" y="3920"/>
                <a:ext cx="4137" cy="1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7" name="Rectangle 12">
                <a:extLst>
                  <a:ext uri="{FF2B5EF4-FFF2-40B4-BE49-F238E27FC236}">
                    <a16:creationId xmlns:a16="http://schemas.microsoft.com/office/drawing/2014/main" id="{C6576F60-CEB1-3B4B-8750-61AEE0796172}"/>
                  </a:ext>
                </a:extLst>
              </p:cNvPr>
              <p:cNvSpPr>
                <a:spLocks noChangeArrowheads="1"/>
              </p:cNvSpPr>
              <p:nvPr/>
            </p:nvSpPr>
            <p:spPr bwMode="auto">
              <a:xfrm>
                <a:off x="1777" y="4185"/>
                <a:ext cx="4260" cy="1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8" name="Rectangle 13">
                <a:extLst>
                  <a:ext uri="{FF2B5EF4-FFF2-40B4-BE49-F238E27FC236}">
                    <a16:creationId xmlns:a16="http://schemas.microsoft.com/office/drawing/2014/main" id="{D2C4AEB9-6877-0B46-A5EA-844E04B41EC6}"/>
                  </a:ext>
                </a:extLst>
              </p:cNvPr>
              <p:cNvSpPr>
                <a:spLocks noChangeArrowheads="1"/>
              </p:cNvSpPr>
              <p:nvPr/>
            </p:nvSpPr>
            <p:spPr bwMode="auto">
              <a:xfrm>
                <a:off x="5902" y="401"/>
                <a:ext cx="135" cy="39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a:extLst>
              <a:ext uri="{FF2B5EF4-FFF2-40B4-BE49-F238E27FC236}">
                <a16:creationId xmlns:a16="http://schemas.microsoft.com/office/drawing/2014/main" id="{8E210629-DD64-CB4E-8943-FA0C47B53B94}"/>
              </a:ext>
            </a:extLst>
          </p:cNvPr>
          <p:cNvGrpSpPr/>
          <p:nvPr/>
        </p:nvGrpSpPr>
        <p:grpSpPr>
          <a:xfrm>
            <a:off x="5650060" y="1054657"/>
            <a:ext cx="886366" cy="891915"/>
            <a:chOff x="5650060" y="1054657"/>
            <a:chExt cx="886366" cy="891915"/>
          </a:xfrm>
        </p:grpSpPr>
        <p:sp>
          <p:nvSpPr>
            <p:cNvPr id="464" name="Oval 463">
              <a:extLst>
                <a:ext uri="{FF2B5EF4-FFF2-40B4-BE49-F238E27FC236}">
                  <a16:creationId xmlns:a16="http://schemas.microsoft.com/office/drawing/2014/main" id="{2A735E9B-3FB8-AC41-A916-D4B3F0EEFC14}"/>
                </a:ext>
              </a:extLst>
            </p:cNvPr>
            <p:cNvSpPr/>
            <p:nvPr/>
          </p:nvSpPr>
          <p:spPr>
            <a:xfrm>
              <a:off x="5650060" y="1054657"/>
              <a:ext cx="886366" cy="891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5" name="Group 464">
              <a:extLst>
                <a:ext uri="{FF2B5EF4-FFF2-40B4-BE49-F238E27FC236}">
                  <a16:creationId xmlns:a16="http://schemas.microsoft.com/office/drawing/2014/main" id="{3C9817CE-E75B-AA4A-A9D0-BE64E47BB609}"/>
                </a:ext>
              </a:extLst>
            </p:cNvPr>
            <p:cNvGrpSpPr/>
            <p:nvPr/>
          </p:nvGrpSpPr>
          <p:grpSpPr>
            <a:xfrm>
              <a:off x="5720500" y="1125539"/>
              <a:ext cx="745487" cy="750152"/>
              <a:chOff x="850294" y="1448970"/>
              <a:chExt cx="961331" cy="961329"/>
            </a:xfrm>
          </p:grpSpPr>
          <p:sp>
            <p:nvSpPr>
              <p:cNvPr id="494" name="Oval 493">
                <a:extLst>
                  <a:ext uri="{FF2B5EF4-FFF2-40B4-BE49-F238E27FC236}">
                    <a16:creationId xmlns:a16="http://schemas.microsoft.com/office/drawing/2014/main" id="{E078518C-4A62-0B42-BFB1-603F666E29E9}"/>
                  </a:ext>
                </a:extLst>
              </p:cNvPr>
              <p:cNvSpPr/>
              <p:nvPr/>
            </p:nvSpPr>
            <p:spPr>
              <a:xfrm>
                <a:off x="850294" y="1448970"/>
                <a:ext cx="961331" cy="961329"/>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dirty="0">
                  <a:ln>
                    <a:noFill/>
                  </a:ln>
                  <a:solidFill>
                    <a:srgbClr val="646569"/>
                  </a:solidFill>
                  <a:effectLst/>
                  <a:uLnTx/>
                  <a:uFillTx/>
                  <a:latin typeface="Calibri"/>
                  <a:ea typeface="+mn-ea"/>
                  <a:cs typeface="+mn-cs"/>
                </a:endParaRPr>
              </a:p>
            </p:txBody>
          </p:sp>
          <p:sp>
            <p:nvSpPr>
              <p:cNvPr id="495" name="Oval 494">
                <a:extLst>
                  <a:ext uri="{FF2B5EF4-FFF2-40B4-BE49-F238E27FC236}">
                    <a16:creationId xmlns:a16="http://schemas.microsoft.com/office/drawing/2014/main" id="{97E2E0D4-9B83-A54E-892C-81DF0B71351E}"/>
                  </a:ext>
                </a:extLst>
              </p:cNvPr>
              <p:cNvSpPr/>
              <p:nvPr/>
            </p:nvSpPr>
            <p:spPr>
              <a:xfrm>
                <a:off x="913197" y="1511874"/>
                <a:ext cx="835524" cy="835523"/>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a:ln>
                    <a:noFill/>
                  </a:ln>
                  <a:solidFill>
                    <a:srgbClr val="646569"/>
                  </a:solidFill>
                  <a:effectLst/>
                  <a:uLnTx/>
                  <a:uFillTx/>
                  <a:latin typeface="Calibri"/>
                  <a:ea typeface="+mn-ea"/>
                  <a:cs typeface="+mn-cs"/>
                </a:endParaRPr>
              </a:p>
            </p:txBody>
          </p:sp>
        </p:grpSp>
        <p:sp>
          <p:nvSpPr>
            <p:cNvPr id="177" name="Freeform 165">
              <a:extLst>
                <a:ext uri="{FF2B5EF4-FFF2-40B4-BE49-F238E27FC236}">
                  <a16:creationId xmlns:a16="http://schemas.microsoft.com/office/drawing/2014/main" id="{EBB85981-8327-8E4D-B899-EC258024D7EE}"/>
                </a:ext>
              </a:extLst>
            </p:cNvPr>
            <p:cNvSpPr>
              <a:spLocks noChangeAspect="1"/>
            </p:cNvSpPr>
            <p:nvPr/>
          </p:nvSpPr>
          <p:spPr bwMode="auto">
            <a:xfrm>
              <a:off x="5906771" y="1300304"/>
              <a:ext cx="361928" cy="400619"/>
            </a:xfrm>
            <a:custGeom>
              <a:avLst/>
              <a:gdLst>
                <a:gd name="T0" fmla="*/ 364 w 368"/>
                <a:gd name="T1" fmla="*/ 406 h 429"/>
                <a:gd name="T2" fmla="*/ 325 w 368"/>
                <a:gd name="T3" fmla="*/ 324 h 429"/>
                <a:gd name="T4" fmla="*/ 279 w 368"/>
                <a:gd name="T5" fmla="*/ 300 h 429"/>
                <a:gd name="T6" fmla="*/ 256 w 368"/>
                <a:gd name="T7" fmla="*/ 297 h 429"/>
                <a:gd name="T8" fmla="*/ 289 w 368"/>
                <a:gd name="T9" fmla="*/ 317 h 429"/>
                <a:gd name="T10" fmla="*/ 285 w 368"/>
                <a:gd name="T11" fmla="*/ 388 h 429"/>
                <a:gd name="T12" fmla="*/ 273 w 368"/>
                <a:gd name="T13" fmla="*/ 404 h 429"/>
                <a:gd name="T14" fmla="*/ 259 w 368"/>
                <a:gd name="T15" fmla="*/ 399 h 429"/>
                <a:gd name="T16" fmla="*/ 272 w 368"/>
                <a:gd name="T17" fmla="*/ 392 h 429"/>
                <a:gd name="T18" fmla="*/ 278 w 368"/>
                <a:gd name="T19" fmla="*/ 319 h 429"/>
                <a:gd name="T20" fmla="*/ 251 w 368"/>
                <a:gd name="T21" fmla="*/ 308 h 429"/>
                <a:gd name="T22" fmla="*/ 228 w 368"/>
                <a:gd name="T23" fmla="*/ 387 h 429"/>
                <a:gd name="T24" fmla="*/ 237 w 368"/>
                <a:gd name="T25" fmla="*/ 389 h 429"/>
                <a:gd name="T26" fmla="*/ 237 w 368"/>
                <a:gd name="T27" fmla="*/ 409 h 429"/>
                <a:gd name="T28" fmla="*/ 218 w 368"/>
                <a:gd name="T29" fmla="*/ 388 h 429"/>
                <a:gd name="T30" fmla="*/ 214 w 368"/>
                <a:gd name="T31" fmla="*/ 316 h 429"/>
                <a:gd name="T32" fmla="*/ 245 w 368"/>
                <a:gd name="T33" fmla="*/ 283 h 429"/>
                <a:gd name="T34" fmla="*/ 234 w 368"/>
                <a:gd name="T35" fmla="*/ 274 h 429"/>
                <a:gd name="T36" fmla="*/ 237 w 368"/>
                <a:gd name="T37" fmla="*/ 254 h 429"/>
                <a:gd name="T38" fmla="*/ 285 w 368"/>
                <a:gd name="T39" fmla="*/ 175 h 429"/>
                <a:gd name="T40" fmla="*/ 284 w 368"/>
                <a:gd name="T41" fmla="*/ 171 h 429"/>
                <a:gd name="T42" fmla="*/ 233 w 368"/>
                <a:gd name="T43" fmla="*/ 18 h 429"/>
                <a:gd name="T44" fmla="*/ 184 w 368"/>
                <a:gd name="T45" fmla="*/ 0 h 429"/>
                <a:gd name="T46" fmla="*/ 145 w 368"/>
                <a:gd name="T47" fmla="*/ 6 h 429"/>
                <a:gd name="T48" fmla="*/ 83 w 368"/>
                <a:gd name="T49" fmla="*/ 171 h 429"/>
                <a:gd name="T50" fmla="*/ 82 w 368"/>
                <a:gd name="T51" fmla="*/ 175 h 429"/>
                <a:gd name="T52" fmla="*/ 127 w 368"/>
                <a:gd name="T53" fmla="*/ 255 h 429"/>
                <a:gd name="T54" fmla="*/ 133 w 368"/>
                <a:gd name="T55" fmla="*/ 273 h 429"/>
                <a:gd name="T56" fmla="*/ 123 w 368"/>
                <a:gd name="T57" fmla="*/ 282 h 429"/>
                <a:gd name="T58" fmla="*/ 123 w 368"/>
                <a:gd name="T59" fmla="*/ 351 h 429"/>
                <a:gd name="T60" fmla="*/ 118 w 368"/>
                <a:gd name="T61" fmla="*/ 385 h 429"/>
                <a:gd name="T62" fmla="*/ 112 w 368"/>
                <a:gd name="T63" fmla="*/ 351 h 429"/>
                <a:gd name="T64" fmla="*/ 103 w 368"/>
                <a:gd name="T65" fmla="*/ 294 h 429"/>
                <a:gd name="T66" fmla="*/ 11 w 368"/>
                <a:gd name="T67" fmla="*/ 365 h 429"/>
                <a:gd name="T68" fmla="*/ 1 w 368"/>
                <a:gd name="T69" fmla="*/ 421 h 429"/>
                <a:gd name="T70" fmla="*/ 2 w 368"/>
                <a:gd name="T71" fmla="*/ 427 h 429"/>
                <a:gd name="T72" fmla="*/ 7 w 368"/>
                <a:gd name="T73" fmla="*/ 429 h 429"/>
                <a:gd name="T74" fmla="*/ 367 w 368"/>
                <a:gd name="T75" fmla="*/ 421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8" h="429">
                  <a:moveTo>
                    <a:pt x="367" y="421"/>
                  </a:moveTo>
                  <a:cubicBezTo>
                    <a:pt x="364" y="406"/>
                    <a:pt x="364" y="406"/>
                    <a:pt x="364" y="406"/>
                  </a:cubicBezTo>
                  <a:cubicBezTo>
                    <a:pt x="357" y="366"/>
                    <a:pt x="357" y="366"/>
                    <a:pt x="357" y="366"/>
                  </a:cubicBezTo>
                  <a:cubicBezTo>
                    <a:pt x="353" y="348"/>
                    <a:pt x="342" y="332"/>
                    <a:pt x="325" y="324"/>
                  </a:cubicBezTo>
                  <a:cubicBezTo>
                    <a:pt x="325" y="324"/>
                    <a:pt x="325" y="324"/>
                    <a:pt x="325" y="324"/>
                  </a:cubicBezTo>
                  <a:cubicBezTo>
                    <a:pt x="324" y="324"/>
                    <a:pt x="306" y="313"/>
                    <a:pt x="279" y="300"/>
                  </a:cubicBezTo>
                  <a:cubicBezTo>
                    <a:pt x="269" y="295"/>
                    <a:pt x="256" y="289"/>
                    <a:pt x="256" y="289"/>
                  </a:cubicBezTo>
                  <a:cubicBezTo>
                    <a:pt x="256" y="297"/>
                    <a:pt x="256" y="297"/>
                    <a:pt x="256" y="297"/>
                  </a:cubicBezTo>
                  <a:cubicBezTo>
                    <a:pt x="256" y="297"/>
                    <a:pt x="256" y="297"/>
                    <a:pt x="256" y="297"/>
                  </a:cubicBezTo>
                  <a:cubicBezTo>
                    <a:pt x="278" y="298"/>
                    <a:pt x="289" y="311"/>
                    <a:pt x="289" y="317"/>
                  </a:cubicBezTo>
                  <a:cubicBezTo>
                    <a:pt x="289" y="318"/>
                    <a:pt x="289" y="318"/>
                    <a:pt x="289" y="318"/>
                  </a:cubicBezTo>
                  <a:cubicBezTo>
                    <a:pt x="289" y="323"/>
                    <a:pt x="287" y="375"/>
                    <a:pt x="285" y="388"/>
                  </a:cubicBezTo>
                  <a:cubicBezTo>
                    <a:pt x="284" y="397"/>
                    <a:pt x="279" y="401"/>
                    <a:pt x="275" y="403"/>
                  </a:cubicBezTo>
                  <a:cubicBezTo>
                    <a:pt x="274" y="403"/>
                    <a:pt x="273" y="404"/>
                    <a:pt x="273" y="404"/>
                  </a:cubicBezTo>
                  <a:cubicBezTo>
                    <a:pt x="271" y="407"/>
                    <a:pt x="269" y="409"/>
                    <a:pt x="266" y="409"/>
                  </a:cubicBezTo>
                  <a:cubicBezTo>
                    <a:pt x="263" y="409"/>
                    <a:pt x="259" y="405"/>
                    <a:pt x="259" y="399"/>
                  </a:cubicBezTo>
                  <a:cubicBezTo>
                    <a:pt x="259" y="393"/>
                    <a:pt x="263" y="389"/>
                    <a:pt x="266" y="389"/>
                  </a:cubicBezTo>
                  <a:cubicBezTo>
                    <a:pt x="269" y="389"/>
                    <a:pt x="270" y="390"/>
                    <a:pt x="272" y="392"/>
                  </a:cubicBezTo>
                  <a:cubicBezTo>
                    <a:pt x="273" y="391"/>
                    <a:pt x="274" y="390"/>
                    <a:pt x="275" y="387"/>
                  </a:cubicBezTo>
                  <a:cubicBezTo>
                    <a:pt x="276" y="375"/>
                    <a:pt x="278" y="327"/>
                    <a:pt x="278" y="319"/>
                  </a:cubicBezTo>
                  <a:cubicBezTo>
                    <a:pt x="277" y="316"/>
                    <a:pt x="270" y="308"/>
                    <a:pt x="252" y="308"/>
                  </a:cubicBezTo>
                  <a:cubicBezTo>
                    <a:pt x="251" y="308"/>
                    <a:pt x="251" y="308"/>
                    <a:pt x="251" y="308"/>
                  </a:cubicBezTo>
                  <a:cubicBezTo>
                    <a:pt x="232" y="307"/>
                    <a:pt x="226" y="316"/>
                    <a:pt x="225" y="319"/>
                  </a:cubicBezTo>
                  <a:cubicBezTo>
                    <a:pt x="225" y="327"/>
                    <a:pt x="227" y="375"/>
                    <a:pt x="228" y="387"/>
                  </a:cubicBezTo>
                  <a:cubicBezTo>
                    <a:pt x="229" y="390"/>
                    <a:pt x="230" y="392"/>
                    <a:pt x="231" y="393"/>
                  </a:cubicBezTo>
                  <a:cubicBezTo>
                    <a:pt x="232" y="390"/>
                    <a:pt x="234" y="389"/>
                    <a:pt x="237" y="389"/>
                  </a:cubicBezTo>
                  <a:cubicBezTo>
                    <a:pt x="241" y="389"/>
                    <a:pt x="244" y="393"/>
                    <a:pt x="244" y="399"/>
                  </a:cubicBezTo>
                  <a:cubicBezTo>
                    <a:pt x="244" y="405"/>
                    <a:pt x="241" y="409"/>
                    <a:pt x="237" y="409"/>
                  </a:cubicBezTo>
                  <a:cubicBezTo>
                    <a:pt x="234" y="409"/>
                    <a:pt x="232" y="407"/>
                    <a:pt x="231" y="404"/>
                  </a:cubicBezTo>
                  <a:cubicBezTo>
                    <a:pt x="226" y="403"/>
                    <a:pt x="219" y="399"/>
                    <a:pt x="218" y="388"/>
                  </a:cubicBezTo>
                  <a:cubicBezTo>
                    <a:pt x="216" y="375"/>
                    <a:pt x="214" y="320"/>
                    <a:pt x="214" y="318"/>
                  </a:cubicBezTo>
                  <a:cubicBezTo>
                    <a:pt x="214" y="317"/>
                    <a:pt x="214" y="316"/>
                    <a:pt x="214" y="316"/>
                  </a:cubicBezTo>
                  <a:cubicBezTo>
                    <a:pt x="215" y="315"/>
                    <a:pt x="221" y="299"/>
                    <a:pt x="245" y="297"/>
                  </a:cubicBezTo>
                  <a:cubicBezTo>
                    <a:pt x="245" y="283"/>
                    <a:pt x="245" y="283"/>
                    <a:pt x="245" y="283"/>
                  </a:cubicBezTo>
                  <a:cubicBezTo>
                    <a:pt x="243" y="281"/>
                    <a:pt x="240" y="279"/>
                    <a:pt x="237" y="276"/>
                  </a:cubicBezTo>
                  <a:cubicBezTo>
                    <a:pt x="235" y="275"/>
                    <a:pt x="235" y="275"/>
                    <a:pt x="234" y="274"/>
                  </a:cubicBezTo>
                  <a:cubicBezTo>
                    <a:pt x="233" y="272"/>
                    <a:pt x="233" y="254"/>
                    <a:pt x="233" y="254"/>
                  </a:cubicBezTo>
                  <a:cubicBezTo>
                    <a:pt x="233" y="254"/>
                    <a:pt x="235" y="254"/>
                    <a:pt x="237" y="254"/>
                  </a:cubicBezTo>
                  <a:cubicBezTo>
                    <a:pt x="251" y="254"/>
                    <a:pt x="294" y="252"/>
                    <a:pt x="317" y="228"/>
                  </a:cubicBezTo>
                  <a:cubicBezTo>
                    <a:pt x="317" y="228"/>
                    <a:pt x="289" y="221"/>
                    <a:pt x="285" y="175"/>
                  </a:cubicBezTo>
                  <a:cubicBezTo>
                    <a:pt x="285" y="175"/>
                    <a:pt x="285" y="174"/>
                    <a:pt x="285" y="173"/>
                  </a:cubicBezTo>
                  <a:cubicBezTo>
                    <a:pt x="284" y="172"/>
                    <a:pt x="284" y="172"/>
                    <a:pt x="284" y="171"/>
                  </a:cubicBezTo>
                  <a:cubicBezTo>
                    <a:pt x="284" y="164"/>
                    <a:pt x="284" y="156"/>
                    <a:pt x="285" y="146"/>
                  </a:cubicBezTo>
                  <a:cubicBezTo>
                    <a:pt x="291" y="81"/>
                    <a:pt x="279" y="23"/>
                    <a:pt x="233" y="18"/>
                  </a:cubicBezTo>
                  <a:cubicBezTo>
                    <a:pt x="230" y="15"/>
                    <a:pt x="227" y="13"/>
                    <a:pt x="222" y="10"/>
                  </a:cubicBezTo>
                  <a:cubicBezTo>
                    <a:pt x="213" y="5"/>
                    <a:pt x="200" y="0"/>
                    <a:pt x="184" y="0"/>
                  </a:cubicBezTo>
                  <a:cubicBezTo>
                    <a:pt x="182" y="0"/>
                    <a:pt x="181" y="0"/>
                    <a:pt x="180" y="0"/>
                  </a:cubicBezTo>
                  <a:cubicBezTo>
                    <a:pt x="170" y="0"/>
                    <a:pt x="158" y="1"/>
                    <a:pt x="145" y="6"/>
                  </a:cubicBezTo>
                  <a:cubicBezTo>
                    <a:pt x="128" y="13"/>
                    <a:pt x="82" y="29"/>
                    <a:pt x="85" y="128"/>
                  </a:cubicBezTo>
                  <a:cubicBezTo>
                    <a:pt x="85" y="145"/>
                    <a:pt x="84" y="160"/>
                    <a:pt x="83" y="171"/>
                  </a:cubicBezTo>
                  <a:cubicBezTo>
                    <a:pt x="82" y="172"/>
                    <a:pt x="82" y="172"/>
                    <a:pt x="82" y="173"/>
                  </a:cubicBezTo>
                  <a:cubicBezTo>
                    <a:pt x="82" y="174"/>
                    <a:pt x="82" y="175"/>
                    <a:pt x="82" y="175"/>
                  </a:cubicBezTo>
                  <a:cubicBezTo>
                    <a:pt x="74" y="227"/>
                    <a:pt x="50" y="227"/>
                    <a:pt x="50" y="227"/>
                  </a:cubicBezTo>
                  <a:cubicBezTo>
                    <a:pt x="50" y="227"/>
                    <a:pt x="67" y="253"/>
                    <a:pt x="127" y="255"/>
                  </a:cubicBezTo>
                  <a:cubicBezTo>
                    <a:pt x="129" y="255"/>
                    <a:pt x="132" y="255"/>
                    <a:pt x="134" y="255"/>
                  </a:cubicBezTo>
                  <a:cubicBezTo>
                    <a:pt x="134" y="255"/>
                    <a:pt x="134" y="272"/>
                    <a:pt x="133" y="273"/>
                  </a:cubicBezTo>
                  <a:cubicBezTo>
                    <a:pt x="133" y="274"/>
                    <a:pt x="132" y="275"/>
                    <a:pt x="131" y="276"/>
                  </a:cubicBezTo>
                  <a:cubicBezTo>
                    <a:pt x="128" y="278"/>
                    <a:pt x="125" y="280"/>
                    <a:pt x="123" y="282"/>
                  </a:cubicBezTo>
                  <a:cubicBezTo>
                    <a:pt x="123" y="291"/>
                    <a:pt x="123" y="291"/>
                    <a:pt x="123" y="291"/>
                  </a:cubicBezTo>
                  <a:cubicBezTo>
                    <a:pt x="123" y="351"/>
                    <a:pt x="123" y="351"/>
                    <a:pt x="123" y="351"/>
                  </a:cubicBezTo>
                  <a:cubicBezTo>
                    <a:pt x="130" y="353"/>
                    <a:pt x="135" y="360"/>
                    <a:pt x="135" y="368"/>
                  </a:cubicBezTo>
                  <a:cubicBezTo>
                    <a:pt x="134" y="377"/>
                    <a:pt x="127" y="385"/>
                    <a:pt x="118" y="385"/>
                  </a:cubicBezTo>
                  <a:cubicBezTo>
                    <a:pt x="108" y="385"/>
                    <a:pt x="100" y="377"/>
                    <a:pt x="100" y="368"/>
                  </a:cubicBezTo>
                  <a:cubicBezTo>
                    <a:pt x="100" y="360"/>
                    <a:pt x="105" y="353"/>
                    <a:pt x="112" y="351"/>
                  </a:cubicBezTo>
                  <a:cubicBezTo>
                    <a:pt x="112" y="289"/>
                    <a:pt x="112" y="289"/>
                    <a:pt x="112" y="289"/>
                  </a:cubicBezTo>
                  <a:cubicBezTo>
                    <a:pt x="109" y="291"/>
                    <a:pt x="106" y="292"/>
                    <a:pt x="103" y="294"/>
                  </a:cubicBezTo>
                  <a:cubicBezTo>
                    <a:pt x="42" y="324"/>
                    <a:pt x="42" y="324"/>
                    <a:pt x="42" y="324"/>
                  </a:cubicBezTo>
                  <a:cubicBezTo>
                    <a:pt x="26" y="332"/>
                    <a:pt x="14" y="348"/>
                    <a:pt x="11" y="365"/>
                  </a:cubicBezTo>
                  <a:cubicBezTo>
                    <a:pt x="2" y="415"/>
                    <a:pt x="2" y="415"/>
                    <a:pt x="2" y="415"/>
                  </a:cubicBezTo>
                  <a:cubicBezTo>
                    <a:pt x="1" y="421"/>
                    <a:pt x="1" y="421"/>
                    <a:pt x="1" y="421"/>
                  </a:cubicBezTo>
                  <a:cubicBezTo>
                    <a:pt x="0" y="423"/>
                    <a:pt x="1" y="425"/>
                    <a:pt x="2" y="426"/>
                  </a:cubicBezTo>
                  <a:cubicBezTo>
                    <a:pt x="2" y="426"/>
                    <a:pt x="2" y="427"/>
                    <a:pt x="2" y="427"/>
                  </a:cubicBezTo>
                  <a:cubicBezTo>
                    <a:pt x="3" y="427"/>
                    <a:pt x="3" y="427"/>
                    <a:pt x="3" y="427"/>
                  </a:cubicBezTo>
                  <a:cubicBezTo>
                    <a:pt x="4" y="428"/>
                    <a:pt x="5" y="429"/>
                    <a:pt x="7" y="429"/>
                  </a:cubicBezTo>
                  <a:cubicBezTo>
                    <a:pt x="360" y="429"/>
                    <a:pt x="360" y="429"/>
                    <a:pt x="360" y="429"/>
                  </a:cubicBezTo>
                  <a:cubicBezTo>
                    <a:pt x="364" y="429"/>
                    <a:pt x="368" y="425"/>
                    <a:pt x="367" y="4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id="{A4DF8BF3-AD8B-FB46-943C-6750A11B89B8}"/>
              </a:ext>
            </a:extLst>
          </p:cNvPr>
          <p:cNvGrpSpPr/>
          <p:nvPr/>
        </p:nvGrpSpPr>
        <p:grpSpPr>
          <a:xfrm>
            <a:off x="9101704" y="1054657"/>
            <a:ext cx="886366" cy="891915"/>
            <a:chOff x="9101704" y="1054657"/>
            <a:chExt cx="886366" cy="891915"/>
          </a:xfrm>
        </p:grpSpPr>
        <p:sp>
          <p:nvSpPr>
            <p:cNvPr id="521" name="Oval 520">
              <a:extLst>
                <a:ext uri="{FF2B5EF4-FFF2-40B4-BE49-F238E27FC236}">
                  <a16:creationId xmlns:a16="http://schemas.microsoft.com/office/drawing/2014/main" id="{326C4FEF-28B1-A94F-BA54-14253C4B6431}"/>
                </a:ext>
              </a:extLst>
            </p:cNvPr>
            <p:cNvSpPr/>
            <p:nvPr/>
          </p:nvSpPr>
          <p:spPr>
            <a:xfrm>
              <a:off x="9101704" y="1054657"/>
              <a:ext cx="886366" cy="891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2" name="Group 521">
              <a:extLst>
                <a:ext uri="{FF2B5EF4-FFF2-40B4-BE49-F238E27FC236}">
                  <a16:creationId xmlns:a16="http://schemas.microsoft.com/office/drawing/2014/main" id="{62C98200-828C-4E48-96C8-3B949F2B536A}"/>
                </a:ext>
              </a:extLst>
            </p:cNvPr>
            <p:cNvGrpSpPr/>
            <p:nvPr/>
          </p:nvGrpSpPr>
          <p:grpSpPr>
            <a:xfrm>
              <a:off x="9172144" y="1125539"/>
              <a:ext cx="745487" cy="750152"/>
              <a:chOff x="850294" y="1448970"/>
              <a:chExt cx="961331" cy="961329"/>
            </a:xfrm>
          </p:grpSpPr>
          <p:sp>
            <p:nvSpPr>
              <p:cNvPr id="524" name="Oval 523">
                <a:extLst>
                  <a:ext uri="{FF2B5EF4-FFF2-40B4-BE49-F238E27FC236}">
                    <a16:creationId xmlns:a16="http://schemas.microsoft.com/office/drawing/2014/main" id="{534E16C8-9393-6947-A73E-F4FCAAB2CF38}"/>
                  </a:ext>
                </a:extLst>
              </p:cNvPr>
              <p:cNvSpPr/>
              <p:nvPr/>
            </p:nvSpPr>
            <p:spPr>
              <a:xfrm>
                <a:off x="850294" y="1448970"/>
                <a:ext cx="961331" cy="961329"/>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dirty="0">
                  <a:ln>
                    <a:noFill/>
                  </a:ln>
                  <a:solidFill>
                    <a:srgbClr val="646569"/>
                  </a:solidFill>
                  <a:effectLst/>
                  <a:uLnTx/>
                  <a:uFillTx/>
                  <a:latin typeface="Calibri"/>
                  <a:ea typeface="+mn-ea"/>
                  <a:cs typeface="+mn-cs"/>
                </a:endParaRPr>
              </a:p>
            </p:txBody>
          </p:sp>
          <p:sp>
            <p:nvSpPr>
              <p:cNvPr id="525" name="Oval 524">
                <a:extLst>
                  <a:ext uri="{FF2B5EF4-FFF2-40B4-BE49-F238E27FC236}">
                    <a16:creationId xmlns:a16="http://schemas.microsoft.com/office/drawing/2014/main" id="{D708C8F1-A9B3-AD43-8271-FD1C2DBA8AAA}"/>
                  </a:ext>
                </a:extLst>
              </p:cNvPr>
              <p:cNvSpPr/>
              <p:nvPr/>
            </p:nvSpPr>
            <p:spPr>
              <a:xfrm>
                <a:off x="913197" y="1511874"/>
                <a:ext cx="835524" cy="835523"/>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0638" rtl="0" eaLnBrk="1" fontAlgn="auto" latinLnBrk="0" hangingPunct="1">
                  <a:lnSpc>
                    <a:spcPct val="100000"/>
                  </a:lnSpc>
                  <a:spcBef>
                    <a:spcPts val="0"/>
                  </a:spcBef>
                  <a:spcAft>
                    <a:spcPts val="0"/>
                  </a:spcAft>
                  <a:buClrTx/>
                  <a:buSzTx/>
                  <a:buFontTx/>
                  <a:buNone/>
                  <a:tabLst/>
                  <a:defRPr/>
                </a:pPr>
                <a:endParaRPr kumimoji="0" lang="en-US" sz="1094" b="0" i="0" u="none" strike="noStrike" kern="1200" cap="none" spc="0" normalizeH="0" baseline="0" noProof="0">
                  <a:ln>
                    <a:noFill/>
                  </a:ln>
                  <a:solidFill>
                    <a:srgbClr val="646569"/>
                  </a:solidFill>
                  <a:effectLst/>
                  <a:uLnTx/>
                  <a:uFillTx/>
                  <a:latin typeface="Calibri"/>
                  <a:ea typeface="+mn-ea"/>
                  <a:cs typeface="+mn-cs"/>
                </a:endParaRPr>
              </a:p>
            </p:txBody>
          </p:sp>
        </p:grpSp>
        <p:sp>
          <p:nvSpPr>
            <p:cNvPr id="188" name="Freeform 5">
              <a:extLst>
                <a:ext uri="{FF2B5EF4-FFF2-40B4-BE49-F238E27FC236}">
                  <a16:creationId xmlns:a16="http://schemas.microsoft.com/office/drawing/2014/main" id="{03E0159B-6B25-5E42-944D-0AAE49A93031}"/>
                </a:ext>
              </a:extLst>
            </p:cNvPr>
            <p:cNvSpPr>
              <a:spLocks noEditPoints="1"/>
            </p:cNvSpPr>
            <p:nvPr/>
          </p:nvSpPr>
          <p:spPr bwMode="auto">
            <a:xfrm>
              <a:off x="9327681" y="1300700"/>
              <a:ext cx="440260" cy="440633"/>
            </a:xfrm>
            <a:custGeom>
              <a:avLst/>
              <a:gdLst>
                <a:gd name="T0" fmla="*/ 160 w 192"/>
                <a:gd name="T1" fmla="*/ 123 h 192"/>
                <a:gd name="T2" fmla="*/ 128 w 192"/>
                <a:gd name="T3" fmla="*/ 138 h 192"/>
                <a:gd name="T4" fmla="*/ 100 w 192"/>
                <a:gd name="T5" fmla="*/ 101 h 192"/>
                <a:gd name="T6" fmla="*/ 126 w 192"/>
                <a:gd name="T7" fmla="*/ 113 h 192"/>
                <a:gd name="T8" fmla="*/ 126 w 192"/>
                <a:gd name="T9" fmla="*/ 80 h 192"/>
                <a:gd name="T10" fmla="*/ 100 w 192"/>
                <a:gd name="T11" fmla="*/ 92 h 192"/>
                <a:gd name="T12" fmla="*/ 121 w 192"/>
                <a:gd name="T13" fmla="*/ 55 h 192"/>
                <a:gd name="T14" fmla="*/ 150 w 192"/>
                <a:gd name="T15" fmla="*/ 69 h 192"/>
                <a:gd name="T16" fmla="*/ 182 w 192"/>
                <a:gd name="T17" fmla="*/ 65 h 192"/>
                <a:gd name="T18" fmla="*/ 150 w 192"/>
                <a:gd name="T19" fmla="*/ 60 h 192"/>
                <a:gd name="T20" fmla="*/ 124 w 192"/>
                <a:gd name="T21" fmla="*/ 46 h 192"/>
                <a:gd name="T22" fmla="*/ 100 w 192"/>
                <a:gd name="T23" fmla="*/ 32 h 192"/>
                <a:gd name="T24" fmla="*/ 135 w 192"/>
                <a:gd name="T25" fmla="*/ 44 h 192"/>
                <a:gd name="T26" fmla="*/ 135 w 192"/>
                <a:gd name="T27" fmla="*/ 11 h 192"/>
                <a:gd name="T28" fmla="*/ 100 w 192"/>
                <a:gd name="T29" fmla="*/ 23 h 192"/>
                <a:gd name="T30" fmla="*/ 96 w 192"/>
                <a:gd name="T31" fmla="*/ 0 h 192"/>
                <a:gd name="T32" fmla="*/ 13 w 192"/>
                <a:gd name="T33" fmla="*/ 144 h 192"/>
                <a:gd name="T34" fmla="*/ 100 w 192"/>
                <a:gd name="T35" fmla="*/ 192 h 192"/>
                <a:gd name="T36" fmla="*/ 119 w 192"/>
                <a:gd name="T37" fmla="*/ 169 h 192"/>
                <a:gd name="T38" fmla="*/ 151 w 192"/>
                <a:gd name="T39" fmla="*/ 165 h 192"/>
                <a:gd name="T40" fmla="*/ 119 w 192"/>
                <a:gd name="T41" fmla="*/ 161 h 192"/>
                <a:gd name="T42" fmla="*/ 100 w 192"/>
                <a:gd name="T43" fmla="*/ 147 h 192"/>
                <a:gd name="T44" fmla="*/ 147 w 192"/>
                <a:gd name="T45" fmla="*/ 132 h 192"/>
                <a:gd name="T46" fmla="*/ 175 w 192"/>
                <a:gd name="T47" fmla="*/ 143 h 192"/>
                <a:gd name="T48" fmla="*/ 175 w 192"/>
                <a:gd name="T49" fmla="*/ 111 h 192"/>
                <a:gd name="T50" fmla="*/ 134 w 192"/>
                <a:gd name="T51" fmla="*/ 96 h 192"/>
                <a:gd name="T52" fmla="*/ 119 w 192"/>
                <a:gd name="T53" fmla="*/ 96 h 192"/>
                <a:gd name="T54" fmla="*/ 166 w 192"/>
                <a:gd name="T55" fmla="*/ 57 h 192"/>
                <a:gd name="T56" fmla="*/ 166 w 192"/>
                <a:gd name="T57" fmla="*/ 72 h 192"/>
                <a:gd name="T58" fmla="*/ 166 w 192"/>
                <a:gd name="T59" fmla="*/ 57 h 192"/>
                <a:gd name="T60" fmla="*/ 142 w 192"/>
                <a:gd name="T61" fmla="*/ 28 h 192"/>
                <a:gd name="T62" fmla="*/ 127 w 192"/>
                <a:gd name="T63" fmla="*/ 28 h 192"/>
                <a:gd name="T64" fmla="*/ 135 w 192"/>
                <a:gd name="T65" fmla="*/ 158 h 192"/>
                <a:gd name="T66" fmla="*/ 135 w 192"/>
                <a:gd name="T67" fmla="*/ 172 h 192"/>
                <a:gd name="T68" fmla="*/ 135 w 192"/>
                <a:gd name="T69" fmla="*/ 158 h 192"/>
                <a:gd name="T70" fmla="*/ 92 w 192"/>
                <a:gd name="T71" fmla="*/ 147 h 192"/>
                <a:gd name="T72" fmla="*/ 62 w 192"/>
                <a:gd name="T73" fmla="*/ 147 h 192"/>
                <a:gd name="T74" fmla="*/ 19 w 192"/>
                <a:gd name="T75" fmla="*/ 55 h 192"/>
                <a:gd name="T76" fmla="*/ 46 w 192"/>
                <a:gd name="T77" fmla="*/ 92 h 192"/>
                <a:gd name="T78" fmla="*/ 60 w 192"/>
                <a:gd name="T79" fmla="*/ 55 h 192"/>
                <a:gd name="T80" fmla="*/ 92 w 192"/>
                <a:gd name="T81" fmla="*/ 92 h 192"/>
                <a:gd name="T82" fmla="*/ 60 w 192"/>
                <a:gd name="T83" fmla="*/ 55 h 192"/>
                <a:gd name="T84" fmla="*/ 92 w 192"/>
                <a:gd name="T85" fmla="*/ 46 h 192"/>
                <a:gd name="T86" fmla="*/ 92 w 192"/>
                <a:gd name="T87" fmla="*/ 10 h 192"/>
                <a:gd name="T88" fmla="*/ 92 w 192"/>
                <a:gd name="T89" fmla="*/ 138 h 192"/>
                <a:gd name="T90" fmla="*/ 55 w 192"/>
                <a:gd name="T91" fmla="*/ 101 h 192"/>
                <a:gd name="T92" fmla="*/ 71 w 192"/>
                <a:gd name="T93" fmla="*/ 13 h 192"/>
                <a:gd name="T94" fmla="*/ 25 w 192"/>
                <a:gd name="T95" fmla="*/ 46 h 192"/>
                <a:gd name="T96" fmla="*/ 9 w 192"/>
                <a:gd name="T97" fmla="*/ 101 h 192"/>
                <a:gd name="T98" fmla="*/ 51 w 192"/>
                <a:gd name="T99" fmla="*/ 138 h 192"/>
                <a:gd name="T100" fmla="*/ 9 w 192"/>
                <a:gd name="T101" fmla="*/ 101 h 192"/>
                <a:gd name="T102" fmla="*/ 53 w 192"/>
                <a:gd name="T103" fmla="*/ 147 h 192"/>
                <a:gd name="T104" fmla="*/ 25 w 192"/>
                <a:gd name="T105" fmla="*/ 147 h 192"/>
                <a:gd name="T106" fmla="*/ 168 w 192"/>
                <a:gd name="T107" fmla="*/ 127 h 192"/>
                <a:gd name="T108" fmla="*/ 183 w 192"/>
                <a:gd name="T109" fmla="*/ 12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2" h="192">
                  <a:moveTo>
                    <a:pt x="175" y="111"/>
                  </a:moveTo>
                  <a:cubicBezTo>
                    <a:pt x="168" y="111"/>
                    <a:pt x="162" y="116"/>
                    <a:pt x="160" y="123"/>
                  </a:cubicBezTo>
                  <a:cubicBezTo>
                    <a:pt x="143" y="123"/>
                    <a:pt x="143" y="123"/>
                    <a:pt x="143" y="123"/>
                  </a:cubicBezTo>
                  <a:cubicBezTo>
                    <a:pt x="128" y="138"/>
                    <a:pt x="128" y="138"/>
                    <a:pt x="128" y="138"/>
                  </a:cubicBezTo>
                  <a:cubicBezTo>
                    <a:pt x="100" y="138"/>
                    <a:pt x="100" y="138"/>
                    <a:pt x="100" y="138"/>
                  </a:cubicBezTo>
                  <a:cubicBezTo>
                    <a:pt x="100" y="101"/>
                    <a:pt x="100" y="101"/>
                    <a:pt x="100" y="101"/>
                  </a:cubicBezTo>
                  <a:cubicBezTo>
                    <a:pt x="111" y="101"/>
                    <a:pt x="111" y="101"/>
                    <a:pt x="111" y="101"/>
                  </a:cubicBezTo>
                  <a:cubicBezTo>
                    <a:pt x="113" y="108"/>
                    <a:pt x="119" y="113"/>
                    <a:pt x="126" y="113"/>
                  </a:cubicBezTo>
                  <a:cubicBezTo>
                    <a:pt x="135" y="113"/>
                    <a:pt x="142" y="105"/>
                    <a:pt x="142" y="96"/>
                  </a:cubicBezTo>
                  <a:cubicBezTo>
                    <a:pt x="142" y="87"/>
                    <a:pt x="135" y="80"/>
                    <a:pt x="126" y="80"/>
                  </a:cubicBezTo>
                  <a:cubicBezTo>
                    <a:pt x="119" y="80"/>
                    <a:pt x="113" y="85"/>
                    <a:pt x="111" y="92"/>
                  </a:cubicBezTo>
                  <a:cubicBezTo>
                    <a:pt x="100" y="92"/>
                    <a:pt x="100" y="92"/>
                    <a:pt x="100" y="92"/>
                  </a:cubicBezTo>
                  <a:cubicBezTo>
                    <a:pt x="100" y="55"/>
                    <a:pt x="100" y="55"/>
                    <a:pt x="100" y="55"/>
                  </a:cubicBezTo>
                  <a:cubicBezTo>
                    <a:pt x="121" y="55"/>
                    <a:pt x="121" y="55"/>
                    <a:pt x="121" y="55"/>
                  </a:cubicBezTo>
                  <a:cubicBezTo>
                    <a:pt x="141" y="69"/>
                    <a:pt x="141" y="69"/>
                    <a:pt x="141" y="69"/>
                  </a:cubicBezTo>
                  <a:cubicBezTo>
                    <a:pt x="150" y="69"/>
                    <a:pt x="150" y="69"/>
                    <a:pt x="150" y="69"/>
                  </a:cubicBezTo>
                  <a:cubicBezTo>
                    <a:pt x="152" y="76"/>
                    <a:pt x="158" y="81"/>
                    <a:pt x="166" y="81"/>
                  </a:cubicBezTo>
                  <a:cubicBezTo>
                    <a:pt x="174" y="81"/>
                    <a:pt x="182" y="74"/>
                    <a:pt x="182" y="65"/>
                  </a:cubicBezTo>
                  <a:cubicBezTo>
                    <a:pt x="182" y="56"/>
                    <a:pt x="174" y="49"/>
                    <a:pt x="166" y="49"/>
                  </a:cubicBezTo>
                  <a:cubicBezTo>
                    <a:pt x="158" y="49"/>
                    <a:pt x="152" y="54"/>
                    <a:pt x="150" y="60"/>
                  </a:cubicBezTo>
                  <a:cubicBezTo>
                    <a:pt x="143" y="60"/>
                    <a:pt x="143" y="60"/>
                    <a:pt x="143" y="60"/>
                  </a:cubicBezTo>
                  <a:cubicBezTo>
                    <a:pt x="124" y="46"/>
                    <a:pt x="124" y="46"/>
                    <a:pt x="124" y="46"/>
                  </a:cubicBezTo>
                  <a:cubicBezTo>
                    <a:pt x="100" y="46"/>
                    <a:pt x="100" y="46"/>
                    <a:pt x="100" y="46"/>
                  </a:cubicBezTo>
                  <a:cubicBezTo>
                    <a:pt x="100" y="32"/>
                    <a:pt x="100" y="32"/>
                    <a:pt x="100" y="32"/>
                  </a:cubicBezTo>
                  <a:cubicBezTo>
                    <a:pt x="119" y="32"/>
                    <a:pt x="119" y="32"/>
                    <a:pt x="119" y="32"/>
                  </a:cubicBezTo>
                  <a:cubicBezTo>
                    <a:pt x="121" y="39"/>
                    <a:pt x="127" y="44"/>
                    <a:pt x="135" y="44"/>
                  </a:cubicBezTo>
                  <a:cubicBezTo>
                    <a:pt x="143" y="44"/>
                    <a:pt x="151" y="37"/>
                    <a:pt x="151" y="28"/>
                  </a:cubicBezTo>
                  <a:cubicBezTo>
                    <a:pt x="151" y="19"/>
                    <a:pt x="143" y="11"/>
                    <a:pt x="135" y="11"/>
                  </a:cubicBezTo>
                  <a:cubicBezTo>
                    <a:pt x="127" y="11"/>
                    <a:pt x="121" y="16"/>
                    <a:pt x="119" y="23"/>
                  </a:cubicBezTo>
                  <a:cubicBezTo>
                    <a:pt x="100" y="23"/>
                    <a:pt x="100" y="23"/>
                    <a:pt x="100" y="23"/>
                  </a:cubicBezTo>
                  <a:cubicBezTo>
                    <a:pt x="100" y="0"/>
                    <a:pt x="100" y="0"/>
                    <a:pt x="100" y="0"/>
                  </a:cubicBezTo>
                  <a:cubicBezTo>
                    <a:pt x="96" y="0"/>
                    <a:pt x="96" y="0"/>
                    <a:pt x="96" y="0"/>
                  </a:cubicBezTo>
                  <a:cubicBezTo>
                    <a:pt x="43" y="0"/>
                    <a:pt x="0" y="43"/>
                    <a:pt x="0" y="96"/>
                  </a:cubicBezTo>
                  <a:cubicBezTo>
                    <a:pt x="0" y="113"/>
                    <a:pt x="4" y="130"/>
                    <a:pt x="13" y="144"/>
                  </a:cubicBezTo>
                  <a:cubicBezTo>
                    <a:pt x="30" y="174"/>
                    <a:pt x="62" y="192"/>
                    <a:pt x="96" y="192"/>
                  </a:cubicBezTo>
                  <a:cubicBezTo>
                    <a:pt x="100" y="192"/>
                    <a:pt x="100" y="192"/>
                    <a:pt x="100" y="192"/>
                  </a:cubicBezTo>
                  <a:cubicBezTo>
                    <a:pt x="100" y="169"/>
                    <a:pt x="100" y="169"/>
                    <a:pt x="100" y="169"/>
                  </a:cubicBezTo>
                  <a:cubicBezTo>
                    <a:pt x="119" y="169"/>
                    <a:pt x="119" y="169"/>
                    <a:pt x="119" y="169"/>
                  </a:cubicBezTo>
                  <a:cubicBezTo>
                    <a:pt x="121" y="176"/>
                    <a:pt x="127" y="181"/>
                    <a:pt x="135" y="181"/>
                  </a:cubicBezTo>
                  <a:cubicBezTo>
                    <a:pt x="143" y="181"/>
                    <a:pt x="151" y="174"/>
                    <a:pt x="151" y="165"/>
                  </a:cubicBezTo>
                  <a:cubicBezTo>
                    <a:pt x="151" y="156"/>
                    <a:pt x="143" y="149"/>
                    <a:pt x="135" y="149"/>
                  </a:cubicBezTo>
                  <a:cubicBezTo>
                    <a:pt x="127" y="149"/>
                    <a:pt x="121" y="154"/>
                    <a:pt x="119" y="161"/>
                  </a:cubicBezTo>
                  <a:cubicBezTo>
                    <a:pt x="100" y="161"/>
                    <a:pt x="100" y="161"/>
                    <a:pt x="100" y="161"/>
                  </a:cubicBezTo>
                  <a:cubicBezTo>
                    <a:pt x="100" y="147"/>
                    <a:pt x="100" y="147"/>
                    <a:pt x="100" y="147"/>
                  </a:cubicBezTo>
                  <a:cubicBezTo>
                    <a:pt x="132" y="147"/>
                    <a:pt x="132" y="147"/>
                    <a:pt x="132" y="147"/>
                  </a:cubicBezTo>
                  <a:cubicBezTo>
                    <a:pt x="147" y="132"/>
                    <a:pt x="147" y="132"/>
                    <a:pt x="147" y="132"/>
                  </a:cubicBezTo>
                  <a:cubicBezTo>
                    <a:pt x="160" y="132"/>
                    <a:pt x="160" y="132"/>
                    <a:pt x="160" y="132"/>
                  </a:cubicBezTo>
                  <a:cubicBezTo>
                    <a:pt x="162" y="138"/>
                    <a:pt x="168" y="143"/>
                    <a:pt x="175" y="143"/>
                  </a:cubicBezTo>
                  <a:cubicBezTo>
                    <a:pt x="184" y="143"/>
                    <a:pt x="192" y="136"/>
                    <a:pt x="192" y="127"/>
                  </a:cubicBezTo>
                  <a:cubicBezTo>
                    <a:pt x="192" y="118"/>
                    <a:pt x="184" y="111"/>
                    <a:pt x="175" y="111"/>
                  </a:cubicBezTo>
                  <a:close/>
                  <a:moveTo>
                    <a:pt x="126" y="89"/>
                  </a:moveTo>
                  <a:cubicBezTo>
                    <a:pt x="130" y="89"/>
                    <a:pt x="134" y="92"/>
                    <a:pt x="134" y="96"/>
                  </a:cubicBezTo>
                  <a:cubicBezTo>
                    <a:pt x="134" y="100"/>
                    <a:pt x="130" y="104"/>
                    <a:pt x="126" y="104"/>
                  </a:cubicBezTo>
                  <a:cubicBezTo>
                    <a:pt x="122" y="104"/>
                    <a:pt x="119" y="100"/>
                    <a:pt x="119" y="96"/>
                  </a:cubicBezTo>
                  <a:cubicBezTo>
                    <a:pt x="119" y="92"/>
                    <a:pt x="122" y="89"/>
                    <a:pt x="126" y="89"/>
                  </a:cubicBezTo>
                  <a:close/>
                  <a:moveTo>
                    <a:pt x="166" y="57"/>
                  </a:moveTo>
                  <a:cubicBezTo>
                    <a:pt x="170" y="57"/>
                    <a:pt x="173" y="61"/>
                    <a:pt x="173" y="65"/>
                  </a:cubicBezTo>
                  <a:cubicBezTo>
                    <a:pt x="173" y="69"/>
                    <a:pt x="170" y="72"/>
                    <a:pt x="166" y="72"/>
                  </a:cubicBezTo>
                  <a:cubicBezTo>
                    <a:pt x="161" y="72"/>
                    <a:pt x="158" y="69"/>
                    <a:pt x="158" y="65"/>
                  </a:cubicBezTo>
                  <a:cubicBezTo>
                    <a:pt x="158" y="61"/>
                    <a:pt x="161" y="57"/>
                    <a:pt x="166" y="57"/>
                  </a:cubicBezTo>
                  <a:close/>
                  <a:moveTo>
                    <a:pt x="135" y="20"/>
                  </a:moveTo>
                  <a:cubicBezTo>
                    <a:pt x="139" y="20"/>
                    <a:pt x="142" y="24"/>
                    <a:pt x="142" y="28"/>
                  </a:cubicBezTo>
                  <a:cubicBezTo>
                    <a:pt x="142" y="32"/>
                    <a:pt x="139" y="35"/>
                    <a:pt x="135" y="35"/>
                  </a:cubicBezTo>
                  <a:cubicBezTo>
                    <a:pt x="131" y="35"/>
                    <a:pt x="127" y="32"/>
                    <a:pt x="127" y="28"/>
                  </a:cubicBezTo>
                  <a:cubicBezTo>
                    <a:pt x="127" y="24"/>
                    <a:pt x="131" y="20"/>
                    <a:pt x="135" y="20"/>
                  </a:cubicBezTo>
                  <a:close/>
                  <a:moveTo>
                    <a:pt x="135" y="158"/>
                  </a:moveTo>
                  <a:cubicBezTo>
                    <a:pt x="139" y="158"/>
                    <a:pt x="142" y="161"/>
                    <a:pt x="142" y="165"/>
                  </a:cubicBezTo>
                  <a:cubicBezTo>
                    <a:pt x="142" y="169"/>
                    <a:pt x="139" y="172"/>
                    <a:pt x="135" y="172"/>
                  </a:cubicBezTo>
                  <a:cubicBezTo>
                    <a:pt x="131" y="172"/>
                    <a:pt x="127" y="169"/>
                    <a:pt x="127" y="165"/>
                  </a:cubicBezTo>
                  <a:cubicBezTo>
                    <a:pt x="127" y="161"/>
                    <a:pt x="131" y="158"/>
                    <a:pt x="135" y="158"/>
                  </a:cubicBezTo>
                  <a:close/>
                  <a:moveTo>
                    <a:pt x="62" y="147"/>
                  </a:moveTo>
                  <a:cubicBezTo>
                    <a:pt x="92" y="147"/>
                    <a:pt x="92" y="147"/>
                    <a:pt x="92" y="147"/>
                  </a:cubicBezTo>
                  <a:cubicBezTo>
                    <a:pt x="92" y="183"/>
                    <a:pt x="92" y="183"/>
                    <a:pt x="92" y="183"/>
                  </a:cubicBezTo>
                  <a:cubicBezTo>
                    <a:pt x="80" y="180"/>
                    <a:pt x="69" y="167"/>
                    <a:pt x="62" y="147"/>
                  </a:cubicBezTo>
                  <a:close/>
                  <a:moveTo>
                    <a:pt x="9" y="92"/>
                  </a:moveTo>
                  <a:cubicBezTo>
                    <a:pt x="10" y="79"/>
                    <a:pt x="13" y="66"/>
                    <a:pt x="19" y="55"/>
                  </a:cubicBezTo>
                  <a:cubicBezTo>
                    <a:pt x="51" y="55"/>
                    <a:pt x="51" y="55"/>
                    <a:pt x="51" y="55"/>
                  </a:cubicBezTo>
                  <a:cubicBezTo>
                    <a:pt x="48" y="66"/>
                    <a:pt x="46" y="79"/>
                    <a:pt x="46" y="92"/>
                  </a:cubicBezTo>
                  <a:lnTo>
                    <a:pt x="9" y="92"/>
                  </a:lnTo>
                  <a:close/>
                  <a:moveTo>
                    <a:pt x="60" y="55"/>
                  </a:moveTo>
                  <a:cubicBezTo>
                    <a:pt x="92" y="55"/>
                    <a:pt x="92" y="55"/>
                    <a:pt x="92" y="55"/>
                  </a:cubicBezTo>
                  <a:cubicBezTo>
                    <a:pt x="92" y="92"/>
                    <a:pt x="92" y="92"/>
                    <a:pt x="92" y="92"/>
                  </a:cubicBezTo>
                  <a:cubicBezTo>
                    <a:pt x="55" y="92"/>
                    <a:pt x="55" y="92"/>
                    <a:pt x="55" y="92"/>
                  </a:cubicBezTo>
                  <a:cubicBezTo>
                    <a:pt x="55" y="79"/>
                    <a:pt x="57" y="66"/>
                    <a:pt x="60" y="55"/>
                  </a:cubicBezTo>
                  <a:close/>
                  <a:moveTo>
                    <a:pt x="92" y="10"/>
                  </a:moveTo>
                  <a:cubicBezTo>
                    <a:pt x="92" y="46"/>
                    <a:pt x="92" y="46"/>
                    <a:pt x="92" y="46"/>
                  </a:cubicBezTo>
                  <a:cubicBezTo>
                    <a:pt x="62" y="46"/>
                    <a:pt x="62" y="46"/>
                    <a:pt x="62" y="46"/>
                  </a:cubicBezTo>
                  <a:cubicBezTo>
                    <a:pt x="69" y="26"/>
                    <a:pt x="80" y="12"/>
                    <a:pt x="92" y="10"/>
                  </a:cubicBezTo>
                  <a:close/>
                  <a:moveTo>
                    <a:pt x="92" y="101"/>
                  </a:moveTo>
                  <a:cubicBezTo>
                    <a:pt x="92" y="138"/>
                    <a:pt x="92" y="138"/>
                    <a:pt x="92" y="138"/>
                  </a:cubicBezTo>
                  <a:cubicBezTo>
                    <a:pt x="60" y="138"/>
                    <a:pt x="60" y="138"/>
                    <a:pt x="60" y="138"/>
                  </a:cubicBezTo>
                  <a:cubicBezTo>
                    <a:pt x="57" y="126"/>
                    <a:pt x="55" y="114"/>
                    <a:pt x="55" y="101"/>
                  </a:cubicBezTo>
                  <a:lnTo>
                    <a:pt x="92" y="101"/>
                  </a:lnTo>
                  <a:close/>
                  <a:moveTo>
                    <a:pt x="71" y="13"/>
                  </a:moveTo>
                  <a:cubicBezTo>
                    <a:pt x="64" y="21"/>
                    <a:pt x="57" y="32"/>
                    <a:pt x="53" y="46"/>
                  </a:cubicBezTo>
                  <a:cubicBezTo>
                    <a:pt x="25" y="46"/>
                    <a:pt x="25" y="46"/>
                    <a:pt x="25" y="46"/>
                  </a:cubicBezTo>
                  <a:cubicBezTo>
                    <a:pt x="36" y="30"/>
                    <a:pt x="52" y="19"/>
                    <a:pt x="71" y="13"/>
                  </a:cubicBezTo>
                  <a:close/>
                  <a:moveTo>
                    <a:pt x="9" y="101"/>
                  </a:moveTo>
                  <a:cubicBezTo>
                    <a:pt x="46" y="101"/>
                    <a:pt x="46" y="101"/>
                    <a:pt x="46" y="101"/>
                  </a:cubicBezTo>
                  <a:cubicBezTo>
                    <a:pt x="46" y="114"/>
                    <a:pt x="48" y="126"/>
                    <a:pt x="51" y="138"/>
                  </a:cubicBezTo>
                  <a:cubicBezTo>
                    <a:pt x="19" y="138"/>
                    <a:pt x="19" y="138"/>
                    <a:pt x="19" y="138"/>
                  </a:cubicBezTo>
                  <a:cubicBezTo>
                    <a:pt x="13" y="126"/>
                    <a:pt x="10" y="114"/>
                    <a:pt x="9" y="101"/>
                  </a:cubicBezTo>
                  <a:close/>
                  <a:moveTo>
                    <a:pt x="25" y="147"/>
                  </a:moveTo>
                  <a:cubicBezTo>
                    <a:pt x="53" y="147"/>
                    <a:pt x="53" y="147"/>
                    <a:pt x="53" y="147"/>
                  </a:cubicBezTo>
                  <a:cubicBezTo>
                    <a:pt x="57" y="161"/>
                    <a:pt x="64" y="172"/>
                    <a:pt x="71" y="180"/>
                  </a:cubicBezTo>
                  <a:cubicBezTo>
                    <a:pt x="52" y="174"/>
                    <a:pt x="36" y="162"/>
                    <a:pt x="25" y="147"/>
                  </a:cubicBezTo>
                  <a:close/>
                  <a:moveTo>
                    <a:pt x="175" y="135"/>
                  </a:moveTo>
                  <a:cubicBezTo>
                    <a:pt x="171" y="135"/>
                    <a:pt x="168" y="131"/>
                    <a:pt x="168" y="127"/>
                  </a:cubicBezTo>
                  <a:cubicBezTo>
                    <a:pt x="168" y="123"/>
                    <a:pt x="171" y="120"/>
                    <a:pt x="175" y="120"/>
                  </a:cubicBezTo>
                  <a:cubicBezTo>
                    <a:pt x="179" y="120"/>
                    <a:pt x="183" y="123"/>
                    <a:pt x="183" y="127"/>
                  </a:cubicBezTo>
                  <a:cubicBezTo>
                    <a:pt x="183" y="131"/>
                    <a:pt x="179" y="135"/>
                    <a:pt x="175" y="1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8" name="Group 177">
            <a:extLst>
              <a:ext uri="{FF2B5EF4-FFF2-40B4-BE49-F238E27FC236}">
                <a16:creationId xmlns:a16="http://schemas.microsoft.com/office/drawing/2014/main" id="{D328C626-93E4-454A-9BF0-4B106C69B471}"/>
              </a:ext>
            </a:extLst>
          </p:cNvPr>
          <p:cNvGrpSpPr/>
          <p:nvPr/>
        </p:nvGrpSpPr>
        <p:grpSpPr>
          <a:xfrm>
            <a:off x="1755985" y="5029907"/>
            <a:ext cx="194080" cy="290365"/>
            <a:chOff x="1505846" y="3386169"/>
            <a:chExt cx="332441" cy="494273"/>
          </a:xfrm>
        </p:grpSpPr>
        <p:pic>
          <p:nvPicPr>
            <p:cNvPr id="179" name="Picture 178">
              <a:extLst>
                <a:ext uri="{FF2B5EF4-FFF2-40B4-BE49-F238E27FC236}">
                  <a16:creationId xmlns:a16="http://schemas.microsoft.com/office/drawing/2014/main" id="{EC577C74-1050-964A-9B6F-367F35E530F7}"/>
                </a:ext>
              </a:extLst>
            </p:cNvPr>
            <p:cNvPicPr>
              <a:picLocks noChangeAspect="1"/>
            </p:cNvPicPr>
            <p:nvPr/>
          </p:nvPicPr>
          <p:blipFill>
            <a:blip r:embed="rId3"/>
            <a:stretch>
              <a:fillRect/>
            </a:stretch>
          </p:blipFill>
          <p:spPr>
            <a:xfrm>
              <a:off x="1505846" y="3386169"/>
              <a:ext cx="332441" cy="494273"/>
            </a:xfrm>
            <a:prstGeom prst="rect">
              <a:avLst/>
            </a:prstGeom>
          </p:spPr>
        </p:pic>
        <p:sp>
          <p:nvSpPr>
            <p:cNvPr id="180" name="TextBox 179">
              <a:extLst>
                <a:ext uri="{FF2B5EF4-FFF2-40B4-BE49-F238E27FC236}">
                  <a16:creationId xmlns:a16="http://schemas.microsoft.com/office/drawing/2014/main" id="{B126543C-FCEE-F946-9CEB-D962EF7BE4CB}"/>
                </a:ext>
              </a:extLst>
            </p:cNvPr>
            <p:cNvSpPr txBox="1"/>
            <p:nvPr/>
          </p:nvSpPr>
          <p:spPr>
            <a:xfrm rot="18888881">
              <a:off x="1523521" y="3593131"/>
              <a:ext cx="149862" cy="59220"/>
            </a:xfrm>
            <a:prstGeom prst="rect">
              <a:avLst/>
            </a:prstGeom>
            <a:noFill/>
          </p:spPr>
          <p:txBody>
            <a:bodyPr wrap="none" lIns="0" tIns="0" rIns="0" bIns="0" rtlCol="0">
              <a:spAutoFit/>
            </a:bodyPr>
            <a:lstStyle/>
            <a:p>
              <a:pPr marR="0" algn="l" defTabSz="914400" rtl="0" eaLnBrk="1" fontAlgn="auto" latinLnBrk="0" hangingPunct="1">
                <a:lnSpc>
                  <a:spcPct val="80000"/>
                </a:lnSpc>
                <a:spcBef>
                  <a:spcPts val="1200"/>
                </a:spcBef>
                <a:spcAft>
                  <a:spcPts val="0"/>
                </a:spcAft>
                <a:buClr>
                  <a:schemeClr val="tx2"/>
                </a:buClr>
                <a:buSzTx/>
                <a:tabLst/>
              </a:pPr>
              <a:r>
                <a:rPr lang="en-GB" sz="500" b="1" spc="-10" dirty="0">
                  <a:solidFill>
                    <a:schemeClr val="bg1"/>
                  </a:solidFill>
                  <a:latin typeface="Arial Black" panose="020B0A04020102020204" pitchFamily="34" charset="0"/>
                </a:rPr>
                <a:t>NEW</a:t>
              </a:r>
            </a:p>
          </p:txBody>
        </p:sp>
      </p:grpSp>
    </p:spTree>
    <p:extLst>
      <p:ext uri="{BB962C8B-B14F-4D97-AF65-F5344CB8AC3E}">
        <p14:creationId xmlns:p14="http://schemas.microsoft.com/office/powerpoint/2010/main" val="351693475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73CD-FF81-9D42-B288-056B48D73764}"/>
              </a:ext>
            </a:extLst>
          </p:cNvPr>
          <p:cNvSpPr>
            <a:spLocks noGrp="1"/>
          </p:cNvSpPr>
          <p:nvPr>
            <p:ph type="title"/>
          </p:nvPr>
        </p:nvSpPr>
        <p:spPr>
          <a:xfrm>
            <a:off x="276303" y="96275"/>
            <a:ext cx="11610897" cy="1101213"/>
          </a:xfrm>
        </p:spPr>
        <p:txBody>
          <a:bodyPr/>
          <a:lstStyle/>
          <a:p>
            <a:r>
              <a:rPr lang="en-US" dirty="0"/>
              <a:t>Best Practices for Managing Vault Releases</a:t>
            </a:r>
          </a:p>
        </p:txBody>
      </p:sp>
      <p:sp>
        <p:nvSpPr>
          <p:cNvPr id="3" name="Content Placeholder 2">
            <a:extLst>
              <a:ext uri="{FF2B5EF4-FFF2-40B4-BE49-F238E27FC236}">
                <a16:creationId xmlns:a16="http://schemas.microsoft.com/office/drawing/2014/main" id="{2845D692-ED5A-DD48-884C-2F06243AC44E}"/>
              </a:ext>
            </a:extLst>
          </p:cNvPr>
          <p:cNvSpPr>
            <a:spLocks noGrp="1"/>
          </p:cNvSpPr>
          <p:nvPr>
            <p:ph idx="1"/>
          </p:nvPr>
        </p:nvSpPr>
        <p:spPr/>
        <p:txBody>
          <a:bodyPr/>
          <a:lstStyle/>
          <a:p>
            <a:pPr marL="0" indent="0">
              <a:spcBef>
                <a:spcPts val="1800"/>
              </a:spcBef>
              <a:buNone/>
            </a:pPr>
            <a:r>
              <a:rPr lang="en-US" sz="2800" i="1" dirty="0"/>
              <a:t>This video contains:</a:t>
            </a:r>
          </a:p>
          <a:p>
            <a:pPr>
              <a:spcBef>
                <a:spcPts val="1800"/>
              </a:spcBef>
            </a:pPr>
            <a:r>
              <a:rPr lang="en-US" sz="2800" dirty="0"/>
              <a:t> Information About Vault General Releases</a:t>
            </a:r>
          </a:p>
          <a:p>
            <a:pPr>
              <a:spcBef>
                <a:spcPts val="1800"/>
              </a:spcBef>
            </a:pPr>
            <a:r>
              <a:rPr lang="en-US" sz="2800" dirty="0"/>
              <a:t>Recommended General Release Strategy</a:t>
            </a:r>
          </a:p>
          <a:p>
            <a:pPr lvl="1">
              <a:spcBef>
                <a:spcPts val="1800"/>
              </a:spcBef>
            </a:pPr>
            <a:r>
              <a:rPr lang="en-US" sz="2400" b="1" dirty="0">
                <a:solidFill>
                  <a:srgbClr val="F89C33"/>
                </a:solidFill>
              </a:rPr>
              <a:t>Step 1: </a:t>
            </a:r>
            <a:r>
              <a:rPr lang="en-US" sz="2400" b="1" dirty="0"/>
              <a:t>Auto-On Features</a:t>
            </a:r>
          </a:p>
          <a:p>
            <a:pPr lvl="1">
              <a:spcBef>
                <a:spcPts val="1800"/>
              </a:spcBef>
            </a:pPr>
            <a:r>
              <a:rPr lang="en-US" sz="2400" b="1" dirty="0">
                <a:solidFill>
                  <a:srgbClr val="F89C33"/>
                </a:solidFill>
              </a:rPr>
              <a:t>Step 2: </a:t>
            </a:r>
            <a:r>
              <a:rPr lang="en-US" sz="2400" b="1" dirty="0"/>
              <a:t>Configurable Features</a:t>
            </a:r>
          </a:p>
          <a:p>
            <a:pPr>
              <a:spcBef>
                <a:spcPts val="1800"/>
              </a:spcBef>
            </a:pPr>
            <a:r>
              <a:rPr lang="en-US" sz="2800" dirty="0"/>
              <a:t>Sample Demonstration of a Release Process</a:t>
            </a:r>
          </a:p>
          <a:p>
            <a:pPr>
              <a:spcBef>
                <a:spcPts val="1800"/>
              </a:spcBef>
            </a:pPr>
            <a:endParaRPr lang="en-US" dirty="0"/>
          </a:p>
          <a:p>
            <a:pPr marL="0" indent="0" algn="ctr">
              <a:buNone/>
            </a:pPr>
            <a:r>
              <a:rPr lang="en-US" sz="3600" dirty="0">
                <a:hlinkClick r:id="rId3"/>
              </a:rPr>
              <a:t>Link to Presentation </a:t>
            </a:r>
            <a:r>
              <a:rPr lang="en-US" sz="3600" dirty="0"/>
              <a:t>*</a:t>
            </a:r>
          </a:p>
          <a:p>
            <a:pPr marL="0" indent="0" algn="ctr">
              <a:buNone/>
            </a:pPr>
            <a:endParaRPr lang="en-US" sz="3600" dirty="0"/>
          </a:p>
          <a:p>
            <a:pPr marL="0" indent="0" algn="r">
              <a:buNone/>
            </a:pPr>
            <a:r>
              <a:rPr lang="en-US" sz="1200" dirty="0"/>
              <a:t>*(Support Portal Login Required)</a:t>
            </a:r>
          </a:p>
        </p:txBody>
      </p:sp>
      <p:pic>
        <p:nvPicPr>
          <p:cNvPr id="5" name="Graphic 4" descr="Film reel">
            <a:extLst>
              <a:ext uri="{FF2B5EF4-FFF2-40B4-BE49-F238E27FC236}">
                <a16:creationId xmlns:a16="http://schemas.microsoft.com/office/drawing/2014/main" id="{9CFB297F-3551-1043-A02D-13502E0C42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447800"/>
            <a:ext cx="3516776" cy="3516776"/>
          </a:xfrm>
          <a:prstGeom prst="rect">
            <a:avLst/>
          </a:prstGeom>
        </p:spPr>
      </p:pic>
    </p:spTree>
    <p:extLst>
      <p:ext uri="{BB962C8B-B14F-4D97-AF65-F5344CB8AC3E}">
        <p14:creationId xmlns:p14="http://schemas.microsoft.com/office/powerpoint/2010/main" val="42509605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
          <p:cNvSpPr txBox="1">
            <a:spLocks noGrp="1"/>
          </p:cNvSpPr>
          <p:nvPr>
            <p:ph type="subTitle" idx="1"/>
          </p:nvPr>
        </p:nvSpPr>
        <p:spPr>
          <a:xfrm>
            <a:off x="4389245" y="3731425"/>
            <a:ext cx="7453649" cy="89263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2800"/>
              <a:buNone/>
            </a:pPr>
            <a:r>
              <a:rPr lang="en-US" dirty="0"/>
              <a:t>20R2</a:t>
            </a:r>
            <a:endParaRPr dirty="0"/>
          </a:p>
          <a:p>
            <a:pPr marL="0" lvl="0" indent="0" algn="l" rtl="0">
              <a:lnSpc>
                <a:spcPct val="80000"/>
              </a:lnSpc>
              <a:spcBef>
                <a:spcPts val="0"/>
              </a:spcBef>
              <a:spcAft>
                <a:spcPts val="0"/>
              </a:spcAft>
              <a:buSzPts val="2800"/>
              <a:buNone/>
            </a:pPr>
            <a:r>
              <a:rPr lang="en-US" dirty="0"/>
              <a:t>July 14, 2020</a:t>
            </a:r>
            <a:endParaRPr dirty="0"/>
          </a:p>
        </p:txBody>
      </p:sp>
      <p:sp>
        <p:nvSpPr>
          <p:cNvPr id="236" name="Google Shape;236;p1"/>
          <p:cNvSpPr txBox="1">
            <a:spLocks noGrp="1"/>
          </p:cNvSpPr>
          <p:nvPr>
            <p:ph type="ctrTitle"/>
          </p:nvPr>
        </p:nvSpPr>
        <p:spPr>
          <a:xfrm>
            <a:off x="4389245" y="2928001"/>
            <a:ext cx="7432568" cy="899331"/>
          </a:xfrm>
          <a:prstGeom prst="rect">
            <a:avLst/>
          </a:prstGeom>
          <a:noFill/>
          <a:ln>
            <a:noFill/>
          </a:ln>
        </p:spPr>
        <p:txBody>
          <a:bodyPr spcFirstLastPara="1" wrap="square" lIns="91425" tIns="45700" rIns="91425" bIns="45700" anchor="b" anchorCtr="0">
            <a:noAutofit/>
          </a:bodyPr>
          <a:lstStyle/>
          <a:p>
            <a:pPr marL="0" lvl="0" indent="0" algn="l" rtl="0">
              <a:lnSpc>
                <a:spcPct val="70000"/>
              </a:lnSpc>
              <a:spcBef>
                <a:spcPts val="0"/>
              </a:spcBef>
              <a:spcAft>
                <a:spcPts val="0"/>
              </a:spcAft>
              <a:buClr>
                <a:schemeClr val="lt1"/>
              </a:buClr>
              <a:buSzPts val="4400"/>
              <a:buFont typeface="Calibri"/>
              <a:buNone/>
            </a:pPr>
            <a:r>
              <a:rPr lang="en-US" dirty="0"/>
              <a:t>20R2 Vault Safety Updates and Enhancements</a:t>
            </a:r>
            <a:endParaRPr dirty="0"/>
          </a:p>
        </p:txBody>
      </p:sp>
      <p:pic>
        <p:nvPicPr>
          <p:cNvPr id="237" name="Google Shape;237;p1"/>
          <p:cNvPicPr preferRelativeResize="0"/>
          <p:nvPr/>
        </p:nvPicPr>
        <p:blipFill rotWithShape="1">
          <a:blip r:embed="rId3">
            <a:alphaModFix/>
          </a:blip>
          <a:srcRect/>
          <a:stretch/>
        </p:blipFill>
        <p:spPr>
          <a:xfrm>
            <a:off x="955744" y="1619250"/>
            <a:ext cx="2794000" cy="3619500"/>
          </a:xfrm>
          <a:prstGeom prst="rect">
            <a:avLst/>
          </a:prstGeom>
          <a:noFill/>
          <a:ln>
            <a:noFill/>
          </a:ln>
          <a:effectLst>
            <a:reflection endPos="30000" dist="38100" dir="5400000" fadeDir="5400012" sy="-100000" algn="bl" rotWithShape="0"/>
          </a:effectLst>
        </p:spPr>
      </p:pic>
      <p:grpSp>
        <p:nvGrpSpPr>
          <p:cNvPr id="5" name="Group 4">
            <a:extLst>
              <a:ext uri="{FF2B5EF4-FFF2-40B4-BE49-F238E27FC236}">
                <a16:creationId xmlns:a16="http://schemas.microsoft.com/office/drawing/2014/main" id="{B7162300-0147-2745-BF71-4F004CDD081F}"/>
              </a:ext>
            </a:extLst>
          </p:cNvPr>
          <p:cNvGrpSpPr/>
          <p:nvPr/>
        </p:nvGrpSpPr>
        <p:grpSpPr>
          <a:xfrm>
            <a:off x="8484656" y="4876800"/>
            <a:ext cx="3030921" cy="1773088"/>
            <a:chOff x="8484656" y="4876800"/>
            <a:chExt cx="3030921" cy="1773088"/>
          </a:xfrm>
        </p:grpSpPr>
        <p:grpSp>
          <p:nvGrpSpPr>
            <p:cNvPr id="6" name="Group 5">
              <a:extLst>
                <a:ext uri="{FF2B5EF4-FFF2-40B4-BE49-F238E27FC236}">
                  <a16:creationId xmlns:a16="http://schemas.microsoft.com/office/drawing/2014/main" id="{4DE1FFD6-E4A4-FF42-9B53-088E805101F6}"/>
                </a:ext>
              </a:extLst>
            </p:cNvPr>
            <p:cNvGrpSpPr/>
            <p:nvPr/>
          </p:nvGrpSpPr>
          <p:grpSpPr>
            <a:xfrm>
              <a:off x="8484656" y="4876800"/>
              <a:ext cx="3030921" cy="1773088"/>
              <a:chOff x="8484656" y="4876800"/>
              <a:chExt cx="3030921" cy="1773088"/>
            </a:xfrm>
          </p:grpSpPr>
          <p:sp>
            <p:nvSpPr>
              <p:cNvPr id="8" name="Rectangular Callout 7">
                <a:extLst>
                  <a:ext uri="{FF2B5EF4-FFF2-40B4-BE49-F238E27FC236}">
                    <a16:creationId xmlns:a16="http://schemas.microsoft.com/office/drawing/2014/main" id="{4FDEE3E4-6DBD-A640-A566-031817380182}"/>
                  </a:ext>
                </a:extLst>
              </p:cNvPr>
              <p:cNvSpPr/>
              <p:nvPr/>
            </p:nvSpPr>
            <p:spPr>
              <a:xfrm>
                <a:off x="9829800" y="4876800"/>
                <a:ext cx="1389517" cy="721606"/>
              </a:xfrm>
              <a:prstGeom prst="wedgeRectCallout">
                <a:avLst>
                  <a:gd name="adj1" fmla="val 35249"/>
                  <a:gd name="adj2" fmla="val 9882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Please use ‘Q&amp;A’ to ask a question</a:t>
                </a:r>
              </a:p>
            </p:txBody>
          </p:sp>
          <p:pic>
            <p:nvPicPr>
              <p:cNvPr id="9" name="Picture 8">
                <a:extLst>
                  <a:ext uri="{FF2B5EF4-FFF2-40B4-BE49-F238E27FC236}">
                    <a16:creationId xmlns:a16="http://schemas.microsoft.com/office/drawing/2014/main" id="{DB748993-7973-BE46-85FF-9B94EE066668}"/>
                  </a:ext>
                </a:extLst>
              </p:cNvPr>
              <p:cNvPicPr>
                <a:picLocks noChangeAspect="1"/>
              </p:cNvPicPr>
              <p:nvPr/>
            </p:nvPicPr>
            <p:blipFill>
              <a:blip r:embed="rId4"/>
              <a:stretch>
                <a:fillRect/>
              </a:stretch>
            </p:blipFill>
            <p:spPr>
              <a:xfrm>
                <a:off x="8484656" y="5977815"/>
                <a:ext cx="3030921" cy="672073"/>
              </a:xfrm>
              <a:prstGeom prst="rect">
                <a:avLst/>
              </a:prstGeom>
            </p:spPr>
          </p:pic>
        </p:grpSp>
        <p:sp>
          <p:nvSpPr>
            <p:cNvPr id="7" name="&quot;No&quot; Symbol 6">
              <a:extLst>
                <a:ext uri="{FF2B5EF4-FFF2-40B4-BE49-F238E27FC236}">
                  <a16:creationId xmlns:a16="http://schemas.microsoft.com/office/drawing/2014/main" id="{97A21CB0-DF00-8F41-8D6C-1960AB517412}"/>
                </a:ext>
              </a:extLst>
            </p:cNvPr>
            <p:cNvSpPr/>
            <p:nvPr/>
          </p:nvSpPr>
          <p:spPr>
            <a:xfrm>
              <a:off x="8523220" y="5977815"/>
              <a:ext cx="649875" cy="649875"/>
            </a:xfrm>
            <a:prstGeom prst="noSmoking">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144937850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20R2 Vault Safety Features</a:t>
            </a:r>
          </a:p>
        </p:txBody>
      </p:sp>
    </p:spTree>
    <p:extLst>
      <p:ext uri="{BB962C8B-B14F-4D97-AF65-F5344CB8AC3E}">
        <p14:creationId xmlns:p14="http://schemas.microsoft.com/office/powerpoint/2010/main" val="352703497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20R2 Vault Safety Themes</a:t>
            </a:r>
          </a:p>
        </p:txBody>
      </p:sp>
      <p:sp>
        <p:nvSpPr>
          <p:cNvPr id="590" name="Google Shape;215;p1">
            <a:extLst>
              <a:ext uri="{FF2B5EF4-FFF2-40B4-BE49-F238E27FC236}">
                <a16:creationId xmlns:a16="http://schemas.microsoft.com/office/drawing/2014/main" id="{7CA2F403-12B2-A14A-9CB4-1BEFDFB8AC1C}"/>
              </a:ext>
            </a:extLst>
          </p:cNvPr>
          <p:cNvSpPr txBox="1"/>
          <p:nvPr/>
        </p:nvSpPr>
        <p:spPr>
          <a:xfrm>
            <a:off x="10649871" y="3454859"/>
            <a:ext cx="1542129" cy="303481"/>
          </a:xfrm>
          <a:prstGeom prst="rect">
            <a:avLst/>
          </a:prstGeom>
          <a:noFill/>
          <a:ln>
            <a:noFill/>
          </a:ln>
        </p:spPr>
        <p:txBody>
          <a:bodyPr spcFirstLastPara="1" wrap="square" lIns="91425" tIns="45700" rIns="91425" bIns="45700" anchor="t" anchorCtr="0">
            <a:spAutoFit/>
          </a:bodyPr>
          <a:lstStyle/>
          <a:p>
            <a:pPr marL="0" marR="0" lvl="0" indent="0" algn="ctr" rtl="0">
              <a:lnSpc>
                <a:spcPct val="85000"/>
              </a:lnSpc>
              <a:spcBef>
                <a:spcPts val="0"/>
              </a:spcBef>
              <a:spcAft>
                <a:spcPts val="0"/>
              </a:spcAft>
              <a:buClr>
                <a:srgbClr val="000000"/>
              </a:buClr>
              <a:buSzPts val="1600"/>
              <a:buFont typeface="Arial"/>
              <a:buNone/>
            </a:pPr>
            <a:r>
              <a:rPr lang="en-US" sz="1600" b="0" i="0" u="none" strike="noStrike" cap="none">
                <a:solidFill>
                  <a:srgbClr val="FFFFFF"/>
                </a:solidFill>
                <a:latin typeface="Calibri"/>
                <a:ea typeface="Calibri"/>
                <a:cs typeface="Calibri"/>
                <a:sym typeface="Calibri"/>
              </a:rPr>
              <a:t>Case Review</a:t>
            </a: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6F9E617-9189-224E-8935-0E00E0394FEE}"/>
              </a:ext>
            </a:extLst>
          </p:cNvPr>
          <p:cNvPicPr>
            <a:picLocks noChangeAspect="1"/>
          </p:cNvPicPr>
          <p:nvPr/>
        </p:nvPicPr>
        <p:blipFill>
          <a:blip r:embed="rId3"/>
          <a:stretch>
            <a:fillRect/>
          </a:stretch>
        </p:blipFill>
        <p:spPr>
          <a:xfrm>
            <a:off x="-55218" y="2589210"/>
            <a:ext cx="12322265" cy="1750778"/>
          </a:xfrm>
          <a:prstGeom prst="rect">
            <a:avLst/>
          </a:prstGeom>
        </p:spPr>
      </p:pic>
    </p:spTree>
    <p:extLst>
      <p:ext uri="{BB962C8B-B14F-4D97-AF65-F5344CB8AC3E}">
        <p14:creationId xmlns:p14="http://schemas.microsoft.com/office/powerpoint/2010/main" val="3500579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D617C0-FA9E-4593-AC97-791F938D9618}"/>
              </a:ext>
            </a:extLst>
          </p:cNvPr>
          <p:cNvSpPr>
            <a:spLocks noGrp="1"/>
          </p:cNvSpPr>
          <p:nvPr>
            <p:ph type="title"/>
          </p:nvPr>
        </p:nvSpPr>
        <p:spPr>
          <a:xfrm>
            <a:off x="0" y="96275"/>
            <a:ext cx="12191999" cy="1101213"/>
          </a:xfrm>
        </p:spPr>
        <p:txBody>
          <a:bodyPr/>
          <a:lstStyle/>
          <a:p>
            <a:r>
              <a:rPr lang="en-US" dirty="0"/>
              <a:t>Vault Safety Release Key Takeaways</a:t>
            </a:r>
          </a:p>
        </p:txBody>
      </p:sp>
      <p:sp>
        <p:nvSpPr>
          <p:cNvPr id="6" name="Oval 5">
            <a:extLst>
              <a:ext uri="{FF2B5EF4-FFF2-40B4-BE49-F238E27FC236}">
                <a16:creationId xmlns:a16="http://schemas.microsoft.com/office/drawing/2014/main" id="{B106C3F0-1D2A-45F7-94CA-AC41B750C6F5}"/>
              </a:ext>
            </a:extLst>
          </p:cNvPr>
          <p:cNvSpPr/>
          <p:nvPr/>
        </p:nvSpPr>
        <p:spPr>
          <a:xfrm>
            <a:off x="4843272" y="1342791"/>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dirty="0">
                <a:solidFill>
                  <a:prstClr val="white"/>
                </a:solidFill>
              </a:rPr>
              <a:t>Medical Timeline Review</a:t>
            </a:r>
          </a:p>
        </p:txBody>
      </p:sp>
      <p:sp>
        <p:nvSpPr>
          <p:cNvPr id="8" name="Oval 7">
            <a:extLst>
              <a:ext uri="{FF2B5EF4-FFF2-40B4-BE49-F238E27FC236}">
                <a16:creationId xmlns:a16="http://schemas.microsoft.com/office/drawing/2014/main" id="{A3483200-467B-4C6A-9A5E-7277E3CF76A1}"/>
              </a:ext>
            </a:extLst>
          </p:cNvPr>
          <p:cNvSpPr/>
          <p:nvPr/>
        </p:nvSpPr>
        <p:spPr>
          <a:xfrm>
            <a:off x="8415978" y="1342791"/>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MedDRA Browser Hierarchy Tree View</a:t>
            </a:r>
          </a:p>
        </p:txBody>
      </p:sp>
      <p:sp>
        <p:nvSpPr>
          <p:cNvPr id="9" name="Oval 8">
            <a:extLst>
              <a:ext uri="{FF2B5EF4-FFF2-40B4-BE49-F238E27FC236}">
                <a16:creationId xmlns:a16="http://schemas.microsoft.com/office/drawing/2014/main" id="{06AF1DC2-DAEE-4259-B01F-92D27DA62A45}"/>
              </a:ext>
            </a:extLst>
          </p:cNvPr>
          <p:cNvSpPr/>
          <p:nvPr/>
        </p:nvSpPr>
        <p:spPr>
          <a:xfrm>
            <a:off x="1270566" y="1342791"/>
            <a:ext cx="2459736" cy="2286000"/>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CIOMS II</a:t>
            </a:r>
          </a:p>
        </p:txBody>
      </p:sp>
      <p:sp>
        <p:nvSpPr>
          <p:cNvPr id="11" name="Oval 10">
            <a:extLst>
              <a:ext uri="{FF2B5EF4-FFF2-40B4-BE49-F238E27FC236}">
                <a16:creationId xmlns:a16="http://schemas.microsoft.com/office/drawing/2014/main" id="{1BC9BE9F-D968-412E-91FC-EA25BABDFCDE}"/>
              </a:ext>
            </a:extLst>
          </p:cNvPr>
          <p:cNvSpPr/>
          <p:nvPr/>
        </p:nvSpPr>
        <p:spPr>
          <a:xfrm>
            <a:off x="1270566" y="3884963"/>
            <a:ext cx="2459736" cy="2365693"/>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solidFill>
                  <a:prstClr val="white"/>
                </a:solidFill>
              </a:rPr>
              <a:t>DSUR Appendices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E7A57E81-B8B4-4225-8C1B-24C45DEA77CA}"/>
              </a:ext>
            </a:extLst>
          </p:cNvPr>
          <p:cNvSpPr/>
          <p:nvPr/>
        </p:nvSpPr>
        <p:spPr>
          <a:xfrm>
            <a:off x="8501728" y="3924808"/>
            <a:ext cx="2459736" cy="2365693"/>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solidFill>
                  <a:prstClr val="white"/>
                </a:solidFill>
              </a:rPr>
              <a:t>MedDRA Centralization</a:t>
            </a:r>
          </a:p>
        </p:txBody>
      </p:sp>
      <p:sp>
        <p:nvSpPr>
          <p:cNvPr id="16" name="Oval 15">
            <a:extLst>
              <a:ext uri="{FF2B5EF4-FFF2-40B4-BE49-F238E27FC236}">
                <a16:creationId xmlns:a16="http://schemas.microsoft.com/office/drawing/2014/main" id="{6A00571F-1887-F847-A0E9-C4B42599154D}"/>
              </a:ext>
            </a:extLst>
          </p:cNvPr>
          <p:cNvSpPr/>
          <p:nvPr/>
        </p:nvSpPr>
        <p:spPr>
          <a:xfrm>
            <a:off x="4866131" y="3924808"/>
            <a:ext cx="2459736" cy="2365693"/>
          </a:xfrm>
          <a:prstGeom prst="ellipse">
            <a:avLst/>
          </a:prstGeom>
          <a:effectLst>
            <a:outerShdw blurRad="50800" dist="762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Manual Case Lock</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90466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599B-CC22-494C-B551-F0EF477CDE9B}"/>
              </a:ext>
            </a:extLst>
          </p:cNvPr>
          <p:cNvSpPr>
            <a:spLocks noGrp="1"/>
          </p:cNvSpPr>
          <p:nvPr>
            <p:ph type="title"/>
          </p:nvPr>
        </p:nvSpPr>
        <p:spPr>
          <a:xfrm>
            <a:off x="276303" y="96275"/>
            <a:ext cx="11534697" cy="1101213"/>
          </a:xfrm>
        </p:spPr>
        <p:txBody>
          <a:bodyPr/>
          <a:lstStyle/>
          <a:p>
            <a:r>
              <a:rPr lang="en-US" dirty="0"/>
              <a:t>Feature Personas</a:t>
            </a:r>
          </a:p>
        </p:txBody>
      </p:sp>
      <p:sp>
        <p:nvSpPr>
          <p:cNvPr id="12" name="Rectangle: Rounded Corners 11">
            <a:extLst>
              <a:ext uri="{FF2B5EF4-FFF2-40B4-BE49-F238E27FC236}">
                <a16:creationId xmlns:a16="http://schemas.microsoft.com/office/drawing/2014/main" id="{1415629D-69A2-4ADF-AED5-DBB8BEDE185D}"/>
              </a:ext>
            </a:extLst>
          </p:cNvPr>
          <p:cNvSpPr/>
          <p:nvPr/>
        </p:nvSpPr>
        <p:spPr>
          <a:xfrm>
            <a:off x="1600200" y="1587500"/>
            <a:ext cx="2971800" cy="24714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Viewer</a:t>
            </a:r>
          </a:p>
        </p:txBody>
      </p:sp>
      <p:sp>
        <p:nvSpPr>
          <p:cNvPr id="13" name="Rectangle: Rounded Corners 12">
            <a:extLst>
              <a:ext uri="{FF2B5EF4-FFF2-40B4-BE49-F238E27FC236}">
                <a16:creationId xmlns:a16="http://schemas.microsoft.com/office/drawing/2014/main" id="{70EA2995-2EE4-42A8-954E-CA148726D236}"/>
              </a:ext>
            </a:extLst>
          </p:cNvPr>
          <p:cNvSpPr/>
          <p:nvPr/>
        </p:nvSpPr>
        <p:spPr>
          <a:xfrm>
            <a:off x="2285999" y="2365059"/>
            <a:ext cx="1600200" cy="11879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Power User</a:t>
            </a:r>
          </a:p>
        </p:txBody>
      </p:sp>
      <p:sp>
        <p:nvSpPr>
          <p:cNvPr id="14" name="Rectangle: Rounded Corners 13">
            <a:extLst>
              <a:ext uri="{FF2B5EF4-FFF2-40B4-BE49-F238E27FC236}">
                <a16:creationId xmlns:a16="http://schemas.microsoft.com/office/drawing/2014/main" id="{B10C8AF9-ACB9-4D54-988D-9C79C192BE2E}"/>
              </a:ext>
            </a:extLst>
          </p:cNvPr>
          <p:cNvSpPr/>
          <p:nvPr/>
        </p:nvSpPr>
        <p:spPr>
          <a:xfrm>
            <a:off x="7543800" y="1587500"/>
            <a:ext cx="2971800" cy="247142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Admin</a:t>
            </a:r>
          </a:p>
        </p:txBody>
      </p:sp>
      <p:sp>
        <p:nvSpPr>
          <p:cNvPr id="15" name="Rectangle: Rounded Corners 14">
            <a:extLst>
              <a:ext uri="{FF2B5EF4-FFF2-40B4-BE49-F238E27FC236}">
                <a16:creationId xmlns:a16="http://schemas.microsoft.com/office/drawing/2014/main" id="{AFCAC1AC-35FD-4F97-9EE3-AF5FC3806375}"/>
              </a:ext>
            </a:extLst>
          </p:cNvPr>
          <p:cNvSpPr/>
          <p:nvPr/>
        </p:nvSpPr>
        <p:spPr>
          <a:xfrm>
            <a:off x="8229600" y="2362200"/>
            <a:ext cx="1600200" cy="11879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Developer</a:t>
            </a:r>
          </a:p>
        </p:txBody>
      </p:sp>
      <p:sp>
        <p:nvSpPr>
          <p:cNvPr id="16" name="TextBox 15">
            <a:extLst>
              <a:ext uri="{FF2B5EF4-FFF2-40B4-BE49-F238E27FC236}">
                <a16:creationId xmlns:a16="http://schemas.microsoft.com/office/drawing/2014/main" id="{649D55B5-71D5-4D37-ADB7-2CD11AE48252}"/>
              </a:ext>
            </a:extLst>
          </p:cNvPr>
          <p:cNvSpPr txBox="1"/>
          <p:nvPr/>
        </p:nvSpPr>
        <p:spPr>
          <a:xfrm>
            <a:off x="902521" y="4368722"/>
            <a:ext cx="4367157" cy="1908215"/>
          </a:xfrm>
          <a:prstGeom prst="rect">
            <a:avLst/>
          </a:prstGeom>
          <a:noFill/>
        </p:spPr>
        <p:txBody>
          <a:bodyPr wrap="none" rtlCol="0">
            <a:spAutoFit/>
          </a:bodyPr>
          <a:lstStyle/>
          <a:p>
            <a:pPr marL="0" marR="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pPr>
            <a:r>
              <a:rPr lang="en-US" b="1" dirty="0"/>
              <a:t>Viewers</a:t>
            </a:r>
            <a:r>
              <a:rPr lang="en-US" dirty="0"/>
              <a:t> read-only access</a:t>
            </a:r>
          </a:p>
          <a:p>
            <a:pPr marL="0" marR="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pPr>
            <a:endParaRPr lang="en-US" dirty="0"/>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endParaRPr lang="en-US" b="1" dirty="0"/>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b="1" dirty="0"/>
              <a:t>Power Users</a:t>
            </a:r>
            <a:r>
              <a:rPr lang="en-US" dirty="0"/>
              <a:t> manage AER &amp; Cases</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through their lifecycles </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using application-specific business processes</a:t>
            </a:r>
          </a:p>
        </p:txBody>
      </p:sp>
      <p:sp>
        <p:nvSpPr>
          <p:cNvPr id="17" name="TextBox 16">
            <a:extLst>
              <a:ext uri="{FF2B5EF4-FFF2-40B4-BE49-F238E27FC236}">
                <a16:creationId xmlns:a16="http://schemas.microsoft.com/office/drawing/2014/main" id="{96A82AA9-82EC-4275-8A89-9C09FFBA13D5}"/>
              </a:ext>
            </a:extLst>
          </p:cNvPr>
          <p:cNvSpPr txBox="1"/>
          <p:nvPr/>
        </p:nvSpPr>
        <p:spPr>
          <a:xfrm>
            <a:off x="6795535" y="4368722"/>
            <a:ext cx="4468339" cy="1908215"/>
          </a:xfrm>
          <a:prstGeom prst="rect">
            <a:avLst/>
          </a:prstGeom>
          <a:noFill/>
        </p:spPr>
        <p:txBody>
          <a:bodyPr wrap="none" rtlCol="0">
            <a:spAutoFit/>
          </a:bodyPr>
          <a:lstStyle/>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Business and System </a:t>
            </a:r>
            <a:r>
              <a:rPr lang="en-US" b="1" dirty="0"/>
              <a:t>Admins</a:t>
            </a:r>
            <a:r>
              <a:rPr lang="en-US" dirty="0"/>
              <a:t> </a:t>
            </a:r>
            <a:r>
              <a:rPr lang="en-US" u="sng" dirty="0"/>
              <a:t>maintain</a:t>
            </a:r>
            <a:r>
              <a:rPr lang="en-US" dirty="0"/>
              <a:t> data, </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security, and configurations</a:t>
            </a:r>
          </a:p>
          <a:p>
            <a:pPr marL="0" marR="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pPr>
            <a:endParaRPr lang="en-US" dirty="0"/>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b="1" dirty="0"/>
              <a:t>Developers</a:t>
            </a:r>
            <a:r>
              <a:rPr lang="en-US" dirty="0"/>
              <a:t> build</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data models, business process configurations,</a:t>
            </a:r>
          </a:p>
          <a:p>
            <a:pPr marL="0" marR="0" indent="0" algn="ctr" defTabSz="914400" rtl="0" eaLnBrk="1" fontAlgn="auto" latinLnBrk="0" hangingPunct="1">
              <a:lnSpc>
                <a:spcPct val="100000"/>
              </a:lnSpc>
              <a:spcAft>
                <a:spcPts val="0"/>
              </a:spcAft>
              <a:buClrTx/>
              <a:buSzTx/>
              <a:buFont typeface="Arial" panose="020B0604020202020204" pitchFamily="34" charset="0"/>
              <a:buNone/>
              <a:tabLst/>
            </a:pPr>
            <a:r>
              <a:rPr lang="en-US" dirty="0"/>
              <a:t>system integrations, and data migrations</a:t>
            </a:r>
          </a:p>
        </p:txBody>
      </p:sp>
    </p:spTree>
    <p:extLst>
      <p:ext uri="{BB962C8B-B14F-4D97-AF65-F5344CB8AC3E}">
        <p14:creationId xmlns:p14="http://schemas.microsoft.com/office/powerpoint/2010/main" val="16504044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267200"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42" name="TextBox 41"/>
          <p:cNvSpPr txBox="1"/>
          <p:nvPr/>
        </p:nvSpPr>
        <p:spPr>
          <a:xfrm>
            <a:off x="4317401" y="3726519"/>
            <a:ext cx="1820200" cy="590931"/>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Admin Checkbox</a:t>
            </a:r>
          </a:p>
        </p:txBody>
      </p:sp>
      <p:sp>
        <p:nvSpPr>
          <p:cNvPr id="21" name="Rectangle 20"/>
          <p:cNvSpPr/>
          <p:nvPr/>
        </p:nvSpPr>
        <p:spPr>
          <a:xfrm>
            <a:off x="13313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22" name="Rectangle 21"/>
          <p:cNvSpPr/>
          <p:nvPr/>
        </p:nvSpPr>
        <p:spPr>
          <a:xfrm>
            <a:off x="9332386" y="2048330"/>
            <a:ext cx="1945214"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23" name="Rectangle 22"/>
          <p:cNvSpPr/>
          <p:nvPr/>
        </p:nvSpPr>
        <p:spPr>
          <a:xfrm>
            <a:off x="6817785" y="2048330"/>
            <a:ext cx="1945215" cy="2269120"/>
          </a:xfrm>
          <a:prstGeom prst="rect">
            <a:avLst/>
          </a:prstGeom>
          <a:solidFill>
            <a:schemeClr val="bg1"/>
          </a:solidFill>
          <a:ln w="22225">
            <a:solidFill>
              <a:schemeClr val="tx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20" tIns="243840" rtlCol="0" anchor="t"/>
          <a:lstStyle/>
          <a:p>
            <a:pPr algn="ctr">
              <a:spcBef>
                <a:spcPts val="1600"/>
              </a:spcBef>
              <a:buClr>
                <a:schemeClr val="tx2"/>
              </a:buClr>
            </a:pPr>
            <a:endParaRPr lang="en-US" sz="2133" dirty="0">
              <a:solidFill>
                <a:schemeClr val="bg1">
                  <a:lumMod val="50000"/>
                </a:schemeClr>
              </a:solidFill>
            </a:endParaRPr>
          </a:p>
        </p:txBody>
      </p:sp>
      <p:sp>
        <p:nvSpPr>
          <p:cNvPr id="61" name="Title 60"/>
          <p:cNvSpPr>
            <a:spLocks noGrp="1"/>
          </p:cNvSpPr>
          <p:nvPr>
            <p:ph type="title"/>
          </p:nvPr>
        </p:nvSpPr>
        <p:spPr/>
        <p:txBody>
          <a:bodyPr/>
          <a:lstStyle/>
          <a:p>
            <a:r>
              <a:rPr lang="en-US" dirty="0"/>
              <a:t>Feature Enablement Detail</a:t>
            </a:r>
          </a:p>
        </p:txBody>
      </p:sp>
      <p:sp>
        <p:nvSpPr>
          <p:cNvPr id="39" name="TextBox 38"/>
          <p:cNvSpPr txBox="1"/>
          <p:nvPr/>
        </p:nvSpPr>
        <p:spPr>
          <a:xfrm>
            <a:off x="9394893" y="3726519"/>
            <a:ext cx="1820200"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Support</a:t>
            </a:r>
          </a:p>
        </p:txBody>
      </p:sp>
      <p:sp>
        <p:nvSpPr>
          <p:cNvPr id="41" name="TextBox 40"/>
          <p:cNvSpPr txBox="1"/>
          <p:nvPr/>
        </p:nvSpPr>
        <p:spPr>
          <a:xfrm>
            <a:off x="6882438" y="3726519"/>
            <a:ext cx="1820200"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Configuration</a:t>
            </a:r>
          </a:p>
        </p:txBody>
      </p:sp>
      <p:sp>
        <p:nvSpPr>
          <p:cNvPr id="43" name="TextBox 42"/>
          <p:cNvSpPr txBox="1"/>
          <p:nvPr/>
        </p:nvSpPr>
        <p:spPr>
          <a:xfrm>
            <a:off x="1465380" y="3726519"/>
            <a:ext cx="1677224" cy="344710"/>
          </a:xfrm>
          <a:prstGeom prst="rect">
            <a:avLst/>
          </a:prstGeom>
          <a:noFill/>
        </p:spPr>
        <p:txBody>
          <a:bodyPr wrap="square" rtlCol="0">
            <a:spAutoFit/>
          </a:bodyPr>
          <a:lstStyle/>
          <a:p>
            <a:pPr marL="0" marR="0" lvl="0" indent="0" algn="ctr" defTabSz="914400" eaLnBrk="1" fontAlgn="auto" latinLnBrk="0" hangingPunct="1">
              <a:lnSpc>
                <a:spcPct val="80000"/>
              </a:lnSpc>
              <a:spcBef>
                <a:spcPts val="1200"/>
              </a:spcBef>
              <a:spcAft>
                <a:spcPts val="0"/>
              </a:spcAft>
              <a:buClrTx/>
              <a:buSzTx/>
              <a:buFontTx/>
              <a:buNone/>
              <a:tabLst/>
              <a:defRPr/>
            </a:pPr>
            <a:r>
              <a:rPr kumimoji="0" lang="en-US" sz="2000" b="1" i="0" u="none" strike="noStrike" kern="0" cap="none" spc="0" normalizeH="0" baseline="0" noProof="0" dirty="0">
                <a:ln>
                  <a:noFill/>
                </a:ln>
                <a:effectLst/>
                <a:uLnTx/>
                <a:uFillTx/>
              </a:rPr>
              <a:t>Auto-On</a:t>
            </a:r>
          </a:p>
        </p:txBody>
      </p:sp>
      <p:sp>
        <p:nvSpPr>
          <p:cNvPr id="24" name="Freeform 343">
            <a:extLst>
              <a:ext uri="{FF2B5EF4-FFF2-40B4-BE49-F238E27FC236}">
                <a16:creationId xmlns:a16="http://schemas.microsoft.com/office/drawing/2014/main" id="{FA369E70-BCE2-A343-9DF2-53C303CB08EE}"/>
              </a:ext>
            </a:extLst>
          </p:cNvPr>
          <p:cNvSpPr>
            <a:spLocks noChangeAspect="1" noEditPoints="1"/>
          </p:cNvSpPr>
          <p:nvPr/>
        </p:nvSpPr>
        <p:spPr bwMode="auto">
          <a:xfrm flipH="1">
            <a:off x="1823519" y="2307537"/>
            <a:ext cx="960946" cy="914400"/>
          </a:xfrm>
          <a:custGeom>
            <a:avLst/>
            <a:gdLst>
              <a:gd name="T0" fmla="*/ 169 w 246"/>
              <a:gd name="T1" fmla="*/ 225 h 235"/>
              <a:gd name="T2" fmla="*/ 151 w 246"/>
              <a:gd name="T3" fmla="*/ 231 h 235"/>
              <a:gd name="T4" fmla="*/ 77 w 246"/>
              <a:gd name="T5" fmla="*/ 235 h 235"/>
              <a:gd name="T6" fmla="*/ 30 w 246"/>
              <a:gd name="T7" fmla="*/ 226 h 235"/>
              <a:gd name="T8" fmla="*/ 26 w 246"/>
              <a:gd name="T9" fmla="*/ 203 h 235"/>
              <a:gd name="T10" fmla="*/ 17 w 246"/>
              <a:gd name="T11" fmla="*/ 169 h 235"/>
              <a:gd name="T12" fmla="*/ 11 w 246"/>
              <a:gd name="T13" fmla="*/ 138 h 235"/>
              <a:gd name="T14" fmla="*/ 8 w 246"/>
              <a:gd name="T15" fmla="*/ 129 h 235"/>
              <a:gd name="T16" fmla="*/ 27 w 246"/>
              <a:gd name="T17" fmla="*/ 93 h 235"/>
              <a:gd name="T18" fmla="*/ 61 w 246"/>
              <a:gd name="T19" fmla="*/ 91 h 235"/>
              <a:gd name="T20" fmla="*/ 81 w 246"/>
              <a:gd name="T21" fmla="*/ 88 h 235"/>
              <a:gd name="T22" fmla="*/ 83 w 246"/>
              <a:gd name="T23" fmla="*/ 72 h 235"/>
              <a:gd name="T24" fmla="*/ 71 w 246"/>
              <a:gd name="T25" fmla="*/ 42 h 235"/>
              <a:gd name="T26" fmla="*/ 93 w 246"/>
              <a:gd name="T27" fmla="*/ 1 h 235"/>
              <a:gd name="T28" fmla="*/ 110 w 246"/>
              <a:gd name="T29" fmla="*/ 8 h 235"/>
              <a:gd name="T30" fmla="*/ 146 w 246"/>
              <a:gd name="T31" fmla="*/ 78 h 235"/>
              <a:gd name="T32" fmla="*/ 169 w 246"/>
              <a:gd name="T33" fmla="*/ 117 h 235"/>
              <a:gd name="T34" fmla="*/ 172 w 246"/>
              <a:gd name="T35" fmla="*/ 118 h 235"/>
              <a:gd name="T36" fmla="*/ 185 w 246"/>
              <a:gd name="T37" fmla="*/ 117 h 235"/>
              <a:gd name="T38" fmla="*/ 217 w 246"/>
              <a:gd name="T39" fmla="*/ 117 h 235"/>
              <a:gd name="T40" fmla="*/ 240 w 246"/>
              <a:gd name="T41" fmla="*/ 117 h 235"/>
              <a:gd name="T42" fmla="*/ 246 w 246"/>
              <a:gd name="T43" fmla="*/ 124 h 235"/>
              <a:gd name="T44" fmla="*/ 246 w 246"/>
              <a:gd name="T45" fmla="*/ 225 h 235"/>
              <a:gd name="T46" fmla="*/ 239 w 246"/>
              <a:gd name="T47" fmla="*/ 230 h 235"/>
              <a:gd name="T48" fmla="*/ 182 w 246"/>
              <a:gd name="T49" fmla="*/ 227 h 235"/>
              <a:gd name="T50" fmla="*/ 161 w 246"/>
              <a:gd name="T51" fmla="*/ 130 h 235"/>
              <a:gd name="T52" fmla="*/ 148 w 246"/>
              <a:gd name="T53" fmla="*/ 103 h 235"/>
              <a:gd name="T54" fmla="*/ 102 w 246"/>
              <a:gd name="T55" fmla="*/ 22 h 235"/>
              <a:gd name="T56" fmla="*/ 98 w 246"/>
              <a:gd name="T57" fmla="*/ 12 h 235"/>
              <a:gd name="T58" fmla="*/ 84 w 246"/>
              <a:gd name="T59" fmla="*/ 24 h 235"/>
              <a:gd name="T60" fmla="*/ 88 w 246"/>
              <a:gd name="T61" fmla="*/ 54 h 235"/>
              <a:gd name="T62" fmla="*/ 97 w 246"/>
              <a:gd name="T63" fmla="*/ 83 h 235"/>
              <a:gd name="T64" fmla="*/ 77 w 246"/>
              <a:gd name="T65" fmla="*/ 102 h 235"/>
              <a:gd name="T66" fmla="*/ 34 w 246"/>
              <a:gd name="T67" fmla="*/ 104 h 235"/>
              <a:gd name="T68" fmla="*/ 19 w 246"/>
              <a:gd name="T69" fmla="*/ 124 h 235"/>
              <a:gd name="T70" fmla="*/ 35 w 246"/>
              <a:gd name="T71" fmla="*/ 133 h 235"/>
              <a:gd name="T72" fmla="*/ 33 w 246"/>
              <a:gd name="T73" fmla="*/ 137 h 235"/>
              <a:gd name="T74" fmla="*/ 20 w 246"/>
              <a:gd name="T75" fmla="*/ 147 h 235"/>
              <a:gd name="T76" fmla="*/ 29 w 246"/>
              <a:gd name="T77" fmla="*/ 162 h 235"/>
              <a:gd name="T78" fmla="*/ 46 w 246"/>
              <a:gd name="T79" fmla="*/ 165 h 235"/>
              <a:gd name="T80" fmla="*/ 31 w 246"/>
              <a:gd name="T81" fmla="*/ 173 h 235"/>
              <a:gd name="T82" fmla="*/ 35 w 246"/>
              <a:gd name="T83" fmla="*/ 193 h 235"/>
              <a:gd name="T84" fmla="*/ 46 w 246"/>
              <a:gd name="T85" fmla="*/ 196 h 235"/>
              <a:gd name="T86" fmla="*/ 39 w 246"/>
              <a:gd name="T87" fmla="*/ 205 h 235"/>
              <a:gd name="T88" fmla="*/ 38 w 246"/>
              <a:gd name="T89" fmla="*/ 218 h 235"/>
              <a:gd name="T90" fmla="*/ 47 w 246"/>
              <a:gd name="T91" fmla="*/ 222 h 235"/>
              <a:gd name="T92" fmla="*/ 118 w 246"/>
              <a:gd name="T93" fmla="*/ 223 h 235"/>
              <a:gd name="T94" fmla="*/ 163 w 246"/>
              <a:gd name="T95" fmla="*/ 214 h 235"/>
              <a:gd name="T96" fmla="*/ 181 w 246"/>
              <a:gd name="T97"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6" h="235">
                <a:moveTo>
                  <a:pt x="181" y="225"/>
                </a:moveTo>
                <a:cubicBezTo>
                  <a:pt x="177" y="225"/>
                  <a:pt x="173" y="225"/>
                  <a:pt x="169" y="225"/>
                </a:cubicBezTo>
                <a:cubicBezTo>
                  <a:pt x="168" y="225"/>
                  <a:pt x="167" y="225"/>
                  <a:pt x="167" y="226"/>
                </a:cubicBezTo>
                <a:cubicBezTo>
                  <a:pt x="162" y="229"/>
                  <a:pt x="156" y="230"/>
                  <a:pt x="151" y="231"/>
                </a:cubicBezTo>
                <a:cubicBezTo>
                  <a:pt x="142" y="233"/>
                  <a:pt x="133" y="234"/>
                  <a:pt x="125" y="234"/>
                </a:cubicBezTo>
                <a:cubicBezTo>
                  <a:pt x="109" y="235"/>
                  <a:pt x="93" y="235"/>
                  <a:pt x="77" y="235"/>
                </a:cubicBezTo>
                <a:cubicBezTo>
                  <a:pt x="67" y="234"/>
                  <a:pt x="57" y="234"/>
                  <a:pt x="48" y="234"/>
                </a:cubicBezTo>
                <a:cubicBezTo>
                  <a:pt x="41" y="234"/>
                  <a:pt x="34" y="231"/>
                  <a:pt x="30" y="226"/>
                </a:cubicBezTo>
                <a:cubicBezTo>
                  <a:pt x="23" y="220"/>
                  <a:pt x="22" y="211"/>
                  <a:pt x="25" y="204"/>
                </a:cubicBezTo>
                <a:cubicBezTo>
                  <a:pt x="25" y="203"/>
                  <a:pt x="25" y="203"/>
                  <a:pt x="26" y="203"/>
                </a:cubicBezTo>
                <a:cubicBezTo>
                  <a:pt x="20" y="199"/>
                  <a:pt x="15" y="195"/>
                  <a:pt x="13" y="188"/>
                </a:cubicBezTo>
                <a:cubicBezTo>
                  <a:pt x="12" y="182"/>
                  <a:pt x="13" y="175"/>
                  <a:pt x="17" y="169"/>
                </a:cubicBezTo>
                <a:cubicBezTo>
                  <a:pt x="15" y="168"/>
                  <a:pt x="14" y="167"/>
                  <a:pt x="12" y="165"/>
                </a:cubicBezTo>
                <a:cubicBezTo>
                  <a:pt x="5" y="158"/>
                  <a:pt x="4" y="146"/>
                  <a:pt x="11" y="138"/>
                </a:cubicBezTo>
                <a:cubicBezTo>
                  <a:pt x="12" y="137"/>
                  <a:pt x="13" y="136"/>
                  <a:pt x="13" y="135"/>
                </a:cubicBezTo>
                <a:cubicBezTo>
                  <a:pt x="11" y="133"/>
                  <a:pt x="10" y="131"/>
                  <a:pt x="8" y="129"/>
                </a:cubicBezTo>
                <a:cubicBezTo>
                  <a:pt x="0" y="120"/>
                  <a:pt x="3" y="104"/>
                  <a:pt x="14" y="97"/>
                </a:cubicBezTo>
                <a:cubicBezTo>
                  <a:pt x="18" y="95"/>
                  <a:pt x="22" y="93"/>
                  <a:pt x="27" y="93"/>
                </a:cubicBezTo>
                <a:cubicBezTo>
                  <a:pt x="32" y="92"/>
                  <a:pt x="37" y="91"/>
                  <a:pt x="42" y="91"/>
                </a:cubicBezTo>
                <a:cubicBezTo>
                  <a:pt x="48" y="91"/>
                  <a:pt x="55" y="91"/>
                  <a:pt x="61" y="91"/>
                </a:cubicBezTo>
                <a:cubicBezTo>
                  <a:pt x="66" y="91"/>
                  <a:pt x="71" y="91"/>
                  <a:pt x="76" y="90"/>
                </a:cubicBezTo>
                <a:cubicBezTo>
                  <a:pt x="77" y="90"/>
                  <a:pt x="79" y="89"/>
                  <a:pt x="81" y="88"/>
                </a:cubicBezTo>
                <a:cubicBezTo>
                  <a:pt x="83" y="87"/>
                  <a:pt x="85" y="85"/>
                  <a:pt x="85" y="82"/>
                </a:cubicBezTo>
                <a:cubicBezTo>
                  <a:pt x="85" y="79"/>
                  <a:pt x="84" y="75"/>
                  <a:pt x="83" y="72"/>
                </a:cubicBezTo>
                <a:cubicBezTo>
                  <a:pt x="81" y="68"/>
                  <a:pt x="79" y="64"/>
                  <a:pt x="77" y="60"/>
                </a:cubicBezTo>
                <a:cubicBezTo>
                  <a:pt x="75" y="54"/>
                  <a:pt x="73" y="48"/>
                  <a:pt x="71" y="42"/>
                </a:cubicBezTo>
                <a:cubicBezTo>
                  <a:pt x="70" y="34"/>
                  <a:pt x="70" y="26"/>
                  <a:pt x="73" y="18"/>
                </a:cubicBezTo>
                <a:cubicBezTo>
                  <a:pt x="77" y="10"/>
                  <a:pt x="84" y="3"/>
                  <a:pt x="93" y="1"/>
                </a:cubicBezTo>
                <a:cubicBezTo>
                  <a:pt x="96" y="0"/>
                  <a:pt x="99" y="0"/>
                  <a:pt x="102" y="1"/>
                </a:cubicBezTo>
                <a:cubicBezTo>
                  <a:pt x="106" y="1"/>
                  <a:pt x="109" y="4"/>
                  <a:pt x="110" y="8"/>
                </a:cubicBezTo>
                <a:cubicBezTo>
                  <a:pt x="114" y="17"/>
                  <a:pt x="117" y="26"/>
                  <a:pt x="121" y="35"/>
                </a:cubicBezTo>
                <a:cubicBezTo>
                  <a:pt x="128" y="50"/>
                  <a:pt x="136" y="65"/>
                  <a:pt x="146" y="78"/>
                </a:cubicBezTo>
                <a:cubicBezTo>
                  <a:pt x="150" y="85"/>
                  <a:pt x="154" y="91"/>
                  <a:pt x="159" y="98"/>
                </a:cubicBezTo>
                <a:cubicBezTo>
                  <a:pt x="162" y="104"/>
                  <a:pt x="166" y="110"/>
                  <a:pt x="169" y="117"/>
                </a:cubicBezTo>
                <a:cubicBezTo>
                  <a:pt x="169" y="117"/>
                  <a:pt x="169" y="118"/>
                  <a:pt x="169" y="118"/>
                </a:cubicBezTo>
                <a:cubicBezTo>
                  <a:pt x="170" y="118"/>
                  <a:pt x="171" y="118"/>
                  <a:pt x="172" y="118"/>
                </a:cubicBezTo>
                <a:cubicBezTo>
                  <a:pt x="174" y="118"/>
                  <a:pt x="176" y="118"/>
                  <a:pt x="179" y="118"/>
                </a:cubicBezTo>
                <a:cubicBezTo>
                  <a:pt x="181" y="119"/>
                  <a:pt x="183" y="118"/>
                  <a:pt x="185" y="117"/>
                </a:cubicBezTo>
                <a:cubicBezTo>
                  <a:pt x="186" y="117"/>
                  <a:pt x="187" y="116"/>
                  <a:pt x="189" y="117"/>
                </a:cubicBezTo>
                <a:cubicBezTo>
                  <a:pt x="198" y="117"/>
                  <a:pt x="207" y="117"/>
                  <a:pt x="217" y="117"/>
                </a:cubicBezTo>
                <a:cubicBezTo>
                  <a:pt x="238" y="117"/>
                  <a:pt x="238" y="117"/>
                  <a:pt x="238" y="117"/>
                </a:cubicBezTo>
                <a:cubicBezTo>
                  <a:pt x="239" y="117"/>
                  <a:pt x="239" y="117"/>
                  <a:pt x="240" y="117"/>
                </a:cubicBezTo>
                <a:cubicBezTo>
                  <a:pt x="244" y="117"/>
                  <a:pt x="246" y="120"/>
                  <a:pt x="246" y="123"/>
                </a:cubicBezTo>
                <a:cubicBezTo>
                  <a:pt x="246" y="123"/>
                  <a:pt x="246" y="124"/>
                  <a:pt x="246" y="124"/>
                </a:cubicBezTo>
                <a:cubicBezTo>
                  <a:pt x="246" y="157"/>
                  <a:pt x="246" y="190"/>
                  <a:pt x="246" y="222"/>
                </a:cubicBezTo>
                <a:cubicBezTo>
                  <a:pt x="246" y="223"/>
                  <a:pt x="246" y="224"/>
                  <a:pt x="246" y="225"/>
                </a:cubicBezTo>
                <a:cubicBezTo>
                  <a:pt x="245" y="228"/>
                  <a:pt x="243" y="230"/>
                  <a:pt x="240" y="230"/>
                </a:cubicBezTo>
                <a:cubicBezTo>
                  <a:pt x="239" y="230"/>
                  <a:pt x="239" y="230"/>
                  <a:pt x="239" y="230"/>
                </a:cubicBezTo>
                <a:cubicBezTo>
                  <a:pt x="222" y="230"/>
                  <a:pt x="205" y="230"/>
                  <a:pt x="188" y="230"/>
                </a:cubicBezTo>
                <a:cubicBezTo>
                  <a:pt x="186" y="230"/>
                  <a:pt x="183" y="229"/>
                  <a:pt x="182" y="227"/>
                </a:cubicBezTo>
                <a:cubicBezTo>
                  <a:pt x="182" y="227"/>
                  <a:pt x="181" y="226"/>
                  <a:pt x="181" y="225"/>
                </a:cubicBezTo>
                <a:close/>
                <a:moveTo>
                  <a:pt x="161" y="130"/>
                </a:moveTo>
                <a:cubicBezTo>
                  <a:pt x="161" y="129"/>
                  <a:pt x="160" y="128"/>
                  <a:pt x="160" y="128"/>
                </a:cubicBezTo>
                <a:cubicBezTo>
                  <a:pt x="157" y="119"/>
                  <a:pt x="153" y="111"/>
                  <a:pt x="148" y="103"/>
                </a:cubicBezTo>
                <a:cubicBezTo>
                  <a:pt x="144" y="97"/>
                  <a:pt x="140" y="91"/>
                  <a:pt x="136" y="85"/>
                </a:cubicBezTo>
                <a:cubicBezTo>
                  <a:pt x="122" y="66"/>
                  <a:pt x="111" y="44"/>
                  <a:pt x="102" y="22"/>
                </a:cubicBezTo>
                <a:cubicBezTo>
                  <a:pt x="99" y="12"/>
                  <a:pt x="99" y="12"/>
                  <a:pt x="99" y="12"/>
                </a:cubicBezTo>
                <a:cubicBezTo>
                  <a:pt x="99" y="12"/>
                  <a:pt x="98" y="12"/>
                  <a:pt x="98" y="12"/>
                </a:cubicBezTo>
                <a:cubicBezTo>
                  <a:pt x="97" y="12"/>
                  <a:pt x="97" y="12"/>
                  <a:pt x="96" y="12"/>
                </a:cubicBezTo>
                <a:cubicBezTo>
                  <a:pt x="91" y="14"/>
                  <a:pt x="86" y="18"/>
                  <a:pt x="84" y="24"/>
                </a:cubicBezTo>
                <a:cubicBezTo>
                  <a:pt x="82" y="29"/>
                  <a:pt x="82" y="34"/>
                  <a:pt x="83" y="39"/>
                </a:cubicBezTo>
                <a:cubicBezTo>
                  <a:pt x="84" y="45"/>
                  <a:pt x="86" y="50"/>
                  <a:pt x="88" y="54"/>
                </a:cubicBezTo>
                <a:cubicBezTo>
                  <a:pt x="90" y="58"/>
                  <a:pt x="92" y="62"/>
                  <a:pt x="93" y="66"/>
                </a:cubicBezTo>
                <a:cubicBezTo>
                  <a:pt x="96" y="71"/>
                  <a:pt x="97" y="77"/>
                  <a:pt x="97" y="83"/>
                </a:cubicBezTo>
                <a:cubicBezTo>
                  <a:pt x="97" y="88"/>
                  <a:pt x="94" y="93"/>
                  <a:pt x="90" y="96"/>
                </a:cubicBezTo>
                <a:cubicBezTo>
                  <a:pt x="86" y="99"/>
                  <a:pt x="81" y="101"/>
                  <a:pt x="77" y="102"/>
                </a:cubicBezTo>
                <a:cubicBezTo>
                  <a:pt x="71" y="103"/>
                  <a:pt x="64" y="103"/>
                  <a:pt x="58" y="103"/>
                </a:cubicBezTo>
                <a:cubicBezTo>
                  <a:pt x="50" y="103"/>
                  <a:pt x="42" y="103"/>
                  <a:pt x="34" y="104"/>
                </a:cubicBezTo>
                <a:cubicBezTo>
                  <a:pt x="30" y="104"/>
                  <a:pt x="26" y="105"/>
                  <a:pt x="22" y="106"/>
                </a:cubicBezTo>
                <a:cubicBezTo>
                  <a:pt x="15" y="109"/>
                  <a:pt x="13" y="119"/>
                  <a:pt x="19" y="124"/>
                </a:cubicBezTo>
                <a:cubicBezTo>
                  <a:pt x="21" y="126"/>
                  <a:pt x="24" y="128"/>
                  <a:pt x="26" y="129"/>
                </a:cubicBezTo>
                <a:cubicBezTo>
                  <a:pt x="29" y="130"/>
                  <a:pt x="32" y="132"/>
                  <a:pt x="35" y="133"/>
                </a:cubicBezTo>
                <a:cubicBezTo>
                  <a:pt x="36" y="133"/>
                  <a:pt x="37" y="134"/>
                  <a:pt x="37" y="134"/>
                </a:cubicBezTo>
                <a:cubicBezTo>
                  <a:pt x="36" y="135"/>
                  <a:pt x="34" y="136"/>
                  <a:pt x="33" y="137"/>
                </a:cubicBezTo>
                <a:cubicBezTo>
                  <a:pt x="30" y="138"/>
                  <a:pt x="27" y="140"/>
                  <a:pt x="24" y="142"/>
                </a:cubicBezTo>
                <a:cubicBezTo>
                  <a:pt x="22" y="143"/>
                  <a:pt x="21" y="145"/>
                  <a:pt x="20" y="147"/>
                </a:cubicBezTo>
                <a:cubicBezTo>
                  <a:pt x="18" y="150"/>
                  <a:pt x="18" y="153"/>
                  <a:pt x="20" y="156"/>
                </a:cubicBezTo>
                <a:cubicBezTo>
                  <a:pt x="22" y="159"/>
                  <a:pt x="25" y="161"/>
                  <a:pt x="29" y="162"/>
                </a:cubicBezTo>
                <a:cubicBezTo>
                  <a:pt x="33" y="162"/>
                  <a:pt x="36" y="163"/>
                  <a:pt x="39" y="163"/>
                </a:cubicBezTo>
                <a:cubicBezTo>
                  <a:pt x="41" y="164"/>
                  <a:pt x="44" y="164"/>
                  <a:pt x="46" y="165"/>
                </a:cubicBezTo>
                <a:cubicBezTo>
                  <a:pt x="45" y="165"/>
                  <a:pt x="45" y="166"/>
                  <a:pt x="44" y="166"/>
                </a:cubicBezTo>
                <a:cubicBezTo>
                  <a:pt x="40" y="168"/>
                  <a:pt x="35" y="170"/>
                  <a:pt x="31" y="173"/>
                </a:cubicBezTo>
                <a:cubicBezTo>
                  <a:pt x="25" y="176"/>
                  <a:pt x="23" y="183"/>
                  <a:pt x="27" y="188"/>
                </a:cubicBezTo>
                <a:cubicBezTo>
                  <a:pt x="29" y="191"/>
                  <a:pt x="32" y="193"/>
                  <a:pt x="35" y="193"/>
                </a:cubicBezTo>
                <a:cubicBezTo>
                  <a:pt x="39" y="193"/>
                  <a:pt x="43" y="194"/>
                  <a:pt x="47" y="194"/>
                </a:cubicBezTo>
                <a:cubicBezTo>
                  <a:pt x="47" y="194"/>
                  <a:pt x="47" y="195"/>
                  <a:pt x="46" y="196"/>
                </a:cubicBezTo>
                <a:cubicBezTo>
                  <a:pt x="45" y="198"/>
                  <a:pt x="43" y="200"/>
                  <a:pt x="42" y="201"/>
                </a:cubicBezTo>
                <a:cubicBezTo>
                  <a:pt x="41" y="203"/>
                  <a:pt x="40" y="204"/>
                  <a:pt x="39" y="205"/>
                </a:cubicBezTo>
                <a:cubicBezTo>
                  <a:pt x="38" y="205"/>
                  <a:pt x="38" y="206"/>
                  <a:pt x="38" y="206"/>
                </a:cubicBezTo>
                <a:cubicBezTo>
                  <a:pt x="35" y="209"/>
                  <a:pt x="35" y="214"/>
                  <a:pt x="38" y="218"/>
                </a:cubicBezTo>
                <a:cubicBezTo>
                  <a:pt x="38" y="218"/>
                  <a:pt x="38" y="218"/>
                  <a:pt x="38" y="218"/>
                </a:cubicBezTo>
                <a:cubicBezTo>
                  <a:pt x="40" y="221"/>
                  <a:pt x="44" y="222"/>
                  <a:pt x="47" y="222"/>
                </a:cubicBezTo>
                <a:cubicBezTo>
                  <a:pt x="58" y="223"/>
                  <a:pt x="68" y="223"/>
                  <a:pt x="78" y="223"/>
                </a:cubicBezTo>
                <a:cubicBezTo>
                  <a:pt x="91" y="223"/>
                  <a:pt x="105" y="223"/>
                  <a:pt x="118" y="223"/>
                </a:cubicBezTo>
                <a:cubicBezTo>
                  <a:pt x="128" y="223"/>
                  <a:pt x="138" y="222"/>
                  <a:pt x="148" y="220"/>
                </a:cubicBezTo>
                <a:cubicBezTo>
                  <a:pt x="153" y="219"/>
                  <a:pt x="159" y="218"/>
                  <a:pt x="163" y="214"/>
                </a:cubicBezTo>
                <a:cubicBezTo>
                  <a:pt x="181" y="214"/>
                  <a:pt x="181" y="214"/>
                  <a:pt x="181" y="214"/>
                </a:cubicBezTo>
                <a:cubicBezTo>
                  <a:pt x="181" y="130"/>
                  <a:pt x="181" y="130"/>
                  <a:pt x="181" y="130"/>
                </a:cubicBezTo>
                <a:cubicBezTo>
                  <a:pt x="161" y="130"/>
                  <a:pt x="161" y="130"/>
                  <a:pt x="161"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5" name="Group 102">
            <a:extLst>
              <a:ext uri="{FF2B5EF4-FFF2-40B4-BE49-F238E27FC236}">
                <a16:creationId xmlns:a16="http://schemas.microsoft.com/office/drawing/2014/main" id="{33CC82E1-3AFD-FA41-8967-2310F2CA2DD7}"/>
              </a:ext>
            </a:extLst>
          </p:cNvPr>
          <p:cNvGrpSpPr>
            <a:grpSpLocks noChangeAspect="1"/>
          </p:cNvGrpSpPr>
          <p:nvPr/>
        </p:nvGrpSpPr>
        <p:grpSpPr bwMode="auto">
          <a:xfrm>
            <a:off x="4761857" y="2358590"/>
            <a:ext cx="939449" cy="945230"/>
            <a:chOff x="5014" y="1131"/>
            <a:chExt cx="325" cy="327"/>
          </a:xfrm>
          <a:solidFill>
            <a:schemeClr val="tx1"/>
          </a:solidFill>
        </p:grpSpPr>
        <p:sp>
          <p:nvSpPr>
            <p:cNvPr id="26" name="Oval 103">
              <a:extLst>
                <a:ext uri="{FF2B5EF4-FFF2-40B4-BE49-F238E27FC236}">
                  <a16:creationId xmlns:a16="http://schemas.microsoft.com/office/drawing/2014/main" id="{F10493CA-F120-9345-8E3C-159B687EF450}"/>
                </a:ext>
              </a:extLst>
            </p:cNvPr>
            <p:cNvSpPr>
              <a:spLocks noChangeArrowheads="1"/>
            </p:cNvSpPr>
            <p:nvPr/>
          </p:nvSpPr>
          <p:spPr bwMode="auto">
            <a:xfrm>
              <a:off x="5014" y="1131"/>
              <a:ext cx="325" cy="327"/>
            </a:xfrm>
            <a:prstGeom prst="ellipse">
              <a:avLst/>
            </a:prstGeom>
            <a:noFill/>
            <a:ln w="30163"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104">
              <a:extLst>
                <a:ext uri="{FF2B5EF4-FFF2-40B4-BE49-F238E27FC236}">
                  <a16:creationId xmlns:a16="http://schemas.microsoft.com/office/drawing/2014/main" id="{DC2370C3-815D-5F4C-A8C0-7420054C62C2}"/>
                </a:ext>
              </a:extLst>
            </p:cNvPr>
            <p:cNvSpPr>
              <a:spLocks/>
            </p:cNvSpPr>
            <p:nvPr/>
          </p:nvSpPr>
          <p:spPr bwMode="auto">
            <a:xfrm>
              <a:off x="5095" y="1225"/>
              <a:ext cx="163" cy="139"/>
            </a:xfrm>
            <a:custGeom>
              <a:avLst/>
              <a:gdLst>
                <a:gd name="T0" fmla="*/ 139 w 163"/>
                <a:gd name="T1" fmla="*/ 0 h 139"/>
                <a:gd name="T2" fmla="*/ 59 w 163"/>
                <a:gd name="T3" fmla="*/ 95 h 139"/>
                <a:gd name="T4" fmla="*/ 20 w 163"/>
                <a:gd name="T5" fmla="*/ 62 h 139"/>
                <a:gd name="T6" fmla="*/ 0 w 163"/>
                <a:gd name="T7" fmla="*/ 86 h 139"/>
                <a:gd name="T8" fmla="*/ 64 w 163"/>
                <a:gd name="T9" fmla="*/ 139 h 139"/>
                <a:gd name="T10" fmla="*/ 163 w 163"/>
                <a:gd name="T11" fmla="*/ 21 h 139"/>
                <a:gd name="T12" fmla="*/ 139 w 163"/>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163" h="139">
                  <a:moveTo>
                    <a:pt x="139" y="0"/>
                  </a:moveTo>
                  <a:lnTo>
                    <a:pt x="59" y="95"/>
                  </a:lnTo>
                  <a:lnTo>
                    <a:pt x="20" y="62"/>
                  </a:lnTo>
                  <a:lnTo>
                    <a:pt x="0" y="86"/>
                  </a:lnTo>
                  <a:lnTo>
                    <a:pt x="64" y="139"/>
                  </a:lnTo>
                  <a:lnTo>
                    <a:pt x="163" y="21"/>
                  </a:lnTo>
                  <a:lnTo>
                    <a:pt x="13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8" name="Freeform 363">
            <a:extLst>
              <a:ext uri="{FF2B5EF4-FFF2-40B4-BE49-F238E27FC236}">
                <a16:creationId xmlns:a16="http://schemas.microsoft.com/office/drawing/2014/main" id="{92C9AD2C-E6A4-0D43-865F-DA498C965EE1}"/>
              </a:ext>
            </a:extLst>
          </p:cNvPr>
          <p:cNvSpPr>
            <a:spLocks noChangeAspect="1" noEditPoints="1"/>
          </p:cNvSpPr>
          <p:nvPr/>
        </p:nvSpPr>
        <p:spPr bwMode="auto">
          <a:xfrm rot="19345192">
            <a:off x="7595031" y="2339975"/>
            <a:ext cx="390720" cy="982458"/>
          </a:xfrm>
          <a:custGeom>
            <a:avLst/>
            <a:gdLst>
              <a:gd name="T0" fmla="*/ 96 w 96"/>
              <a:gd name="T1" fmla="*/ 41 h 244"/>
              <a:gd name="T2" fmla="*/ 70 w 96"/>
              <a:gd name="T3" fmla="*/ 0 h 244"/>
              <a:gd name="T4" fmla="*/ 70 w 96"/>
              <a:gd name="T5" fmla="*/ 41 h 244"/>
              <a:gd name="T6" fmla="*/ 59 w 96"/>
              <a:gd name="T7" fmla="*/ 52 h 244"/>
              <a:gd name="T8" fmla="*/ 42 w 96"/>
              <a:gd name="T9" fmla="*/ 52 h 244"/>
              <a:gd name="T10" fmla="*/ 32 w 96"/>
              <a:gd name="T11" fmla="*/ 41 h 244"/>
              <a:gd name="T12" fmla="*/ 32 w 96"/>
              <a:gd name="T13" fmla="*/ 41 h 244"/>
              <a:gd name="T14" fmla="*/ 32 w 96"/>
              <a:gd name="T15" fmla="*/ 0 h 244"/>
              <a:gd name="T16" fmla="*/ 10 w 96"/>
              <a:gd name="T17" fmla="*/ 60 h 244"/>
              <a:gd name="T18" fmla="*/ 32 w 96"/>
              <a:gd name="T19" fmla="*/ 82 h 244"/>
              <a:gd name="T20" fmla="*/ 32 w 96"/>
              <a:gd name="T21" fmla="*/ 225 h 244"/>
              <a:gd name="T22" fmla="*/ 50 w 96"/>
              <a:gd name="T23" fmla="*/ 244 h 244"/>
              <a:gd name="T24" fmla="*/ 51 w 96"/>
              <a:gd name="T25" fmla="*/ 244 h 244"/>
              <a:gd name="T26" fmla="*/ 70 w 96"/>
              <a:gd name="T27" fmla="*/ 225 h 244"/>
              <a:gd name="T28" fmla="*/ 70 w 96"/>
              <a:gd name="T29" fmla="*/ 82 h 244"/>
              <a:gd name="T30" fmla="*/ 96 w 96"/>
              <a:gd name="T31" fmla="*/ 41 h 244"/>
              <a:gd name="T32" fmla="*/ 55 w 96"/>
              <a:gd name="T33" fmla="*/ 227 h 244"/>
              <a:gd name="T34" fmla="*/ 46 w 96"/>
              <a:gd name="T35" fmla="*/ 227 h 244"/>
              <a:gd name="T36" fmla="*/ 46 w 96"/>
              <a:gd name="T37" fmla="*/ 219 h 244"/>
              <a:gd name="T38" fmla="*/ 55 w 96"/>
              <a:gd name="T39" fmla="*/ 219 h 244"/>
              <a:gd name="T40" fmla="*/ 57 w 96"/>
              <a:gd name="T41" fmla="*/ 223 h 244"/>
              <a:gd name="T42" fmla="*/ 55 w 96"/>
              <a:gd name="T43" fmla="*/ 22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44">
                <a:moveTo>
                  <a:pt x="96" y="41"/>
                </a:moveTo>
                <a:cubicBezTo>
                  <a:pt x="96" y="24"/>
                  <a:pt x="86" y="8"/>
                  <a:pt x="70" y="0"/>
                </a:cubicBezTo>
                <a:cubicBezTo>
                  <a:pt x="70" y="41"/>
                  <a:pt x="70" y="41"/>
                  <a:pt x="70" y="41"/>
                </a:cubicBezTo>
                <a:cubicBezTo>
                  <a:pt x="70" y="47"/>
                  <a:pt x="65" y="52"/>
                  <a:pt x="59" y="52"/>
                </a:cubicBezTo>
                <a:cubicBezTo>
                  <a:pt x="42" y="52"/>
                  <a:pt x="42" y="52"/>
                  <a:pt x="42" y="52"/>
                </a:cubicBezTo>
                <a:cubicBezTo>
                  <a:pt x="37" y="52"/>
                  <a:pt x="32" y="47"/>
                  <a:pt x="32" y="41"/>
                </a:cubicBezTo>
                <a:cubicBezTo>
                  <a:pt x="32" y="41"/>
                  <a:pt x="32" y="41"/>
                  <a:pt x="32" y="41"/>
                </a:cubicBezTo>
                <a:cubicBezTo>
                  <a:pt x="32" y="0"/>
                  <a:pt x="32" y="0"/>
                  <a:pt x="32" y="0"/>
                </a:cubicBezTo>
                <a:cubicBezTo>
                  <a:pt x="9" y="11"/>
                  <a:pt x="0" y="38"/>
                  <a:pt x="10" y="60"/>
                </a:cubicBezTo>
                <a:cubicBezTo>
                  <a:pt x="15" y="70"/>
                  <a:pt x="22" y="77"/>
                  <a:pt x="32" y="82"/>
                </a:cubicBezTo>
                <a:cubicBezTo>
                  <a:pt x="32" y="225"/>
                  <a:pt x="32" y="225"/>
                  <a:pt x="32" y="225"/>
                </a:cubicBezTo>
                <a:cubicBezTo>
                  <a:pt x="32" y="235"/>
                  <a:pt x="40" y="244"/>
                  <a:pt x="50" y="244"/>
                </a:cubicBezTo>
                <a:cubicBezTo>
                  <a:pt x="51" y="244"/>
                  <a:pt x="51" y="244"/>
                  <a:pt x="51" y="244"/>
                </a:cubicBezTo>
                <a:cubicBezTo>
                  <a:pt x="62" y="244"/>
                  <a:pt x="70" y="235"/>
                  <a:pt x="70" y="225"/>
                </a:cubicBezTo>
                <a:cubicBezTo>
                  <a:pt x="70" y="82"/>
                  <a:pt x="70" y="82"/>
                  <a:pt x="70" y="82"/>
                </a:cubicBezTo>
                <a:cubicBezTo>
                  <a:pt x="86" y="74"/>
                  <a:pt x="96" y="58"/>
                  <a:pt x="96" y="41"/>
                </a:cubicBezTo>
                <a:close/>
                <a:moveTo>
                  <a:pt x="55" y="227"/>
                </a:moveTo>
                <a:cubicBezTo>
                  <a:pt x="53" y="230"/>
                  <a:pt x="49" y="230"/>
                  <a:pt x="46" y="227"/>
                </a:cubicBezTo>
                <a:cubicBezTo>
                  <a:pt x="44" y="225"/>
                  <a:pt x="44" y="221"/>
                  <a:pt x="46" y="219"/>
                </a:cubicBezTo>
                <a:cubicBezTo>
                  <a:pt x="49" y="216"/>
                  <a:pt x="53" y="216"/>
                  <a:pt x="55" y="219"/>
                </a:cubicBezTo>
                <a:cubicBezTo>
                  <a:pt x="56" y="220"/>
                  <a:pt x="57" y="221"/>
                  <a:pt x="57" y="223"/>
                </a:cubicBezTo>
                <a:cubicBezTo>
                  <a:pt x="57" y="225"/>
                  <a:pt x="56" y="226"/>
                  <a:pt x="55" y="22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29" name="Picture 28" descr="Icons_PPT_B-White_OldPhone.png">
            <a:extLst>
              <a:ext uri="{FF2B5EF4-FFF2-40B4-BE49-F238E27FC236}">
                <a16:creationId xmlns:a16="http://schemas.microsoft.com/office/drawing/2014/main" id="{7B3A94CE-888F-6E4B-85DC-290B6FE335BC}"/>
              </a:ext>
            </a:extLst>
          </p:cNvPr>
          <p:cNvPicPr>
            <a:picLocks noChangeAspect="1"/>
          </p:cNvPicPr>
          <p:nvPr/>
        </p:nvPicPr>
        <p:blipFill>
          <a:blip r:embed="rId3" cstate="screen">
            <a:clrChange>
              <a:clrFrom>
                <a:srgbClr val="FFFFFF">
                  <a:alpha val="0"/>
                </a:srgbClr>
              </a:clrFrom>
              <a:clrTo>
                <a:srgbClr val="FFFFFF">
                  <a:alpha val="0"/>
                </a:srgbClr>
              </a:clrTo>
            </a:clrChange>
            <a:duotone>
              <a:prstClr val="black"/>
              <a:srgbClr val="4F86A0">
                <a:tint val="45000"/>
                <a:satMod val="400000"/>
              </a:srgbClr>
            </a:duotone>
            <a:alphaModFix/>
            <a:extLst>
              <a:ext uri="{BEBA8EAE-BF5A-486C-A8C5-ECC9F3942E4B}">
                <a14:imgProps xmlns:a14="http://schemas.microsoft.com/office/drawing/2010/main">
                  <a14:imgLayer r:embed="rId4">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759645" y="2222249"/>
            <a:ext cx="1090696" cy="1090696"/>
          </a:xfrm>
          <a:prstGeom prst="rect">
            <a:avLst/>
          </a:prstGeom>
        </p:spPr>
      </p:pic>
      <p:sp>
        <p:nvSpPr>
          <p:cNvPr id="32" name="TextBox 31">
            <a:extLst>
              <a:ext uri="{FF2B5EF4-FFF2-40B4-BE49-F238E27FC236}">
                <a16:creationId xmlns:a16="http://schemas.microsoft.com/office/drawing/2014/main" id="{1F609F7F-1798-0F43-A823-376438B906E7}"/>
              </a:ext>
            </a:extLst>
          </p:cNvPr>
          <p:cNvSpPr txBox="1"/>
          <p:nvPr/>
        </p:nvSpPr>
        <p:spPr>
          <a:xfrm>
            <a:off x="1331384" y="4617765"/>
            <a:ext cx="1945215" cy="1477328"/>
          </a:xfrm>
          <a:prstGeom prst="rect">
            <a:avLst/>
          </a:prstGeom>
          <a:noFill/>
        </p:spPr>
        <p:txBody>
          <a:bodyPr wrap="square" rtlCol="0">
            <a:spAutoFit/>
          </a:bodyPr>
          <a:lstStyle/>
          <a:p>
            <a:pPr algn="ctr">
              <a:spcAft>
                <a:spcPts val="1200"/>
              </a:spcAft>
            </a:pPr>
            <a:r>
              <a:rPr lang="en-US" sz="1600" b="1" dirty="0">
                <a:solidFill>
                  <a:schemeClr val="accent1"/>
                </a:solidFill>
              </a:rPr>
              <a:t>Turned On Day 1</a:t>
            </a:r>
          </a:p>
          <a:p>
            <a:pPr algn="ctr">
              <a:spcAft>
                <a:spcPts val="1200"/>
              </a:spcAft>
            </a:pPr>
            <a:r>
              <a:rPr lang="en-US" sz="1600" b="1" dirty="0">
                <a:solidFill>
                  <a:srgbClr val="807F83"/>
                </a:solidFill>
              </a:rPr>
              <a:t>Automatically available, some setup may be required</a:t>
            </a:r>
          </a:p>
        </p:txBody>
      </p:sp>
      <p:sp>
        <p:nvSpPr>
          <p:cNvPr id="33" name="TextBox 32">
            <a:extLst>
              <a:ext uri="{FF2B5EF4-FFF2-40B4-BE49-F238E27FC236}">
                <a16:creationId xmlns:a16="http://schemas.microsoft.com/office/drawing/2014/main" id="{F5930FA1-7B77-2D4C-8109-BBD967C90D5A}"/>
              </a:ext>
            </a:extLst>
          </p:cNvPr>
          <p:cNvSpPr txBox="1"/>
          <p:nvPr/>
        </p:nvSpPr>
        <p:spPr>
          <a:xfrm>
            <a:off x="4267200" y="4617765"/>
            <a:ext cx="1945214" cy="984885"/>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p>
        </p:txBody>
      </p:sp>
      <p:sp>
        <p:nvSpPr>
          <p:cNvPr id="34" name="TextBox 33">
            <a:extLst>
              <a:ext uri="{FF2B5EF4-FFF2-40B4-BE49-F238E27FC236}">
                <a16:creationId xmlns:a16="http://schemas.microsoft.com/office/drawing/2014/main" id="{4C95A365-A653-5147-8071-A709487E726F}"/>
              </a:ext>
            </a:extLst>
          </p:cNvPr>
          <p:cNvSpPr txBox="1"/>
          <p:nvPr/>
        </p:nvSpPr>
        <p:spPr>
          <a:xfrm>
            <a:off x="6817785" y="4617765"/>
            <a:ext cx="1945216" cy="1723549"/>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br>
              <a:rPr lang="en-US" sz="1600" b="1" dirty="0">
                <a:solidFill>
                  <a:srgbClr val="807F83"/>
                </a:solidFill>
              </a:rPr>
            </a:br>
            <a:br>
              <a:rPr lang="en-US" sz="1600" b="1" dirty="0">
                <a:solidFill>
                  <a:srgbClr val="807F83"/>
                </a:solidFill>
              </a:rPr>
            </a:br>
            <a:r>
              <a:rPr lang="en-US" sz="1600" b="1" dirty="0">
                <a:solidFill>
                  <a:srgbClr val="807F83"/>
                </a:solidFill>
              </a:rPr>
              <a:t> Requires</a:t>
            </a:r>
            <a:br>
              <a:rPr lang="en-US" sz="1600" b="1" dirty="0">
                <a:solidFill>
                  <a:srgbClr val="807F83"/>
                </a:solidFill>
              </a:rPr>
            </a:br>
            <a:r>
              <a:rPr lang="en-US" sz="1600" b="1" dirty="0">
                <a:solidFill>
                  <a:srgbClr val="807F83"/>
                </a:solidFill>
              </a:rPr>
              <a:t>configuration</a:t>
            </a:r>
          </a:p>
        </p:txBody>
      </p:sp>
      <p:sp>
        <p:nvSpPr>
          <p:cNvPr id="35" name="TextBox 34">
            <a:extLst>
              <a:ext uri="{FF2B5EF4-FFF2-40B4-BE49-F238E27FC236}">
                <a16:creationId xmlns:a16="http://schemas.microsoft.com/office/drawing/2014/main" id="{AE265BF8-8453-D54C-82EA-863868AF43BF}"/>
              </a:ext>
            </a:extLst>
          </p:cNvPr>
          <p:cNvSpPr txBox="1"/>
          <p:nvPr/>
        </p:nvSpPr>
        <p:spPr>
          <a:xfrm>
            <a:off x="9332385" y="4617765"/>
            <a:ext cx="1945215" cy="1723549"/>
          </a:xfrm>
          <a:prstGeom prst="rect">
            <a:avLst/>
          </a:prstGeom>
          <a:noFill/>
        </p:spPr>
        <p:txBody>
          <a:bodyPr wrap="square" rtlCol="0">
            <a:spAutoFit/>
          </a:bodyPr>
          <a:lstStyle/>
          <a:p>
            <a:pPr algn="ctr">
              <a:spcAft>
                <a:spcPts val="1200"/>
              </a:spcAft>
            </a:pPr>
            <a:r>
              <a:rPr lang="en-US" sz="1600" b="1" dirty="0">
                <a:solidFill>
                  <a:schemeClr val="accent1"/>
                </a:solidFill>
              </a:rPr>
              <a:t>Turned Off</a:t>
            </a:r>
          </a:p>
          <a:p>
            <a:pPr algn="ctr">
              <a:spcAft>
                <a:spcPts val="1200"/>
              </a:spcAft>
            </a:pPr>
            <a:r>
              <a:rPr lang="en-US" sz="1600" b="1" dirty="0">
                <a:solidFill>
                  <a:srgbClr val="807F83"/>
                </a:solidFill>
              </a:rPr>
              <a:t>Requires enablement</a:t>
            </a:r>
            <a:br>
              <a:rPr lang="en-US" sz="1600" b="1" dirty="0">
                <a:solidFill>
                  <a:srgbClr val="807F83"/>
                </a:solidFill>
              </a:rPr>
            </a:br>
            <a:br>
              <a:rPr lang="en-US" sz="1600" b="1" dirty="0">
                <a:solidFill>
                  <a:srgbClr val="807F83"/>
                </a:solidFill>
              </a:rPr>
            </a:br>
            <a:r>
              <a:rPr lang="en-US" sz="1600" b="1" dirty="0">
                <a:solidFill>
                  <a:srgbClr val="807F83"/>
                </a:solidFill>
              </a:rPr>
              <a:t>Product Support Request</a:t>
            </a:r>
          </a:p>
        </p:txBody>
      </p:sp>
      <p:cxnSp>
        <p:nvCxnSpPr>
          <p:cNvPr id="36" name="Straight Connector 35">
            <a:extLst>
              <a:ext uri="{FF2B5EF4-FFF2-40B4-BE49-F238E27FC236}">
                <a16:creationId xmlns:a16="http://schemas.microsoft.com/office/drawing/2014/main" id="{025EE278-EE97-6145-987C-8B4596437C4B}"/>
              </a:ext>
            </a:extLst>
          </p:cNvPr>
          <p:cNvCxnSpPr>
            <a:cxnSpLocks/>
          </p:cNvCxnSpPr>
          <p:nvPr/>
        </p:nvCxnSpPr>
        <p:spPr>
          <a:xfrm>
            <a:off x="3810000" y="1894994"/>
            <a:ext cx="0" cy="4352470"/>
          </a:xfrm>
          <a:prstGeom prst="line">
            <a:avLst/>
          </a:prstGeom>
          <a:ln w="19050">
            <a:solidFill>
              <a:srgbClr val="5A7E96"/>
            </a:solidFill>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4473EB3-3555-314C-9FC0-E2627C53FFD7}"/>
              </a:ext>
            </a:extLst>
          </p:cNvPr>
          <p:cNvSpPr/>
          <p:nvPr/>
        </p:nvSpPr>
        <p:spPr>
          <a:xfrm>
            <a:off x="990600" y="1190253"/>
            <a:ext cx="28194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FFFFFF"/>
                </a:solidFill>
              </a:rPr>
              <a:t>Auto-On Features</a:t>
            </a:r>
            <a:endParaRPr lang="en-US" sz="2800" dirty="0">
              <a:solidFill>
                <a:srgbClr val="FFFFFF"/>
              </a:solidFill>
            </a:endParaRPr>
          </a:p>
        </p:txBody>
      </p:sp>
      <p:sp>
        <p:nvSpPr>
          <p:cNvPr id="44" name="Rectangle 43">
            <a:extLst>
              <a:ext uri="{FF2B5EF4-FFF2-40B4-BE49-F238E27FC236}">
                <a16:creationId xmlns:a16="http://schemas.microsoft.com/office/drawing/2014/main" id="{F1B8F3F6-48D8-1C42-81DE-076ABBD6ED08}"/>
              </a:ext>
            </a:extLst>
          </p:cNvPr>
          <p:cNvSpPr/>
          <p:nvPr/>
        </p:nvSpPr>
        <p:spPr>
          <a:xfrm>
            <a:off x="3810000" y="1190253"/>
            <a:ext cx="7620000" cy="684213"/>
          </a:xfrm>
          <a:prstGeom prst="rect">
            <a:avLst/>
          </a:prstGeom>
          <a:solidFill>
            <a:schemeClr val="tx2"/>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FFFFFF"/>
                </a:solidFill>
              </a:rPr>
              <a:t>Configurable Features</a:t>
            </a:r>
            <a:endParaRPr lang="en-US" sz="2800" dirty="0">
              <a:solidFill>
                <a:srgbClr val="FFFFFF"/>
              </a:solidFill>
            </a:endParaRPr>
          </a:p>
        </p:txBody>
      </p:sp>
    </p:spTree>
    <p:extLst>
      <p:ext uri="{BB962C8B-B14F-4D97-AF65-F5344CB8AC3E}">
        <p14:creationId xmlns:p14="http://schemas.microsoft.com/office/powerpoint/2010/main" val="275185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21" grpId="0" animBg="1"/>
      <p:bldP spid="22" grpId="0" animBg="1"/>
      <p:bldP spid="23" grpId="0" animBg="1"/>
      <p:bldP spid="39" grpId="0"/>
      <p:bldP spid="41" grpId="0"/>
      <p:bldP spid="43" grpId="0"/>
      <p:bldP spid="24" grpId="0" animBg="1"/>
      <p:bldP spid="28" grpId="0" animBg="1"/>
      <p:bldP spid="32" grpId="0"/>
      <p:bldP spid="33" grpId="0"/>
      <p:bldP spid="34" grpId="0"/>
      <p:bldP spid="35" grpId="0"/>
      <p:bldP spid="38"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Platform Awareness</a:t>
            </a:r>
          </a:p>
        </p:txBody>
      </p:sp>
    </p:spTree>
    <p:extLst>
      <p:ext uri="{BB962C8B-B14F-4D97-AF65-F5344CB8AC3E}">
        <p14:creationId xmlns:p14="http://schemas.microsoft.com/office/powerpoint/2010/main" val="119144643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XML Rendering</a:t>
            </a:r>
          </a:p>
        </p:txBody>
      </p:sp>
      <p:sp>
        <p:nvSpPr>
          <p:cNvPr id="3" name="Content Placeholder 2"/>
          <p:cNvSpPr>
            <a:spLocks noGrp="1"/>
          </p:cNvSpPr>
          <p:nvPr>
            <p:ph idx="1"/>
          </p:nvPr>
        </p:nvSpPr>
        <p:spPr>
          <a:xfrm>
            <a:off x="238594" y="2005268"/>
            <a:ext cx="3485216"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features provides the ability to generate a viewable rendition for XML files</a:t>
            </a:r>
          </a:p>
          <a:p>
            <a:pPr marL="457200" lvl="1" indent="0">
              <a:spcAft>
                <a:spcPts val="1200"/>
              </a:spcAft>
              <a:buNone/>
            </a:pPr>
            <a:r>
              <a:rPr lang="en-US" sz="1600" dirty="0"/>
              <a:t>XML files are rendered in text format</a:t>
            </a:r>
          </a:p>
          <a:p>
            <a:pPr>
              <a:spcBef>
                <a:spcPts val="600"/>
              </a:spcBef>
              <a:spcAft>
                <a:spcPts val="1200"/>
              </a:spcAft>
            </a:pPr>
            <a:r>
              <a:rPr lang="en-US" sz="2000" dirty="0"/>
              <a:t>Business Justification</a:t>
            </a:r>
          </a:p>
          <a:p>
            <a:pPr marL="457200" lvl="1" indent="0">
              <a:spcAft>
                <a:spcPts val="1200"/>
              </a:spcAft>
              <a:buNone/>
            </a:pPr>
            <a:r>
              <a:rPr lang="en-US" sz="1600" dirty="0"/>
              <a:t>Enable customers to review and annotate XML files within Vault</a:t>
            </a:r>
          </a:p>
          <a:p>
            <a:pPr marL="0" indent="0">
              <a:buNone/>
            </a:pPr>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741808822"/>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AED8A9DD-00E8-4C43-ABF0-ED4F1AF5C35D}"/>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5" name="Picture 4" descr="A screenshot of a cell phone&#10;&#10;Description automatically generated">
            <a:extLst>
              <a:ext uri="{FF2B5EF4-FFF2-40B4-BE49-F238E27FC236}">
                <a16:creationId xmlns:a16="http://schemas.microsoft.com/office/drawing/2014/main" id="{FE8322F9-9274-1642-ABBE-D09428DE63CF}"/>
              </a:ext>
            </a:extLst>
          </p:cNvPr>
          <p:cNvPicPr>
            <a:picLocks noChangeAspect="1"/>
          </p:cNvPicPr>
          <p:nvPr/>
        </p:nvPicPr>
        <p:blipFill>
          <a:blip r:embed="rId4"/>
          <a:stretch>
            <a:fillRect/>
          </a:stretch>
        </p:blipFill>
        <p:spPr>
          <a:xfrm>
            <a:off x="3922096" y="1855526"/>
            <a:ext cx="6429354" cy="3715583"/>
          </a:xfrm>
          <a:prstGeom prst="rect">
            <a:avLst/>
          </a:prstGeom>
        </p:spPr>
      </p:pic>
    </p:spTree>
    <p:extLst>
      <p:ext uri="{BB962C8B-B14F-4D97-AF65-F5344CB8AC3E}">
        <p14:creationId xmlns:p14="http://schemas.microsoft.com/office/powerpoint/2010/main" val="255626159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solidFill>
                <a:srgbClr val="000066"/>
              </a:solidFill>
            </a:endParaRPr>
          </a:p>
        </p:txBody>
      </p:sp>
      <p:sp>
        <p:nvSpPr>
          <p:cNvPr id="2" name="Title 1"/>
          <p:cNvSpPr>
            <a:spLocks noGrp="1"/>
          </p:cNvSpPr>
          <p:nvPr>
            <p:ph type="title"/>
          </p:nvPr>
        </p:nvSpPr>
        <p:spPr>
          <a:xfrm>
            <a:off x="276303" y="70000"/>
            <a:ext cx="10470119" cy="1127488"/>
          </a:xfrm>
        </p:spPr>
        <p:txBody>
          <a:bodyPr/>
          <a:lstStyle/>
          <a:p>
            <a:r>
              <a:rPr lang="en-US" dirty="0"/>
              <a:t>Sharing Settings UI Enhancements for Objects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Redesigned UI provides one sortable table regardless of assignment types (manual, custom, matching sharing rules)</a:t>
            </a:r>
          </a:p>
          <a:p>
            <a:pPr marL="457200" lvl="1" indent="0">
              <a:spcAft>
                <a:spcPts val="1200"/>
              </a:spcAft>
              <a:buNone/>
            </a:pPr>
            <a:r>
              <a:rPr lang="en-US" sz="1600" dirty="0"/>
              <a:t>Searching for user access now returns both direct user role assignments and role assignments through groups</a:t>
            </a:r>
          </a:p>
          <a:p>
            <a:pPr>
              <a:spcBef>
                <a:spcPts val="600"/>
              </a:spcBef>
              <a:spcAft>
                <a:spcPts val="1200"/>
              </a:spcAft>
            </a:pPr>
            <a:r>
              <a:rPr lang="en-US" sz="2000" dirty="0"/>
              <a:t>Business Justification</a:t>
            </a:r>
          </a:p>
          <a:p>
            <a:pPr marL="457200" lvl="1" indent="0">
              <a:spcAft>
                <a:spcPts val="1200"/>
              </a:spcAft>
              <a:buNone/>
            </a:pPr>
            <a:r>
              <a:rPr lang="en-US" sz="1600" dirty="0"/>
              <a:t>Provides improved usability and consistency with Document Sharing Setting UI</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44700871"/>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14" name="Picture 13">
            <a:extLst>
              <a:ext uri="{FF2B5EF4-FFF2-40B4-BE49-F238E27FC236}">
                <a16:creationId xmlns:a16="http://schemas.microsoft.com/office/drawing/2014/main" id="{5505FB85-DEBD-4E55-8163-02B3654AD40A}"/>
              </a:ext>
            </a:extLst>
          </p:cNvPr>
          <p:cNvPicPr>
            <a:picLocks noChangeAspect="1"/>
          </p:cNvPicPr>
          <p:nvPr/>
        </p:nvPicPr>
        <p:blipFill>
          <a:blip r:embed="rId4"/>
          <a:stretch>
            <a:fillRect/>
          </a:stretch>
        </p:blipFill>
        <p:spPr>
          <a:xfrm>
            <a:off x="2385891" y="3516243"/>
            <a:ext cx="6668657" cy="2939474"/>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id="{29A13945-47F7-463C-B0AC-64B2AA64EE80}"/>
              </a:ext>
            </a:extLst>
          </p:cNvPr>
          <p:cNvSpPr/>
          <p:nvPr/>
        </p:nvSpPr>
        <p:spPr>
          <a:xfrm>
            <a:off x="3735124" y="3919709"/>
            <a:ext cx="3756992" cy="4572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43C3CD7-8D52-9F4B-8661-84710966F64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97606901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8B6FE8-FACB-874C-A656-1E885ACAFF79}"/>
              </a:ext>
            </a:extLst>
          </p:cNvPr>
          <p:cNvPicPr>
            <a:picLocks noChangeAspect="1"/>
          </p:cNvPicPr>
          <p:nvPr/>
        </p:nvPicPr>
        <p:blipFill>
          <a:blip r:embed="rId3"/>
          <a:stretch>
            <a:fillRect/>
          </a:stretch>
        </p:blipFill>
        <p:spPr>
          <a:xfrm>
            <a:off x="4492443" y="1124057"/>
            <a:ext cx="5626100" cy="2349500"/>
          </a:xfrm>
          <a:prstGeom prst="rect">
            <a:avLst/>
          </a:prstGeom>
        </p:spPr>
      </p:pic>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Default Search Context</a:t>
            </a:r>
          </a:p>
        </p:txBody>
      </p:sp>
      <p:sp>
        <p:nvSpPr>
          <p:cNvPr id="3" name="Content Placeholder 2"/>
          <p:cNvSpPr>
            <a:spLocks noGrp="1"/>
          </p:cNvSpPr>
          <p:nvPr>
            <p:ph idx="1"/>
          </p:nvPr>
        </p:nvSpPr>
        <p:spPr>
          <a:xfrm>
            <a:off x="820596" y="1066801"/>
            <a:ext cx="3553219" cy="2797773"/>
          </a:xfrm>
        </p:spPr>
        <p:txBody>
          <a:bodyPr/>
          <a:lstStyle/>
          <a:p>
            <a:pPr>
              <a:spcBef>
                <a:spcPts val="600"/>
              </a:spcBef>
              <a:spcAft>
                <a:spcPts val="1200"/>
              </a:spcAft>
            </a:pPr>
            <a:r>
              <a:rPr lang="en-US" sz="2000" dirty="0"/>
              <a:t>Overview</a:t>
            </a:r>
            <a:endParaRPr lang="en-US" sz="1600" dirty="0"/>
          </a:p>
          <a:p>
            <a:pPr marL="457200" lvl="1" indent="0">
              <a:spcAft>
                <a:spcPts val="1200"/>
              </a:spcAft>
              <a:buNone/>
            </a:pPr>
            <a:r>
              <a:rPr lang="en-US" sz="1600" dirty="0"/>
              <a:t>Administrators can now configure any document tab or object tab to be the </a:t>
            </a:r>
            <a:r>
              <a:rPr lang="en-US" sz="1600" b="1" dirty="0"/>
              <a:t>default</a:t>
            </a:r>
            <a:r>
              <a:rPr lang="en-US" sz="1600" dirty="0"/>
              <a:t> search context</a:t>
            </a:r>
          </a:p>
          <a:p>
            <a:pPr marL="457200" lvl="1" indent="0">
              <a:spcAft>
                <a:spcPts val="1200"/>
              </a:spcAft>
              <a:buNone/>
            </a:pPr>
            <a:r>
              <a:rPr lang="en-US" sz="1600" dirty="0"/>
              <a:t>The default search context is applicable when a user is on a tab that is not searchable: </a:t>
            </a:r>
            <a:r>
              <a:rPr lang="en-US" sz="1600" b="1" dirty="0"/>
              <a:t>Home</a:t>
            </a:r>
            <a:r>
              <a:rPr lang="en-US" sz="1600" dirty="0"/>
              <a:t>, </a:t>
            </a:r>
            <a:r>
              <a:rPr lang="en-US" sz="1600" b="1" dirty="0"/>
              <a:t>Dashboards</a:t>
            </a:r>
            <a:r>
              <a:rPr lang="en-US" sz="1600" dirty="0"/>
              <a:t>, or a web tab</a:t>
            </a:r>
          </a:p>
        </p:txBody>
      </p:sp>
      <p:graphicFrame>
        <p:nvGraphicFramePr>
          <p:cNvPr id="7" name="Table 6"/>
          <p:cNvGraphicFramePr>
            <a:graphicFrameLocks noGrp="1"/>
          </p:cNvGraphicFramePr>
          <p:nvPr>
            <p:extLst>
              <p:ext uri="{D42A27DB-BD31-4B8C-83A1-F6EECF244321}">
                <p14:modId xmlns:p14="http://schemas.microsoft.com/office/powerpoint/2010/main" val="1142080772"/>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999811207"/>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Content Placeholder 2">
            <a:extLst>
              <a:ext uri="{FF2B5EF4-FFF2-40B4-BE49-F238E27FC236}">
                <a16:creationId xmlns:a16="http://schemas.microsoft.com/office/drawing/2014/main" id="{53A600FF-2047-427C-831C-EB03E35C202E}"/>
              </a:ext>
            </a:extLst>
          </p:cNvPr>
          <p:cNvSpPr txBox="1">
            <a:spLocks/>
          </p:cNvSpPr>
          <p:nvPr/>
        </p:nvSpPr>
        <p:spPr>
          <a:xfrm>
            <a:off x="826624" y="3833138"/>
            <a:ext cx="9280392" cy="2170983"/>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Business Justification</a:t>
            </a:r>
          </a:p>
          <a:p>
            <a:pPr marL="457200" lvl="1" indent="0">
              <a:spcAft>
                <a:spcPts val="1200"/>
              </a:spcAft>
              <a:buNone/>
            </a:pPr>
            <a:r>
              <a:rPr lang="en-US" sz="1600" dirty="0"/>
              <a:t>Many customers want to steer users to a </a:t>
            </a:r>
            <a:r>
              <a:rPr lang="en-US" sz="1600" i="1" dirty="0"/>
              <a:t>steady state</a:t>
            </a:r>
            <a:r>
              <a:rPr lang="en-US" sz="1600" dirty="0"/>
              <a:t> document tab when searching documents to prevent users from mistakenly performing processes using in-progress versions</a:t>
            </a:r>
          </a:p>
          <a:p>
            <a:pPr lvl="1">
              <a:spcAft>
                <a:spcPts val="1200"/>
              </a:spcAft>
            </a:pPr>
            <a:r>
              <a:rPr lang="en-US" sz="1600" dirty="0"/>
              <a:t>When users login for the first time, or navigates to a tab that is not searchable (i.e. </a:t>
            </a:r>
            <a:r>
              <a:rPr lang="en-US" sz="1600" i="1" dirty="0"/>
              <a:t>Home</a:t>
            </a:r>
            <a:r>
              <a:rPr lang="en-US" sz="1600" dirty="0"/>
              <a:t> or </a:t>
            </a:r>
            <a:r>
              <a:rPr lang="en-US" sz="1600" i="1" dirty="0"/>
              <a:t>Dashboards</a:t>
            </a:r>
            <a:r>
              <a:rPr lang="en-US" sz="1600" dirty="0"/>
              <a:t>), the Search box context defaults to </a:t>
            </a:r>
            <a:r>
              <a:rPr lang="en-US" sz="1600" i="1" dirty="0"/>
              <a:t>All Documents</a:t>
            </a:r>
            <a:endParaRPr lang="en-US" sz="1600" dirty="0"/>
          </a:p>
          <a:p>
            <a:pPr lvl="1">
              <a:spcAft>
                <a:spcPts val="1200"/>
              </a:spcAft>
            </a:pPr>
            <a:r>
              <a:rPr lang="en-US" sz="1600" dirty="0"/>
              <a:t>This behavior could steer a user toward mistakenly using an in-progress version of a document</a:t>
            </a:r>
          </a:p>
        </p:txBody>
      </p:sp>
      <p:sp>
        <p:nvSpPr>
          <p:cNvPr id="10" name="Rectangle 9">
            <a:extLst>
              <a:ext uri="{FF2B5EF4-FFF2-40B4-BE49-F238E27FC236}">
                <a16:creationId xmlns:a16="http://schemas.microsoft.com/office/drawing/2014/main" id="{F6218470-4391-4DB3-B47B-989929FB07E3}"/>
              </a:ext>
            </a:extLst>
          </p:cNvPr>
          <p:cNvSpPr/>
          <p:nvPr/>
        </p:nvSpPr>
        <p:spPr>
          <a:xfrm>
            <a:off x="6504167" y="1066801"/>
            <a:ext cx="3077156" cy="4439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FDF0E5-A164-4B9B-968B-7DE95FBDEE64}"/>
              </a:ext>
            </a:extLst>
          </p:cNvPr>
          <p:cNvSpPr/>
          <p:nvPr/>
        </p:nvSpPr>
        <p:spPr>
          <a:xfrm>
            <a:off x="4531695" y="1391479"/>
            <a:ext cx="430697" cy="2385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8">
            <a:extLst>
              <a:ext uri="{FF2B5EF4-FFF2-40B4-BE49-F238E27FC236}">
                <a16:creationId xmlns:a16="http://schemas.microsoft.com/office/drawing/2014/main" id="{A32ACD0C-3424-4EE1-BC69-A33BA8A4F77F}"/>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6" name="Picture 15" descr="Icons_PPT_White_Wrench.png">
            <a:extLst>
              <a:ext uri="{FF2B5EF4-FFF2-40B4-BE49-F238E27FC236}">
                <a16:creationId xmlns:a16="http://schemas.microsoft.com/office/drawing/2014/main" id="{6F701D1E-2034-4783-9D82-737AE03CE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sp>
        <p:nvSpPr>
          <p:cNvPr id="13" name="TextBox 12">
            <a:extLst>
              <a:ext uri="{FF2B5EF4-FFF2-40B4-BE49-F238E27FC236}">
                <a16:creationId xmlns:a16="http://schemas.microsoft.com/office/drawing/2014/main" id="{80A4D5C9-B569-AD45-B3F9-7B94BAFB52F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60578393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Or Filter Logic</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Reports now support OR logic, as well as AND logic, between filters or prompts</a:t>
            </a:r>
          </a:p>
          <a:p>
            <a:pPr marL="457200" lvl="1" indent="0">
              <a:spcAft>
                <a:spcPts val="1200"/>
              </a:spcAft>
              <a:buNone/>
            </a:pPr>
            <a:r>
              <a:rPr lang="en-US" sz="1600" dirty="0"/>
              <a:t>Parentheses can be used to explicitly group filters together and define precedence</a:t>
            </a:r>
          </a:p>
          <a:p>
            <a:pPr>
              <a:spcBef>
                <a:spcPts val="600"/>
              </a:spcBef>
              <a:spcAft>
                <a:spcPts val="1200"/>
              </a:spcAft>
            </a:pPr>
            <a:r>
              <a:rPr lang="en-US" sz="2000" dirty="0"/>
              <a:t>Business Justification</a:t>
            </a:r>
          </a:p>
          <a:p>
            <a:pPr marL="457200" lvl="1" indent="0">
              <a:spcAft>
                <a:spcPts val="1200"/>
              </a:spcAft>
              <a:buNone/>
            </a:pPr>
            <a:r>
              <a:rPr lang="en-US" sz="1600" dirty="0"/>
              <a:t>Customers often require reports that include both AND and OR logical operations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extLst>
              <p:ext uri="{D42A27DB-BD31-4B8C-83A1-F6EECF244321}">
                <p14:modId xmlns:p14="http://schemas.microsoft.com/office/powerpoint/2010/main" val="238748448"/>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12001831"/>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32A9E343-BFB2-464F-A41D-6ECBDFCA918F}"/>
              </a:ext>
            </a:extLst>
          </p:cNvPr>
          <p:cNvPicPr>
            <a:picLocks noChangeAspect="1"/>
          </p:cNvPicPr>
          <p:nvPr/>
        </p:nvPicPr>
        <p:blipFill>
          <a:blip r:embed="rId4"/>
          <a:stretch>
            <a:fillRect/>
          </a:stretch>
        </p:blipFill>
        <p:spPr>
          <a:xfrm>
            <a:off x="1701797" y="3749371"/>
            <a:ext cx="7315200" cy="1543050"/>
          </a:xfrm>
          <a:prstGeom prst="rect">
            <a:avLst/>
          </a:prstGeom>
          <a:ln>
            <a:solidFill>
              <a:schemeClr val="tx1"/>
            </a:solidFill>
          </a:ln>
        </p:spPr>
      </p:pic>
      <p:sp>
        <p:nvSpPr>
          <p:cNvPr id="5" name="Rectangle 4">
            <a:extLst>
              <a:ext uri="{FF2B5EF4-FFF2-40B4-BE49-F238E27FC236}">
                <a16:creationId xmlns:a16="http://schemas.microsoft.com/office/drawing/2014/main" id="{2765028C-F5E1-415E-AB11-490DE5E4995A}"/>
              </a:ext>
            </a:extLst>
          </p:cNvPr>
          <p:cNvSpPr/>
          <p:nvPr/>
        </p:nvSpPr>
        <p:spPr>
          <a:xfrm>
            <a:off x="1695769" y="4580862"/>
            <a:ext cx="2782956" cy="6957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1A0D668-91B0-2B4A-BEFB-DDB3724F1FFD}"/>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28231597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FF9E16"/>
                </a:solidFill>
              </a:rPr>
              <a:t>Vault Safety Platform </a:t>
            </a:r>
            <a:r>
              <a:rPr lang="da-DK" dirty="0">
                <a:solidFill>
                  <a:srgbClr val="FF9E16"/>
                </a:solidFill>
              </a:rPr>
              <a:t>20R2</a:t>
            </a:r>
            <a:r>
              <a:rPr lang="en-US" dirty="0">
                <a:solidFill>
                  <a:srgbClr val="FF9E16"/>
                </a:solidFill>
              </a:rPr>
              <a:t> Webinar Team</a:t>
            </a:r>
          </a:p>
        </p:txBody>
      </p:sp>
      <p:grpSp>
        <p:nvGrpSpPr>
          <p:cNvPr id="26" name="Group 25">
            <a:extLst>
              <a:ext uri="{FF2B5EF4-FFF2-40B4-BE49-F238E27FC236}">
                <a16:creationId xmlns:a16="http://schemas.microsoft.com/office/drawing/2014/main" id="{F83C4C08-88CB-CD4E-BA22-C16E9C92BF38}"/>
              </a:ext>
            </a:extLst>
          </p:cNvPr>
          <p:cNvGrpSpPr/>
          <p:nvPr/>
        </p:nvGrpSpPr>
        <p:grpSpPr>
          <a:xfrm>
            <a:off x="4081591" y="2107035"/>
            <a:ext cx="5024991" cy="1466922"/>
            <a:chOff x="7313287" y="1676401"/>
            <a:chExt cx="4780876" cy="1317294"/>
          </a:xfrm>
        </p:grpSpPr>
        <p:sp>
          <p:nvSpPr>
            <p:cNvPr id="28" name="Rectangle 27">
              <a:extLst>
                <a:ext uri="{FF2B5EF4-FFF2-40B4-BE49-F238E27FC236}">
                  <a16:creationId xmlns:a16="http://schemas.microsoft.com/office/drawing/2014/main" id="{63F097DA-0F99-6D49-8B55-DC70E7201A54}"/>
                </a:ext>
              </a:extLst>
            </p:cNvPr>
            <p:cNvSpPr/>
            <p:nvPr/>
          </p:nvSpPr>
          <p:spPr>
            <a:xfrm>
              <a:off x="7313287" y="1676401"/>
              <a:ext cx="4727326"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B66E597-39E8-A345-8918-7B60B6D2CB44}"/>
                </a:ext>
              </a:extLst>
            </p:cNvPr>
            <p:cNvSpPr/>
            <p:nvPr/>
          </p:nvSpPr>
          <p:spPr>
            <a:xfrm>
              <a:off x="8119421" y="1843590"/>
              <a:ext cx="3974742" cy="1015663"/>
            </a:xfrm>
            <a:prstGeom prst="rect">
              <a:avLst/>
            </a:prstGeom>
          </p:spPr>
          <p:txBody>
            <a:bodyPr wrap="square">
              <a:spAutoFit/>
            </a:bodyPr>
            <a:lstStyle/>
            <a:p>
              <a:r>
                <a:rPr lang="en-US" sz="2400" b="1" dirty="0"/>
                <a:t>Laura Jelin</a:t>
              </a:r>
            </a:p>
            <a:p>
              <a:r>
                <a:rPr lang="en-US" dirty="0"/>
                <a:t>Customer Success Manager, Vault Safety</a:t>
              </a:r>
            </a:p>
            <a:p>
              <a:r>
                <a:rPr lang="en-US" dirty="0" err="1"/>
                <a:t>laura.jelin@veeva.com</a:t>
              </a:r>
              <a:endParaRPr lang="en-US" dirty="0"/>
            </a:p>
          </p:txBody>
        </p:sp>
      </p:grpSp>
      <p:pic>
        <p:nvPicPr>
          <p:cNvPr id="5" name="Picture 4">
            <a:extLst>
              <a:ext uri="{FF2B5EF4-FFF2-40B4-BE49-F238E27FC236}">
                <a16:creationId xmlns:a16="http://schemas.microsoft.com/office/drawing/2014/main" id="{0457CFC1-8EC0-7843-A281-33508E7F99D7}"/>
              </a:ext>
            </a:extLst>
          </p:cNvPr>
          <p:cNvPicPr>
            <a:picLocks noChangeAspect="1"/>
          </p:cNvPicPr>
          <p:nvPr/>
        </p:nvPicPr>
        <p:blipFill>
          <a:blip r:embed="rId3"/>
          <a:stretch>
            <a:fillRect/>
          </a:stretch>
        </p:blipFill>
        <p:spPr>
          <a:xfrm>
            <a:off x="3132706" y="1942588"/>
            <a:ext cx="1697108" cy="1697108"/>
          </a:xfrm>
          <a:prstGeom prst="rect">
            <a:avLst/>
          </a:prstGeom>
        </p:spPr>
      </p:pic>
      <p:grpSp>
        <p:nvGrpSpPr>
          <p:cNvPr id="24" name="Group 23">
            <a:extLst>
              <a:ext uri="{FF2B5EF4-FFF2-40B4-BE49-F238E27FC236}">
                <a16:creationId xmlns:a16="http://schemas.microsoft.com/office/drawing/2014/main" id="{34F082D5-EA04-A444-8411-2B90A06909BE}"/>
              </a:ext>
            </a:extLst>
          </p:cNvPr>
          <p:cNvGrpSpPr/>
          <p:nvPr/>
        </p:nvGrpSpPr>
        <p:grpSpPr>
          <a:xfrm>
            <a:off x="4025306" y="4125681"/>
            <a:ext cx="5024992" cy="1317294"/>
            <a:chOff x="6867777" y="2004345"/>
            <a:chExt cx="5024992" cy="1317294"/>
          </a:xfrm>
        </p:grpSpPr>
        <p:sp>
          <p:nvSpPr>
            <p:cNvPr id="25" name="Rectangle 24">
              <a:extLst>
                <a:ext uri="{FF2B5EF4-FFF2-40B4-BE49-F238E27FC236}">
                  <a16:creationId xmlns:a16="http://schemas.microsoft.com/office/drawing/2014/main" id="{D9E31094-541F-754E-9998-F2359357AF81}"/>
                </a:ext>
              </a:extLst>
            </p:cNvPr>
            <p:cNvSpPr/>
            <p:nvPr/>
          </p:nvSpPr>
          <p:spPr>
            <a:xfrm>
              <a:off x="6867777" y="2004345"/>
              <a:ext cx="5024992" cy="131729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186E3AB-9A02-0641-A5E9-6514E615CF22}"/>
                </a:ext>
              </a:extLst>
            </p:cNvPr>
            <p:cNvSpPr/>
            <p:nvPr/>
          </p:nvSpPr>
          <p:spPr>
            <a:xfrm>
              <a:off x="7904765" y="2174779"/>
              <a:ext cx="3738538" cy="1015663"/>
            </a:xfrm>
            <a:prstGeom prst="rect">
              <a:avLst/>
            </a:prstGeom>
          </p:spPr>
          <p:txBody>
            <a:bodyPr wrap="square">
              <a:spAutoFit/>
            </a:bodyPr>
            <a:lstStyle/>
            <a:p>
              <a:r>
                <a:rPr lang="en-US" sz="2400" b="1" dirty="0" err="1"/>
                <a:t>Asi</a:t>
              </a:r>
              <a:r>
                <a:rPr lang="en-US" sz="2400" b="1" dirty="0"/>
                <a:t> Roll</a:t>
              </a:r>
            </a:p>
            <a:p>
              <a:r>
                <a:rPr lang="en-US" dirty="0"/>
                <a:t>Director Product </a:t>
              </a:r>
              <a:r>
                <a:rPr lang="en-US" dirty="0" err="1"/>
                <a:t>Mgmt</a:t>
              </a:r>
              <a:r>
                <a:rPr lang="en-US" dirty="0"/>
                <a:t>, Vault Safety</a:t>
              </a:r>
            </a:p>
            <a:p>
              <a:r>
                <a:rPr lang="en-US" dirty="0" err="1"/>
                <a:t>asi.roll@veeva.com</a:t>
              </a:r>
              <a:endParaRPr lang="en-US" dirty="0"/>
            </a:p>
          </p:txBody>
        </p:sp>
      </p:grpSp>
      <p:pic>
        <p:nvPicPr>
          <p:cNvPr id="8" name="Picture 7">
            <a:extLst>
              <a:ext uri="{FF2B5EF4-FFF2-40B4-BE49-F238E27FC236}">
                <a16:creationId xmlns:a16="http://schemas.microsoft.com/office/drawing/2014/main" id="{B10F8D48-F6D9-A14C-993C-E80939C838CC}"/>
              </a:ext>
            </a:extLst>
          </p:cNvPr>
          <p:cNvPicPr>
            <a:picLocks noChangeAspect="1"/>
          </p:cNvPicPr>
          <p:nvPr/>
        </p:nvPicPr>
        <p:blipFill>
          <a:blip r:embed="rId4"/>
          <a:stretch>
            <a:fillRect/>
          </a:stretch>
        </p:blipFill>
        <p:spPr>
          <a:xfrm>
            <a:off x="3236194" y="4096729"/>
            <a:ext cx="1576634" cy="1576634"/>
          </a:xfrm>
          <a:prstGeom prst="rect">
            <a:avLst/>
          </a:prstGeom>
        </p:spPr>
      </p:pic>
    </p:spTree>
    <p:extLst>
      <p:ext uri="{BB962C8B-B14F-4D97-AF65-F5344CB8AC3E}">
        <p14:creationId xmlns:p14="http://schemas.microsoft.com/office/powerpoint/2010/main" val="112921700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Add Change Type Action to Related Record</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This feature allows users to change the object type of related object records using the Actions menu within related record sections on an object record details page</a:t>
            </a:r>
          </a:p>
          <a:p>
            <a:pPr>
              <a:spcBef>
                <a:spcPts val="600"/>
              </a:spcBef>
              <a:spcAft>
                <a:spcPts val="1200"/>
              </a:spcAft>
            </a:pPr>
            <a:r>
              <a:rPr lang="en-US" sz="2000" dirty="0"/>
              <a:t>Business Justification</a:t>
            </a:r>
          </a:p>
          <a:p>
            <a:pPr marL="457200" lvl="1" indent="0">
              <a:spcAft>
                <a:spcPts val="1200"/>
              </a:spcAft>
              <a:buNone/>
            </a:pPr>
            <a:r>
              <a:rPr lang="en-US" sz="1600" dirty="0"/>
              <a:t>This will streamline the management and correction of related records within the same page layout</a:t>
            </a:r>
          </a:p>
          <a:p>
            <a:r>
              <a:rPr lang="en-US" sz="2000" dirty="0"/>
              <a:t>Considerations</a:t>
            </a:r>
          </a:p>
          <a:p>
            <a:pPr marL="457200" lvl="1" indent="0">
              <a:buNone/>
            </a:pPr>
            <a:r>
              <a:rPr lang="en-US" sz="1500" dirty="0"/>
              <a:t>Requires that the related object has more than 1 object type and the user has edit permissions on the related object</a:t>
            </a:r>
          </a:p>
          <a:p>
            <a:pPr marL="457200" lvl="1" indent="0">
              <a:buNone/>
            </a:pPr>
            <a:endParaRPr lang="en-US" sz="1500" dirty="0"/>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B429BC89-0C75-B84C-ADCF-C5CC9248A70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4" name="Picture 3">
            <a:extLst>
              <a:ext uri="{FF2B5EF4-FFF2-40B4-BE49-F238E27FC236}">
                <a16:creationId xmlns:a16="http://schemas.microsoft.com/office/drawing/2014/main" id="{5A801F1B-2880-E44B-B84E-20AD54BE8FD6}"/>
              </a:ext>
            </a:extLst>
          </p:cNvPr>
          <p:cNvPicPr>
            <a:picLocks noChangeAspect="1"/>
          </p:cNvPicPr>
          <p:nvPr/>
        </p:nvPicPr>
        <p:blipFill>
          <a:blip r:embed="rId4"/>
          <a:stretch>
            <a:fillRect/>
          </a:stretch>
        </p:blipFill>
        <p:spPr>
          <a:xfrm>
            <a:off x="2640730" y="3715753"/>
            <a:ext cx="6043862" cy="3010241"/>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F82A0600-EB3C-2B41-B66B-18AD4DD78C98}"/>
              </a:ext>
            </a:extLst>
          </p:cNvPr>
          <p:cNvSpPr/>
          <p:nvPr/>
        </p:nvSpPr>
        <p:spPr>
          <a:xfrm>
            <a:off x="5041231" y="5678905"/>
            <a:ext cx="1624263" cy="2045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66095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Notification Preferences</a:t>
            </a:r>
          </a:p>
        </p:txBody>
      </p:sp>
      <p:sp>
        <p:nvSpPr>
          <p:cNvPr id="3" name="Content Placeholder 2"/>
          <p:cNvSpPr>
            <a:spLocks noGrp="1"/>
          </p:cNvSpPr>
          <p:nvPr>
            <p:ph idx="1"/>
          </p:nvPr>
        </p:nvSpPr>
        <p:spPr>
          <a:xfrm>
            <a:off x="826624" y="1066800"/>
            <a:ext cx="5103724"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System Administrators and Vault Owners can :</a:t>
            </a:r>
          </a:p>
          <a:p>
            <a:pPr lvl="1">
              <a:spcAft>
                <a:spcPts val="600"/>
              </a:spcAft>
            </a:pPr>
            <a:r>
              <a:rPr lang="en-US" sz="1600" dirty="0"/>
              <a:t>setup Users’ email delivery preferences for certain types of notifications</a:t>
            </a:r>
          </a:p>
          <a:p>
            <a:pPr lvl="1">
              <a:spcAft>
                <a:spcPts val="600"/>
              </a:spcAft>
            </a:pPr>
            <a:r>
              <a:rPr lang="en-US" sz="1600" dirty="0"/>
              <a:t>configure how information appears in emails that summarize notifications</a:t>
            </a:r>
          </a:p>
          <a:p>
            <a:pPr lvl="1">
              <a:spcAft>
                <a:spcPts val="600"/>
              </a:spcAft>
            </a:pPr>
            <a:r>
              <a:rPr lang="en-US" sz="1600" dirty="0"/>
              <a:t>configure how often notification summary emails are sent to Users</a:t>
            </a:r>
          </a:p>
          <a:p>
            <a:pPr>
              <a:spcBef>
                <a:spcPts val="600"/>
              </a:spcBef>
              <a:spcAft>
                <a:spcPts val="1200"/>
              </a:spcAft>
            </a:pPr>
            <a:r>
              <a:rPr lang="en-US" sz="2000" dirty="0"/>
              <a:t>Business Justification</a:t>
            </a:r>
          </a:p>
          <a:p>
            <a:pPr marL="457200" lvl="1" indent="0">
              <a:spcAft>
                <a:spcPts val="1200"/>
              </a:spcAft>
              <a:buNone/>
            </a:pPr>
            <a:r>
              <a:rPr lang="en-US" sz="1600" dirty="0"/>
              <a:t>This feature reduces “notification overload” by providing Users with emails containing notification summaries, rather than sending email each time an event triggers a notification</a:t>
            </a:r>
          </a:p>
          <a:p>
            <a:pPr>
              <a:spcBef>
                <a:spcPts val="600"/>
              </a:spcBef>
              <a:spcAft>
                <a:spcPts val="1200"/>
              </a:spcAft>
            </a:pPr>
            <a:r>
              <a:rPr lang="en-US" sz="2000" dirty="0"/>
              <a:t>Considerations</a:t>
            </a:r>
          </a:p>
          <a:p>
            <a:pPr marL="457200" lvl="1" indent="0">
              <a:spcAft>
                <a:spcPts val="600"/>
              </a:spcAft>
              <a:buNone/>
            </a:pPr>
            <a:r>
              <a:rPr lang="en-US" sz="1600" dirty="0"/>
              <a:t>Email preferences are Vault-specific</a:t>
            </a:r>
          </a:p>
          <a:p>
            <a:pPr marL="457200" lvl="1" indent="0">
              <a:spcAft>
                <a:spcPts val="600"/>
              </a:spcAft>
              <a:buNone/>
            </a:pPr>
            <a:r>
              <a:rPr lang="en-US" sz="1600" dirty="0"/>
              <a:t>Refer to </a:t>
            </a:r>
            <a:r>
              <a:rPr lang="en-US" sz="1600" dirty="0">
                <a:hlinkClick r:id="rId3"/>
              </a:rPr>
              <a:t>Vault Help</a:t>
            </a:r>
            <a:r>
              <a:rPr lang="en-US" sz="1600" dirty="0"/>
              <a:t> for more information</a:t>
            </a:r>
          </a:p>
          <a:p>
            <a:pPr marL="457200" lvl="1" indent="0">
              <a:spcAft>
                <a:spcPts val="1200"/>
              </a:spcAft>
              <a:buNone/>
            </a:pPr>
            <a:endParaRPr lang="en-US" sz="1600" dirty="0"/>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825093862"/>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047617471"/>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9106A359-CA87-493E-8D04-1DD354322260}"/>
              </a:ext>
            </a:extLst>
          </p:cNvPr>
          <p:cNvPicPr>
            <a:picLocks noChangeAspect="1"/>
          </p:cNvPicPr>
          <p:nvPr/>
        </p:nvPicPr>
        <p:blipFill>
          <a:blip r:embed="rId5"/>
          <a:stretch>
            <a:fillRect/>
          </a:stretch>
        </p:blipFill>
        <p:spPr>
          <a:xfrm>
            <a:off x="7284287" y="3469542"/>
            <a:ext cx="2489190" cy="1168795"/>
          </a:xfrm>
          <a:prstGeom prst="rect">
            <a:avLst/>
          </a:prstGeom>
          <a:ln>
            <a:solidFill>
              <a:schemeClr val="tx1"/>
            </a:solidFill>
          </a:ln>
        </p:spPr>
      </p:pic>
      <p:pic>
        <p:nvPicPr>
          <p:cNvPr id="5" name="Picture 4">
            <a:extLst>
              <a:ext uri="{FF2B5EF4-FFF2-40B4-BE49-F238E27FC236}">
                <a16:creationId xmlns:a16="http://schemas.microsoft.com/office/drawing/2014/main" id="{4ACFCACC-6002-4F56-9AAA-6247F2C2F392}"/>
              </a:ext>
            </a:extLst>
          </p:cNvPr>
          <p:cNvPicPr>
            <a:picLocks noChangeAspect="1"/>
          </p:cNvPicPr>
          <p:nvPr/>
        </p:nvPicPr>
        <p:blipFill>
          <a:blip r:embed="rId6"/>
          <a:stretch>
            <a:fillRect/>
          </a:stretch>
        </p:blipFill>
        <p:spPr>
          <a:xfrm>
            <a:off x="7420803" y="4995293"/>
            <a:ext cx="2239108" cy="1535651"/>
          </a:xfrm>
          <a:prstGeom prst="rect">
            <a:avLst/>
          </a:prstGeom>
          <a:ln>
            <a:solidFill>
              <a:schemeClr val="tx1"/>
            </a:solidFill>
          </a:ln>
        </p:spPr>
      </p:pic>
      <p:pic>
        <p:nvPicPr>
          <p:cNvPr id="1026" name="Picture 2">
            <a:extLst>
              <a:ext uri="{FF2B5EF4-FFF2-40B4-BE49-F238E27FC236}">
                <a16:creationId xmlns:a16="http://schemas.microsoft.com/office/drawing/2014/main" id="{CE480BDC-78AB-424F-801E-8DC6D99AA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4288" y="1032841"/>
            <a:ext cx="2489190" cy="2090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E6C915-C386-4FE0-9024-B4F532D8E82D}"/>
              </a:ext>
            </a:extLst>
          </p:cNvPr>
          <p:cNvSpPr txBox="1"/>
          <p:nvPr/>
        </p:nvSpPr>
        <p:spPr>
          <a:xfrm>
            <a:off x="7088563" y="797816"/>
            <a:ext cx="2880639" cy="268984"/>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400" b="1" dirty="0">
                <a:solidFill>
                  <a:srgbClr val="FF0000"/>
                </a:solidFill>
              </a:rPr>
              <a:t>Notification Summary Email</a:t>
            </a:r>
          </a:p>
        </p:txBody>
      </p:sp>
      <p:sp>
        <p:nvSpPr>
          <p:cNvPr id="13" name="TextBox 12">
            <a:extLst>
              <a:ext uri="{FF2B5EF4-FFF2-40B4-BE49-F238E27FC236}">
                <a16:creationId xmlns:a16="http://schemas.microsoft.com/office/drawing/2014/main" id="{388FE049-8CAE-46F7-8021-CD1E9C986C11}"/>
              </a:ext>
            </a:extLst>
          </p:cNvPr>
          <p:cNvSpPr txBox="1"/>
          <p:nvPr/>
        </p:nvSpPr>
        <p:spPr>
          <a:xfrm>
            <a:off x="7088562" y="3256277"/>
            <a:ext cx="2880639" cy="268984"/>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400" b="1" dirty="0">
                <a:solidFill>
                  <a:srgbClr val="FF0000"/>
                </a:solidFill>
              </a:rPr>
              <a:t>User Delivery Preferences</a:t>
            </a:r>
          </a:p>
        </p:txBody>
      </p:sp>
      <p:sp>
        <p:nvSpPr>
          <p:cNvPr id="15" name="TextBox 14">
            <a:extLst>
              <a:ext uri="{FF2B5EF4-FFF2-40B4-BE49-F238E27FC236}">
                <a16:creationId xmlns:a16="http://schemas.microsoft.com/office/drawing/2014/main" id="{25D4883E-9333-44F4-A8E5-1A26AECA6DFB}"/>
              </a:ext>
            </a:extLst>
          </p:cNvPr>
          <p:cNvSpPr txBox="1"/>
          <p:nvPr/>
        </p:nvSpPr>
        <p:spPr>
          <a:xfrm>
            <a:off x="7088562" y="4766065"/>
            <a:ext cx="2880639" cy="268984"/>
          </a:xfrm>
          <a:prstGeom prst="rect">
            <a:avLst/>
          </a:prstGeom>
          <a:noFill/>
        </p:spPr>
        <p:txBody>
          <a:bodyPr wrap="square" rtlCol="0">
            <a:spAutoFit/>
          </a:bodyPr>
          <a:lstStyle/>
          <a:p>
            <a:pPr marR="0" algn="ctr" defTabSz="914400" rtl="0" eaLnBrk="1" fontAlgn="auto" latinLnBrk="0" hangingPunct="1">
              <a:lnSpc>
                <a:spcPct val="80000"/>
              </a:lnSpc>
              <a:spcBef>
                <a:spcPts val="1200"/>
              </a:spcBef>
              <a:spcAft>
                <a:spcPts val="0"/>
              </a:spcAft>
              <a:buClr>
                <a:schemeClr val="tx2"/>
              </a:buClr>
              <a:buSzTx/>
              <a:tabLst/>
            </a:pPr>
            <a:r>
              <a:rPr lang="en-US" sz="1400" b="1" dirty="0">
                <a:solidFill>
                  <a:srgbClr val="FF0000"/>
                </a:solidFill>
              </a:rPr>
              <a:t>Summary Email Options</a:t>
            </a:r>
          </a:p>
        </p:txBody>
      </p:sp>
      <p:sp>
        <p:nvSpPr>
          <p:cNvPr id="16" name="TextBox 15">
            <a:extLst>
              <a:ext uri="{FF2B5EF4-FFF2-40B4-BE49-F238E27FC236}">
                <a16:creationId xmlns:a16="http://schemas.microsoft.com/office/drawing/2014/main" id="{82C922FC-7DDD-794A-829B-9F8125A211C1}"/>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16989359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681790-67AF-904D-9AB9-60652EBAAE9D}"/>
              </a:ext>
            </a:extLst>
          </p:cNvPr>
          <p:cNvPicPr>
            <a:picLocks noChangeAspect="1"/>
          </p:cNvPicPr>
          <p:nvPr/>
        </p:nvPicPr>
        <p:blipFill>
          <a:blip r:embed="rId3"/>
          <a:stretch>
            <a:fillRect/>
          </a:stretch>
        </p:blipFill>
        <p:spPr>
          <a:xfrm>
            <a:off x="5882151" y="1853421"/>
            <a:ext cx="4853379" cy="3717688"/>
          </a:xfrm>
          <a:prstGeom prst="rect">
            <a:avLst/>
          </a:prstGeom>
        </p:spPr>
      </p:pic>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2" name="Title 1"/>
          <p:cNvSpPr>
            <a:spLocks noGrp="1"/>
          </p:cNvSpPr>
          <p:nvPr>
            <p:ph type="title"/>
          </p:nvPr>
        </p:nvSpPr>
        <p:spPr>
          <a:xfrm>
            <a:off x="274889" y="63550"/>
            <a:ext cx="10470119" cy="1127488"/>
          </a:xfrm>
        </p:spPr>
        <p:txBody>
          <a:bodyPr/>
          <a:lstStyle/>
          <a:p>
            <a:r>
              <a:rPr lang="en-US" dirty="0"/>
              <a:t>Individual Audit Filters</a:t>
            </a:r>
          </a:p>
        </p:txBody>
      </p:sp>
      <p:sp>
        <p:nvSpPr>
          <p:cNvPr id="3" name="Content Placeholder 2"/>
          <p:cNvSpPr>
            <a:spLocks noGrp="1"/>
          </p:cNvSpPr>
          <p:nvPr>
            <p:ph idx="1"/>
          </p:nvPr>
        </p:nvSpPr>
        <p:spPr>
          <a:xfrm>
            <a:off x="826624" y="1066800"/>
            <a:ext cx="5070593"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Users can now apply </a:t>
            </a:r>
            <a:r>
              <a:rPr lang="en-US" sz="1600" i="1" dirty="0"/>
              <a:t>Event</a:t>
            </a:r>
            <a:r>
              <a:rPr lang="en-US" sz="1600" dirty="0"/>
              <a:t> and </a:t>
            </a:r>
            <a:r>
              <a:rPr lang="en-US" sz="1600" i="1" dirty="0"/>
              <a:t>User</a:t>
            </a:r>
            <a:r>
              <a:rPr lang="en-US" sz="1600" dirty="0"/>
              <a:t> filters, in addition to </a:t>
            </a:r>
            <a:r>
              <a:rPr lang="en-US" sz="1600" i="1" dirty="0"/>
              <a:t>Date</a:t>
            </a:r>
            <a:r>
              <a:rPr lang="en-US" sz="1600" dirty="0"/>
              <a:t> filters, when viewing audit trails for individual documents and object records</a:t>
            </a:r>
          </a:p>
          <a:p>
            <a:pPr>
              <a:spcBef>
                <a:spcPts val="600"/>
              </a:spcBef>
              <a:spcAft>
                <a:spcPts val="1200"/>
              </a:spcAft>
            </a:pPr>
            <a:r>
              <a:rPr lang="en-US" sz="2000" dirty="0"/>
              <a:t>Business Justification</a:t>
            </a:r>
          </a:p>
          <a:p>
            <a:pPr marL="457200" lvl="1" indent="0">
              <a:spcAft>
                <a:spcPts val="1200"/>
              </a:spcAft>
              <a:buNone/>
            </a:pPr>
            <a:r>
              <a:rPr lang="en-US" sz="1600" dirty="0"/>
              <a:t>Allows users to more easily find specific activity of interest within a document’s or object record’s audit trails</a:t>
            </a:r>
          </a:p>
          <a:p>
            <a:pPr marL="457200" lvl="1" indent="0">
              <a:spcAft>
                <a:spcPts val="1200"/>
              </a:spcAft>
              <a:buNone/>
            </a:pPr>
            <a:r>
              <a:rPr lang="en-US" sz="1600" dirty="0"/>
              <a:t>i.e. find all edits performed in the last day</a:t>
            </a:r>
          </a:p>
          <a:p>
            <a:pPr marL="457200" lvl="1" indent="0">
              <a:spcAft>
                <a:spcPts val="1200"/>
              </a:spcAft>
              <a:buNone/>
            </a:pPr>
            <a:r>
              <a:rPr lang="en-US" sz="1600" dirty="0"/>
              <a:t>i.e. find all electronic signatures performed by a user within a specific date range</a:t>
            </a:r>
          </a:p>
          <a:p>
            <a:pPr>
              <a:spcBef>
                <a:spcPts val="600"/>
              </a:spcBef>
              <a:spcAft>
                <a:spcPts val="1200"/>
              </a:spcAft>
            </a:pPr>
            <a:r>
              <a:rPr lang="en-US" sz="2000" dirty="0"/>
              <a:t>Considerations</a:t>
            </a:r>
          </a:p>
          <a:p>
            <a:pPr marL="457200" lvl="1" indent="0">
              <a:spcAft>
                <a:spcPts val="1200"/>
              </a:spcAft>
              <a:buNone/>
            </a:pPr>
            <a:r>
              <a:rPr lang="en-US" sz="1600" dirty="0"/>
              <a:t>Refer to the following link for a list of document audit trail events: </a:t>
            </a:r>
          </a:p>
          <a:p>
            <a:pPr marL="457200" lvl="1" indent="0">
              <a:spcAft>
                <a:spcPts val="1200"/>
              </a:spcAft>
              <a:buNone/>
            </a:pPr>
            <a:r>
              <a:rPr lang="en-US" sz="1600" dirty="0">
                <a:hlinkClick r:id="rId4"/>
              </a:rPr>
              <a:t>http://vaulthelp.vod309.com/wordpress/admin-user-help/auditing/document-audit-events/</a:t>
            </a:r>
            <a:endParaRPr lang="en-US" sz="20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a:solidFill>
                            <a:schemeClr val="bg1"/>
                          </a:solidFill>
                        </a:rPr>
                        <a:t>VISIBLE TO</a:t>
                      </a:r>
                      <a:br>
                        <a:rPr lang="en-US" sz="1600" b="1">
                          <a:solidFill>
                            <a:schemeClr val="bg1"/>
                          </a:solidFill>
                        </a:rPr>
                      </a:br>
                      <a:r>
                        <a:rPr lang="en-US" sz="1600" b="1">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a:solidFill>
                            <a:srgbClr val="FFFFFF"/>
                          </a:solidFill>
                        </a:rPr>
                        <a:t>Feature</a:t>
                      </a:r>
                      <a:r>
                        <a:rPr lang="en-US" sz="1200" baseline="0">
                          <a:solidFill>
                            <a:srgbClr val="FFFFFF"/>
                          </a:solidFill>
                        </a:rPr>
                        <a:t> </a:t>
                      </a:r>
                      <a:r>
                        <a:rPr lang="en-US" sz="120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3" name="Speech Bubble: Rectangle with Corners Rounded 12">
            <a:extLst>
              <a:ext uri="{FF2B5EF4-FFF2-40B4-BE49-F238E27FC236}">
                <a16:creationId xmlns:a16="http://schemas.microsoft.com/office/drawing/2014/main" id="{11C110FA-071C-4C5C-BEDF-CE923C8F4A21}"/>
              </a:ext>
            </a:extLst>
          </p:cNvPr>
          <p:cNvSpPr/>
          <p:nvPr/>
        </p:nvSpPr>
        <p:spPr>
          <a:xfrm>
            <a:off x="9003079" y="1616617"/>
            <a:ext cx="1557130" cy="536713"/>
          </a:xfrm>
          <a:prstGeom prst="wedgeRoundRectCallout">
            <a:avLst>
              <a:gd name="adj1" fmla="val -20833"/>
              <a:gd name="adj2" fmla="val 151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Object Record </a:t>
            </a:r>
          </a:p>
          <a:p>
            <a:pPr algn="ctr"/>
            <a:r>
              <a:rPr lang="en-US" sz="1400" dirty="0"/>
              <a:t>Audit Trail Filters</a:t>
            </a:r>
          </a:p>
        </p:txBody>
      </p:sp>
      <p:sp>
        <p:nvSpPr>
          <p:cNvPr id="15" name="TextBox 14">
            <a:extLst>
              <a:ext uri="{FF2B5EF4-FFF2-40B4-BE49-F238E27FC236}">
                <a16:creationId xmlns:a16="http://schemas.microsoft.com/office/drawing/2014/main" id="{460F7B52-A68E-FB4A-9995-91CD7C3908B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44892714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0F37E-BFE5-49FE-AD25-4668E37422F3}"/>
              </a:ext>
            </a:extLst>
          </p:cNvPr>
          <p:cNvSpPr>
            <a:spLocks noGrp="1"/>
          </p:cNvSpPr>
          <p:nvPr>
            <p:ph type="title"/>
          </p:nvPr>
        </p:nvSpPr>
        <p:spPr/>
        <p:txBody>
          <a:bodyPr/>
          <a:lstStyle/>
          <a:p>
            <a:r>
              <a:rPr lang="en-US" dirty="0"/>
              <a:t>Other Platform Features</a:t>
            </a:r>
          </a:p>
        </p:txBody>
      </p:sp>
      <p:sp>
        <p:nvSpPr>
          <p:cNvPr id="5" name="Content Placeholder 4">
            <a:extLst>
              <a:ext uri="{FF2B5EF4-FFF2-40B4-BE49-F238E27FC236}">
                <a16:creationId xmlns:a16="http://schemas.microsoft.com/office/drawing/2014/main" id="{E0F95E6F-738E-41CF-8B03-6D1B4F08A8A5}"/>
              </a:ext>
            </a:extLst>
          </p:cNvPr>
          <p:cNvSpPr>
            <a:spLocks noGrp="1"/>
          </p:cNvSpPr>
          <p:nvPr>
            <p:ph idx="1"/>
          </p:nvPr>
        </p:nvSpPr>
        <p:spPr/>
        <p:txBody>
          <a:bodyPr/>
          <a:lstStyle/>
          <a:p>
            <a:r>
              <a:rPr lang="en-US" dirty="0"/>
              <a:t>Long Text Field Enhancements</a:t>
            </a:r>
          </a:p>
          <a:p>
            <a:r>
              <a:rPr lang="en-US" dirty="0"/>
              <a:t>MDW: Execute Entry Action / Entry Criteria when Canceling Workflow / Removing Documents </a:t>
            </a:r>
          </a:p>
          <a:p>
            <a:r>
              <a:rPr lang="en-US" dirty="0"/>
              <a:t>Reports- Include prompts in filter </a:t>
            </a:r>
          </a:p>
          <a:p>
            <a:r>
              <a:rPr lang="en-US" dirty="0"/>
              <a:t>Document Lifecycle Atomic Security for Document Workflows Actions </a:t>
            </a:r>
          </a:p>
          <a:p>
            <a:r>
              <a:rPr lang="en-US" dirty="0"/>
              <a:t>Shared Document Lookup Fields </a:t>
            </a:r>
          </a:p>
          <a:p>
            <a:r>
              <a:rPr lang="en-US" dirty="0"/>
              <a:t>Save Version to Vault Without Ending Collaboration Session</a:t>
            </a:r>
          </a:p>
          <a:p>
            <a:endParaRPr lang="en-US" dirty="0">
              <a:highlight>
                <a:srgbClr val="FFFF00"/>
              </a:highlight>
            </a:endParaRPr>
          </a:p>
          <a:p>
            <a:endParaRPr lang="en-US" dirty="0">
              <a:highlight>
                <a:srgbClr val="FFFF00"/>
              </a:highlight>
            </a:endParaRPr>
          </a:p>
          <a:p>
            <a:endParaRPr lang="en-US" dirty="0">
              <a:highlight>
                <a:srgbClr val="FFFF00"/>
              </a:highlight>
            </a:endParaRPr>
          </a:p>
          <a:p>
            <a:endParaRPr lang="en-US" dirty="0"/>
          </a:p>
        </p:txBody>
      </p:sp>
    </p:spTree>
    <p:extLst>
      <p:ext uri="{BB962C8B-B14F-4D97-AF65-F5344CB8AC3E}">
        <p14:creationId xmlns:p14="http://schemas.microsoft.com/office/powerpoint/2010/main" val="49556696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1490D34-63BD-4E37-A4FF-CDB7A646592C}"/>
              </a:ext>
            </a:extLst>
          </p:cNvPr>
          <p:cNvPicPr>
            <a:picLocks noChangeAspect="1"/>
          </p:cNvPicPr>
          <p:nvPr/>
        </p:nvPicPr>
        <p:blipFill>
          <a:blip r:embed="rId3"/>
          <a:stretch>
            <a:fillRect/>
          </a:stretch>
        </p:blipFill>
        <p:spPr>
          <a:xfrm>
            <a:off x="5958136" y="1060788"/>
            <a:ext cx="3872113" cy="1936056"/>
          </a:xfrm>
          <a:prstGeom prst="rect">
            <a:avLst/>
          </a:prstGeom>
          <a:ln>
            <a:solidFill>
              <a:schemeClr val="tx1"/>
            </a:solidFill>
          </a:ln>
        </p:spPr>
      </p:pic>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Long Text Field Enhancements</a:t>
            </a:r>
          </a:p>
        </p:txBody>
      </p:sp>
      <p:sp>
        <p:nvSpPr>
          <p:cNvPr id="3" name="Content Placeholder 2"/>
          <p:cNvSpPr>
            <a:spLocks noGrp="1"/>
          </p:cNvSpPr>
          <p:nvPr>
            <p:ph idx="1"/>
          </p:nvPr>
        </p:nvSpPr>
        <p:spPr>
          <a:xfrm>
            <a:off x="826624" y="1066800"/>
            <a:ext cx="4427428" cy="5410200"/>
          </a:xfrm>
        </p:spPr>
        <p:txBody>
          <a:bodyPr vert="horz" wrap="square" lIns="91440" tIns="45720" rIns="91440" bIns="45720" rtlCol="0" anchor="t">
            <a:noAutofit/>
          </a:bodyPr>
          <a:lstStyle/>
          <a:p>
            <a:pPr>
              <a:spcBef>
                <a:spcPts val="600"/>
              </a:spcBef>
              <a:spcAft>
                <a:spcPts val="1200"/>
              </a:spcAft>
            </a:pPr>
            <a:r>
              <a:rPr lang="en-US" sz="2000" dirty="0"/>
              <a:t>Overview</a:t>
            </a:r>
          </a:p>
          <a:p>
            <a:pPr marL="457200" lvl="1" indent="0">
              <a:spcAft>
                <a:spcPts val="1200"/>
              </a:spcAft>
              <a:buNone/>
            </a:pPr>
            <a:r>
              <a:rPr lang="en-US" sz="1600" dirty="0"/>
              <a:t>Allow Admins to create </a:t>
            </a:r>
            <a:r>
              <a:rPr lang="en-US" sz="1600" dirty="0" err="1"/>
              <a:t>LongText</a:t>
            </a:r>
            <a:r>
              <a:rPr lang="en-US" sz="1600" dirty="0"/>
              <a:t> fields in the Admin UI</a:t>
            </a:r>
            <a:endParaRPr lang="en-US" sz="1600" dirty="0">
              <a:cs typeface="Calibri"/>
            </a:endParaRPr>
          </a:p>
          <a:p>
            <a:pPr marL="457200" lvl="1" indent="0">
              <a:spcAft>
                <a:spcPts val="1200"/>
              </a:spcAft>
              <a:buNone/>
            </a:pPr>
            <a:r>
              <a:rPr lang="en-US" sz="1600" dirty="0"/>
              <a:t>Allow users to edit </a:t>
            </a:r>
            <a:r>
              <a:rPr lang="en-US" sz="1600" dirty="0" err="1"/>
              <a:t>LongText</a:t>
            </a:r>
            <a:r>
              <a:rPr lang="en-US" sz="1600" dirty="0"/>
              <a:t> fields using a pop-up editor</a:t>
            </a:r>
          </a:p>
          <a:p>
            <a:pPr marL="457200" lvl="1" indent="0">
              <a:spcAft>
                <a:spcPts val="1200"/>
              </a:spcAft>
              <a:buNone/>
            </a:pPr>
            <a:r>
              <a:rPr lang="en-US" sz="1600" dirty="0"/>
              <a:t>Ensure all characters in </a:t>
            </a:r>
            <a:r>
              <a:rPr lang="en-US" sz="1600" dirty="0" err="1"/>
              <a:t>LongText</a:t>
            </a:r>
            <a:r>
              <a:rPr lang="en-US" sz="1600" dirty="0"/>
              <a:t> fields are included in exports from list views</a:t>
            </a:r>
          </a:p>
          <a:p>
            <a:pPr>
              <a:spcBef>
                <a:spcPts val="600"/>
              </a:spcBef>
              <a:spcAft>
                <a:spcPts val="1200"/>
              </a:spcAft>
            </a:pPr>
            <a:r>
              <a:rPr lang="en-US" sz="2000" dirty="0"/>
              <a:t>Business Justification</a:t>
            </a:r>
          </a:p>
          <a:p>
            <a:pPr marL="457200" lvl="1" indent="0">
              <a:spcAft>
                <a:spcPts val="1200"/>
              </a:spcAft>
              <a:buNone/>
            </a:pPr>
            <a:r>
              <a:rPr lang="en-US" sz="1600" dirty="0"/>
              <a:t>Improve user experience of editing </a:t>
            </a:r>
            <a:r>
              <a:rPr lang="en-US" sz="1600" dirty="0" err="1"/>
              <a:t>LongText</a:t>
            </a:r>
            <a:r>
              <a:rPr lang="en-US" sz="1600" dirty="0"/>
              <a:t> fields</a:t>
            </a:r>
          </a:p>
          <a:p>
            <a:pPr marL="457200" lvl="1" indent="0">
              <a:spcAft>
                <a:spcPts val="1200"/>
              </a:spcAft>
              <a:buNone/>
            </a:pPr>
            <a:r>
              <a:rPr lang="en-US" sz="1600" dirty="0"/>
              <a:t>Ensure </a:t>
            </a:r>
            <a:r>
              <a:rPr lang="en-US" sz="1600" dirty="0" err="1"/>
              <a:t>LongText</a:t>
            </a:r>
            <a:r>
              <a:rPr lang="en-US" sz="1600" dirty="0"/>
              <a:t> fields are not truncated when exporting records from List views</a:t>
            </a:r>
          </a:p>
          <a:p>
            <a:pPr>
              <a:spcBef>
                <a:spcPts val="600"/>
              </a:spcBef>
              <a:spcAft>
                <a:spcPts val="1200"/>
              </a:spcAft>
            </a:pPr>
            <a:r>
              <a:rPr lang="en-US" sz="2000" dirty="0"/>
              <a:t>Considerations</a:t>
            </a:r>
            <a:endParaRPr lang="en-US" sz="2000" dirty="0">
              <a:cs typeface="Calibri"/>
            </a:endParaRPr>
          </a:p>
          <a:p>
            <a:pPr marL="457200" lvl="1" indent="0">
              <a:spcAft>
                <a:spcPts val="1200"/>
              </a:spcAft>
              <a:buNone/>
            </a:pPr>
            <a:r>
              <a:rPr lang="en-US" sz="1600" dirty="0"/>
              <a:t>Pop-up editor for </a:t>
            </a:r>
            <a:r>
              <a:rPr lang="en-US" sz="1600" dirty="0" err="1"/>
              <a:t>LongText</a:t>
            </a:r>
            <a:r>
              <a:rPr lang="en-US" sz="1600" dirty="0"/>
              <a:t> fields, and ability to export all characters in </a:t>
            </a:r>
            <a:r>
              <a:rPr lang="en-US" sz="1600" dirty="0" err="1"/>
              <a:t>LongText</a:t>
            </a:r>
            <a:r>
              <a:rPr lang="en-US" sz="1600" dirty="0"/>
              <a:t> fields are Auto On features</a:t>
            </a:r>
            <a:endParaRPr lang="en-US" dirty="0"/>
          </a:p>
          <a:p>
            <a:pPr marL="457200" lvl="1" indent="0">
              <a:spcAft>
                <a:spcPts val="1200"/>
              </a:spcAft>
              <a:buNone/>
            </a:pPr>
            <a:endParaRPr lang="en-US" sz="1600" dirty="0"/>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92206164"/>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188107362"/>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B8F1EFC2-8397-41E4-B788-B7CAA8B63608}"/>
              </a:ext>
            </a:extLst>
          </p:cNvPr>
          <p:cNvSpPr txBox="1"/>
          <p:nvPr/>
        </p:nvSpPr>
        <p:spPr>
          <a:xfrm>
            <a:off x="10741994" y="748716"/>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0" name="Picture 9">
            <a:extLst>
              <a:ext uri="{FF2B5EF4-FFF2-40B4-BE49-F238E27FC236}">
                <a16:creationId xmlns:a16="http://schemas.microsoft.com/office/drawing/2014/main" id="{EBB5DFBF-27F5-4929-B25E-C849A7233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2786" y="117979"/>
            <a:ext cx="722394" cy="722394"/>
          </a:xfrm>
          <a:prstGeom prst="rect">
            <a:avLst/>
          </a:prstGeom>
        </p:spPr>
      </p:pic>
      <p:pic>
        <p:nvPicPr>
          <p:cNvPr id="6" name="Picture 5">
            <a:extLst>
              <a:ext uri="{FF2B5EF4-FFF2-40B4-BE49-F238E27FC236}">
                <a16:creationId xmlns:a16="http://schemas.microsoft.com/office/drawing/2014/main" id="{9E7DB930-A3F9-444A-BEB4-6A19A0293D60}"/>
              </a:ext>
            </a:extLst>
          </p:cNvPr>
          <p:cNvPicPr>
            <a:picLocks noChangeAspect="1"/>
          </p:cNvPicPr>
          <p:nvPr/>
        </p:nvPicPr>
        <p:blipFill>
          <a:blip r:embed="rId5"/>
          <a:stretch>
            <a:fillRect/>
          </a:stretch>
        </p:blipFill>
        <p:spPr>
          <a:xfrm>
            <a:off x="5800541" y="3297781"/>
            <a:ext cx="4203274" cy="3000363"/>
          </a:xfrm>
          <a:prstGeom prst="rect">
            <a:avLst/>
          </a:prstGeom>
          <a:ln>
            <a:solidFill>
              <a:schemeClr val="tx1"/>
            </a:solidFill>
          </a:ln>
        </p:spPr>
      </p:pic>
      <p:sp>
        <p:nvSpPr>
          <p:cNvPr id="20" name="Rectangle 19">
            <a:extLst>
              <a:ext uri="{FF2B5EF4-FFF2-40B4-BE49-F238E27FC236}">
                <a16:creationId xmlns:a16="http://schemas.microsoft.com/office/drawing/2014/main" id="{9B575A99-3A6B-4480-9E82-22812C7F1B27}"/>
              </a:ext>
            </a:extLst>
          </p:cNvPr>
          <p:cNvSpPr/>
          <p:nvPr/>
        </p:nvSpPr>
        <p:spPr>
          <a:xfrm>
            <a:off x="9634144" y="5874739"/>
            <a:ext cx="419724" cy="277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502E1BB7-35D6-4D57-BF24-E5616E9C16DC}"/>
              </a:ext>
            </a:extLst>
          </p:cNvPr>
          <p:cNvSpPr/>
          <p:nvPr/>
        </p:nvSpPr>
        <p:spPr>
          <a:xfrm rot="5400000">
            <a:off x="9223252" y="2910283"/>
            <a:ext cx="861247" cy="134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A8DDCCA-34AB-42DC-A454-B5C6A37A325F}"/>
              </a:ext>
            </a:extLst>
          </p:cNvPr>
          <p:cNvSpPr/>
          <p:nvPr/>
        </p:nvSpPr>
        <p:spPr>
          <a:xfrm>
            <a:off x="9525111" y="2321315"/>
            <a:ext cx="254000" cy="225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AAB8A45-F0F4-0643-B6FA-ACFFCDFB8A7C}"/>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51515262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sz="3200" dirty="0"/>
              <a:t>Multi-Document Workflow: Execute Entry Action &amp; Entry Criteria When Canceling Workflows or Removing Documents</a:t>
            </a:r>
          </a:p>
        </p:txBody>
      </p:sp>
      <p:sp>
        <p:nvSpPr>
          <p:cNvPr id="3" name="Content Placeholder 2"/>
          <p:cNvSpPr>
            <a:spLocks noGrp="1"/>
          </p:cNvSpPr>
          <p:nvPr>
            <p:ph idx="1"/>
          </p:nvPr>
        </p:nvSpPr>
        <p:spPr>
          <a:xfrm>
            <a:off x="826624" y="1066800"/>
            <a:ext cx="9165515"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now executes Entry Actions and Entry Criteria for the </a:t>
            </a:r>
            <a:r>
              <a:rPr lang="en-US" sz="1600" i="1" dirty="0"/>
              <a:t>Cancel Workflow State</a:t>
            </a:r>
            <a:r>
              <a:rPr lang="en-US" sz="1600" dirty="0"/>
              <a:t> when a user …</a:t>
            </a:r>
          </a:p>
          <a:p>
            <a:pPr lvl="1">
              <a:spcAft>
                <a:spcPts val="1200"/>
              </a:spcAft>
            </a:pPr>
            <a:r>
              <a:rPr lang="en-US" sz="1600" dirty="0"/>
              <a:t>Cancels a multi-document workflow</a:t>
            </a:r>
          </a:p>
          <a:p>
            <a:pPr lvl="1">
              <a:spcAft>
                <a:spcPts val="1200"/>
              </a:spcAft>
            </a:pPr>
            <a:r>
              <a:rPr lang="en-US" sz="1600" dirty="0"/>
              <a:t>Removes a document from a multi-document workflow</a:t>
            </a:r>
          </a:p>
          <a:p>
            <a:pPr>
              <a:spcBef>
                <a:spcPts val="600"/>
              </a:spcBef>
              <a:spcAft>
                <a:spcPts val="1200"/>
              </a:spcAft>
            </a:pPr>
            <a:r>
              <a:rPr lang="en-US" sz="2000" dirty="0"/>
              <a:t>Business Justification</a:t>
            </a:r>
          </a:p>
          <a:p>
            <a:pPr marL="457200" lvl="1" indent="0">
              <a:spcAft>
                <a:spcPts val="1200"/>
              </a:spcAft>
              <a:buNone/>
            </a:pPr>
            <a:r>
              <a:rPr lang="en-US" sz="1600" dirty="0"/>
              <a:t>Help customers who would like to capture information like workflow cancellation date, or reset values that were set during the workflow process</a:t>
            </a:r>
          </a:p>
          <a:p>
            <a:pPr>
              <a:spcBef>
                <a:spcPts val="600"/>
              </a:spcBef>
              <a:spcAft>
                <a:spcPts val="1200"/>
              </a:spcAft>
            </a:pPr>
            <a:r>
              <a:rPr lang="en-US" sz="2000" dirty="0"/>
              <a:t>Considerations</a:t>
            </a:r>
          </a:p>
          <a:p>
            <a:pPr marL="457200" lvl="1" indent="0">
              <a:spcAft>
                <a:spcPts val="1200"/>
              </a:spcAft>
              <a:buNone/>
            </a:pPr>
            <a:r>
              <a:rPr lang="en-US" sz="1600" dirty="0"/>
              <a:t>When users cancel a multi-document workflow, Vault moves the documents to the configured </a:t>
            </a:r>
            <a:r>
              <a:rPr lang="en-US" sz="1600" i="1" dirty="0"/>
              <a:t>Cancel Workflow State</a:t>
            </a:r>
            <a:endParaRPr lang="en-US" sz="1600" dirty="0"/>
          </a:p>
          <a:p>
            <a:pPr marL="457200" lvl="1" indent="0">
              <a:spcAft>
                <a:spcPts val="1200"/>
              </a:spcAft>
              <a:buNone/>
            </a:pPr>
            <a:r>
              <a:rPr lang="en-US" sz="1600" dirty="0"/>
              <a:t>Administrators can configure the </a:t>
            </a:r>
            <a:r>
              <a:rPr lang="en-US" sz="1600" i="1" dirty="0"/>
              <a:t>Cancel Workflow State</a:t>
            </a:r>
            <a:r>
              <a:rPr lang="en-US" sz="1600" dirty="0"/>
              <a:t> to be </a:t>
            </a:r>
          </a:p>
          <a:p>
            <a:pPr lvl="1">
              <a:spcAft>
                <a:spcPts val="1200"/>
              </a:spcAft>
            </a:pPr>
            <a:r>
              <a:rPr lang="en-US" sz="1600" dirty="0"/>
              <a:t>the “state in which the workflow started”, or</a:t>
            </a:r>
          </a:p>
          <a:p>
            <a:pPr lvl="1">
              <a:spcAft>
                <a:spcPts val="1200"/>
              </a:spcAft>
            </a:pPr>
            <a:r>
              <a:rPr lang="en-US" sz="1600" dirty="0"/>
              <a:t>a specific state in a document lifecycle, or</a:t>
            </a:r>
          </a:p>
          <a:p>
            <a:pPr lvl="1">
              <a:spcAft>
                <a:spcPts val="1200"/>
              </a:spcAft>
            </a:pPr>
            <a:r>
              <a:rPr lang="en-US" sz="1600" dirty="0"/>
              <a:t>no state change</a:t>
            </a:r>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306718452"/>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00120824"/>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TextBox 18">
            <a:extLst>
              <a:ext uri="{FF2B5EF4-FFF2-40B4-BE49-F238E27FC236}">
                <a16:creationId xmlns:a16="http://schemas.microsoft.com/office/drawing/2014/main" id="{31613F34-7E34-40EF-8643-09A1D7B551AD}"/>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3" name="Picture 12" descr="Icons_PPT_White_ThumbsUp.png">
            <a:extLst>
              <a:ext uri="{FF2B5EF4-FFF2-40B4-BE49-F238E27FC236}">
                <a16:creationId xmlns:a16="http://schemas.microsoft.com/office/drawing/2014/main" id="{70460DFE-8BD9-4E80-9F05-2D81B11D40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9" name="TextBox 8">
            <a:extLst>
              <a:ext uri="{FF2B5EF4-FFF2-40B4-BE49-F238E27FC236}">
                <a16:creationId xmlns:a16="http://schemas.microsoft.com/office/drawing/2014/main" id="{5ECF69CE-5AEA-B24A-B2CC-CDFA6230A818}"/>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0709759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Include Prompts with Filters in Report Builder</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The option that prompts a user for information when running a report has been moved</a:t>
            </a:r>
          </a:p>
          <a:p>
            <a:pPr>
              <a:spcBef>
                <a:spcPts val="600"/>
              </a:spcBef>
              <a:spcAft>
                <a:spcPts val="1200"/>
              </a:spcAft>
            </a:pPr>
            <a:r>
              <a:rPr lang="en-US" sz="2000" dirty="0"/>
              <a:t>Business Justification</a:t>
            </a:r>
          </a:p>
          <a:p>
            <a:pPr marL="457200" lvl="1" indent="0">
              <a:spcAft>
                <a:spcPts val="1200"/>
              </a:spcAft>
              <a:buNone/>
            </a:pPr>
            <a:r>
              <a:rPr lang="en-US" sz="1600" dirty="0"/>
              <a:t>Users building reports can define all filters in one location</a:t>
            </a:r>
          </a:p>
          <a:p>
            <a:endParaRPr lang="en-US"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50917826"/>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4" name="Picture 3">
            <a:extLst>
              <a:ext uri="{FF2B5EF4-FFF2-40B4-BE49-F238E27FC236}">
                <a16:creationId xmlns:a16="http://schemas.microsoft.com/office/drawing/2014/main" id="{CF873A39-71F8-4AFB-B0DE-DC1ABC9916B6}"/>
              </a:ext>
            </a:extLst>
          </p:cNvPr>
          <p:cNvPicPr>
            <a:picLocks noChangeAspect="1"/>
          </p:cNvPicPr>
          <p:nvPr/>
        </p:nvPicPr>
        <p:blipFill>
          <a:blip r:embed="rId3"/>
          <a:stretch>
            <a:fillRect/>
          </a:stretch>
        </p:blipFill>
        <p:spPr>
          <a:xfrm>
            <a:off x="464791" y="3590172"/>
            <a:ext cx="4556883" cy="2502121"/>
          </a:xfrm>
          <a:prstGeom prst="rect">
            <a:avLst/>
          </a:prstGeom>
          <a:ln>
            <a:solidFill>
              <a:schemeClr val="tx1"/>
            </a:solidFill>
          </a:ln>
        </p:spPr>
      </p:pic>
      <p:pic>
        <p:nvPicPr>
          <p:cNvPr id="5" name="Picture 4">
            <a:extLst>
              <a:ext uri="{FF2B5EF4-FFF2-40B4-BE49-F238E27FC236}">
                <a16:creationId xmlns:a16="http://schemas.microsoft.com/office/drawing/2014/main" id="{E8165ED3-3108-495D-ADB3-01B3E95C69A8}"/>
              </a:ext>
            </a:extLst>
          </p:cNvPr>
          <p:cNvPicPr>
            <a:picLocks noChangeAspect="1"/>
          </p:cNvPicPr>
          <p:nvPr/>
        </p:nvPicPr>
        <p:blipFill>
          <a:blip r:embed="rId4"/>
          <a:stretch>
            <a:fillRect/>
          </a:stretch>
        </p:blipFill>
        <p:spPr>
          <a:xfrm>
            <a:off x="5706754" y="3563668"/>
            <a:ext cx="4784224" cy="2293400"/>
          </a:xfrm>
          <a:prstGeom prst="rect">
            <a:avLst/>
          </a:prstGeom>
          <a:ln>
            <a:solidFill>
              <a:schemeClr val="tx1"/>
            </a:solidFill>
          </a:ln>
        </p:spPr>
      </p:pic>
      <p:sp>
        <p:nvSpPr>
          <p:cNvPr id="10" name="Speech Bubble: Rectangle with Corners Rounded 9">
            <a:extLst>
              <a:ext uri="{FF2B5EF4-FFF2-40B4-BE49-F238E27FC236}">
                <a16:creationId xmlns:a16="http://schemas.microsoft.com/office/drawing/2014/main" id="{4FA0E519-8DCB-4D81-BB9C-7B95F053B552}"/>
              </a:ext>
            </a:extLst>
          </p:cNvPr>
          <p:cNvSpPr/>
          <p:nvPr/>
        </p:nvSpPr>
        <p:spPr>
          <a:xfrm>
            <a:off x="1450006" y="2955236"/>
            <a:ext cx="2582386" cy="947530"/>
          </a:xfrm>
          <a:prstGeom prst="wedgeRoundRectCallout">
            <a:avLst>
              <a:gd name="adj1" fmla="val -20833"/>
              <a:gd name="adj2" fmla="val 149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Before 20R2</a:t>
            </a:r>
          </a:p>
          <a:p>
            <a:pPr algn="ctr"/>
            <a:r>
              <a:rPr lang="en-US" sz="1400" dirty="0"/>
              <a:t>Separate section for filters with runtime prompts</a:t>
            </a:r>
          </a:p>
        </p:txBody>
      </p:sp>
      <p:sp>
        <p:nvSpPr>
          <p:cNvPr id="12" name="Speech Bubble: Rectangle with Corners Rounded 11">
            <a:extLst>
              <a:ext uri="{FF2B5EF4-FFF2-40B4-BE49-F238E27FC236}">
                <a16:creationId xmlns:a16="http://schemas.microsoft.com/office/drawing/2014/main" id="{C0B2CE2C-F02C-4ED2-B0FE-A3F51811257F}"/>
              </a:ext>
            </a:extLst>
          </p:cNvPr>
          <p:cNvSpPr/>
          <p:nvPr/>
        </p:nvSpPr>
        <p:spPr>
          <a:xfrm>
            <a:off x="6945927" y="2955235"/>
            <a:ext cx="2582386" cy="947530"/>
          </a:xfrm>
          <a:prstGeom prst="wedgeRoundRectCallout">
            <a:avLst>
              <a:gd name="adj1" fmla="val -20833"/>
              <a:gd name="adj2" fmla="val 149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After 20R2</a:t>
            </a:r>
          </a:p>
          <a:p>
            <a:pPr algn="ctr"/>
            <a:r>
              <a:rPr lang="en-US" sz="1400" dirty="0"/>
              <a:t>One section for all filters with checkbox for runtime prompt</a:t>
            </a:r>
          </a:p>
        </p:txBody>
      </p:sp>
      <p:sp>
        <p:nvSpPr>
          <p:cNvPr id="13" name="Arrow: Right 12">
            <a:extLst>
              <a:ext uri="{FF2B5EF4-FFF2-40B4-BE49-F238E27FC236}">
                <a16:creationId xmlns:a16="http://schemas.microsoft.com/office/drawing/2014/main" id="{CAB447C6-1A19-4D25-9287-ED9D49E0E943}"/>
              </a:ext>
            </a:extLst>
          </p:cNvPr>
          <p:cNvSpPr/>
          <p:nvPr/>
        </p:nvSpPr>
        <p:spPr>
          <a:xfrm rot="16200000">
            <a:off x="9726550" y="5007047"/>
            <a:ext cx="411267" cy="32234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945F69D-BB10-4E36-B139-C33AB2CDCB3E}"/>
              </a:ext>
            </a:extLst>
          </p:cNvPr>
          <p:cNvSpPr/>
          <p:nvPr/>
        </p:nvSpPr>
        <p:spPr>
          <a:xfrm rot="10800000">
            <a:off x="1377119" y="4675185"/>
            <a:ext cx="411267" cy="32234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3128C6-BAFF-544D-ADF6-9B2FDA1012B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7726613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Document Lifecyle Atomic Security: Active Workflow Actions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Admins can configure which roles (i.e. Owner, Editor, Document Control, etc.) have permission to perform  the following “active workflow actions” based on document status (i.e. In Edit, In Review, In Approval, Effective, etc.)</a:t>
            </a:r>
          </a:p>
          <a:p>
            <a:pPr lvl="1">
              <a:spcAft>
                <a:spcPts val="600"/>
              </a:spcAft>
            </a:pPr>
            <a:r>
              <a:rPr lang="en-US" sz="1600" dirty="0"/>
              <a:t>Cancel Workflow</a:t>
            </a:r>
          </a:p>
          <a:p>
            <a:pPr lvl="1">
              <a:spcAft>
                <a:spcPts val="600"/>
              </a:spcAft>
            </a:pPr>
            <a:r>
              <a:rPr lang="en-US" sz="1600" dirty="0"/>
              <a:t>Add Participants</a:t>
            </a:r>
          </a:p>
          <a:p>
            <a:pPr lvl="1">
              <a:spcAft>
                <a:spcPts val="600"/>
              </a:spcAft>
            </a:pPr>
            <a:r>
              <a:rPr lang="en-US" sz="1600" dirty="0"/>
              <a:t>Reassign Task</a:t>
            </a:r>
          </a:p>
          <a:p>
            <a:pPr lvl="1">
              <a:spcAft>
                <a:spcPts val="600"/>
              </a:spcAft>
            </a:pPr>
            <a:r>
              <a:rPr lang="en-US" sz="1600" dirty="0"/>
              <a:t>Cancel Task</a:t>
            </a:r>
          </a:p>
          <a:p>
            <a:pPr lvl="1">
              <a:spcAft>
                <a:spcPts val="1200"/>
              </a:spcAft>
            </a:pPr>
            <a:r>
              <a:rPr lang="en-US" sz="1600" dirty="0"/>
              <a:t>Remove Document from a Multi-Document Workflow</a:t>
            </a:r>
          </a:p>
          <a:p>
            <a:pPr>
              <a:spcBef>
                <a:spcPts val="600"/>
              </a:spcBef>
              <a:spcAft>
                <a:spcPts val="1200"/>
              </a:spcAft>
            </a:pPr>
            <a:r>
              <a:rPr lang="en-US" sz="2000" dirty="0"/>
              <a:t>Business Justification</a:t>
            </a:r>
          </a:p>
          <a:p>
            <a:pPr marL="457200" lvl="1" indent="0">
              <a:spcAft>
                <a:spcPts val="600"/>
              </a:spcAft>
              <a:buNone/>
            </a:pPr>
            <a:r>
              <a:rPr lang="en-US" sz="1600" dirty="0"/>
              <a:t>Provides greater control over which roles can administer active workflow tasks for documents </a:t>
            </a:r>
          </a:p>
          <a:p>
            <a:pPr marL="457200" lvl="1" indent="0">
              <a:spcAft>
                <a:spcPts val="1200"/>
              </a:spcAft>
              <a:buNone/>
            </a:pPr>
            <a:r>
              <a:rPr lang="en-US" sz="1600" dirty="0"/>
              <a:t>e.g. Prior to this release, if a user’s Profile/Permission set allowed Cancel Workflow, that user could cancel any document workflow</a:t>
            </a:r>
          </a:p>
          <a:p>
            <a:pPr>
              <a:spcBef>
                <a:spcPts val="600"/>
              </a:spcBef>
              <a:spcAft>
                <a:spcPts val="1200"/>
              </a:spcAft>
            </a:pPr>
            <a:r>
              <a:rPr lang="en-US" sz="2000" dirty="0"/>
              <a:t>Considerations</a:t>
            </a:r>
          </a:p>
          <a:p>
            <a:pPr marL="457200" lvl="1" indent="0">
              <a:spcAft>
                <a:spcPts val="600"/>
              </a:spcAft>
              <a:buNone/>
            </a:pPr>
            <a:r>
              <a:rPr lang="en-US" sz="1600" dirty="0"/>
              <a:t>When enabled, the Workflow Initiator / Workflow Owner no longer receives automatic access to these actions</a:t>
            </a:r>
          </a:p>
          <a:p>
            <a:pPr marL="457200" lvl="1" indent="0">
              <a:spcAft>
                <a:spcPts val="1200"/>
              </a:spcAft>
              <a:buNone/>
            </a:pPr>
            <a:r>
              <a:rPr lang="en-US" sz="1600" dirty="0"/>
              <a:t>Admins will need to ensure that users who start workflows are in document roles with access to perform these actions as needed</a:t>
            </a:r>
          </a:p>
        </p:txBody>
      </p:sp>
      <p:graphicFrame>
        <p:nvGraphicFramePr>
          <p:cNvPr id="7" name="Table 6"/>
          <p:cNvGraphicFramePr>
            <a:graphicFrameLocks noGrp="1"/>
          </p:cNvGraphicFramePr>
          <p:nvPr>
            <p:extLst>
              <p:ext uri="{D42A27DB-BD31-4B8C-83A1-F6EECF244321}">
                <p14:modId xmlns:p14="http://schemas.microsoft.com/office/powerpoint/2010/main" val="2785557203"/>
              </p:ext>
            </p:extLst>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74539935"/>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TextBox 18">
            <a:extLst>
              <a:ext uri="{FF2B5EF4-FFF2-40B4-BE49-F238E27FC236}">
                <a16:creationId xmlns:a16="http://schemas.microsoft.com/office/drawing/2014/main" id="{5BE9913A-BB53-4E6A-B018-5129DE484C68}"/>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Support</a:t>
            </a:r>
          </a:p>
        </p:txBody>
      </p:sp>
      <p:pic>
        <p:nvPicPr>
          <p:cNvPr id="13" name="Picture 12" descr="Icons_PPT_B-White_OldPhone.png">
            <a:extLst>
              <a:ext uri="{FF2B5EF4-FFF2-40B4-BE49-F238E27FC236}">
                <a16:creationId xmlns:a16="http://schemas.microsoft.com/office/drawing/2014/main" id="{C79F9529-B6EA-424B-A8A4-61C335C828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279" y="36576"/>
            <a:ext cx="794633" cy="794633"/>
          </a:xfrm>
          <a:prstGeom prst="rect">
            <a:avLst/>
          </a:prstGeom>
        </p:spPr>
      </p:pic>
      <p:sp>
        <p:nvSpPr>
          <p:cNvPr id="9" name="TextBox 8">
            <a:extLst>
              <a:ext uri="{FF2B5EF4-FFF2-40B4-BE49-F238E27FC236}">
                <a16:creationId xmlns:a16="http://schemas.microsoft.com/office/drawing/2014/main" id="{F4E1CE0F-E75A-064C-A945-6A3BF7AFC6B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40258716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Shared Lookup Fields for Documents</a:t>
            </a:r>
          </a:p>
        </p:txBody>
      </p:sp>
      <p:sp>
        <p:nvSpPr>
          <p:cNvPr id="3" name="Content Placeholder 2"/>
          <p:cNvSpPr>
            <a:spLocks noGrp="1"/>
          </p:cNvSpPr>
          <p:nvPr>
            <p:ph idx="1"/>
          </p:nvPr>
        </p:nvSpPr>
        <p:spPr>
          <a:xfrm>
            <a:off x="826624" y="1066800"/>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GB" sz="1600" dirty="0"/>
              <a:t>Admins can now create Lookup type document fields as shared fields. It is also possible to convert existing lookup fields into shared fields</a:t>
            </a:r>
            <a:endParaRPr lang="en-US" sz="1600" dirty="0"/>
          </a:p>
          <a:p>
            <a:pPr>
              <a:spcBef>
                <a:spcPts val="600"/>
              </a:spcBef>
              <a:spcAft>
                <a:spcPts val="1200"/>
              </a:spcAft>
            </a:pPr>
            <a:r>
              <a:rPr lang="en-US" sz="2000" dirty="0"/>
              <a:t>Business Justification</a:t>
            </a:r>
          </a:p>
          <a:p>
            <a:pPr marL="457200" lvl="1" indent="0">
              <a:spcAft>
                <a:spcPts val="1200"/>
              </a:spcAft>
              <a:buNone/>
            </a:pPr>
            <a:r>
              <a:rPr lang="en-US" sz="1600" dirty="0"/>
              <a:t>Prior to this release, document lookup fields that refer to an object reference could not be shared. These lookup fields are often used in DAC rules and sometimes the limit of 5 lookup fields per object reference field would be hit.  Shared fields will help avoid reaching the limit and streamline DAC configurations</a:t>
            </a:r>
          </a:p>
          <a:p>
            <a:pPr>
              <a:spcBef>
                <a:spcPts val="600"/>
              </a:spcBef>
              <a:spcAft>
                <a:spcPts val="1200"/>
              </a:spcAft>
            </a:pPr>
            <a:r>
              <a:rPr lang="en-US" sz="2000" dirty="0"/>
              <a:t>Considerations</a:t>
            </a:r>
          </a:p>
          <a:p>
            <a:pPr marL="457200" lvl="1" indent="0">
              <a:spcAft>
                <a:spcPts val="1200"/>
              </a:spcAft>
              <a:buNone/>
            </a:pPr>
            <a:r>
              <a:rPr lang="en-GB" sz="1600" dirty="0"/>
              <a:t>In order to share a lookup field with a document type, an Admin must ensure the Lookup Object Field is on the same document type or inherited from a parent document type</a:t>
            </a:r>
          </a:p>
          <a:p>
            <a:pPr marL="457200" lvl="1" indent="0">
              <a:spcAft>
                <a:spcPts val="1200"/>
              </a:spcAft>
              <a:buNone/>
            </a:pPr>
            <a:r>
              <a:rPr lang="en-GB" sz="1600" dirty="0"/>
              <a:t>All custom __c lookup fields can be converted to shared fields</a:t>
            </a:r>
            <a:endParaRPr lang="en-US" sz="1600"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14288105"/>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300" y="53572"/>
            <a:ext cx="757324" cy="757324"/>
          </a:xfrm>
          <a:prstGeom prst="rect">
            <a:avLst/>
          </a:prstGeom>
        </p:spPr>
      </p:pic>
      <p:pic>
        <p:nvPicPr>
          <p:cNvPr id="4" name="Picture 3">
            <a:extLst>
              <a:ext uri="{FF2B5EF4-FFF2-40B4-BE49-F238E27FC236}">
                <a16:creationId xmlns:a16="http://schemas.microsoft.com/office/drawing/2014/main" id="{7B88AEEA-6FB5-8449-BD2A-E053A2C5ED49}"/>
              </a:ext>
            </a:extLst>
          </p:cNvPr>
          <p:cNvPicPr>
            <a:picLocks noChangeAspect="1"/>
          </p:cNvPicPr>
          <p:nvPr/>
        </p:nvPicPr>
        <p:blipFill>
          <a:blip r:embed="rId3"/>
          <a:stretch>
            <a:fillRect/>
          </a:stretch>
        </p:blipFill>
        <p:spPr>
          <a:xfrm>
            <a:off x="2868478" y="4844386"/>
            <a:ext cx="5831662" cy="1580163"/>
          </a:xfrm>
          <a:prstGeom prst="rect">
            <a:avLst/>
          </a:prstGeom>
        </p:spPr>
      </p:pic>
      <p:sp>
        <p:nvSpPr>
          <p:cNvPr id="10" name="TextBox 9">
            <a:extLst>
              <a:ext uri="{FF2B5EF4-FFF2-40B4-BE49-F238E27FC236}">
                <a16:creationId xmlns:a16="http://schemas.microsoft.com/office/drawing/2014/main" id="{A4574D03-0A2F-7549-A777-67845ECC398E}"/>
              </a:ext>
            </a:extLst>
          </p:cNvPr>
          <p:cNvSpPr txBox="1"/>
          <p:nvPr/>
        </p:nvSpPr>
        <p:spPr>
          <a:xfrm>
            <a:off x="10741994" y="2167116"/>
            <a:ext cx="1450006"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25724339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Save Version to Vault Without Ending Collaboration Session</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extLst>
              <p:ext uri="{D42A27DB-BD31-4B8C-83A1-F6EECF244321}">
                <p14:modId xmlns:p14="http://schemas.microsoft.com/office/powerpoint/2010/main" val="3732531268"/>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graphicFrame>
        <p:nvGraphicFramePr>
          <p:cNvPr id="19" name="Table 18">
            <a:extLst>
              <a:ext uri="{FF2B5EF4-FFF2-40B4-BE49-F238E27FC236}">
                <a16:creationId xmlns:a16="http://schemas.microsoft.com/office/drawing/2014/main" id="{83F5DFBB-ADEF-48C9-99E1-5DE9496BB0F3}"/>
              </a:ext>
            </a:extLst>
          </p:cNvPr>
          <p:cNvGraphicFramePr>
            <a:graphicFrameLocks noGrp="1"/>
          </p:cNvGraphicFramePr>
          <p:nvPr/>
        </p:nvGraphicFramePr>
        <p:xfrm>
          <a:off x="10754131" y="4728001"/>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Feature 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0" name="TextBox 19">
            <a:extLst>
              <a:ext uri="{FF2B5EF4-FFF2-40B4-BE49-F238E27FC236}">
                <a16:creationId xmlns:a16="http://schemas.microsoft.com/office/drawing/2014/main" id="{C00CBB9B-A619-954B-9112-61EFD87EE673}"/>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
        <p:nvSpPr>
          <p:cNvPr id="22" name="Content Placeholder 2">
            <a:extLst>
              <a:ext uri="{FF2B5EF4-FFF2-40B4-BE49-F238E27FC236}">
                <a16:creationId xmlns:a16="http://schemas.microsoft.com/office/drawing/2014/main" id="{4A96ADBA-88CF-F340-8E90-8D7CF12657B6}"/>
              </a:ext>
            </a:extLst>
          </p:cNvPr>
          <p:cNvSpPr>
            <a:spLocks noGrp="1"/>
          </p:cNvSpPr>
          <p:nvPr>
            <p:ph idx="1"/>
          </p:nvPr>
        </p:nvSpPr>
        <p:spPr>
          <a:xfrm>
            <a:off x="826623" y="1066800"/>
            <a:ext cx="9722107" cy="5410200"/>
          </a:xfrm>
        </p:spPr>
        <p:txBody>
          <a:bodyPr/>
          <a:lstStyle/>
          <a:p>
            <a:pPr>
              <a:spcBef>
                <a:spcPts val="600"/>
              </a:spcBef>
              <a:spcAft>
                <a:spcPts val="1200"/>
              </a:spcAft>
            </a:pPr>
            <a:r>
              <a:rPr lang="en-US" sz="2000" dirty="0"/>
              <a:t>Overview</a:t>
            </a:r>
          </a:p>
          <a:p>
            <a:pPr marL="457200" lvl="1" indent="0">
              <a:spcAft>
                <a:spcPts val="600"/>
              </a:spcAft>
              <a:buNone/>
            </a:pPr>
            <a:r>
              <a:rPr lang="en-US" sz="1600" dirty="0"/>
              <a:t>This feature saves the latest file changes to Vault as a new minor version, but without ending the collaboration session</a:t>
            </a:r>
          </a:p>
          <a:p>
            <a:pPr marL="457200" lvl="1" indent="0">
              <a:spcAft>
                <a:spcPts val="600"/>
              </a:spcAft>
              <a:buNone/>
            </a:pPr>
            <a:r>
              <a:rPr lang="en-US" sz="1600" dirty="0"/>
              <a:t>Any user with </a:t>
            </a:r>
            <a:r>
              <a:rPr lang="en-US" sz="1600" i="1" dirty="0"/>
              <a:t>Edit Document</a:t>
            </a:r>
            <a:r>
              <a:rPr lang="en-US" sz="1600" dirty="0"/>
              <a:t> permission can use </a:t>
            </a:r>
            <a:r>
              <a:rPr lang="en-US" sz="1600" i="1" dirty="0"/>
              <a:t>Save to Vault</a:t>
            </a:r>
          </a:p>
          <a:p>
            <a:pPr marL="457200" lvl="1" indent="0">
              <a:spcAft>
                <a:spcPts val="1200"/>
              </a:spcAft>
              <a:buNone/>
            </a:pPr>
            <a:r>
              <a:rPr lang="en-US" sz="1600" dirty="0"/>
              <a:t>The user that checked out the document and started the collaboration session can use </a:t>
            </a:r>
            <a:r>
              <a:rPr lang="en-US" sz="1600" i="1" dirty="0"/>
              <a:t>Save to Vault</a:t>
            </a:r>
            <a:r>
              <a:rPr lang="en-US" sz="1600" dirty="0"/>
              <a:t> or </a:t>
            </a:r>
            <a:r>
              <a:rPr lang="en-US" sz="1600" i="1" dirty="0"/>
              <a:t>Check In</a:t>
            </a:r>
          </a:p>
          <a:p>
            <a:pPr>
              <a:spcBef>
                <a:spcPts val="600"/>
              </a:spcBef>
              <a:spcAft>
                <a:spcPts val="1200"/>
              </a:spcAft>
            </a:pPr>
            <a:r>
              <a:rPr lang="en-US" sz="2000" dirty="0"/>
              <a:t>Business Justification</a:t>
            </a:r>
          </a:p>
          <a:p>
            <a:pPr marL="457200" lvl="1" indent="0">
              <a:spcAft>
                <a:spcPts val="1200"/>
              </a:spcAft>
              <a:buNone/>
            </a:pPr>
            <a:r>
              <a:rPr lang="en-US" sz="1600" dirty="0"/>
              <a:t>Periodically save changes to Vault during a collaboration process, instead of waiting until collaboration is finished</a:t>
            </a:r>
          </a:p>
          <a:p>
            <a:pPr>
              <a:spcBef>
                <a:spcPts val="600"/>
              </a:spcBef>
              <a:spcAft>
                <a:spcPts val="1200"/>
              </a:spcAft>
            </a:pPr>
            <a:r>
              <a:rPr lang="en-US" sz="2000" dirty="0"/>
              <a:t>Considerations</a:t>
            </a:r>
          </a:p>
          <a:p>
            <a:pPr marL="457200" lvl="1" indent="0">
              <a:spcAft>
                <a:spcPts val="600"/>
              </a:spcAft>
              <a:buNone/>
            </a:pPr>
            <a:r>
              <a:rPr lang="en-US" sz="1600" i="1" dirty="0"/>
              <a:t>Cancel Checkout</a:t>
            </a:r>
            <a:r>
              <a:rPr lang="en-US" sz="1600" dirty="0"/>
              <a:t> does not rollback / delete versions created by </a:t>
            </a:r>
            <a:r>
              <a:rPr lang="en-US" sz="1600" i="1" dirty="0"/>
              <a:t>Save to Vault</a:t>
            </a:r>
          </a:p>
          <a:p>
            <a:pPr marL="457200" lvl="1" indent="0">
              <a:spcAft>
                <a:spcPts val="600"/>
              </a:spcAft>
              <a:buNone/>
            </a:pPr>
            <a:r>
              <a:rPr lang="en-US" sz="1600" dirty="0"/>
              <a:t>The</a:t>
            </a:r>
            <a:r>
              <a:rPr lang="en-US" sz="1600" i="1" dirty="0"/>
              <a:t> Save to Vault </a:t>
            </a:r>
            <a:r>
              <a:rPr lang="en-US" sz="1600" dirty="0"/>
              <a:t>option is now available in the Action menu of the document </a:t>
            </a:r>
          </a:p>
          <a:p>
            <a:pPr marL="457200" lvl="1" indent="0">
              <a:spcAft>
                <a:spcPts val="600"/>
              </a:spcAft>
              <a:buNone/>
            </a:pPr>
            <a:r>
              <a:rPr lang="en-US" sz="1600" i="1" dirty="0"/>
              <a:t>Save to Vault </a:t>
            </a:r>
            <a:r>
              <a:rPr lang="en-US" sz="1600" dirty="0"/>
              <a:t>does not automatically bring forward annotations to the new document version</a:t>
            </a:r>
          </a:p>
          <a:p>
            <a:pPr marL="457200" lvl="1" indent="0">
              <a:spcAft>
                <a:spcPts val="1200"/>
              </a:spcAft>
              <a:buNone/>
            </a:pPr>
            <a:r>
              <a:rPr lang="en-US" sz="1600" dirty="0"/>
              <a:t>Collaborators are now notified that a collaboration session has ended when the document is checked in</a:t>
            </a:r>
          </a:p>
          <a:p>
            <a:endParaRPr lang="en-US" dirty="0"/>
          </a:p>
        </p:txBody>
      </p:sp>
    </p:spTree>
    <p:extLst>
      <p:ext uri="{BB962C8B-B14F-4D97-AF65-F5344CB8AC3E}">
        <p14:creationId xmlns:p14="http://schemas.microsoft.com/office/powerpoint/2010/main" val="36044635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6275"/>
            <a:ext cx="11430000" cy="1101213"/>
          </a:xfrm>
        </p:spPr>
        <p:txBody>
          <a:bodyPr>
            <a:normAutofit/>
          </a:bodyPr>
          <a:lstStyle/>
          <a:p>
            <a:r>
              <a:rPr lang="en-US" dirty="0"/>
              <a:t>Foreword</a:t>
            </a:r>
          </a:p>
        </p:txBody>
      </p:sp>
      <p:sp>
        <p:nvSpPr>
          <p:cNvPr id="6" name="Text Placeholder 5"/>
          <p:cNvSpPr>
            <a:spLocks noGrp="1"/>
          </p:cNvSpPr>
          <p:nvPr>
            <p:ph idx="1"/>
          </p:nvPr>
        </p:nvSpPr>
        <p:spPr/>
        <p:txBody>
          <a:bodyPr anchor="t">
            <a:normAutofit/>
          </a:bodyPr>
          <a:lstStyle/>
          <a:p>
            <a:pPr>
              <a:lnSpc>
                <a:spcPct val="100000"/>
              </a:lnSpc>
              <a:spcBef>
                <a:spcPts val="1200"/>
              </a:spcBef>
            </a:pPr>
            <a:r>
              <a:rPr lang="en-US" dirty="0"/>
              <a:t>The content of this presentation is </a:t>
            </a:r>
            <a:r>
              <a:rPr lang="en-US" b="1" u="sng" dirty="0"/>
              <a:t>subject to change</a:t>
            </a:r>
            <a:r>
              <a:rPr lang="en-US" dirty="0"/>
              <a:t> prior to the 20R2 Release</a:t>
            </a:r>
          </a:p>
          <a:p>
            <a:pPr marL="0" indent="0">
              <a:lnSpc>
                <a:spcPct val="100000"/>
              </a:lnSpc>
              <a:spcBef>
                <a:spcPts val="1200"/>
              </a:spcBef>
              <a:buNone/>
            </a:pPr>
            <a:r>
              <a:rPr lang="en-US" sz="2100" dirty="0">
                <a:solidFill>
                  <a:srgbClr val="FF9E16"/>
                </a:solidFill>
              </a:rPr>
              <a:t>	</a:t>
            </a:r>
            <a:r>
              <a:rPr lang="en-US" dirty="0">
                <a:solidFill>
                  <a:srgbClr val="FF9E16"/>
                </a:solidFill>
              </a:rPr>
              <a:t>Please note the revision date on the title slide</a:t>
            </a:r>
          </a:p>
          <a:p>
            <a:pPr>
              <a:lnSpc>
                <a:spcPct val="100000"/>
              </a:lnSpc>
              <a:spcBef>
                <a:spcPts val="1200"/>
              </a:spcBef>
            </a:pPr>
            <a:r>
              <a:rPr lang="en-US" dirty="0"/>
              <a:t>Veeva encourages you to always reference Release documentation from our Release pages to ensure you are using the </a:t>
            </a:r>
            <a:r>
              <a:rPr lang="en-US" b="1" u="sng" dirty="0"/>
              <a:t>latest information</a:t>
            </a:r>
          </a:p>
          <a:p>
            <a:pPr marL="0" indent="0">
              <a:lnSpc>
                <a:spcPct val="100000"/>
              </a:lnSpc>
              <a:spcBef>
                <a:spcPts val="1200"/>
              </a:spcBef>
              <a:buNone/>
            </a:pPr>
            <a:r>
              <a:rPr lang="en-US" dirty="0">
                <a:solidFill>
                  <a:srgbClr val="F8991C"/>
                </a:solidFill>
              </a:rPr>
              <a:t>	</a:t>
            </a:r>
            <a:r>
              <a:rPr lang="en-US" dirty="0" err="1">
                <a:solidFill>
                  <a:srgbClr val="F8991C"/>
                </a:solidFill>
              </a:rPr>
              <a:t>Safety.VeevaVault.Help</a:t>
            </a:r>
            <a:r>
              <a:rPr lang="en-US" dirty="0">
                <a:solidFill>
                  <a:srgbClr val="F8991C"/>
                </a:solidFill>
              </a:rPr>
              <a:t> </a:t>
            </a:r>
            <a:r>
              <a:rPr lang="en-US" dirty="0">
                <a:sym typeface="Wingdings" panose="05000000000000000000" pitchFamily="2" charset="2"/>
              </a:rPr>
              <a:t></a:t>
            </a:r>
            <a:r>
              <a:rPr lang="en-US" dirty="0">
                <a:solidFill>
                  <a:srgbClr val="F8991C"/>
                </a:solidFill>
                <a:sym typeface="Wingdings" panose="05000000000000000000" pitchFamily="2" charset="2"/>
              </a:rPr>
              <a:t> Release Notes </a:t>
            </a:r>
            <a:r>
              <a:rPr lang="en-US" dirty="0">
                <a:sym typeface="Wingdings" panose="05000000000000000000" pitchFamily="2" charset="2"/>
              </a:rPr>
              <a:t></a:t>
            </a:r>
            <a:r>
              <a:rPr lang="en-US" dirty="0">
                <a:solidFill>
                  <a:srgbClr val="F8991C"/>
                </a:solidFill>
                <a:sym typeface="Wingdings" panose="05000000000000000000" pitchFamily="2" charset="2"/>
              </a:rPr>
              <a:t> About the 20R2 Release</a:t>
            </a:r>
            <a:endParaRPr lang="en-US" dirty="0">
              <a:solidFill>
                <a:srgbClr val="F8991C"/>
              </a:solidFill>
            </a:endParaRPr>
          </a:p>
          <a:p>
            <a:pPr>
              <a:lnSpc>
                <a:spcPct val="100000"/>
              </a:lnSpc>
              <a:spcBef>
                <a:spcPts val="1200"/>
              </a:spcBef>
            </a:pPr>
            <a:endParaRPr lang="en-US" dirty="0"/>
          </a:p>
        </p:txBody>
      </p:sp>
    </p:spTree>
    <p:extLst>
      <p:ext uri="{BB962C8B-B14F-4D97-AF65-F5344CB8AC3E}">
        <p14:creationId xmlns:p14="http://schemas.microsoft.com/office/powerpoint/2010/main" val="274582425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71719" cy="1101213"/>
          </a:xfrm>
        </p:spPr>
        <p:txBody>
          <a:bodyPr/>
          <a:lstStyle/>
          <a:p>
            <a:r>
              <a:rPr lang="en-US" dirty="0">
                <a:latin typeface="Calibri" panose="020F0502020204030204" pitchFamily="34" charset="0"/>
                <a:cs typeface="Calibri" panose="020F0502020204030204" pitchFamily="34" charset="0"/>
              </a:rPr>
              <a:t>Webinar Poll: Features Poll</a:t>
            </a:r>
            <a:endParaRPr lang="en-US" dirty="0"/>
          </a:p>
        </p:txBody>
      </p:sp>
      <p:pic>
        <p:nvPicPr>
          <p:cNvPr id="12" name="Picture 11">
            <a:extLst>
              <a:ext uri="{FF2B5EF4-FFF2-40B4-BE49-F238E27FC236}">
                <a16:creationId xmlns:a16="http://schemas.microsoft.com/office/drawing/2014/main" id="{E94DC186-FFBF-47B4-9CB3-E94550783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731" y="1815329"/>
            <a:ext cx="4941481" cy="3511052"/>
          </a:xfrm>
          <a:prstGeom prst="rect">
            <a:avLst/>
          </a:prstGeom>
        </p:spPr>
      </p:pic>
    </p:spTree>
    <p:extLst>
      <p:ext uri="{BB962C8B-B14F-4D97-AF65-F5344CB8AC3E}">
        <p14:creationId xmlns:p14="http://schemas.microsoft.com/office/powerpoint/2010/main" val="388494383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Case Intake &amp; Case Processing</a:t>
            </a:r>
          </a:p>
        </p:txBody>
      </p:sp>
    </p:spTree>
    <p:extLst>
      <p:ext uri="{BB962C8B-B14F-4D97-AF65-F5344CB8AC3E}">
        <p14:creationId xmlns:p14="http://schemas.microsoft.com/office/powerpoint/2010/main" val="318831016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55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E2B R2 Product Import Converter and Enhancements</a:t>
            </a:r>
          </a:p>
        </p:txBody>
      </p:sp>
      <p:graphicFrame>
        <p:nvGraphicFramePr>
          <p:cNvPr id="7" name="Table 6"/>
          <p:cNvGraphicFramePr>
            <a:graphicFrameLocks noGrp="1"/>
          </p:cNvGraphicFramePr>
          <p:nvPr>
            <p:extLst>
              <p:ext uri="{D42A27DB-BD31-4B8C-83A1-F6EECF244321}">
                <p14:modId xmlns:p14="http://schemas.microsoft.com/office/powerpoint/2010/main" val="3084845812"/>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51422838"/>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C2A28B1F-98DF-6B41-95E5-44D7E88871A5}"/>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0" name="Picture 9" descr="Icons_PPT_White_ThumbsUp.png">
            <a:extLst>
              <a:ext uri="{FF2B5EF4-FFF2-40B4-BE49-F238E27FC236}">
                <a16:creationId xmlns:a16="http://schemas.microsoft.com/office/drawing/2014/main" id="{0CF70A2F-CE92-9949-A314-5D35BBF9A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2" name="Content Placeholder 2">
            <a:extLst>
              <a:ext uri="{FF2B5EF4-FFF2-40B4-BE49-F238E27FC236}">
                <a16:creationId xmlns:a16="http://schemas.microsoft.com/office/drawing/2014/main" id="{A2123657-999C-AC47-BADC-2E24081EA07A}"/>
              </a:ext>
            </a:extLst>
          </p:cNvPr>
          <p:cNvSpPr>
            <a:spLocks noGrp="1"/>
          </p:cNvSpPr>
          <p:nvPr>
            <p:ph idx="1"/>
          </p:nvPr>
        </p:nvSpPr>
        <p:spPr>
          <a:xfrm>
            <a:off x="559791" y="1167358"/>
            <a:ext cx="9903142" cy="5605942"/>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596900" lvl="1" indent="0">
              <a:lnSpc>
                <a:spcPct val="115000"/>
              </a:lnSpc>
              <a:spcBef>
                <a:spcPts val="0"/>
              </a:spcBef>
              <a:spcAft>
                <a:spcPts val="1200"/>
              </a:spcAft>
              <a:buClr>
                <a:schemeClr val="tx2"/>
              </a:buClr>
              <a:buSzPts val="1400"/>
              <a:buNone/>
            </a:pPr>
            <a:r>
              <a:rPr lang="en-US" sz="1600" dirty="0"/>
              <a:t>When importing E2B(R2) files, Vault Safety now merges drug duplicates and creates a single Case Product, including all of its dosages and substances.  The system sends a warning notification if conflicting information is found under drug duplicates. </a:t>
            </a:r>
          </a:p>
          <a:p>
            <a:pPr marL="596900" lvl="1" indent="0">
              <a:lnSpc>
                <a:spcPct val="115000"/>
              </a:lnSpc>
              <a:spcBef>
                <a:spcPts val="0"/>
              </a:spcBef>
              <a:spcAft>
                <a:spcPts val="1200"/>
              </a:spcAft>
              <a:buClr>
                <a:schemeClr val="tx2"/>
              </a:buClr>
              <a:buSzPts val="1400"/>
              <a:buNone/>
            </a:pPr>
            <a:r>
              <a:rPr lang="en-US" sz="1600" dirty="0"/>
              <a:t>A drug is considered a duplicate when the following data points match:</a:t>
            </a:r>
            <a:br>
              <a:rPr lang="en-US" sz="1600" dirty="0"/>
            </a:br>
            <a:r>
              <a:rPr lang="en-US" sz="1600" dirty="0"/>
              <a:t>Proprietary medicinal product name </a:t>
            </a:r>
            <a:br>
              <a:rPr lang="en-US" sz="1600" dirty="0"/>
            </a:br>
            <a:r>
              <a:rPr lang="en-US" sz="1600" dirty="0"/>
              <a:t>All active substance names </a:t>
            </a:r>
            <a:br>
              <a:rPr lang="en-US" sz="1600" dirty="0"/>
            </a:br>
            <a:r>
              <a:rPr lang="en-US" sz="1600" dirty="0"/>
              <a:t>The country where the drug was obtained </a:t>
            </a:r>
            <a:endParaRPr lang="en-US" sz="1400" b="1" dirty="0"/>
          </a:p>
          <a:p>
            <a:pPr marL="228600" lvl="1">
              <a:spcAft>
                <a:spcPts val="1200"/>
              </a:spcAft>
              <a:buClr>
                <a:schemeClr val="tx2"/>
              </a:buClr>
              <a:buSzPts val="1400"/>
              <a:buFont typeface="Arial" panose="020B0604020202020204" pitchFamily="34" charset="0"/>
              <a:buChar char="•"/>
            </a:pPr>
            <a:r>
              <a:rPr lang="en-US" sz="2000" dirty="0"/>
              <a:t>Business Justification</a:t>
            </a:r>
          </a:p>
          <a:p>
            <a:pPr marL="596900" lvl="1" indent="0">
              <a:lnSpc>
                <a:spcPct val="115000"/>
              </a:lnSpc>
              <a:spcBef>
                <a:spcPts val="0"/>
              </a:spcBef>
              <a:buSzPts val="1400"/>
              <a:buNone/>
            </a:pPr>
            <a:r>
              <a:rPr lang="en-US" sz="1600" dirty="0"/>
              <a:t>Dosage is not a repeatable section in E2B(R2) format. For dosage regimen that involve more than one dosage form and/or changes in dosage, the sender can provide more than one iteration for the same drug.</a:t>
            </a:r>
          </a:p>
          <a:p>
            <a:pPr marL="596900" lvl="1" indent="0">
              <a:lnSpc>
                <a:spcPct val="115000"/>
              </a:lnSpc>
              <a:spcBef>
                <a:spcPts val="0"/>
              </a:spcBef>
              <a:buSzPts val="1400"/>
              <a:buNone/>
            </a:pPr>
            <a:endParaRPr lang="en-US" sz="1600" b="1" dirty="0"/>
          </a:p>
          <a:p>
            <a:pPr marL="228600" lvl="1">
              <a:spcAft>
                <a:spcPts val="1200"/>
              </a:spcAft>
              <a:buClr>
                <a:schemeClr val="tx2"/>
              </a:buClr>
              <a:buSzPts val="1400"/>
              <a:buFont typeface="Arial" panose="020B0604020202020204" pitchFamily="34" charset="0"/>
              <a:buChar char="•"/>
            </a:pPr>
            <a:r>
              <a:rPr lang="en-US" sz="2000" dirty="0"/>
              <a:t>Considerations</a:t>
            </a:r>
          </a:p>
          <a:p>
            <a:pPr marL="596900" lvl="1" indent="0">
              <a:lnSpc>
                <a:spcPct val="115000"/>
              </a:lnSpc>
              <a:spcBef>
                <a:spcPts val="0"/>
              </a:spcBef>
              <a:spcAft>
                <a:spcPts val="1200"/>
              </a:spcAft>
              <a:buClr>
                <a:schemeClr val="tx2"/>
              </a:buClr>
              <a:buSzPts val="1400"/>
              <a:buNone/>
            </a:pPr>
            <a:r>
              <a:rPr lang="en-US" sz="1600" dirty="0"/>
              <a:t>Products from a blinded study that have the same Application Numbers but different names will be merged on import.</a:t>
            </a:r>
          </a:p>
          <a:p>
            <a:pPr marL="342900" lvl="1" indent="0">
              <a:lnSpc>
                <a:spcPct val="115000"/>
              </a:lnSpc>
              <a:spcBef>
                <a:spcPts val="0"/>
              </a:spcBef>
              <a:buSzPts val="1800"/>
              <a:buNone/>
            </a:pPr>
            <a:endParaRPr lang="en-US" sz="1200" dirty="0"/>
          </a:p>
          <a:p>
            <a:pPr marL="0" indent="0">
              <a:buNone/>
            </a:pPr>
            <a:endParaRPr lang="en-US" dirty="0"/>
          </a:p>
        </p:txBody>
      </p:sp>
      <p:sp>
        <p:nvSpPr>
          <p:cNvPr id="13" name="TextBox 12">
            <a:extLst>
              <a:ext uri="{FF2B5EF4-FFF2-40B4-BE49-F238E27FC236}">
                <a16:creationId xmlns:a16="http://schemas.microsoft.com/office/drawing/2014/main" id="{E1260084-6013-F24C-83AB-5D45F52705B1}"/>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87105857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Non-Standard Frequency Export for FDA E2B(R2)</a:t>
            </a:r>
          </a:p>
        </p:txBody>
      </p:sp>
      <p:sp>
        <p:nvSpPr>
          <p:cNvPr id="3" name="Content Placeholder 2"/>
          <p:cNvSpPr>
            <a:spLocks noGrp="1"/>
          </p:cNvSpPr>
          <p:nvPr>
            <p:ph idx="1"/>
          </p:nvPr>
        </p:nvSpPr>
        <p:spPr>
          <a:xfrm>
            <a:off x="553677" y="1197488"/>
            <a:ext cx="9915370" cy="5410200"/>
          </a:xfrm>
        </p:spPr>
        <p:txBody>
          <a:bodyPr/>
          <a:lstStyle/>
          <a:p>
            <a:pPr>
              <a:spcBef>
                <a:spcPts val="600"/>
              </a:spcBef>
              <a:spcAft>
                <a:spcPts val="1200"/>
              </a:spcAft>
            </a:pPr>
            <a:r>
              <a:rPr lang="en-US" sz="2000" dirty="0"/>
              <a:t>Overview</a:t>
            </a:r>
          </a:p>
          <a:p>
            <a:pPr marL="596900" lvl="1" indent="0">
              <a:lnSpc>
                <a:spcPct val="115000"/>
              </a:lnSpc>
              <a:spcBef>
                <a:spcPts val="0"/>
              </a:spcBef>
              <a:buSzPts val="1400"/>
              <a:buNone/>
            </a:pPr>
            <a:r>
              <a:rPr lang="en-US" sz="1600" dirty="0"/>
              <a:t>Vault Safety now exports non-standard frequency measurements (cyclical, as necessary, and total) to the dosage text field and leaves the frequency value and unit blank to ensure a compliant FDA E2B(R2) file is generated.</a:t>
            </a:r>
          </a:p>
          <a:p>
            <a:pPr marL="596900" lvl="1" indent="0">
              <a:lnSpc>
                <a:spcPct val="115000"/>
              </a:lnSpc>
              <a:spcBef>
                <a:spcPts val="0"/>
              </a:spcBef>
              <a:buSzPts val="1400"/>
              <a:buNone/>
            </a:pPr>
            <a:br>
              <a:rPr lang="en-US" sz="1600" dirty="0"/>
            </a:br>
            <a:r>
              <a:rPr lang="en-US" sz="1600" dirty="0"/>
              <a:t>Vault Safety sends a notification when it maps non-standard frequency values this way during an FDA E2B (R2) export</a:t>
            </a:r>
            <a:r>
              <a:rPr lang="en-US" sz="1400" dirty="0"/>
              <a:t>.</a:t>
            </a:r>
            <a:br>
              <a:rPr lang="en-US" sz="1400" dirty="0"/>
            </a:br>
            <a:endParaRPr lang="en-US" sz="2000" dirty="0"/>
          </a:p>
          <a:p>
            <a:pPr>
              <a:spcBef>
                <a:spcPts val="600"/>
              </a:spcBef>
              <a:spcAft>
                <a:spcPts val="1200"/>
              </a:spcAft>
            </a:pPr>
            <a:r>
              <a:rPr lang="en-US" sz="2000" dirty="0"/>
              <a:t>Business Justification</a:t>
            </a:r>
          </a:p>
          <a:p>
            <a:pPr marL="596900" lvl="1" indent="0">
              <a:lnSpc>
                <a:spcPct val="115000"/>
              </a:lnSpc>
              <a:spcBef>
                <a:spcPts val="0"/>
              </a:spcBef>
              <a:buSzPts val="1400"/>
              <a:buNone/>
            </a:pPr>
            <a:r>
              <a:rPr lang="en-US" sz="1600" dirty="0"/>
              <a:t>Vault supports </a:t>
            </a:r>
            <a:r>
              <a:rPr lang="en-US" sz="1600" i="1" dirty="0"/>
              <a:t>cyclical, as necessary</a:t>
            </a:r>
            <a:r>
              <a:rPr lang="en-US" sz="1600" dirty="0"/>
              <a:t>, and </a:t>
            </a:r>
            <a:r>
              <a:rPr lang="en-US" sz="1600" i="1" dirty="0"/>
              <a:t>total</a:t>
            </a:r>
            <a:r>
              <a:rPr lang="en-US" sz="1600" dirty="0"/>
              <a:t> as dosage frequency in the case form for E2B(R3) and Health Canada E2B(R2) export. FDA doesn’t accept these frequency values for E2B(R2) submissions. </a:t>
            </a:r>
            <a:br>
              <a:rPr lang="en-US" sz="1600" dirty="0"/>
            </a:br>
            <a:endParaRPr lang="en-US" sz="1600" dirty="0"/>
          </a:p>
          <a:p>
            <a:pPr>
              <a:spcBef>
                <a:spcPts val="600"/>
              </a:spcBef>
              <a:spcAft>
                <a:spcPts val="1200"/>
              </a:spcAft>
            </a:pPr>
            <a:r>
              <a:rPr lang="en-US" sz="2000" dirty="0"/>
              <a:t>Considerations</a:t>
            </a:r>
          </a:p>
          <a:p>
            <a:pPr marL="596900" lvl="1" indent="0">
              <a:lnSpc>
                <a:spcPct val="115000"/>
              </a:lnSpc>
              <a:spcBef>
                <a:spcPts val="0"/>
              </a:spcBef>
              <a:buSzPts val="1400"/>
              <a:buNone/>
            </a:pPr>
            <a:r>
              <a:rPr lang="en-US" sz="1600" dirty="0"/>
              <a:t>Vault doesn’t export the frequency information and doesn’t generate a notification.  </a:t>
            </a:r>
          </a:p>
          <a:p>
            <a:pPr marL="0" indent="0">
              <a:spcBef>
                <a:spcPts val="600"/>
              </a:spcBef>
              <a:spcAft>
                <a:spcPts val="1200"/>
              </a:spcAft>
              <a:buNone/>
            </a:pPr>
            <a:endParaRPr lang="en-US" sz="20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34464072"/>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2410CFBE-5A2D-C04C-B1F0-7A9B41F6B4E4}"/>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83056411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55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Duplicate Detection Enhancements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C2A28B1F-98DF-6B41-95E5-44D7E88871A5}"/>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0" name="Picture 9" descr="Icons_PPT_White_ThumbsUp.png">
            <a:extLst>
              <a:ext uri="{FF2B5EF4-FFF2-40B4-BE49-F238E27FC236}">
                <a16:creationId xmlns:a16="http://schemas.microsoft.com/office/drawing/2014/main" id="{0CF70A2F-CE92-9949-A314-5D35BBF9A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2" name="Content Placeholder 2">
            <a:extLst>
              <a:ext uri="{FF2B5EF4-FFF2-40B4-BE49-F238E27FC236}">
                <a16:creationId xmlns:a16="http://schemas.microsoft.com/office/drawing/2014/main" id="{A2123657-999C-AC47-BADC-2E24081EA07A}"/>
              </a:ext>
            </a:extLst>
          </p:cNvPr>
          <p:cNvSpPr>
            <a:spLocks noGrp="1"/>
          </p:cNvSpPr>
          <p:nvPr>
            <p:ph idx="1"/>
          </p:nvPr>
        </p:nvSpPr>
        <p:spPr>
          <a:xfrm>
            <a:off x="173016" y="1636487"/>
            <a:ext cx="4227828" cy="5605942"/>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596900" lvl="1" indent="0">
              <a:lnSpc>
                <a:spcPct val="115000"/>
              </a:lnSpc>
              <a:spcBef>
                <a:spcPts val="0"/>
              </a:spcBef>
              <a:buSzPts val="1400"/>
              <a:buNone/>
            </a:pPr>
            <a:r>
              <a:rPr lang="en-US" sz="1600" dirty="0"/>
              <a:t>Vault Safety will now use Study Arm Product and Site Reporter information for duplication detection. </a:t>
            </a:r>
          </a:p>
          <a:p>
            <a:pPr marL="596900" lvl="1" indent="0">
              <a:lnSpc>
                <a:spcPct val="115000"/>
              </a:lnSpc>
              <a:spcBef>
                <a:spcPts val="0"/>
              </a:spcBef>
              <a:buSzPts val="1400"/>
              <a:buNone/>
            </a:pPr>
            <a:endParaRPr lang="en-US" sz="1400" b="1" dirty="0"/>
          </a:p>
          <a:p>
            <a:pPr marL="228600" lvl="1">
              <a:spcAft>
                <a:spcPts val="1200"/>
              </a:spcAft>
              <a:buClr>
                <a:schemeClr val="tx2"/>
              </a:buClr>
              <a:buSzPts val="1400"/>
              <a:buFont typeface="Arial" panose="020B0604020202020204" pitchFamily="34" charset="0"/>
              <a:buChar char="•"/>
            </a:pPr>
            <a:r>
              <a:rPr lang="en-US" sz="2000" dirty="0"/>
              <a:t>Business Justification</a:t>
            </a:r>
          </a:p>
          <a:p>
            <a:pPr marL="596900" lvl="1" indent="0">
              <a:lnSpc>
                <a:spcPct val="115000"/>
              </a:lnSpc>
              <a:spcBef>
                <a:spcPts val="0"/>
              </a:spcBef>
              <a:buSzPts val="1400"/>
              <a:buNone/>
            </a:pPr>
            <a:r>
              <a:rPr lang="en-US" sz="1600" dirty="0"/>
              <a:t>It will return potential matches for cases which have only one MRN field matching for Patient information.</a:t>
            </a:r>
          </a:p>
          <a:p>
            <a:pPr marL="596900" lvl="1" indent="0">
              <a:lnSpc>
                <a:spcPct val="115000"/>
              </a:lnSpc>
              <a:spcBef>
                <a:spcPts val="0"/>
              </a:spcBef>
              <a:buSzPts val="1400"/>
              <a:buNone/>
            </a:pPr>
            <a:endParaRPr lang="en-US" sz="1600" dirty="0"/>
          </a:p>
          <a:p>
            <a:pPr marL="596900" lvl="1" indent="0">
              <a:lnSpc>
                <a:spcPct val="115000"/>
              </a:lnSpc>
              <a:spcBef>
                <a:spcPts val="0"/>
              </a:spcBef>
              <a:buSzPts val="1400"/>
              <a:buNone/>
            </a:pPr>
            <a:r>
              <a:rPr lang="en-US" sz="1600" dirty="0"/>
              <a:t>The potential matches page will show the Lifecycle state for the promoted AER and selected match to facilitate the review. </a:t>
            </a:r>
          </a:p>
          <a:p>
            <a:pPr marL="342900" lvl="1" indent="0">
              <a:lnSpc>
                <a:spcPct val="115000"/>
              </a:lnSpc>
              <a:spcBef>
                <a:spcPts val="0"/>
              </a:spcBef>
              <a:buSzPts val="1800"/>
              <a:buNone/>
            </a:pPr>
            <a:endParaRPr lang="en-US" sz="1200" dirty="0"/>
          </a:p>
          <a:p>
            <a:pPr marL="0" indent="0">
              <a:buNone/>
            </a:pPr>
            <a:endParaRPr lang="en-US" dirty="0"/>
          </a:p>
        </p:txBody>
      </p:sp>
      <p:sp>
        <p:nvSpPr>
          <p:cNvPr id="13" name="TextBox 12">
            <a:extLst>
              <a:ext uri="{FF2B5EF4-FFF2-40B4-BE49-F238E27FC236}">
                <a16:creationId xmlns:a16="http://schemas.microsoft.com/office/drawing/2014/main" id="{56447E59-6E13-FC45-B544-934C2AE411A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15" name="Picture 14" descr="A screenshot of a cell phone&#10;&#10;Description automatically generated">
            <a:extLst>
              <a:ext uri="{FF2B5EF4-FFF2-40B4-BE49-F238E27FC236}">
                <a16:creationId xmlns:a16="http://schemas.microsoft.com/office/drawing/2014/main" id="{25D3C6DD-876B-4842-8C85-A69053C80D72}"/>
              </a:ext>
            </a:extLst>
          </p:cNvPr>
          <p:cNvPicPr>
            <a:picLocks noChangeAspect="1"/>
          </p:cNvPicPr>
          <p:nvPr/>
        </p:nvPicPr>
        <p:blipFill>
          <a:blip r:embed="rId4"/>
          <a:stretch>
            <a:fillRect/>
          </a:stretch>
        </p:blipFill>
        <p:spPr>
          <a:xfrm>
            <a:off x="4502531" y="1963095"/>
            <a:ext cx="6150804" cy="3608014"/>
          </a:xfrm>
          <a:prstGeom prst="rect">
            <a:avLst/>
          </a:prstGeom>
        </p:spPr>
      </p:pic>
    </p:spTree>
    <p:extLst>
      <p:ext uri="{BB962C8B-B14F-4D97-AF65-F5344CB8AC3E}">
        <p14:creationId xmlns:p14="http://schemas.microsoft.com/office/powerpoint/2010/main" val="88988355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28FB5-0B20-AD4B-8527-31D2641CEBB3}"/>
              </a:ext>
            </a:extLst>
          </p:cNvPr>
          <p:cNvPicPr>
            <a:picLocks noChangeAspect="1"/>
          </p:cNvPicPr>
          <p:nvPr/>
        </p:nvPicPr>
        <p:blipFill>
          <a:blip r:embed="rId3"/>
          <a:stretch>
            <a:fillRect/>
          </a:stretch>
        </p:blipFill>
        <p:spPr>
          <a:xfrm>
            <a:off x="6610735" y="1419975"/>
            <a:ext cx="2693081" cy="511772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0755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Copy Report Type and Receipt Date from AER Source Document Vault Metadata</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7221211"/>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C2A28B1F-98DF-6B41-95E5-44D7E88871A5}"/>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0" name="Picture 9" descr="Icons_PPT_White_ThumbsUp.png">
            <a:extLst>
              <a:ext uri="{FF2B5EF4-FFF2-40B4-BE49-F238E27FC236}">
                <a16:creationId xmlns:a16="http://schemas.microsoft.com/office/drawing/2014/main" id="{0CF70A2F-CE92-9949-A314-5D35BBF9A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2" name="Content Placeholder 2">
            <a:extLst>
              <a:ext uri="{FF2B5EF4-FFF2-40B4-BE49-F238E27FC236}">
                <a16:creationId xmlns:a16="http://schemas.microsoft.com/office/drawing/2014/main" id="{A2123657-999C-AC47-BADC-2E24081EA07A}"/>
              </a:ext>
            </a:extLst>
          </p:cNvPr>
          <p:cNvSpPr>
            <a:spLocks noGrp="1"/>
          </p:cNvSpPr>
          <p:nvPr>
            <p:ph idx="1"/>
          </p:nvPr>
        </p:nvSpPr>
        <p:spPr>
          <a:xfrm>
            <a:off x="188727" y="1380613"/>
            <a:ext cx="6340397" cy="5301208"/>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457200" lvl="2" indent="0">
              <a:spcAft>
                <a:spcPts val="1200"/>
              </a:spcAft>
              <a:buClr>
                <a:schemeClr val="tx2"/>
              </a:buClr>
              <a:buSzPts val="1400"/>
              <a:buNone/>
            </a:pPr>
            <a:r>
              <a:rPr lang="en-US" dirty="0"/>
              <a:t>Users can now capture the report type and receipt date on an AER created from a document in the library. </a:t>
            </a:r>
            <a:br>
              <a:rPr lang="en-US" dirty="0"/>
            </a:br>
            <a:r>
              <a:rPr lang="en-US" dirty="0"/>
              <a:t>Two new shared document fields were created – Report Type &amp; Receipt Date.</a:t>
            </a:r>
            <a:endParaRPr lang="en-US" sz="1400" b="1" dirty="0"/>
          </a:p>
          <a:p>
            <a:pPr marL="228600" lvl="1">
              <a:spcAft>
                <a:spcPts val="1200"/>
              </a:spcAft>
              <a:buClr>
                <a:schemeClr val="tx2"/>
              </a:buClr>
              <a:buSzPts val="1400"/>
              <a:buFont typeface="Arial" panose="020B0604020202020204" pitchFamily="34" charset="0"/>
              <a:buChar char="•"/>
            </a:pPr>
            <a:r>
              <a:rPr lang="en-US" sz="2000" dirty="0"/>
              <a:t>Business Justification</a:t>
            </a:r>
          </a:p>
          <a:p>
            <a:pPr marL="457200" lvl="2" indent="0">
              <a:spcAft>
                <a:spcPts val="1200"/>
              </a:spcAft>
              <a:buClr>
                <a:schemeClr val="tx2"/>
              </a:buClr>
              <a:buSzPts val="1400"/>
              <a:buNone/>
            </a:pPr>
            <a:r>
              <a:rPr lang="en-US" dirty="0"/>
              <a:t>Customers can upload a document and create from AER but the AERs created from documents were marked as spontaneous with receipt date = Today. </a:t>
            </a:r>
            <a:endParaRPr lang="en-US" sz="1200" dirty="0"/>
          </a:p>
          <a:p>
            <a:pPr marL="228600" lvl="1">
              <a:spcAft>
                <a:spcPts val="1200"/>
              </a:spcAft>
              <a:buClr>
                <a:schemeClr val="tx2"/>
              </a:buClr>
              <a:buSzPts val="1400"/>
              <a:buFont typeface="Arial" panose="020B0604020202020204" pitchFamily="34" charset="0"/>
              <a:buChar char="•"/>
            </a:pPr>
            <a:r>
              <a:rPr lang="en-US" sz="2000" dirty="0"/>
              <a:t>Considerations</a:t>
            </a:r>
          </a:p>
          <a:p>
            <a:pPr marL="457200" lvl="2" indent="0">
              <a:spcAft>
                <a:spcPts val="1200"/>
              </a:spcAft>
              <a:buClr>
                <a:schemeClr val="tx2"/>
              </a:buClr>
              <a:buSzPts val="1400"/>
              <a:buNone/>
            </a:pPr>
            <a:r>
              <a:rPr lang="en-US" sz="1700" dirty="0"/>
              <a:t>These changes will only have an effect on non-E2B files. If fields are left blank or not present on doc type selected, current behavior will still exist. </a:t>
            </a:r>
          </a:p>
        </p:txBody>
      </p:sp>
      <p:sp>
        <p:nvSpPr>
          <p:cNvPr id="13" name="TextBox 12">
            <a:extLst>
              <a:ext uri="{FF2B5EF4-FFF2-40B4-BE49-F238E27FC236}">
                <a16:creationId xmlns:a16="http://schemas.microsoft.com/office/drawing/2014/main" id="{56447E59-6E13-FC45-B544-934C2AE411A9}"/>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4" name="Picture 3">
            <a:extLst>
              <a:ext uri="{FF2B5EF4-FFF2-40B4-BE49-F238E27FC236}">
                <a16:creationId xmlns:a16="http://schemas.microsoft.com/office/drawing/2014/main" id="{398F20AE-277B-9A4D-8E71-A81824306FAB}"/>
              </a:ext>
            </a:extLst>
          </p:cNvPr>
          <p:cNvPicPr>
            <a:picLocks noChangeAspect="1"/>
          </p:cNvPicPr>
          <p:nvPr/>
        </p:nvPicPr>
        <p:blipFill>
          <a:blip r:embed="rId5"/>
          <a:stretch>
            <a:fillRect/>
          </a:stretch>
        </p:blipFill>
        <p:spPr>
          <a:xfrm>
            <a:off x="7240041" y="2318893"/>
            <a:ext cx="3305649" cy="2220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811510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Manual Case Lock</a:t>
            </a:r>
          </a:p>
        </p:txBody>
      </p:sp>
      <p:sp>
        <p:nvSpPr>
          <p:cNvPr id="3" name="Content Placeholder 2"/>
          <p:cNvSpPr>
            <a:spLocks noGrp="1"/>
          </p:cNvSpPr>
          <p:nvPr>
            <p:ph idx="1"/>
          </p:nvPr>
        </p:nvSpPr>
        <p:spPr>
          <a:xfrm>
            <a:off x="276303" y="3404214"/>
            <a:ext cx="3713987" cy="5410200"/>
          </a:xfrm>
        </p:spPr>
        <p:txBody>
          <a:bodyPr/>
          <a:lstStyle/>
          <a:p>
            <a:pPr marL="0" indent="0">
              <a:spcBef>
                <a:spcPts val="600"/>
              </a:spcBef>
              <a:spcAft>
                <a:spcPts val="1200"/>
              </a:spcAft>
              <a:buNone/>
            </a:pPr>
            <a:br>
              <a:rPr lang="en-US" sz="1600" dirty="0"/>
            </a:br>
            <a:endParaRPr lang="en-US" sz="1600" b="1" dirty="0"/>
          </a:p>
          <a:p>
            <a:pPr marL="228600" lvl="1">
              <a:spcAft>
                <a:spcPts val="1200"/>
              </a:spcAft>
              <a:buClr>
                <a:schemeClr val="tx2"/>
              </a:buClr>
              <a:buSzPts val="1400"/>
              <a:buFont typeface="Arial" panose="020B0604020202020204" pitchFamily="34" charset="0"/>
              <a:buChar char="•"/>
            </a:pPr>
            <a:r>
              <a:rPr lang="en-US" sz="2000" dirty="0"/>
              <a:t>Considerations</a:t>
            </a:r>
          </a:p>
          <a:p>
            <a:pPr marL="596900" lvl="1" indent="0">
              <a:lnSpc>
                <a:spcPct val="115000"/>
              </a:lnSpc>
              <a:spcBef>
                <a:spcPts val="0"/>
              </a:spcBef>
              <a:buSzPts val="1400"/>
              <a:buNone/>
            </a:pPr>
            <a:r>
              <a:rPr lang="en-US" sz="1600" dirty="0"/>
              <a:t>A new Case Locked icon will be automatically available with no configuration needed. The lock icon will appear by default on Cases in the Approved, Closed, Superseded, and Rejected states.</a:t>
            </a:r>
          </a:p>
          <a:p>
            <a:pPr marL="0" indent="0">
              <a:buNone/>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920379858"/>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51652194"/>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10" name="TextBox 9">
            <a:extLst>
              <a:ext uri="{FF2B5EF4-FFF2-40B4-BE49-F238E27FC236}">
                <a16:creationId xmlns:a16="http://schemas.microsoft.com/office/drawing/2014/main" id="{752A8817-3171-F64C-8C46-45083319B720}"/>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13" name="Picture 12">
            <a:extLst>
              <a:ext uri="{FF2B5EF4-FFF2-40B4-BE49-F238E27FC236}">
                <a16:creationId xmlns:a16="http://schemas.microsoft.com/office/drawing/2014/main" id="{72518F96-AE04-4641-B9B1-6E4C82D1704B}"/>
              </a:ext>
            </a:extLst>
          </p:cNvPr>
          <p:cNvPicPr>
            <a:picLocks noChangeAspect="1"/>
          </p:cNvPicPr>
          <p:nvPr/>
        </p:nvPicPr>
        <p:blipFill>
          <a:blip r:embed="rId4"/>
          <a:stretch>
            <a:fillRect/>
          </a:stretch>
        </p:blipFill>
        <p:spPr>
          <a:xfrm>
            <a:off x="3672040" y="3428999"/>
            <a:ext cx="6979613" cy="2680315"/>
          </a:xfrm>
          <a:prstGeom prst="rect">
            <a:avLst/>
          </a:prstGeom>
        </p:spPr>
      </p:pic>
      <p:sp>
        <p:nvSpPr>
          <p:cNvPr id="15" name="Content Placeholder 2">
            <a:extLst>
              <a:ext uri="{FF2B5EF4-FFF2-40B4-BE49-F238E27FC236}">
                <a16:creationId xmlns:a16="http://schemas.microsoft.com/office/drawing/2014/main" id="{B61BCFF4-775D-A946-87EE-4250358E9C74}"/>
              </a:ext>
            </a:extLst>
          </p:cNvPr>
          <p:cNvSpPr txBox="1">
            <a:spLocks/>
          </p:cNvSpPr>
          <p:nvPr/>
        </p:nvSpPr>
        <p:spPr>
          <a:xfrm>
            <a:off x="264247" y="1032841"/>
            <a:ext cx="10303094" cy="2182048"/>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Aft>
                <a:spcPts val="1200"/>
              </a:spcAft>
              <a:buClr>
                <a:schemeClr val="tx2"/>
              </a:buClr>
              <a:buSzPts val="1400"/>
              <a:buFont typeface="Arial" panose="020B0604020202020204" pitchFamily="34" charset="0"/>
              <a:buChar char="•"/>
            </a:pPr>
            <a:r>
              <a:rPr lang="en-US" sz="2000" dirty="0"/>
              <a:t>Overview</a:t>
            </a:r>
          </a:p>
          <a:p>
            <a:pPr marL="596900" lvl="1" indent="0">
              <a:lnSpc>
                <a:spcPct val="115000"/>
              </a:lnSpc>
              <a:spcBef>
                <a:spcPts val="0"/>
              </a:spcBef>
              <a:buSzPts val="1400"/>
              <a:buNone/>
            </a:pPr>
            <a:r>
              <a:rPr lang="en-US" sz="1600" dirty="0"/>
              <a:t>Individual users can now more easily lock Cases and their related records, including Case Adverse Events, Products, Medical History, and Assessments, to prevent other users from editing them.  Privileged users can unlock and reassign. </a:t>
            </a:r>
            <a:br>
              <a:rPr lang="en-US" sz="1600" dirty="0"/>
            </a:br>
            <a:endParaRPr lang="en-US" sz="1600" dirty="0"/>
          </a:p>
          <a:p>
            <a:pPr marL="228600" lvl="1">
              <a:spcAft>
                <a:spcPts val="1200"/>
              </a:spcAft>
              <a:buClr>
                <a:schemeClr val="tx2"/>
              </a:buClr>
              <a:buSzPts val="1400"/>
              <a:buFont typeface="Arial" panose="020B0604020202020204" pitchFamily="34" charset="0"/>
              <a:buChar char="•"/>
            </a:pPr>
            <a:r>
              <a:rPr lang="en-US" sz="2000" dirty="0"/>
              <a:t>Business Justification</a:t>
            </a:r>
          </a:p>
          <a:p>
            <a:pPr marL="596900" lvl="1" indent="0">
              <a:lnSpc>
                <a:spcPct val="115000"/>
              </a:lnSpc>
              <a:spcBef>
                <a:spcPts val="0"/>
              </a:spcBef>
              <a:buSzPts val="1400"/>
              <a:buNone/>
            </a:pPr>
            <a:r>
              <a:rPr lang="en-US" sz="1600" dirty="0"/>
              <a:t>Requests from customers that this feature existed in other Safety systems. This helps bring us to feature parity and should help with adoption</a:t>
            </a:r>
          </a:p>
          <a:p>
            <a:pPr marL="596900" lvl="1" indent="0">
              <a:lnSpc>
                <a:spcPct val="115000"/>
              </a:lnSpc>
              <a:spcBef>
                <a:spcPts val="0"/>
              </a:spcBef>
              <a:buSzPts val="1400"/>
              <a:buNone/>
            </a:pPr>
            <a:endParaRPr lang="en-US" sz="2000" dirty="0"/>
          </a:p>
          <a:p>
            <a:pPr marL="596900" lvl="1" indent="0">
              <a:lnSpc>
                <a:spcPct val="115000"/>
              </a:lnSpc>
              <a:spcBef>
                <a:spcPts val="0"/>
              </a:spcBef>
              <a:buSzPts val="1400"/>
              <a:buFont typeface="Calibri" panose="020F0502020204030204" pitchFamily="34" charset="0"/>
              <a:buNone/>
            </a:pPr>
            <a:endParaRPr lang="en-US" sz="16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13712604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55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Substances</a:t>
            </a:r>
          </a:p>
        </p:txBody>
      </p:sp>
      <p:graphicFrame>
        <p:nvGraphicFramePr>
          <p:cNvPr id="7" name="Table 6"/>
          <p:cNvGraphicFramePr>
            <a:graphicFrameLocks noGrp="1"/>
          </p:cNvGraphicFramePr>
          <p:nvPr>
            <p:extLst>
              <p:ext uri="{D42A27DB-BD31-4B8C-83A1-F6EECF244321}">
                <p14:modId xmlns:p14="http://schemas.microsoft.com/office/powerpoint/2010/main" val="2652551242"/>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Content Placeholder 2">
            <a:extLst>
              <a:ext uri="{FF2B5EF4-FFF2-40B4-BE49-F238E27FC236}">
                <a16:creationId xmlns:a16="http://schemas.microsoft.com/office/drawing/2014/main" id="{A2123657-999C-AC47-BADC-2E24081EA07A}"/>
              </a:ext>
            </a:extLst>
          </p:cNvPr>
          <p:cNvSpPr>
            <a:spLocks noGrp="1"/>
          </p:cNvSpPr>
          <p:nvPr>
            <p:ph idx="1"/>
          </p:nvPr>
        </p:nvSpPr>
        <p:spPr>
          <a:xfrm>
            <a:off x="559791" y="1032841"/>
            <a:ext cx="9903142" cy="5605942"/>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457200" lvl="2" indent="0">
              <a:spcAft>
                <a:spcPts val="1200"/>
              </a:spcAft>
              <a:buClr>
                <a:schemeClr val="tx2"/>
              </a:buClr>
              <a:buSzPts val="1400"/>
              <a:buNone/>
            </a:pPr>
            <a:r>
              <a:rPr lang="en-US" dirty="0"/>
              <a:t>Vault Safety can now track substances and their use in individual products. When adding a product to a case that is associated with a substance, the substance is snapshotted to the case product.</a:t>
            </a:r>
            <a:endParaRPr lang="en-US" sz="1400" b="1" dirty="0"/>
          </a:p>
          <a:p>
            <a:pPr marL="228600" lvl="1">
              <a:spcAft>
                <a:spcPts val="1200"/>
              </a:spcAft>
              <a:buClr>
                <a:schemeClr val="tx2"/>
              </a:buClr>
              <a:buSzPts val="1400"/>
              <a:buFont typeface="Arial" panose="020B0604020202020204" pitchFamily="34" charset="0"/>
              <a:buChar char="•"/>
            </a:pPr>
            <a:r>
              <a:rPr lang="en-US" sz="2000" dirty="0"/>
              <a:t>Business Justification</a:t>
            </a:r>
          </a:p>
          <a:p>
            <a:pPr marL="457200" lvl="2" indent="0">
              <a:spcAft>
                <a:spcPts val="1200"/>
              </a:spcAft>
              <a:buClr>
                <a:schemeClr val="tx2"/>
              </a:buClr>
              <a:buSzPts val="1400"/>
              <a:buNone/>
            </a:pPr>
            <a:r>
              <a:rPr lang="en-US" dirty="0"/>
              <a:t>Customers want to track substance within one or more Products. Creating a separate substance object allowing the ability for users to create reports based on substance.</a:t>
            </a:r>
          </a:p>
          <a:p>
            <a:pPr marL="596900" lvl="1" indent="0">
              <a:lnSpc>
                <a:spcPct val="115000"/>
              </a:lnSpc>
              <a:spcBef>
                <a:spcPts val="0"/>
              </a:spcBef>
              <a:buSzPts val="1400"/>
              <a:buNone/>
            </a:pPr>
            <a:endParaRPr lang="en-US" sz="1600" b="1" dirty="0"/>
          </a:p>
        </p:txBody>
      </p:sp>
      <p:sp>
        <p:nvSpPr>
          <p:cNvPr id="13" name="TextBox 18">
            <a:extLst>
              <a:ext uri="{FF2B5EF4-FFF2-40B4-BE49-F238E27FC236}">
                <a16:creationId xmlns:a16="http://schemas.microsoft.com/office/drawing/2014/main" id="{A4DF7689-DCBD-2744-B5A8-83857BDE9889}"/>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4" name="Picture 13" descr="Icons_PPT_White_Wrench.png">
            <a:extLst>
              <a:ext uri="{FF2B5EF4-FFF2-40B4-BE49-F238E27FC236}">
                <a16:creationId xmlns:a16="http://schemas.microsoft.com/office/drawing/2014/main" id="{F3089760-E3AF-8B45-B531-88AD8CB59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9" name="TextBox 8">
            <a:extLst>
              <a:ext uri="{FF2B5EF4-FFF2-40B4-BE49-F238E27FC236}">
                <a16:creationId xmlns:a16="http://schemas.microsoft.com/office/drawing/2014/main" id="{43EA6894-55F5-194F-A3A2-1798CD8016E0}"/>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10" name="Picture 9" descr="A screenshot of a cell phone&#10;&#10;Description automatically generated">
            <a:extLst>
              <a:ext uri="{FF2B5EF4-FFF2-40B4-BE49-F238E27FC236}">
                <a16:creationId xmlns:a16="http://schemas.microsoft.com/office/drawing/2014/main" id="{39C4F130-28AB-E942-84BB-1D2150EC6A97}"/>
              </a:ext>
            </a:extLst>
          </p:cNvPr>
          <p:cNvPicPr>
            <a:picLocks noChangeAspect="1"/>
          </p:cNvPicPr>
          <p:nvPr/>
        </p:nvPicPr>
        <p:blipFill>
          <a:blip r:embed="rId4"/>
          <a:stretch>
            <a:fillRect/>
          </a:stretch>
        </p:blipFill>
        <p:spPr>
          <a:xfrm>
            <a:off x="2408538" y="3104807"/>
            <a:ext cx="6781800" cy="3416300"/>
          </a:xfrm>
          <a:prstGeom prst="rect">
            <a:avLst/>
          </a:prstGeom>
        </p:spPr>
      </p:pic>
    </p:spTree>
    <p:extLst>
      <p:ext uri="{BB962C8B-B14F-4D97-AF65-F5344CB8AC3E}">
        <p14:creationId xmlns:p14="http://schemas.microsoft.com/office/powerpoint/2010/main" val="106491346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534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Drug / Biologic Combination Products with Device Constituents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Content Placeholder 2">
            <a:extLst>
              <a:ext uri="{FF2B5EF4-FFF2-40B4-BE49-F238E27FC236}">
                <a16:creationId xmlns:a16="http://schemas.microsoft.com/office/drawing/2014/main" id="{A2123657-999C-AC47-BADC-2E24081EA07A}"/>
              </a:ext>
            </a:extLst>
          </p:cNvPr>
          <p:cNvSpPr>
            <a:spLocks noGrp="1"/>
          </p:cNvSpPr>
          <p:nvPr>
            <p:ph idx="1"/>
          </p:nvPr>
        </p:nvSpPr>
        <p:spPr>
          <a:xfrm>
            <a:off x="276303" y="2532291"/>
            <a:ext cx="4217226" cy="5605942"/>
          </a:xfrm>
        </p:spPr>
        <p:txBody>
          <a:bodyPr/>
          <a:lstStyle/>
          <a:p>
            <a:pPr marL="228600" lvl="1">
              <a:spcAft>
                <a:spcPts val="1200"/>
              </a:spcAft>
              <a:buClr>
                <a:schemeClr val="tx2"/>
              </a:buClr>
              <a:buSzPts val="1400"/>
              <a:buFont typeface="Arial" panose="020B0604020202020204" pitchFamily="34" charset="0"/>
              <a:buChar char="•"/>
            </a:pPr>
            <a:r>
              <a:rPr lang="en-US" sz="2000" dirty="0"/>
              <a:t>Business Justification</a:t>
            </a:r>
          </a:p>
          <a:p>
            <a:pPr marL="457200" lvl="2" indent="0">
              <a:spcAft>
                <a:spcPts val="1200"/>
              </a:spcAft>
              <a:buClr>
                <a:schemeClr val="tx2"/>
              </a:buClr>
              <a:buSzPts val="1400"/>
              <a:buNone/>
            </a:pPr>
            <a:r>
              <a:rPr lang="en-US" dirty="0"/>
              <a:t>Leveraging these capabilities to remain compliant with the FDA's PMSR requirements for combination products and their device constituents (21 CFR Part 4), which take effect July 31, 2020. </a:t>
            </a:r>
          </a:p>
          <a:p>
            <a:pPr marL="596900" lvl="1" indent="0">
              <a:lnSpc>
                <a:spcPct val="115000"/>
              </a:lnSpc>
              <a:spcBef>
                <a:spcPts val="0"/>
              </a:spcBef>
              <a:buSzPts val="1400"/>
              <a:buNone/>
            </a:pPr>
            <a:endParaRPr lang="en-US" sz="1600" b="1" dirty="0"/>
          </a:p>
          <a:p>
            <a:pPr marL="228600" lvl="1">
              <a:spcAft>
                <a:spcPts val="1200"/>
              </a:spcAft>
              <a:buClr>
                <a:schemeClr val="tx2"/>
              </a:buClr>
              <a:buSzPts val="1400"/>
              <a:buFont typeface="Arial" panose="020B0604020202020204" pitchFamily="34" charset="0"/>
              <a:buChar char="•"/>
            </a:pPr>
            <a:r>
              <a:rPr lang="en-US" sz="2000" dirty="0"/>
              <a:t>Considerations</a:t>
            </a:r>
          </a:p>
          <a:p>
            <a:pPr marL="457200" lvl="2" indent="0">
              <a:spcAft>
                <a:spcPts val="1200"/>
              </a:spcAft>
              <a:buClr>
                <a:schemeClr val="tx2"/>
              </a:buClr>
              <a:buSzPts val="1400"/>
              <a:buNone/>
            </a:pPr>
            <a:r>
              <a:rPr lang="en-US" dirty="0"/>
              <a:t>If the combination product is marketed in the US, an FDA-bound E2B(R2) submission is generated, along with the new FDA regional fields for combination products. </a:t>
            </a:r>
          </a:p>
        </p:txBody>
      </p:sp>
      <p:sp>
        <p:nvSpPr>
          <p:cNvPr id="13" name="TextBox 18">
            <a:extLst>
              <a:ext uri="{FF2B5EF4-FFF2-40B4-BE49-F238E27FC236}">
                <a16:creationId xmlns:a16="http://schemas.microsoft.com/office/drawing/2014/main" id="{A4DF7689-DCBD-2744-B5A8-83857BDE9889}"/>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4" name="Picture 13" descr="Icons_PPT_White_Wrench.png">
            <a:extLst>
              <a:ext uri="{FF2B5EF4-FFF2-40B4-BE49-F238E27FC236}">
                <a16:creationId xmlns:a16="http://schemas.microsoft.com/office/drawing/2014/main" id="{F3089760-E3AF-8B45-B531-88AD8CB59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9" name="TextBox 8">
            <a:extLst>
              <a:ext uri="{FF2B5EF4-FFF2-40B4-BE49-F238E27FC236}">
                <a16:creationId xmlns:a16="http://schemas.microsoft.com/office/drawing/2014/main" id="{4F8118CB-8F4C-4640-A2DF-82D98536EC4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
        <p:nvSpPr>
          <p:cNvPr id="15" name="Content Placeholder 2">
            <a:extLst>
              <a:ext uri="{FF2B5EF4-FFF2-40B4-BE49-F238E27FC236}">
                <a16:creationId xmlns:a16="http://schemas.microsoft.com/office/drawing/2014/main" id="{0F285154-A927-F141-9D1B-DF83CA373A71}"/>
              </a:ext>
            </a:extLst>
          </p:cNvPr>
          <p:cNvSpPr txBox="1">
            <a:spLocks/>
          </p:cNvSpPr>
          <p:nvPr/>
        </p:nvSpPr>
        <p:spPr>
          <a:xfrm>
            <a:off x="276303" y="1218303"/>
            <a:ext cx="10285680" cy="948813"/>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Aft>
                <a:spcPts val="1200"/>
              </a:spcAft>
              <a:buClr>
                <a:schemeClr val="tx2"/>
              </a:buClr>
              <a:buSzPts val="1400"/>
              <a:buFont typeface="Arial" panose="020B0604020202020204" pitchFamily="34" charset="0"/>
              <a:buChar char="•"/>
            </a:pPr>
            <a:r>
              <a:rPr lang="en-US" sz="2000" dirty="0"/>
              <a:t>Overview</a:t>
            </a:r>
          </a:p>
          <a:p>
            <a:pPr marL="457200" lvl="2" indent="0">
              <a:spcAft>
                <a:spcPts val="1200"/>
              </a:spcAft>
              <a:buClr>
                <a:schemeClr val="tx2"/>
              </a:buClr>
              <a:buSzPts val="1400"/>
              <a:buNone/>
            </a:pPr>
            <a:r>
              <a:rPr lang="en-US" dirty="0"/>
              <a:t>Vault Safety now supports end-to-end case processing for post-marketing drug/biologic combination products having device constituents. Additional device information can be entered during data entry, including device event problem codes, device evaluation codes, and remedial action information. </a:t>
            </a:r>
            <a:endParaRPr lang="en-US" sz="1400" b="1" dirty="0"/>
          </a:p>
        </p:txBody>
      </p:sp>
      <p:pic>
        <p:nvPicPr>
          <p:cNvPr id="6" name="Picture 5" descr="A screenshot of a cell phone&#10;&#10;Description automatically generated">
            <a:extLst>
              <a:ext uri="{FF2B5EF4-FFF2-40B4-BE49-F238E27FC236}">
                <a16:creationId xmlns:a16="http://schemas.microsoft.com/office/drawing/2014/main" id="{7FF78D7B-5145-9D47-ACE0-EE3468A3798D}"/>
              </a:ext>
            </a:extLst>
          </p:cNvPr>
          <p:cNvPicPr>
            <a:picLocks noChangeAspect="1"/>
          </p:cNvPicPr>
          <p:nvPr/>
        </p:nvPicPr>
        <p:blipFill>
          <a:blip r:embed="rId4"/>
          <a:stretch>
            <a:fillRect/>
          </a:stretch>
        </p:blipFill>
        <p:spPr>
          <a:xfrm>
            <a:off x="4304089" y="2613341"/>
            <a:ext cx="6430905" cy="2957768"/>
          </a:xfrm>
          <a:prstGeom prst="rect">
            <a:avLst/>
          </a:prstGeom>
        </p:spPr>
      </p:pic>
    </p:spTree>
    <p:extLst>
      <p:ext uri="{BB962C8B-B14F-4D97-AF65-F5344CB8AC3E}">
        <p14:creationId xmlns:p14="http://schemas.microsoft.com/office/powerpoint/2010/main" val="377765697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55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Performance Optimization: Promote to Case</a:t>
            </a:r>
          </a:p>
        </p:txBody>
      </p:sp>
      <p:graphicFrame>
        <p:nvGraphicFramePr>
          <p:cNvPr id="7" name="Table 6"/>
          <p:cNvGraphicFramePr>
            <a:graphicFrameLocks noGrp="1"/>
          </p:cNvGraphicFramePr>
          <p:nvPr>
            <p:extLst>
              <p:ext uri="{D42A27DB-BD31-4B8C-83A1-F6EECF244321}">
                <p14:modId xmlns:p14="http://schemas.microsoft.com/office/powerpoint/2010/main" val="1481214023"/>
              </p:ext>
            </p:extLst>
          </p:nvPr>
        </p:nvGraphicFramePr>
        <p:xfrm>
          <a:off x="10748022" y="5571109"/>
          <a:ext cx="1443978" cy="60960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NONE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49498251"/>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C2A28B1F-98DF-6B41-95E5-44D7E88871A5}"/>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0" name="Picture 9" descr="Icons_PPT_White_ThumbsUp.png">
            <a:extLst>
              <a:ext uri="{FF2B5EF4-FFF2-40B4-BE49-F238E27FC236}">
                <a16:creationId xmlns:a16="http://schemas.microsoft.com/office/drawing/2014/main" id="{0CF70A2F-CE92-9949-A314-5D35BBF9A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2" name="Content Placeholder 2">
            <a:extLst>
              <a:ext uri="{FF2B5EF4-FFF2-40B4-BE49-F238E27FC236}">
                <a16:creationId xmlns:a16="http://schemas.microsoft.com/office/drawing/2014/main" id="{A2123657-999C-AC47-BADC-2E24081EA07A}"/>
              </a:ext>
            </a:extLst>
          </p:cNvPr>
          <p:cNvSpPr>
            <a:spLocks noGrp="1"/>
          </p:cNvSpPr>
          <p:nvPr>
            <p:ph idx="1"/>
          </p:nvPr>
        </p:nvSpPr>
        <p:spPr>
          <a:xfrm>
            <a:off x="559791" y="1045941"/>
            <a:ext cx="9903142" cy="5605942"/>
          </a:xfrm>
        </p:spPr>
        <p:txBody>
          <a:bodyPr/>
          <a:lstStyle/>
          <a:p>
            <a:pPr>
              <a:spcBef>
                <a:spcPts val="600"/>
              </a:spcBef>
              <a:spcAft>
                <a:spcPts val="1200"/>
              </a:spcAft>
            </a:pPr>
            <a:r>
              <a:rPr lang="en-US" sz="2000" dirty="0"/>
              <a:t>Overview</a:t>
            </a:r>
          </a:p>
          <a:p>
            <a:pPr marL="596900" lvl="1" indent="0">
              <a:lnSpc>
                <a:spcPct val="115000"/>
              </a:lnSpc>
              <a:spcBef>
                <a:spcPts val="0"/>
              </a:spcBef>
              <a:buSzPts val="1400"/>
              <a:buNone/>
            </a:pPr>
            <a:r>
              <a:rPr lang="en-US" sz="1600" dirty="0"/>
              <a:t>Slow performance in promote to case - many triggers were running with cascading logic (one trigger would trigger another). Updated framework to enhance Promote to Case performance speed. </a:t>
            </a:r>
          </a:p>
          <a:p>
            <a:pPr marL="596900" lvl="1" indent="0">
              <a:lnSpc>
                <a:spcPct val="115000"/>
              </a:lnSpc>
              <a:spcBef>
                <a:spcPts val="0"/>
              </a:spcBef>
              <a:buSzPts val="1400"/>
              <a:buNone/>
            </a:pPr>
            <a:endParaRPr lang="en-US" sz="1400" b="1" dirty="0"/>
          </a:p>
          <a:p>
            <a:pPr marL="596900" lvl="1" indent="0">
              <a:lnSpc>
                <a:spcPct val="115000"/>
              </a:lnSpc>
              <a:spcBef>
                <a:spcPts val="0"/>
              </a:spcBef>
              <a:buSzPts val="1400"/>
              <a:buNone/>
            </a:pPr>
            <a:endParaRPr lang="en-US" sz="1600" dirty="0"/>
          </a:p>
          <a:p>
            <a:pPr marL="342900" lvl="1" indent="0">
              <a:lnSpc>
                <a:spcPct val="115000"/>
              </a:lnSpc>
              <a:spcBef>
                <a:spcPts val="0"/>
              </a:spcBef>
              <a:buSzPts val="1800"/>
              <a:buNone/>
            </a:pPr>
            <a:endParaRPr lang="en-US" sz="1200" dirty="0"/>
          </a:p>
          <a:p>
            <a:pPr marL="0" indent="0">
              <a:buNone/>
            </a:pPr>
            <a:endParaRPr lang="en-US" dirty="0"/>
          </a:p>
        </p:txBody>
      </p:sp>
      <p:sp>
        <p:nvSpPr>
          <p:cNvPr id="13" name="TextBox 12">
            <a:extLst>
              <a:ext uri="{FF2B5EF4-FFF2-40B4-BE49-F238E27FC236}">
                <a16:creationId xmlns:a16="http://schemas.microsoft.com/office/drawing/2014/main" id="{F17ECD9B-1A12-5343-838A-5D9B0DEA1C2B}"/>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15" name="Picture 14" descr="A screenshot of a cell phone&#10;&#10;Description automatically generated">
            <a:extLst>
              <a:ext uri="{FF2B5EF4-FFF2-40B4-BE49-F238E27FC236}">
                <a16:creationId xmlns:a16="http://schemas.microsoft.com/office/drawing/2014/main" id="{B451FCF8-D43D-1148-A2EE-AE33BB2CC04B}"/>
              </a:ext>
            </a:extLst>
          </p:cNvPr>
          <p:cNvPicPr>
            <a:picLocks noChangeAspect="1"/>
          </p:cNvPicPr>
          <p:nvPr/>
        </p:nvPicPr>
        <p:blipFill>
          <a:blip r:embed="rId4"/>
          <a:stretch>
            <a:fillRect/>
          </a:stretch>
        </p:blipFill>
        <p:spPr>
          <a:xfrm>
            <a:off x="2018862" y="2358009"/>
            <a:ext cx="6985000" cy="3517900"/>
          </a:xfrm>
          <a:prstGeom prst="rect">
            <a:avLst/>
          </a:prstGeom>
        </p:spPr>
      </p:pic>
    </p:spTree>
    <p:extLst>
      <p:ext uri="{BB962C8B-B14F-4D97-AF65-F5344CB8AC3E}">
        <p14:creationId xmlns:p14="http://schemas.microsoft.com/office/powerpoint/2010/main" val="29126912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7098"/>
            <a:ext cx="12192000" cy="1383443"/>
          </a:xfrm>
          <a:prstGeom prst="rect">
            <a:avLst/>
          </a:prstGeom>
          <a:solidFill>
            <a:srgbClr val="FF9E16"/>
          </a:solidFill>
          <a:ln w="9525">
            <a:noFill/>
            <a:miter lim="800000"/>
          </a:ln>
          <a:effectLst>
            <a:outerShdw blurRad="63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2" name="Title 1"/>
          <p:cNvSpPr>
            <a:spLocks noGrp="1"/>
          </p:cNvSpPr>
          <p:nvPr>
            <p:ph type="title"/>
          </p:nvPr>
        </p:nvSpPr>
        <p:spPr/>
        <p:txBody>
          <a:bodyPr>
            <a:normAutofit/>
          </a:bodyPr>
          <a:lstStyle/>
          <a:p>
            <a:pPr algn="ctr"/>
            <a:r>
              <a:rPr lang="en-US" sz="4000" dirty="0">
                <a:solidFill>
                  <a:schemeClr val="bg1"/>
                </a:solidFill>
              </a:rPr>
              <a:t>Interact With Us!</a:t>
            </a:r>
          </a:p>
        </p:txBody>
      </p:sp>
      <p:pic>
        <p:nvPicPr>
          <p:cNvPr id="4" name="Picture 3">
            <a:extLst>
              <a:ext uri="{FF2B5EF4-FFF2-40B4-BE49-F238E27FC236}">
                <a16:creationId xmlns:a16="http://schemas.microsoft.com/office/drawing/2014/main" id="{BF1EFA37-BEC1-4C0F-8063-9E714A1D5478}"/>
              </a:ext>
            </a:extLst>
          </p:cNvPr>
          <p:cNvPicPr>
            <a:picLocks noChangeAspect="1"/>
          </p:cNvPicPr>
          <p:nvPr/>
        </p:nvPicPr>
        <p:blipFill>
          <a:blip r:embed="rId3"/>
          <a:stretch>
            <a:fillRect/>
          </a:stretch>
        </p:blipFill>
        <p:spPr>
          <a:xfrm>
            <a:off x="3213069" y="2286000"/>
            <a:ext cx="5765861" cy="3410790"/>
          </a:xfrm>
          <a:prstGeom prst="rect">
            <a:avLst/>
          </a:prstGeom>
        </p:spPr>
      </p:pic>
    </p:spTree>
    <p:extLst>
      <p:ext uri="{BB962C8B-B14F-4D97-AF65-F5344CB8AC3E}">
        <p14:creationId xmlns:p14="http://schemas.microsoft.com/office/powerpoint/2010/main" val="116389210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Safety Coding</a:t>
            </a:r>
          </a:p>
        </p:txBody>
      </p:sp>
    </p:spTree>
    <p:extLst>
      <p:ext uri="{BB962C8B-B14F-4D97-AF65-F5344CB8AC3E}">
        <p14:creationId xmlns:p14="http://schemas.microsoft.com/office/powerpoint/2010/main" val="369880407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err="1"/>
              <a:t>WHODrug</a:t>
            </a:r>
            <a:r>
              <a:rPr lang="en-US" dirty="0"/>
              <a:t> Version Selection from Central Database</a:t>
            </a:r>
          </a:p>
        </p:txBody>
      </p:sp>
      <p:sp>
        <p:nvSpPr>
          <p:cNvPr id="3" name="Content Placeholder 2"/>
          <p:cNvSpPr>
            <a:spLocks noGrp="1"/>
          </p:cNvSpPr>
          <p:nvPr>
            <p:ph idx="1"/>
          </p:nvPr>
        </p:nvSpPr>
        <p:spPr>
          <a:xfrm>
            <a:off x="489987" y="1316856"/>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While selecting the active </a:t>
            </a:r>
            <a:r>
              <a:rPr lang="en-US" sz="1600" dirty="0" err="1"/>
              <a:t>WHODrug</a:t>
            </a:r>
            <a:r>
              <a:rPr lang="en-US" sz="1600" dirty="0"/>
              <a:t> dictionary, administrators can now see when the list of releases in their vault is out of sync and fetch the latest </a:t>
            </a:r>
            <a:r>
              <a:rPr lang="en-US" sz="1600" dirty="0" err="1"/>
              <a:t>WHODrug</a:t>
            </a:r>
            <a:r>
              <a:rPr lang="en-US" sz="1600" dirty="0"/>
              <a:t> versions</a:t>
            </a:r>
          </a:p>
          <a:p>
            <a:pPr marL="228600" lvl="1">
              <a:spcAft>
                <a:spcPts val="1200"/>
              </a:spcAft>
              <a:buClr>
                <a:schemeClr val="tx2"/>
              </a:buClr>
              <a:buSzPts val="1400"/>
              <a:buFont typeface="Arial" panose="020B0604020202020204" pitchFamily="34" charset="0"/>
              <a:buChar char="•"/>
            </a:pPr>
            <a:endParaRPr lang="en-US" sz="2000" dirty="0"/>
          </a:p>
          <a:p>
            <a:pPr marL="0" indent="0">
              <a:buNone/>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073029482"/>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65713887"/>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5" name="TextBox 18">
            <a:extLst>
              <a:ext uri="{FF2B5EF4-FFF2-40B4-BE49-F238E27FC236}">
                <a16:creationId xmlns:a16="http://schemas.microsoft.com/office/drawing/2014/main" id="{856BF0FB-6FBD-274B-9E25-449CA0406555}"/>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6" name="Picture 15" descr="Icons_PPT_White_Wrench.png">
            <a:extLst>
              <a:ext uri="{FF2B5EF4-FFF2-40B4-BE49-F238E27FC236}">
                <a16:creationId xmlns:a16="http://schemas.microsoft.com/office/drawing/2014/main" id="{CCB79141-26F1-F441-81D9-C70DD17128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12" name="TextBox 11">
            <a:extLst>
              <a:ext uri="{FF2B5EF4-FFF2-40B4-BE49-F238E27FC236}">
                <a16:creationId xmlns:a16="http://schemas.microsoft.com/office/drawing/2014/main" id="{4C089D93-B49D-E644-BD25-1770198EF738}"/>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pic>
        <p:nvPicPr>
          <p:cNvPr id="10" name="Picture 9" descr="A screenshot of a cell phone&#10;&#10;Description automatically generated">
            <a:extLst>
              <a:ext uri="{FF2B5EF4-FFF2-40B4-BE49-F238E27FC236}">
                <a16:creationId xmlns:a16="http://schemas.microsoft.com/office/drawing/2014/main" id="{DA7E1C33-BD67-2747-9160-8AA68EEF343D}"/>
              </a:ext>
            </a:extLst>
          </p:cNvPr>
          <p:cNvPicPr>
            <a:picLocks noChangeAspect="1"/>
          </p:cNvPicPr>
          <p:nvPr/>
        </p:nvPicPr>
        <p:blipFill>
          <a:blip r:embed="rId4"/>
          <a:stretch>
            <a:fillRect/>
          </a:stretch>
        </p:blipFill>
        <p:spPr>
          <a:xfrm>
            <a:off x="1786643" y="2798058"/>
            <a:ext cx="7274284" cy="3658495"/>
          </a:xfrm>
          <a:prstGeom prst="rect">
            <a:avLst/>
          </a:prstGeom>
        </p:spPr>
      </p:pic>
    </p:spTree>
    <p:extLst>
      <p:ext uri="{BB962C8B-B14F-4D97-AF65-F5344CB8AC3E}">
        <p14:creationId xmlns:p14="http://schemas.microsoft.com/office/powerpoint/2010/main" val="279665434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8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MedDRA Auto-Coding Control</a:t>
            </a:r>
          </a:p>
        </p:txBody>
      </p:sp>
      <p:sp>
        <p:nvSpPr>
          <p:cNvPr id="3" name="Content Placeholder 2"/>
          <p:cNvSpPr>
            <a:spLocks noGrp="1"/>
          </p:cNvSpPr>
          <p:nvPr>
            <p:ph idx="1"/>
          </p:nvPr>
        </p:nvSpPr>
        <p:spPr>
          <a:xfrm>
            <a:off x="553677" y="1055748"/>
            <a:ext cx="9915370" cy="5410200"/>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596900" lvl="1" indent="0">
              <a:lnSpc>
                <a:spcPct val="115000"/>
              </a:lnSpc>
              <a:spcBef>
                <a:spcPts val="0"/>
              </a:spcBef>
              <a:buSzPts val="1400"/>
              <a:buNone/>
            </a:pPr>
            <a:r>
              <a:rPr lang="en-US" sz="1600" dirty="0"/>
              <a:t>The MedDRA auto-code feature is now automatically available. Previously, this feature required configuration. Vault Safety 20R2 automatically updates all MedDRA fields to use the auto-code control.</a:t>
            </a:r>
          </a:p>
          <a:p>
            <a:pPr marL="596900" lvl="1" indent="0">
              <a:lnSpc>
                <a:spcPct val="115000"/>
              </a:lnSpc>
              <a:spcBef>
                <a:spcPts val="0"/>
              </a:spcBef>
              <a:buSzPts val="1400"/>
              <a:buNone/>
            </a:pPr>
            <a:endParaRPr lang="en-US" sz="2000" dirty="0"/>
          </a:p>
          <a:p>
            <a:pPr marL="228600" lvl="1">
              <a:spcAft>
                <a:spcPts val="1200"/>
              </a:spcAft>
              <a:buClr>
                <a:schemeClr val="tx2"/>
              </a:buClr>
              <a:buSzPts val="1400"/>
              <a:buFont typeface="Arial" panose="020B0604020202020204" pitchFamily="34" charset="0"/>
              <a:buChar char="•"/>
            </a:pPr>
            <a:r>
              <a:rPr lang="en-US" sz="2000" dirty="0"/>
              <a:t>Business Justification</a:t>
            </a:r>
          </a:p>
          <a:p>
            <a:pPr marL="596900" lvl="1" indent="0">
              <a:lnSpc>
                <a:spcPct val="115000"/>
              </a:lnSpc>
              <a:spcBef>
                <a:spcPts val="0"/>
              </a:spcBef>
              <a:buSzPts val="1400"/>
              <a:buNone/>
            </a:pPr>
            <a:r>
              <a:rPr lang="en-US" sz="1600" dirty="0"/>
              <a:t>Coding MedDRA by hand can be error prone and time consuming, enabling this as ON only will help all our customers benefit from the Auto-Coding feature.</a:t>
            </a:r>
          </a:p>
          <a:p>
            <a:pPr marL="596900" lvl="1" indent="0">
              <a:lnSpc>
                <a:spcPct val="115000"/>
              </a:lnSpc>
              <a:spcBef>
                <a:spcPts val="0"/>
              </a:spcBef>
              <a:buSzPts val="1400"/>
              <a:buNone/>
            </a:pPr>
            <a:endParaRPr lang="en-US" sz="1600" dirty="0"/>
          </a:p>
          <a:p>
            <a:pPr marL="228600" lvl="1">
              <a:spcAft>
                <a:spcPts val="1200"/>
              </a:spcAft>
              <a:buClr>
                <a:schemeClr val="tx2"/>
              </a:buClr>
              <a:buSzPts val="1400"/>
              <a:buFont typeface="Arial" panose="020B0604020202020204" pitchFamily="34" charset="0"/>
              <a:buChar char="•"/>
            </a:pPr>
            <a:r>
              <a:rPr lang="en-US" sz="2000" dirty="0"/>
              <a:t>Considerations</a:t>
            </a:r>
          </a:p>
          <a:p>
            <a:pPr marL="596900" lvl="1" indent="0">
              <a:lnSpc>
                <a:spcPct val="115000"/>
              </a:lnSpc>
              <a:spcBef>
                <a:spcPts val="0"/>
              </a:spcBef>
              <a:buSzPts val="1400"/>
              <a:buNone/>
            </a:pPr>
            <a:r>
              <a:rPr lang="en-US" sz="1600" dirty="0"/>
              <a:t>Exact Matching for Auto-coding</a:t>
            </a:r>
          </a:p>
          <a:p>
            <a:pPr marL="342900" lvl="1" indent="0">
              <a:lnSpc>
                <a:spcPct val="115000"/>
              </a:lnSpc>
              <a:spcBef>
                <a:spcPts val="0"/>
              </a:spcBef>
              <a:buSzPts val="1800"/>
              <a:buNone/>
            </a:pPr>
            <a:endParaRPr lang="en-US" sz="1200" dirty="0"/>
          </a:p>
          <a:p>
            <a:pPr marL="0" indent="0">
              <a:buNone/>
            </a:pPr>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176402693"/>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B2B58959-6497-034C-8441-D09946B9EE06}"/>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0" name="Picture 9" descr="Icons_PPT_White_ThumbsUp.png">
            <a:extLst>
              <a:ext uri="{FF2B5EF4-FFF2-40B4-BE49-F238E27FC236}">
                <a16:creationId xmlns:a16="http://schemas.microsoft.com/office/drawing/2014/main" id="{3BE57D40-BF24-6648-9266-8B314D18E6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2" name="TextBox 11">
            <a:extLst>
              <a:ext uri="{FF2B5EF4-FFF2-40B4-BE49-F238E27FC236}">
                <a16:creationId xmlns:a16="http://schemas.microsoft.com/office/drawing/2014/main" id="{B5D04B07-29D0-2F40-A5F9-2BCA844FABD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13" name="Picture 12" descr="A screenshot of a cell phone&#10;&#10;Description automatically generated">
            <a:extLst>
              <a:ext uri="{FF2B5EF4-FFF2-40B4-BE49-F238E27FC236}">
                <a16:creationId xmlns:a16="http://schemas.microsoft.com/office/drawing/2014/main" id="{01E5E10B-DE05-C342-AA4B-A63DF76ADC3A}"/>
              </a:ext>
            </a:extLst>
          </p:cNvPr>
          <p:cNvPicPr>
            <a:picLocks noChangeAspect="1"/>
          </p:cNvPicPr>
          <p:nvPr/>
        </p:nvPicPr>
        <p:blipFill>
          <a:blip r:embed="rId4"/>
          <a:stretch>
            <a:fillRect/>
          </a:stretch>
        </p:blipFill>
        <p:spPr>
          <a:xfrm>
            <a:off x="3827462" y="4517009"/>
            <a:ext cx="3708400" cy="2108200"/>
          </a:xfrm>
          <a:prstGeom prst="rect">
            <a:avLst/>
          </a:prstGeom>
        </p:spPr>
      </p:pic>
    </p:spTree>
    <p:extLst>
      <p:ext uri="{BB962C8B-B14F-4D97-AF65-F5344CB8AC3E}">
        <p14:creationId xmlns:p14="http://schemas.microsoft.com/office/powerpoint/2010/main" val="347821857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8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MedDRA Browser Hierarchy Tree View</a:t>
            </a:r>
          </a:p>
        </p:txBody>
      </p:sp>
      <p:sp>
        <p:nvSpPr>
          <p:cNvPr id="3" name="Content Placeholder 2"/>
          <p:cNvSpPr>
            <a:spLocks noGrp="1"/>
          </p:cNvSpPr>
          <p:nvPr>
            <p:ph idx="1"/>
          </p:nvPr>
        </p:nvSpPr>
        <p:spPr>
          <a:xfrm>
            <a:off x="553677" y="1055748"/>
            <a:ext cx="9915370" cy="5410200"/>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596900" lvl="1" indent="0">
              <a:lnSpc>
                <a:spcPct val="115000"/>
              </a:lnSpc>
              <a:spcBef>
                <a:spcPts val="0"/>
              </a:spcBef>
              <a:buSzPts val="1400"/>
              <a:buNone/>
            </a:pPr>
            <a:r>
              <a:rPr lang="en-US" sz="1600" dirty="0"/>
              <a:t>MedDRA Tree view allows users to explore the MedDRA hierarchy.</a:t>
            </a:r>
          </a:p>
          <a:p>
            <a:pPr marL="596900" lvl="1" indent="0">
              <a:lnSpc>
                <a:spcPct val="115000"/>
              </a:lnSpc>
              <a:spcBef>
                <a:spcPts val="0"/>
              </a:spcBef>
              <a:buSzPts val="1400"/>
              <a:buNone/>
            </a:pPr>
            <a:r>
              <a:rPr lang="en-US" sz="1600" dirty="0"/>
              <a:t>MedDRA hierarchy filter allows users to refine search results.</a:t>
            </a:r>
          </a:p>
          <a:p>
            <a:pPr marL="596900" lvl="1" indent="0">
              <a:lnSpc>
                <a:spcPct val="115000"/>
              </a:lnSpc>
              <a:spcBef>
                <a:spcPts val="0"/>
              </a:spcBef>
              <a:buSzPts val="1400"/>
              <a:buNone/>
            </a:pPr>
            <a:r>
              <a:rPr lang="en-US" sz="1600" dirty="0"/>
              <a:t>Added responsive elements to better take advantage of larger screens.</a:t>
            </a:r>
          </a:p>
          <a:p>
            <a:pPr marL="596900" lvl="1" indent="0">
              <a:lnSpc>
                <a:spcPct val="115000"/>
              </a:lnSpc>
              <a:spcBef>
                <a:spcPts val="0"/>
              </a:spcBef>
              <a:buSzPts val="1400"/>
              <a:buNone/>
            </a:pPr>
            <a:endParaRPr lang="en-US" sz="2000" dirty="0"/>
          </a:p>
          <a:p>
            <a:pPr marL="228600" lvl="1">
              <a:spcAft>
                <a:spcPts val="1200"/>
              </a:spcAft>
              <a:buClr>
                <a:schemeClr val="tx2"/>
              </a:buClr>
              <a:buSzPts val="1400"/>
              <a:buFont typeface="Arial" panose="020B0604020202020204" pitchFamily="34" charset="0"/>
              <a:buChar char="•"/>
            </a:pPr>
            <a:r>
              <a:rPr lang="en-US" sz="2000" dirty="0"/>
              <a:t>Business Justification</a:t>
            </a:r>
          </a:p>
          <a:p>
            <a:pPr marL="596900" lvl="1" indent="0">
              <a:lnSpc>
                <a:spcPct val="115000"/>
              </a:lnSpc>
              <a:spcBef>
                <a:spcPts val="0"/>
              </a:spcBef>
              <a:buSzPts val="1400"/>
              <a:buNone/>
            </a:pPr>
            <a:r>
              <a:rPr lang="en-US" sz="1600" dirty="0"/>
              <a:t>MedDRA is an immense library, finding a term can be complex and require additional refinement.</a:t>
            </a:r>
          </a:p>
          <a:p>
            <a:pPr marL="596900" lvl="1" indent="0">
              <a:lnSpc>
                <a:spcPct val="115000"/>
              </a:lnSpc>
              <a:spcBef>
                <a:spcPts val="0"/>
              </a:spcBef>
              <a:buSzPts val="1400"/>
              <a:buNone/>
            </a:pPr>
            <a:endParaRPr lang="en-US" sz="1600" dirty="0"/>
          </a:p>
          <a:p>
            <a:pPr marL="228600" lvl="1">
              <a:spcAft>
                <a:spcPts val="1200"/>
              </a:spcAft>
              <a:buClr>
                <a:schemeClr val="tx2"/>
              </a:buClr>
              <a:buSzPts val="1400"/>
              <a:buFont typeface="Arial" panose="020B0604020202020204" pitchFamily="34" charset="0"/>
              <a:buChar char="•"/>
            </a:pPr>
            <a:r>
              <a:rPr lang="en-US" sz="2000" dirty="0"/>
              <a:t>Considerations</a:t>
            </a:r>
          </a:p>
          <a:p>
            <a:pPr marL="596900" lvl="1" indent="0">
              <a:lnSpc>
                <a:spcPct val="115000"/>
              </a:lnSpc>
              <a:spcBef>
                <a:spcPts val="0"/>
              </a:spcBef>
              <a:buSzPts val="1400"/>
              <a:buNone/>
            </a:pPr>
            <a:r>
              <a:rPr lang="en-US" sz="1600" dirty="0"/>
              <a:t>No new MedDRA controls have been added (i.e. Drug History Indication / Reaction did not get a MedDRA control) . Auto-on in vaults that use the MedDRA auto-code control .</a:t>
            </a:r>
          </a:p>
          <a:p>
            <a:pPr marL="342900" lvl="1" indent="0">
              <a:lnSpc>
                <a:spcPct val="115000"/>
              </a:lnSpc>
              <a:spcBef>
                <a:spcPts val="0"/>
              </a:spcBef>
              <a:buSzPts val="1800"/>
              <a:buNone/>
            </a:pPr>
            <a:endParaRPr lang="en-US" sz="1200" dirty="0"/>
          </a:p>
          <a:p>
            <a:pPr marL="0" indent="0">
              <a:buNone/>
            </a:pPr>
            <a:endParaRPr lang="en-US"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B2B58959-6497-034C-8441-D09946B9EE06}"/>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0" name="Picture 9" descr="Icons_PPT_White_ThumbsUp.png">
            <a:extLst>
              <a:ext uri="{FF2B5EF4-FFF2-40B4-BE49-F238E27FC236}">
                <a16:creationId xmlns:a16="http://schemas.microsoft.com/office/drawing/2014/main" id="{3BE57D40-BF24-6648-9266-8B314D18E6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2" name="TextBox 11">
            <a:extLst>
              <a:ext uri="{FF2B5EF4-FFF2-40B4-BE49-F238E27FC236}">
                <a16:creationId xmlns:a16="http://schemas.microsoft.com/office/drawing/2014/main" id="{B5D04B07-29D0-2F40-A5F9-2BCA844FABDE}"/>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189151140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487"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MedDRA Browser Hierarchy Tree View</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52780416"/>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LOW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B2B58959-6497-034C-8441-D09946B9EE06}"/>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0" name="Picture 9" descr="Icons_PPT_White_ThumbsUp.png">
            <a:extLst>
              <a:ext uri="{FF2B5EF4-FFF2-40B4-BE49-F238E27FC236}">
                <a16:creationId xmlns:a16="http://schemas.microsoft.com/office/drawing/2014/main" id="{3BE57D40-BF24-6648-9266-8B314D18E6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EB7BD44A-FF31-EE4C-890A-CCA9FFC4FFB2}"/>
              </a:ext>
            </a:extLst>
          </p:cNvPr>
          <p:cNvPicPr>
            <a:picLocks noChangeAspect="1"/>
          </p:cNvPicPr>
          <p:nvPr/>
        </p:nvPicPr>
        <p:blipFill>
          <a:blip r:embed="rId4"/>
          <a:stretch>
            <a:fillRect/>
          </a:stretch>
        </p:blipFill>
        <p:spPr>
          <a:xfrm>
            <a:off x="817961" y="1185913"/>
            <a:ext cx="9386801" cy="4938945"/>
          </a:xfrm>
          <a:prstGeom prst="rect">
            <a:avLst/>
          </a:prstGeom>
        </p:spPr>
      </p:pic>
      <p:sp>
        <p:nvSpPr>
          <p:cNvPr id="12" name="TextBox 11">
            <a:extLst>
              <a:ext uri="{FF2B5EF4-FFF2-40B4-BE49-F238E27FC236}">
                <a16:creationId xmlns:a16="http://schemas.microsoft.com/office/drawing/2014/main" id="{113A5AE2-F4C1-DB4A-9B46-E0345E7F14C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352805587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487"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MedDRA - Centralization</a:t>
            </a:r>
          </a:p>
        </p:txBody>
      </p:sp>
      <p:graphicFrame>
        <p:nvGraphicFramePr>
          <p:cNvPr id="7" name="Table 6"/>
          <p:cNvGraphicFramePr>
            <a:graphicFrameLocks noGrp="1"/>
          </p:cNvGraphicFramePr>
          <p:nvPr>
            <p:extLst>
              <p:ext uri="{D42A27DB-BD31-4B8C-83A1-F6EECF244321}">
                <p14:modId xmlns:p14="http://schemas.microsoft.com/office/powerpoint/2010/main" val="1367563755"/>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284210818"/>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B2B58959-6497-034C-8441-D09946B9EE06}"/>
              </a:ext>
            </a:extLst>
          </p:cNvPr>
          <p:cNvSpPr txBox="1"/>
          <p:nvPr/>
        </p:nvSpPr>
        <p:spPr>
          <a:xfrm>
            <a:off x="10748022" y="694287"/>
            <a:ext cx="145000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Admin Checkbox</a:t>
            </a:r>
          </a:p>
        </p:txBody>
      </p:sp>
      <p:sp>
        <p:nvSpPr>
          <p:cNvPr id="12" name="Content Placeholder 2">
            <a:extLst>
              <a:ext uri="{FF2B5EF4-FFF2-40B4-BE49-F238E27FC236}">
                <a16:creationId xmlns:a16="http://schemas.microsoft.com/office/drawing/2014/main" id="{8F572C80-C613-8C44-9FEE-D4A6AEE93ACE}"/>
              </a:ext>
            </a:extLst>
          </p:cNvPr>
          <p:cNvSpPr>
            <a:spLocks noGrp="1"/>
          </p:cNvSpPr>
          <p:nvPr>
            <p:ph idx="1"/>
          </p:nvPr>
        </p:nvSpPr>
        <p:spPr>
          <a:xfrm>
            <a:off x="553677" y="1014349"/>
            <a:ext cx="9915370" cy="5410200"/>
          </a:xfrm>
        </p:spPr>
        <p:txBody>
          <a:bodyPr/>
          <a:lstStyle/>
          <a:p>
            <a:pPr>
              <a:spcBef>
                <a:spcPts val="600"/>
              </a:spcBef>
              <a:spcAft>
                <a:spcPts val="1200"/>
              </a:spcAft>
            </a:pPr>
            <a:r>
              <a:rPr lang="en-US" sz="2000" dirty="0"/>
              <a:t>Overview</a:t>
            </a:r>
          </a:p>
          <a:p>
            <a:pPr marL="457200" lvl="2" indent="0">
              <a:spcAft>
                <a:spcPts val="1200"/>
              </a:spcAft>
              <a:buClr>
                <a:schemeClr val="tx2"/>
              </a:buClr>
              <a:buSzPts val="1400"/>
              <a:buNone/>
            </a:pPr>
            <a:r>
              <a:rPr lang="en-US" dirty="0"/>
              <a:t>Vault Safety now offers access to a centralized Veeva-managed MedDRA dictionary that's regularly updated twice per year.</a:t>
            </a:r>
            <a:br>
              <a:rPr lang="en-US" dirty="0"/>
            </a:br>
            <a:br>
              <a:rPr lang="en-US" dirty="0"/>
            </a:br>
            <a:r>
              <a:rPr lang="en-US" dirty="0"/>
              <a:t>A new configuration option provides greater flexibility on how to code follow-up cases, by choosing to always use the currently active MedDRA version instead of the same MedDRA version as the initial case and visually notifying users of non-current terms. </a:t>
            </a:r>
            <a:endParaRPr lang="en-US" sz="2000" dirty="0"/>
          </a:p>
          <a:p>
            <a:pPr marL="228600" lvl="1">
              <a:spcAft>
                <a:spcPts val="1200"/>
              </a:spcAft>
              <a:buClr>
                <a:schemeClr val="tx2"/>
              </a:buClr>
              <a:buFont typeface="Arial" panose="020B0604020202020204" pitchFamily="34" charset="0"/>
              <a:buChar char="•"/>
            </a:pPr>
            <a:r>
              <a:rPr lang="en-US" sz="2000" dirty="0"/>
              <a:t>Business Justification</a:t>
            </a:r>
          </a:p>
          <a:p>
            <a:pPr marL="457200" lvl="2" indent="0">
              <a:spcAft>
                <a:spcPts val="1200"/>
              </a:spcAft>
              <a:buClr>
                <a:schemeClr val="tx2"/>
              </a:buClr>
              <a:buNone/>
            </a:pPr>
            <a:r>
              <a:rPr lang="en-US" dirty="0"/>
              <a:t>Simplifies the ongoing management of MedDRA, alleviating customers from having to manually update the dictionary in their own vaults. </a:t>
            </a:r>
          </a:p>
          <a:p>
            <a:pPr marL="596900" lvl="1" indent="0">
              <a:lnSpc>
                <a:spcPct val="115000"/>
              </a:lnSpc>
              <a:spcBef>
                <a:spcPts val="0"/>
              </a:spcBef>
              <a:buSzPts val="1400"/>
              <a:buNone/>
            </a:pPr>
            <a:endParaRPr lang="en-US" sz="1600" dirty="0"/>
          </a:p>
          <a:p>
            <a:pPr marL="228600" lvl="1">
              <a:spcAft>
                <a:spcPts val="1200"/>
              </a:spcAft>
              <a:buClr>
                <a:schemeClr val="tx2"/>
              </a:buClr>
              <a:buSzPts val="1400"/>
              <a:buFont typeface="Arial" panose="020B0604020202020204" pitchFamily="34" charset="0"/>
              <a:buChar char="•"/>
            </a:pPr>
            <a:r>
              <a:rPr lang="en-US" sz="2000" dirty="0"/>
              <a:t>Considerations</a:t>
            </a:r>
          </a:p>
          <a:p>
            <a:pPr marL="457200" lvl="2" indent="0">
              <a:spcAft>
                <a:spcPts val="1200"/>
              </a:spcAft>
              <a:buClr>
                <a:schemeClr val="tx2"/>
              </a:buClr>
              <a:buSzPts val="1400"/>
              <a:buNone/>
            </a:pPr>
            <a:r>
              <a:rPr lang="en-US" dirty="0"/>
              <a:t>Simplify your operations by transitioning to our centralized MedDRA dictionary; it's optional but highly recommended</a:t>
            </a:r>
            <a:r>
              <a:rPr lang="en-US" sz="1300" dirty="0"/>
              <a:t>.</a:t>
            </a:r>
          </a:p>
          <a:p>
            <a:pPr marL="0" indent="0">
              <a:buNone/>
            </a:pPr>
            <a:endParaRPr lang="en-US" dirty="0"/>
          </a:p>
        </p:txBody>
      </p:sp>
      <p:pic>
        <p:nvPicPr>
          <p:cNvPr id="13" name="Picture 12">
            <a:extLst>
              <a:ext uri="{FF2B5EF4-FFF2-40B4-BE49-F238E27FC236}">
                <a16:creationId xmlns:a16="http://schemas.microsoft.com/office/drawing/2014/main" id="{0E50E0C8-059E-334E-8D0C-9A009DD58073}"/>
              </a:ext>
            </a:extLst>
          </p:cNvPr>
          <p:cNvPicPr>
            <a:picLocks noChangeAspect="1"/>
          </p:cNvPicPr>
          <p:nvPr/>
        </p:nvPicPr>
        <p:blipFill>
          <a:blip r:embed="rId3"/>
          <a:stretch>
            <a:fillRect/>
          </a:stretch>
        </p:blipFill>
        <p:spPr>
          <a:xfrm>
            <a:off x="11134702" y="70000"/>
            <a:ext cx="670618" cy="755970"/>
          </a:xfrm>
          <a:prstGeom prst="rect">
            <a:avLst/>
          </a:prstGeom>
        </p:spPr>
      </p:pic>
      <p:sp>
        <p:nvSpPr>
          <p:cNvPr id="14" name="TextBox 13">
            <a:extLst>
              <a:ext uri="{FF2B5EF4-FFF2-40B4-BE49-F238E27FC236}">
                <a16:creationId xmlns:a16="http://schemas.microsoft.com/office/drawing/2014/main" id="{578778CC-BD02-AC4B-8388-56B6A26DE6AD}"/>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spTree>
    <p:extLst>
      <p:ext uri="{BB962C8B-B14F-4D97-AF65-F5344CB8AC3E}">
        <p14:creationId xmlns:p14="http://schemas.microsoft.com/office/powerpoint/2010/main" val="119361492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71719" cy="1101213"/>
          </a:xfrm>
        </p:spPr>
        <p:txBody>
          <a:bodyPr/>
          <a:lstStyle/>
          <a:p>
            <a:r>
              <a:rPr lang="en-US" dirty="0">
                <a:latin typeface="Calibri" panose="020F0502020204030204" pitchFamily="34" charset="0"/>
                <a:cs typeface="Calibri" panose="020F0502020204030204" pitchFamily="34" charset="0"/>
              </a:rPr>
              <a:t>Webinar Poll: Case Management &amp; Safety Coding</a:t>
            </a:r>
            <a:endParaRPr lang="en-US" dirty="0"/>
          </a:p>
        </p:txBody>
      </p:sp>
      <p:pic>
        <p:nvPicPr>
          <p:cNvPr id="12" name="Picture 11">
            <a:extLst>
              <a:ext uri="{FF2B5EF4-FFF2-40B4-BE49-F238E27FC236}">
                <a16:creationId xmlns:a16="http://schemas.microsoft.com/office/drawing/2014/main" id="{E94DC186-FFBF-47B4-9CB3-E94550783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731" y="1815329"/>
            <a:ext cx="4941481" cy="3511052"/>
          </a:xfrm>
          <a:prstGeom prst="rect">
            <a:avLst/>
          </a:prstGeom>
        </p:spPr>
      </p:pic>
    </p:spTree>
    <p:extLst>
      <p:ext uri="{BB962C8B-B14F-4D97-AF65-F5344CB8AC3E}">
        <p14:creationId xmlns:p14="http://schemas.microsoft.com/office/powerpoint/2010/main" val="247791893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Case Review</a:t>
            </a:r>
          </a:p>
        </p:txBody>
      </p:sp>
    </p:spTree>
    <p:extLst>
      <p:ext uri="{BB962C8B-B14F-4D97-AF65-F5344CB8AC3E}">
        <p14:creationId xmlns:p14="http://schemas.microsoft.com/office/powerpoint/2010/main" val="152846304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Case Product Drug Role: Treatment</a:t>
            </a:r>
          </a:p>
        </p:txBody>
      </p:sp>
      <p:sp>
        <p:nvSpPr>
          <p:cNvPr id="3" name="Content Placeholder 2"/>
          <p:cNvSpPr>
            <a:spLocks noGrp="1"/>
          </p:cNvSpPr>
          <p:nvPr>
            <p:ph idx="1"/>
          </p:nvPr>
        </p:nvSpPr>
        <p:spPr>
          <a:xfrm>
            <a:off x="631109" y="1152759"/>
            <a:ext cx="9760504" cy="2417166"/>
          </a:xfrm>
        </p:spPr>
        <p:txBody>
          <a:bodyPr/>
          <a:lstStyle/>
          <a:p>
            <a:pPr>
              <a:spcBef>
                <a:spcPts val="600"/>
              </a:spcBef>
              <a:spcAft>
                <a:spcPts val="1200"/>
              </a:spcAft>
            </a:pPr>
            <a:r>
              <a:rPr lang="en-US" sz="2000" dirty="0"/>
              <a:t>Overview</a:t>
            </a:r>
          </a:p>
          <a:p>
            <a:pPr marL="457200" lvl="1" indent="0">
              <a:spcAft>
                <a:spcPts val="1200"/>
              </a:spcAft>
              <a:buNone/>
            </a:pPr>
            <a:r>
              <a:rPr lang="en-US" sz="1600" dirty="0"/>
              <a:t>Users can now assign the drug role of a Case Product to be a treatment of the adverse event. Case Products designated as a treatment will not be included in any standard generated reports</a:t>
            </a:r>
          </a:p>
          <a:p>
            <a:pPr marL="228600" lvl="1">
              <a:spcAft>
                <a:spcPts val="1200"/>
              </a:spcAft>
              <a:buClr>
                <a:schemeClr val="tx2"/>
              </a:buClr>
              <a:buFont typeface="Arial" panose="020B0604020202020204" pitchFamily="34" charset="0"/>
              <a:buChar char="•"/>
            </a:pPr>
            <a:r>
              <a:rPr lang="en-US" sz="2000" dirty="0"/>
              <a:t>Business Justification</a:t>
            </a:r>
          </a:p>
          <a:p>
            <a:pPr marL="457200" lvl="2" indent="0">
              <a:spcAft>
                <a:spcPts val="1200"/>
              </a:spcAft>
              <a:buClr>
                <a:schemeClr val="tx2"/>
              </a:buClr>
              <a:buNone/>
            </a:pPr>
            <a:r>
              <a:rPr lang="en-US" dirty="0"/>
              <a:t>Required for classification and customer data migrations.</a:t>
            </a:r>
            <a:endParaRPr lang="en-US" sz="1200" dirty="0"/>
          </a:p>
          <a:p>
            <a:pPr marL="228600" lvl="1">
              <a:spcAft>
                <a:spcPts val="1200"/>
              </a:spcAft>
              <a:buClr>
                <a:schemeClr val="tx2"/>
              </a:buClr>
              <a:buSzPts val="1400"/>
              <a:buFont typeface="Arial" panose="020B0604020202020204" pitchFamily="34" charset="0"/>
              <a:buChar char="•"/>
            </a:pPr>
            <a:endParaRPr lang="en-US" sz="2000" dirty="0"/>
          </a:p>
          <a:p>
            <a:pPr marL="342900" lvl="1" indent="0">
              <a:lnSpc>
                <a:spcPct val="115000"/>
              </a:lnSpc>
              <a:spcBef>
                <a:spcPts val="0"/>
              </a:spcBef>
              <a:buSzPts val="1800"/>
              <a:buNone/>
            </a:pPr>
            <a:endParaRPr lang="en-US" sz="1200" dirty="0"/>
          </a:p>
          <a:p>
            <a:pPr marL="0" indent="0">
              <a:buNone/>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517278786"/>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67775879"/>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Picture 3">
            <a:extLst>
              <a:ext uri="{FF2B5EF4-FFF2-40B4-BE49-F238E27FC236}">
                <a16:creationId xmlns:a16="http://schemas.microsoft.com/office/drawing/2014/main" id="{C0E3EE9C-2AC4-1646-A9E9-938D2A4A582A}"/>
              </a:ext>
            </a:extLst>
          </p:cNvPr>
          <p:cNvPicPr>
            <a:picLocks noChangeAspect="1"/>
          </p:cNvPicPr>
          <p:nvPr/>
        </p:nvPicPr>
        <p:blipFill>
          <a:blip r:embed="rId3"/>
          <a:stretch>
            <a:fillRect/>
          </a:stretch>
        </p:blipFill>
        <p:spPr>
          <a:xfrm>
            <a:off x="916451" y="3473137"/>
            <a:ext cx="9189821" cy="2384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18">
            <a:extLst>
              <a:ext uri="{FF2B5EF4-FFF2-40B4-BE49-F238E27FC236}">
                <a16:creationId xmlns:a16="http://schemas.microsoft.com/office/drawing/2014/main" id="{B04E43CD-AC80-7D44-B2B7-49C46FC90B10}"/>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4" name="Picture 13" descr="Icons_PPT_White_Wrench.png">
            <a:extLst>
              <a:ext uri="{FF2B5EF4-FFF2-40B4-BE49-F238E27FC236}">
                <a16:creationId xmlns:a16="http://schemas.microsoft.com/office/drawing/2014/main" id="{C7A3CB58-F5DE-0F43-88FF-EE0B185E0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12" name="TextBox 11">
            <a:extLst>
              <a:ext uri="{FF2B5EF4-FFF2-40B4-BE49-F238E27FC236}">
                <a16:creationId xmlns:a16="http://schemas.microsoft.com/office/drawing/2014/main" id="{C0A91929-58D8-2341-A01D-F87755356636}"/>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
        <p:nvSpPr>
          <p:cNvPr id="5" name="Rectangle 4">
            <a:extLst>
              <a:ext uri="{FF2B5EF4-FFF2-40B4-BE49-F238E27FC236}">
                <a16:creationId xmlns:a16="http://schemas.microsoft.com/office/drawing/2014/main" id="{48F00560-B5F6-CB4C-BF54-AE2BE87034BE}"/>
              </a:ext>
            </a:extLst>
          </p:cNvPr>
          <p:cNvSpPr/>
          <p:nvPr/>
        </p:nvSpPr>
        <p:spPr>
          <a:xfrm>
            <a:off x="2936567" y="5022815"/>
            <a:ext cx="6686550" cy="4191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43461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Medical Review Timeline</a:t>
            </a:r>
          </a:p>
        </p:txBody>
      </p:sp>
      <p:sp>
        <p:nvSpPr>
          <p:cNvPr id="3" name="Content Placeholder 2"/>
          <p:cNvSpPr>
            <a:spLocks noGrp="1"/>
          </p:cNvSpPr>
          <p:nvPr>
            <p:ph idx="1"/>
          </p:nvPr>
        </p:nvSpPr>
        <p:spPr>
          <a:xfrm>
            <a:off x="276303" y="2317715"/>
            <a:ext cx="3240727" cy="5410200"/>
          </a:xfrm>
        </p:spPr>
        <p:txBody>
          <a:bodyPr/>
          <a:lstStyle/>
          <a:p>
            <a:pPr marL="457200" lvl="1" indent="0">
              <a:buNone/>
            </a:pPr>
            <a:endParaRPr lang="en-US" sz="1600" dirty="0"/>
          </a:p>
          <a:p>
            <a:pPr marL="228600" lvl="1">
              <a:spcAft>
                <a:spcPts val="1200"/>
              </a:spcAft>
              <a:buClr>
                <a:schemeClr val="tx2"/>
              </a:buClr>
              <a:buFont typeface="Arial" panose="020B0604020202020204" pitchFamily="34" charset="0"/>
              <a:buChar char="•"/>
            </a:pPr>
            <a:r>
              <a:rPr lang="en-US" sz="2000" dirty="0"/>
              <a:t>Business Justification</a:t>
            </a:r>
          </a:p>
          <a:p>
            <a:pPr marL="457200" lvl="2" indent="0">
              <a:spcAft>
                <a:spcPts val="1200"/>
              </a:spcAft>
              <a:buClr>
                <a:schemeClr val="tx2"/>
              </a:buClr>
              <a:buNone/>
            </a:pPr>
            <a:r>
              <a:rPr lang="en-US" dirty="0"/>
              <a:t>Cases can have many adverse events, dosages, etc. happening around the same times but this is hard to compare in text</a:t>
            </a:r>
          </a:p>
          <a:p>
            <a:pPr marL="368300" lvl="1" indent="0">
              <a:lnSpc>
                <a:spcPct val="115000"/>
              </a:lnSpc>
              <a:spcBef>
                <a:spcPts val="0"/>
              </a:spcBef>
              <a:buSzPts val="1400"/>
              <a:buNone/>
            </a:pPr>
            <a:endParaRPr lang="en-US" sz="1200" dirty="0"/>
          </a:p>
          <a:p>
            <a:pPr marL="228600" lvl="1">
              <a:spcAft>
                <a:spcPts val="1200"/>
              </a:spcAft>
              <a:buClr>
                <a:schemeClr val="tx2"/>
              </a:buClr>
              <a:buSzPts val="1400"/>
              <a:buFont typeface="Arial" panose="020B0604020202020204" pitchFamily="34" charset="0"/>
              <a:buChar char="•"/>
            </a:pPr>
            <a:r>
              <a:rPr lang="en-US" sz="2000" dirty="0"/>
              <a:t>Considerations</a:t>
            </a:r>
          </a:p>
          <a:p>
            <a:pPr marL="457200" lvl="2" indent="0">
              <a:spcAft>
                <a:spcPts val="1200"/>
              </a:spcAft>
              <a:buClr>
                <a:schemeClr val="tx2"/>
              </a:buClr>
              <a:buSzPts val="1400"/>
              <a:buNone/>
            </a:pPr>
            <a:r>
              <a:rPr lang="en-US" dirty="0"/>
              <a:t>Color and legend categories are not configurable</a:t>
            </a:r>
          </a:p>
          <a:p>
            <a:pPr marL="457200" lvl="2" indent="0">
              <a:spcAft>
                <a:spcPts val="1200"/>
              </a:spcAft>
              <a:buClr>
                <a:schemeClr val="tx2"/>
              </a:buClr>
              <a:buSzPts val="1400"/>
              <a:buNone/>
            </a:pPr>
            <a:r>
              <a:rPr lang="en-US" dirty="0"/>
              <a:t>Does not allow users to edit data in timeline view</a:t>
            </a:r>
          </a:p>
          <a:p>
            <a:pPr marL="596900" lvl="1" indent="0">
              <a:lnSpc>
                <a:spcPct val="115000"/>
              </a:lnSpc>
              <a:spcBef>
                <a:spcPts val="0"/>
              </a:spcBef>
              <a:buSzPts val="1400"/>
              <a:buNone/>
            </a:pPr>
            <a:endParaRPr lang="en-US" sz="2000" dirty="0"/>
          </a:p>
          <a:p>
            <a:pPr marL="228600" lvl="1">
              <a:spcAft>
                <a:spcPts val="1200"/>
              </a:spcAft>
              <a:buClr>
                <a:schemeClr val="tx2"/>
              </a:buClr>
              <a:buSzPts val="1400"/>
              <a:buFont typeface="Arial" panose="020B0604020202020204" pitchFamily="34" charset="0"/>
              <a:buChar char="•"/>
            </a:pPr>
            <a:endParaRPr lang="en-US" sz="2000" dirty="0"/>
          </a:p>
          <a:p>
            <a:pPr marL="228600" lvl="1">
              <a:spcAft>
                <a:spcPts val="1200"/>
              </a:spcAft>
              <a:buClr>
                <a:schemeClr val="tx2"/>
              </a:buClr>
              <a:buSzPts val="1400"/>
              <a:buFont typeface="Arial" panose="020B0604020202020204" pitchFamily="34" charset="0"/>
              <a:buChar char="•"/>
            </a:pPr>
            <a:endParaRPr lang="en-US" sz="2000" dirty="0"/>
          </a:p>
          <a:p>
            <a:pPr marL="342900" lvl="1" indent="0">
              <a:lnSpc>
                <a:spcPct val="115000"/>
              </a:lnSpc>
              <a:spcBef>
                <a:spcPts val="0"/>
              </a:spcBef>
              <a:buSzPts val="1800"/>
              <a:buNone/>
            </a:pPr>
            <a:endParaRPr lang="en-US" sz="1200" dirty="0"/>
          </a:p>
          <a:p>
            <a:pPr marL="0" indent="0">
              <a:buNone/>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145011144"/>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 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9601828"/>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TextBox 18">
            <a:extLst>
              <a:ext uri="{FF2B5EF4-FFF2-40B4-BE49-F238E27FC236}">
                <a16:creationId xmlns:a16="http://schemas.microsoft.com/office/drawing/2014/main" id="{13D88A88-5762-354F-85F3-90BDAB1732FF}"/>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3" name="Picture 12" descr="Icons_PPT_White_Wrench.png">
            <a:extLst>
              <a:ext uri="{FF2B5EF4-FFF2-40B4-BE49-F238E27FC236}">
                <a16:creationId xmlns:a16="http://schemas.microsoft.com/office/drawing/2014/main" id="{62874EAF-19E2-4148-9643-822F16BAD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1349" y="79778"/>
            <a:ext cx="757324" cy="757324"/>
          </a:xfrm>
          <a:prstGeom prst="rect">
            <a:avLst/>
          </a:prstGeom>
        </p:spPr>
      </p:pic>
      <p:sp>
        <p:nvSpPr>
          <p:cNvPr id="9" name="TextBox 8">
            <a:extLst>
              <a:ext uri="{FF2B5EF4-FFF2-40B4-BE49-F238E27FC236}">
                <a16:creationId xmlns:a16="http://schemas.microsoft.com/office/drawing/2014/main" id="{B7CB0C54-1587-3441-B545-D6E102A2896A}"/>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10" name="Picture 9" descr="A screenshot of a cell phone&#10;&#10;Description automatically generated">
            <a:extLst>
              <a:ext uri="{FF2B5EF4-FFF2-40B4-BE49-F238E27FC236}">
                <a16:creationId xmlns:a16="http://schemas.microsoft.com/office/drawing/2014/main" id="{F0B53788-9180-784A-88C0-78EF86FAE45C}"/>
              </a:ext>
            </a:extLst>
          </p:cNvPr>
          <p:cNvPicPr>
            <a:picLocks noChangeAspect="1"/>
          </p:cNvPicPr>
          <p:nvPr/>
        </p:nvPicPr>
        <p:blipFill>
          <a:blip r:embed="rId4"/>
          <a:stretch>
            <a:fillRect/>
          </a:stretch>
        </p:blipFill>
        <p:spPr>
          <a:xfrm>
            <a:off x="3523058" y="2452996"/>
            <a:ext cx="7107532" cy="4264519"/>
          </a:xfrm>
          <a:prstGeom prst="rect">
            <a:avLst/>
          </a:prstGeom>
        </p:spPr>
      </p:pic>
      <p:sp>
        <p:nvSpPr>
          <p:cNvPr id="14" name="Content Placeholder 2">
            <a:extLst>
              <a:ext uri="{FF2B5EF4-FFF2-40B4-BE49-F238E27FC236}">
                <a16:creationId xmlns:a16="http://schemas.microsoft.com/office/drawing/2014/main" id="{F5511FEB-3B94-6644-AE82-F0446B1F8370}"/>
              </a:ext>
            </a:extLst>
          </p:cNvPr>
          <p:cNvSpPr txBox="1">
            <a:spLocks/>
          </p:cNvSpPr>
          <p:nvPr/>
        </p:nvSpPr>
        <p:spPr>
          <a:xfrm>
            <a:off x="160472" y="872763"/>
            <a:ext cx="10470118" cy="1574479"/>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200"/>
              </a:spcAft>
            </a:pPr>
            <a:r>
              <a:rPr lang="en-US" sz="2000" dirty="0"/>
              <a:t>Overview</a:t>
            </a:r>
          </a:p>
          <a:p>
            <a:pPr marL="596900" lvl="1" indent="0">
              <a:lnSpc>
                <a:spcPct val="115000"/>
              </a:lnSpc>
              <a:spcBef>
                <a:spcPts val="0"/>
              </a:spcBef>
              <a:buSzPts val="1400"/>
              <a:buFont typeface="Calibri" panose="020F0502020204030204" pitchFamily="34" charset="0"/>
              <a:buNone/>
            </a:pPr>
            <a:r>
              <a:rPr lang="en-US" sz="1600" dirty="0"/>
              <a:t>Visual and Interactive way to see case data in a temporal context</a:t>
            </a:r>
          </a:p>
          <a:p>
            <a:pPr marL="596900" lvl="1" indent="0">
              <a:lnSpc>
                <a:spcPct val="115000"/>
              </a:lnSpc>
              <a:spcBef>
                <a:spcPts val="0"/>
              </a:spcBef>
              <a:buSzPts val="1400"/>
              <a:buFont typeface="Calibri" panose="020F0502020204030204" pitchFamily="34" charset="0"/>
              <a:buNone/>
            </a:pPr>
            <a:r>
              <a:rPr lang="en-US" sz="1600" dirty="0"/>
              <a:t>Shows Adverse Events, Case Products, Case Product Dose, Case Test Result, Case Medical History, Case Drug History</a:t>
            </a:r>
          </a:p>
          <a:p>
            <a:pPr marL="596900" lvl="1" indent="0">
              <a:lnSpc>
                <a:spcPct val="115000"/>
              </a:lnSpc>
              <a:spcBef>
                <a:spcPts val="0"/>
              </a:spcBef>
              <a:buSzPts val="1400"/>
              <a:buFont typeface="Calibri" panose="020F0502020204030204" pitchFamily="34" charset="0"/>
              <a:buNone/>
            </a:pPr>
            <a:r>
              <a:rPr lang="en-US" sz="1600" dirty="0"/>
              <a:t>Calculates start and end dates when they are not provided (ex: Onset Date + Duration)</a:t>
            </a:r>
          </a:p>
          <a:p>
            <a:pPr marL="457200" lvl="1" indent="0">
              <a:buFont typeface="Calibri" panose="020F0502020204030204" pitchFamily="34" charset="0"/>
              <a:buNone/>
            </a:pPr>
            <a:endParaRPr lang="en-US" sz="16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3676746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Planning for the 20R2 Release</a:t>
            </a:r>
          </a:p>
        </p:txBody>
      </p:sp>
      <p:sp>
        <p:nvSpPr>
          <p:cNvPr id="4" name="Rectangle 3"/>
          <p:cNvSpPr/>
          <p:nvPr/>
        </p:nvSpPr>
        <p:spPr>
          <a:xfrm>
            <a:off x="2000359" y="1573277"/>
            <a:ext cx="8321602" cy="885073"/>
          </a:xfrm>
          <a:prstGeom prst="rect">
            <a:avLst/>
          </a:prstGeom>
          <a:solidFill>
            <a:srgbClr val="FF9E1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 Single Corner Rectangle 43"/>
          <p:cNvSpPr>
            <a:spLocks/>
          </p:cNvSpPr>
          <p:nvPr/>
        </p:nvSpPr>
        <p:spPr>
          <a:xfrm flipH="1">
            <a:off x="16683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6" name="Round Single Corner Rectangle 43"/>
          <p:cNvSpPr>
            <a:spLocks/>
          </p:cNvSpPr>
          <p:nvPr/>
        </p:nvSpPr>
        <p:spPr>
          <a:xfrm flipH="1">
            <a:off x="4618586"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7" name="Round Single Corner Rectangle 43"/>
          <p:cNvSpPr>
            <a:spLocks/>
          </p:cNvSpPr>
          <p:nvPr/>
        </p:nvSpPr>
        <p:spPr>
          <a:xfrm flipH="1">
            <a:off x="7653254" y="2874315"/>
            <a:ext cx="2786146" cy="1747721"/>
          </a:xfrm>
          <a:prstGeom prst="round1Rect">
            <a:avLst>
              <a:gd name="adj" fmla="val 0"/>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kern="0" dirty="0">
              <a:solidFill>
                <a:sysClr val="windowText" lastClr="000000"/>
              </a:solidFill>
              <a:latin typeface="Calibri"/>
              <a:ea typeface="ＭＳ Ｐゴシック" charset="0"/>
              <a:cs typeface="ＭＳ Ｐゴシック" charset="0"/>
            </a:endParaRPr>
          </a:p>
        </p:txBody>
      </p:sp>
      <p:sp>
        <p:nvSpPr>
          <p:cNvPr id="8" name="Rectangle 7"/>
          <p:cNvSpPr/>
          <p:nvPr/>
        </p:nvSpPr>
        <p:spPr>
          <a:xfrm>
            <a:off x="1779871"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Identify key</a:t>
            </a:r>
          </a:p>
          <a:p>
            <a:pPr algn="ctr"/>
            <a:r>
              <a:rPr lang="en-US" dirty="0">
                <a:latin typeface="Calibri" panose="020F0502020204030204" pitchFamily="34" charset="0"/>
                <a:cs typeface="Calibri" panose="020F0502020204030204" pitchFamily="34" charset="0"/>
              </a:rPr>
              <a:t>release dates</a:t>
            </a:r>
          </a:p>
        </p:txBody>
      </p:sp>
      <p:sp>
        <p:nvSpPr>
          <p:cNvPr id="9" name="Rectangle 8"/>
          <p:cNvSpPr/>
          <p:nvPr/>
        </p:nvSpPr>
        <p:spPr>
          <a:xfrm>
            <a:off x="7723471"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Review new features</a:t>
            </a:r>
          </a:p>
          <a:p>
            <a:pPr algn="ctr"/>
            <a:r>
              <a:rPr lang="en-US" dirty="0">
                <a:latin typeface="Calibri" panose="020F0502020204030204" pitchFamily="34" charset="0"/>
                <a:cs typeface="Calibri" panose="020F0502020204030204" pitchFamily="34" charset="0"/>
              </a:rPr>
              <a:t>based on themes</a:t>
            </a:r>
          </a:p>
        </p:txBody>
      </p:sp>
      <p:cxnSp>
        <p:nvCxnSpPr>
          <p:cNvPr id="11" name="Straight Connector 10"/>
          <p:cNvCxnSpPr/>
          <p:nvPr/>
        </p:nvCxnSpPr>
        <p:spPr>
          <a:xfrm>
            <a:off x="30480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8988"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91600" y="2458350"/>
            <a:ext cx="0" cy="546594"/>
          </a:xfrm>
          <a:prstGeom prst="line">
            <a:avLst/>
          </a:prstGeom>
          <a:ln w="34925">
            <a:solidFill>
              <a:srgbClr val="FF9E1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Arrow: Chevron 48"/>
          <p:cNvSpPr/>
          <p:nvPr/>
        </p:nvSpPr>
        <p:spPr>
          <a:xfrm>
            <a:off x="166952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dirty="0">
                <a:solidFill>
                  <a:srgbClr val="595959"/>
                </a:solidFill>
                <a:latin typeface="+mj-lt"/>
                <a:ea typeface="ＭＳ Ｐゴシック" charset="0"/>
                <a:cs typeface="ＭＳ Ｐゴシック" charset="0"/>
              </a:rPr>
              <a:t>Logistics</a:t>
            </a:r>
          </a:p>
        </p:txBody>
      </p:sp>
      <p:sp>
        <p:nvSpPr>
          <p:cNvPr id="15" name="Arrow: Chevron 49"/>
          <p:cNvSpPr/>
          <p:nvPr/>
        </p:nvSpPr>
        <p:spPr>
          <a:xfrm>
            <a:off x="4618585"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endParaRPr lang="en-US" sz="2000" b="1" kern="0" dirty="0">
              <a:solidFill>
                <a:srgbClr val="595959"/>
              </a:solidFill>
              <a:ea typeface="ＭＳ Ｐゴシック" charset="0"/>
              <a:cs typeface="ＭＳ Ｐゴシック" charset="0"/>
            </a:endParaRPr>
          </a:p>
          <a:p>
            <a:pPr algn="ctr" defTabSz="685800"/>
            <a:r>
              <a:rPr lang="en-US" sz="2000" b="1" kern="0" dirty="0">
                <a:solidFill>
                  <a:srgbClr val="595959"/>
                </a:solidFill>
                <a:ea typeface="ＭＳ Ｐゴシック" charset="0"/>
                <a:cs typeface="ＭＳ Ｐゴシック" charset="0"/>
              </a:rPr>
              <a:t>Announcements</a:t>
            </a:r>
          </a:p>
          <a:p>
            <a:pPr algn="ctr" defTabSz="685800"/>
            <a:endParaRPr lang="en-US" sz="2000" b="1" kern="0" dirty="0">
              <a:solidFill>
                <a:srgbClr val="595959"/>
              </a:solidFill>
              <a:latin typeface="+mj-lt"/>
              <a:ea typeface="ＭＳ Ｐゴシック" charset="0"/>
              <a:cs typeface="ＭＳ Ｐゴシック" charset="0"/>
            </a:endParaRPr>
          </a:p>
        </p:txBody>
      </p:sp>
      <p:sp>
        <p:nvSpPr>
          <p:cNvPr id="16" name="Arrow: Chevron 50"/>
          <p:cNvSpPr/>
          <p:nvPr/>
        </p:nvSpPr>
        <p:spPr>
          <a:xfrm>
            <a:off x="7574554" y="1573277"/>
            <a:ext cx="2949061" cy="885073"/>
          </a:xfrm>
          <a:prstGeom prst="chevron">
            <a:avLst>
              <a:gd name="adj" fmla="val 20482"/>
            </a:avLst>
          </a:prstGeom>
          <a:solidFill>
            <a:schemeClr val="bg1"/>
          </a:solidFill>
          <a:ln w="12700" cap="flat" cmpd="sng" algn="ctr">
            <a:solidFill>
              <a:schemeClr val="bg1">
                <a:lumMod val="75000"/>
              </a:schemeClr>
            </a:solidFill>
            <a:prstDash val="solid"/>
            <a:miter lim="800000"/>
          </a:ln>
          <a:effectLst>
            <a:outerShdw blurRad="63500" algn="ctr" rotWithShape="0">
              <a:prstClr val="black">
                <a:alpha val="15000"/>
              </a:prstClr>
            </a:outerShdw>
          </a:effectLst>
        </p:spPr>
        <p:txBody>
          <a:bodyPr rtlCol="0" anchor="ctr"/>
          <a:lstStyle/>
          <a:p>
            <a:pPr algn="ctr" defTabSz="685800"/>
            <a:r>
              <a:rPr lang="en-US" sz="2000" b="1" kern="0" dirty="0">
                <a:solidFill>
                  <a:srgbClr val="595959"/>
                </a:solidFill>
                <a:ea typeface="ＭＳ Ｐゴシック" charset="0"/>
                <a:cs typeface="ＭＳ Ｐゴシック" charset="0"/>
              </a:rPr>
              <a:t>Features</a:t>
            </a:r>
            <a:endParaRPr lang="en-US" sz="2000" b="1" kern="0" dirty="0">
              <a:solidFill>
                <a:srgbClr val="595959"/>
              </a:solidFill>
              <a:latin typeface="+mj-lt"/>
              <a:ea typeface="ＭＳ Ｐゴシック" charset="0"/>
              <a:cs typeface="ＭＳ Ｐゴシック" charset="0"/>
            </a:endParaRPr>
          </a:p>
        </p:txBody>
      </p:sp>
      <p:sp>
        <p:nvSpPr>
          <p:cNvPr id="17" name="Rectangle 16"/>
          <p:cNvSpPr/>
          <p:nvPr/>
        </p:nvSpPr>
        <p:spPr>
          <a:xfrm>
            <a:off x="1981200" y="4926844"/>
            <a:ext cx="8229600" cy="1169158"/>
          </a:xfrm>
          <a:prstGeom prst="rect">
            <a:avLst/>
          </a:prstGeom>
          <a:solidFill>
            <a:srgbClr val="FF9E16"/>
          </a:solidFill>
          <a:ln>
            <a:solidFill>
              <a:srgbClr val="FF9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Note: Keep Alert for Polling!</a:t>
            </a:r>
          </a:p>
        </p:txBody>
      </p:sp>
      <p:sp>
        <p:nvSpPr>
          <p:cNvPr id="19" name="Rectangle 18"/>
          <p:cNvSpPr/>
          <p:nvPr/>
        </p:nvSpPr>
        <p:spPr>
          <a:xfrm>
            <a:off x="4750859" y="3429000"/>
            <a:ext cx="2536258" cy="646331"/>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Promote awareness of Veeva events</a:t>
            </a:r>
          </a:p>
        </p:txBody>
      </p:sp>
    </p:spTree>
    <p:extLst>
      <p:ext uri="{BB962C8B-B14F-4D97-AF65-F5344CB8AC3E}">
        <p14:creationId xmlns:p14="http://schemas.microsoft.com/office/powerpoint/2010/main" val="114017108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Safety Data Exchange</a:t>
            </a:r>
          </a:p>
        </p:txBody>
      </p:sp>
    </p:spTree>
    <p:extLst>
      <p:ext uri="{BB962C8B-B14F-4D97-AF65-F5344CB8AC3E}">
        <p14:creationId xmlns:p14="http://schemas.microsoft.com/office/powerpoint/2010/main" val="254723335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55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Deprecated Controlled Vocabularies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MEDIUM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Content Placeholder 2">
            <a:extLst>
              <a:ext uri="{FF2B5EF4-FFF2-40B4-BE49-F238E27FC236}">
                <a16:creationId xmlns:a16="http://schemas.microsoft.com/office/drawing/2014/main" id="{A2123657-999C-AC47-BADC-2E24081EA07A}"/>
              </a:ext>
            </a:extLst>
          </p:cNvPr>
          <p:cNvSpPr>
            <a:spLocks noGrp="1"/>
          </p:cNvSpPr>
          <p:nvPr>
            <p:ph idx="1"/>
          </p:nvPr>
        </p:nvSpPr>
        <p:spPr>
          <a:xfrm>
            <a:off x="559791" y="1083043"/>
            <a:ext cx="9903142" cy="5605942"/>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457200" lvl="2" indent="0">
              <a:spcAft>
                <a:spcPts val="1200"/>
              </a:spcAft>
              <a:buClr>
                <a:schemeClr val="tx2"/>
              </a:buClr>
              <a:buSzPts val="1400"/>
              <a:buNone/>
            </a:pPr>
            <a:r>
              <a:rPr lang="en-US" dirty="0"/>
              <a:t>Vault Safety now enables customers to transfer records with deprecated controlled vocabularies from another system into Vault Safety while ensuring a clear UI that displays historic mentions of the deprecated terms without allowing further usage of them.</a:t>
            </a:r>
            <a:endParaRPr lang="en-US" sz="1400" b="1" dirty="0"/>
          </a:p>
          <a:p>
            <a:pPr marL="228600" lvl="1">
              <a:spcAft>
                <a:spcPts val="1200"/>
              </a:spcAft>
              <a:buClr>
                <a:schemeClr val="tx2"/>
              </a:buClr>
              <a:buSzPts val="1400"/>
              <a:buFont typeface="Arial" panose="020B0604020202020204" pitchFamily="34" charset="0"/>
              <a:buChar char="•"/>
            </a:pPr>
            <a:r>
              <a:rPr lang="en-US" sz="2000" dirty="0"/>
              <a:t>Business Justification</a:t>
            </a:r>
          </a:p>
          <a:p>
            <a:pPr marL="457200" lvl="2" indent="0">
              <a:spcAft>
                <a:spcPts val="1200"/>
              </a:spcAft>
              <a:buClr>
                <a:schemeClr val="tx2"/>
              </a:buClr>
              <a:buSzPts val="1400"/>
              <a:buNone/>
            </a:pPr>
            <a:r>
              <a:rPr lang="en-US" dirty="0"/>
              <a:t>This is particularly useful for migration data.</a:t>
            </a:r>
          </a:p>
          <a:p>
            <a:pPr marL="228600" lvl="1">
              <a:spcAft>
                <a:spcPts val="1200"/>
              </a:spcAft>
              <a:buClr>
                <a:schemeClr val="tx2"/>
              </a:buClr>
              <a:buSzPts val="1400"/>
              <a:buFont typeface="Arial" panose="020B0604020202020204" pitchFamily="34" charset="0"/>
              <a:buChar char="•"/>
            </a:pPr>
            <a:r>
              <a:rPr lang="en-US" sz="2000" dirty="0"/>
              <a:t>Considerations</a:t>
            </a:r>
          </a:p>
          <a:p>
            <a:pPr marL="457200" lvl="2" indent="0">
              <a:spcAft>
                <a:spcPts val="1200"/>
              </a:spcAft>
              <a:buClr>
                <a:schemeClr val="tx2"/>
              </a:buClr>
              <a:buSzPts val="1400"/>
              <a:buNone/>
            </a:pPr>
            <a:r>
              <a:rPr lang="en-US" dirty="0"/>
              <a:t>Users will not be able to select deprecated controlled vocabularies for new cases, but not be blocked when processing older ones.</a:t>
            </a:r>
          </a:p>
          <a:p>
            <a:pPr marL="457200" lvl="2" indent="0">
              <a:spcAft>
                <a:spcPts val="1200"/>
              </a:spcAft>
              <a:buClr>
                <a:schemeClr val="tx2"/>
              </a:buClr>
              <a:buSzPts val="1400"/>
              <a:buNone/>
            </a:pPr>
            <a:endParaRPr lang="en-US" sz="1700" dirty="0"/>
          </a:p>
          <a:p>
            <a:pPr marL="0" lvl="1" indent="0">
              <a:spcAft>
                <a:spcPts val="1200"/>
              </a:spcAft>
              <a:buClr>
                <a:schemeClr val="tx2"/>
              </a:buClr>
              <a:buSzPts val="1400"/>
              <a:buNone/>
            </a:pPr>
            <a:endParaRPr lang="en-US" sz="2000" dirty="0"/>
          </a:p>
        </p:txBody>
      </p:sp>
      <p:sp>
        <p:nvSpPr>
          <p:cNvPr id="13" name="TextBox 18">
            <a:extLst>
              <a:ext uri="{FF2B5EF4-FFF2-40B4-BE49-F238E27FC236}">
                <a16:creationId xmlns:a16="http://schemas.microsoft.com/office/drawing/2014/main" id="{A4DF7689-DCBD-2744-B5A8-83857BDE9889}"/>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4" name="Picture 13" descr="Icons_PPT_White_Wrench.png">
            <a:extLst>
              <a:ext uri="{FF2B5EF4-FFF2-40B4-BE49-F238E27FC236}">
                <a16:creationId xmlns:a16="http://schemas.microsoft.com/office/drawing/2014/main" id="{F3089760-E3AF-8B45-B531-88AD8CB59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9" name="TextBox 8">
            <a:extLst>
              <a:ext uri="{FF2B5EF4-FFF2-40B4-BE49-F238E27FC236}">
                <a16:creationId xmlns:a16="http://schemas.microsoft.com/office/drawing/2014/main" id="{D2385FEE-E5ED-FB4B-B3BC-9BC6BFB25FB3}"/>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417516895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ICSR Regulatory Submissions</a:t>
            </a:r>
          </a:p>
        </p:txBody>
      </p:sp>
    </p:spTree>
    <p:extLst>
      <p:ext uri="{BB962C8B-B14F-4D97-AF65-F5344CB8AC3E}">
        <p14:creationId xmlns:p14="http://schemas.microsoft.com/office/powerpoint/2010/main" val="275865230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Optimized Submissions: Local Datasheets &amp; Primary Expectedness</a:t>
            </a:r>
          </a:p>
        </p:txBody>
      </p:sp>
      <p:sp>
        <p:nvSpPr>
          <p:cNvPr id="3" name="Content Placeholder 2"/>
          <p:cNvSpPr>
            <a:spLocks noGrp="1"/>
          </p:cNvSpPr>
          <p:nvPr>
            <p:ph idx="1"/>
          </p:nvPr>
        </p:nvSpPr>
        <p:spPr>
          <a:xfrm>
            <a:off x="553677" y="1197488"/>
            <a:ext cx="9915370" cy="5410200"/>
          </a:xfrm>
        </p:spPr>
        <p:txBody>
          <a:bodyPr/>
          <a:lstStyle/>
          <a:p>
            <a:pPr>
              <a:spcBef>
                <a:spcPts val="600"/>
              </a:spcBef>
              <a:spcAft>
                <a:spcPts val="1200"/>
              </a:spcAft>
            </a:pPr>
            <a:r>
              <a:rPr lang="en-US" sz="2000" dirty="0"/>
              <a:t>Overview</a:t>
            </a:r>
          </a:p>
          <a:p>
            <a:pPr marL="457200" lvl="1" indent="0">
              <a:spcAft>
                <a:spcPts val="1200"/>
              </a:spcAft>
              <a:buNone/>
            </a:pPr>
            <a:r>
              <a:rPr lang="en-US" sz="1600" dirty="0"/>
              <a:t>Vault Safety will now generate submissions based on local expectedness (based on a product registration’s country, product and local datasheet). Auto-expectedness will also now calculate only the primary case assessment. </a:t>
            </a:r>
          </a:p>
          <a:p>
            <a:pPr marL="1054100" lvl="2" indent="0">
              <a:lnSpc>
                <a:spcPct val="115000"/>
              </a:lnSpc>
              <a:spcBef>
                <a:spcPts val="0"/>
              </a:spcBef>
              <a:buSzPts val="1400"/>
              <a:buNone/>
            </a:pPr>
            <a:r>
              <a:rPr lang="en-US" dirty="0"/>
              <a:t>Case-level expectedness ← </a:t>
            </a:r>
            <a:r>
              <a:rPr lang="en-US" dirty="0">
                <a:solidFill>
                  <a:srgbClr val="E69138"/>
                </a:solidFill>
              </a:rPr>
              <a:t>Primary Assessment</a:t>
            </a:r>
          </a:p>
          <a:p>
            <a:pPr marL="1054100" lvl="2" indent="0">
              <a:lnSpc>
                <a:spcPct val="115000"/>
              </a:lnSpc>
              <a:spcBef>
                <a:spcPts val="0"/>
              </a:spcBef>
              <a:buSzPts val="1400"/>
              <a:buNone/>
            </a:pPr>
            <a:r>
              <a:rPr lang="en-US" dirty="0"/>
              <a:t>Submissions generation (including due dates) respect </a:t>
            </a:r>
            <a:r>
              <a:rPr lang="en-US" dirty="0">
                <a:solidFill>
                  <a:srgbClr val="E69138"/>
                </a:solidFill>
              </a:rPr>
              <a:t>expectedness records</a:t>
            </a:r>
            <a:r>
              <a:rPr lang="en-US" dirty="0"/>
              <a:t> in </a:t>
            </a:r>
            <a:r>
              <a:rPr lang="en-US" dirty="0">
                <a:solidFill>
                  <a:srgbClr val="E69138"/>
                </a:solidFill>
              </a:rPr>
              <a:t>primary assessment</a:t>
            </a:r>
          </a:p>
          <a:p>
            <a:pPr marL="596900" lvl="1" indent="0">
              <a:lnSpc>
                <a:spcPct val="115000"/>
              </a:lnSpc>
              <a:spcBef>
                <a:spcPts val="0"/>
              </a:spcBef>
              <a:buSzPts val="1400"/>
              <a:buNone/>
            </a:pPr>
            <a:endParaRPr lang="en-US" sz="1600" dirty="0">
              <a:solidFill>
                <a:srgbClr val="E69138"/>
              </a:solidFill>
            </a:endParaRPr>
          </a:p>
          <a:p>
            <a:pPr>
              <a:spcBef>
                <a:spcPts val="600"/>
              </a:spcBef>
              <a:spcAft>
                <a:spcPts val="1200"/>
              </a:spcAft>
            </a:pPr>
            <a:r>
              <a:rPr lang="en-US" sz="2000" dirty="0"/>
              <a:t>Business Justification</a:t>
            </a:r>
          </a:p>
          <a:p>
            <a:pPr marL="596900" lvl="1" indent="0">
              <a:lnSpc>
                <a:spcPct val="115000"/>
              </a:lnSpc>
              <a:spcBef>
                <a:spcPts val="0"/>
              </a:spcBef>
              <a:buSzPts val="1400"/>
              <a:buNone/>
            </a:pPr>
            <a:r>
              <a:rPr lang="en-US" sz="1600" dirty="0"/>
              <a:t>Case-level expectedness not calculated same as seriousness, relatedness</a:t>
            </a:r>
          </a:p>
          <a:p>
            <a:pPr marL="1371600" lvl="2" indent="-292100">
              <a:lnSpc>
                <a:spcPct val="115000"/>
              </a:lnSpc>
              <a:spcBef>
                <a:spcPts val="0"/>
              </a:spcBef>
              <a:buSzPts val="1000"/>
              <a:buChar char="■"/>
            </a:pPr>
            <a:r>
              <a:rPr lang="en-US" dirty="0"/>
              <a:t>Seriousness ← </a:t>
            </a:r>
            <a:r>
              <a:rPr lang="en-US" dirty="0">
                <a:solidFill>
                  <a:srgbClr val="38761D"/>
                </a:solidFill>
              </a:rPr>
              <a:t>Primary AE</a:t>
            </a:r>
          </a:p>
          <a:p>
            <a:pPr marL="1371600" lvl="2" indent="-292100">
              <a:lnSpc>
                <a:spcPct val="115000"/>
              </a:lnSpc>
              <a:spcBef>
                <a:spcPts val="0"/>
              </a:spcBef>
              <a:buSzPts val="1000"/>
              <a:buChar char="■"/>
            </a:pPr>
            <a:r>
              <a:rPr lang="en-US" dirty="0"/>
              <a:t>Relatedness ← </a:t>
            </a:r>
            <a:r>
              <a:rPr lang="en-US" dirty="0">
                <a:solidFill>
                  <a:srgbClr val="38761D"/>
                </a:solidFill>
              </a:rPr>
              <a:t>Primary Assessment</a:t>
            </a:r>
          </a:p>
          <a:p>
            <a:pPr marL="1371600" lvl="2" indent="-292100">
              <a:lnSpc>
                <a:spcPct val="115000"/>
              </a:lnSpc>
              <a:spcBef>
                <a:spcPts val="0"/>
              </a:spcBef>
              <a:buSzPts val="1000"/>
              <a:buChar char="■"/>
            </a:pPr>
            <a:r>
              <a:rPr lang="en-US" dirty="0"/>
              <a:t>Expectedness ← </a:t>
            </a:r>
            <a:r>
              <a:rPr lang="en-US" dirty="0">
                <a:solidFill>
                  <a:srgbClr val="CC0000"/>
                </a:solidFill>
              </a:rPr>
              <a:t>All Serious Assessments</a:t>
            </a:r>
          </a:p>
          <a:p>
            <a:pPr marL="596900" lvl="1" indent="0">
              <a:lnSpc>
                <a:spcPct val="115000"/>
              </a:lnSpc>
              <a:spcBef>
                <a:spcPts val="0"/>
              </a:spcBef>
              <a:buSzPts val="1400"/>
              <a:buNone/>
            </a:pPr>
            <a:r>
              <a:rPr lang="en-US" sz="1600" dirty="0"/>
              <a:t>Submission rules don’t respect expectedness defined by local datasheets</a:t>
            </a:r>
            <a:br>
              <a:rPr lang="en-US" sz="1600" dirty="0"/>
            </a:br>
            <a:endParaRPr lang="en-US" sz="1600" dirty="0"/>
          </a:p>
          <a:p>
            <a:pPr>
              <a:spcBef>
                <a:spcPts val="600"/>
              </a:spcBef>
              <a:spcAft>
                <a:spcPts val="1200"/>
              </a:spcAft>
            </a:pPr>
            <a:r>
              <a:rPr lang="en-US" sz="2000" dirty="0"/>
              <a:t>Considerations</a:t>
            </a:r>
          </a:p>
          <a:p>
            <a:pPr marL="457200" lvl="1" indent="0">
              <a:spcAft>
                <a:spcPts val="1200"/>
              </a:spcAft>
              <a:buNone/>
            </a:pPr>
            <a:r>
              <a:rPr lang="en-US" sz="1600" dirty="0"/>
              <a:t>Auto-On in vaults with Product Datasheets configured. In vaults that do not have Product Datasheets, administrators must perform configuration to make this feature available to end-users.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96330633"/>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F7C61A99-58AC-2145-AAAB-10B5C57A5698}"/>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282485558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Optimized Submissions: Local Datasheets &amp; Primary Expectedness</a:t>
            </a:r>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F7C61A99-58AC-2145-AAAB-10B5C57A5698}"/>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
        <p:nvSpPr>
          <p:cNvPr id="5" name="Content Placeholder 4">
            <a:extLst>
              <a:ext uri="{FF2B5EF4-FFF2-40B4-BE49-F238E27FC236}">
                <a16:creationId xmlns:a16="http://schemas.microsoft.com/office/drawing/2014/main" id="{416366CD-AF06-9B40-88F7-FFC254B34A3C}"/>
              </a:ext>
            </a:extLst>
          </p:cNvPr>
          <p:cNvSpPr>
            <a:spLocks noGrp="1"/>
          </p:cNvSpPr>
          <p:nvPr>
            <p:ph idx="1"/>
          </p:nvPr>
        </p:nvSpPr>
        <p:spPr>
          <a:xfrm>
            <a:off x="293045" y="1326723"/>
            <a:ext cx="11089073" cy="5410200"/>
          </a:xfrm>
        </p:spPr>
        <p:txBody>
          <a:bodyPr/>
          <a:lstStyle/>
          <a:p>
            <a:pPr marL="0" indent="0">
              <a:buNone/>
            </a:pPr>
            <a:r>
              <a:rPr lang="en-US" sz="2000" dirty="0">
                <a:solidFill>
                  <a:srgbClr val="434343"/>
                </a:solidFill>
                <a:ea typeface="Roboto Light"/>
                <a:cs typeface="Roboto Light"/>
                <a:sym typeface="Roboto Light"/>
              </a:rPr>
              <a:t>Case-level expectedness obtained from primary assessment</a:t>
            </a:r>
          </a:p>
          <a:p>
            <a:pPr marL="0" indent="0">
              <a:buNone/>
            </a:pPr>
            <a:endParaRPr lang="en-US" dirty="0"/>
          </a:p>
        </p:txBody>
      </p:sp>
      <p:pic>
        <p:nvPicPr>
          <p:cNvPr id="13" name="Google Shape;362;g84fd247f8a_0_255">
            <a:extLst>
              <a:ext uri="{FF2B5EF4-FFF2-40B4-BE49-F238E27FC236}">
                <a16:creationId xmlns:a16="http://schemas.microsoft.com/office/drawing/2014/main" id="{1BB6EDBD-1655-FF49-B444-FFDE2FE0CCB9}"/>
              </a:ext>
            </a:extLst>
          </p:cNvPr>
          <p:cNvPicPr preferRelativeResize="0"/>
          <p:nvPr/>
        </p:nvPicPr>
        <p:blipFill>
          <a:blip r:embed="rId4">
            <a:alphaModFix/>
          </a:blip>
          <a:stretch>
            <a:fillRect/>
          </a:stretch>
        </p:blipFill>
        <p:spPr>
          <a:xfrm>
            <a:off x="1961321" y="1696278"/>
            <a:ext cx="7402084" cy="4440390"/>
          </a:xfrm>
          <a:prstGeom prst="rect">
            <a:avLst/>
          </a:prstGeom>
          <a:noFill/>
          <a:ln>
            <a:noFill/>
          </a:ln>
          <a:effectLst>
            <a:outerShdw blurRad="57150" dist="19050" dir="5400000" algn="bl" rotWithShape="0">
              <a:srgbClr val="000000">
                <a:alpha val="50000"/>
              </a:srgbClr>
            </a:outerShdw>
          </a:effectLst>
        </p:spPr>
      </p:pic>
      <p:sp>
        <p:nvSpPr>
          <p:cNvPr id="14" name="Google Shape;363;g84fd247f8a_0_255">
            <a:extLst>
              <a:ext uri="{FF2B5EF4-FFF2-40B4-BE49-F238E27FC236}">
                <a16:creationId xmlns:a16="http://schemas.microsoft.com/office/drawing/2014/main" id="{A2B52149-8218-BD42-A87F-106889BAF54B}"/>
              </a:ext>
            </a:extLst>
          </p:cNvPr>
          <p:cNvSpPr/>
          <p:nvPr/>
        </p:nvSpPr>
        <p:spPr>
          <a:xfrm>
            <a:off x="6749259" y="3916473"/>
            <a:ext cx="1654200" cy="230700"/>
          </a:xfrm>
          <a:prstGeom prst="rect">
            <a:avLst/>
          </a:prstGeom>
          <a:noFill/>
          <a:ln w="1905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4;g84fd247f8a_0_255">
            <a:extLst>
              <a:ext uri="{FF2B5EF4-FFF2-40B4-BE49-F238E27FC236}">
                <a16:creationId xmlns:a16="http://schemas.microsoft.com/office/drawing/2014/main" id="{DF963CAB-2DBD-5F4C-B1EA-35DCBCF12637}"/>
              </a:ext>
            </a:extLst>
          </p:cNvPr>
          <p:cNvSpPr/>
          <p:nvPr/>
        </p:nvSpPr>
        <p:spPr>
          <a:xfrm>
            <a:off x="5511362" y="5679252"/>
            <a:ext cx="516835" cy="497625"/>
          </a:xfrm>
          <a:prstGeom prst="rect">
            <a:avLst/>
          </a:prstGeom>
          <a:noFill/>
          <a:ln w="1905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922462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70000"/>
            <a:ext cx="10470119" cy="1127488"/>
          </a:xfrm>
        </p:spPr>
        <p:txBody>
          <a:bodyPr/>
          <a:lstStyle/>
          <a:p>
            <a:r>
              <a:rPr lang="en-US" dirty="0"/>
              <a:t>Optimized Submissions: Local Datasheets &amp; Primary Expectedness</a:t>
            </a:r>
          </a:p>
        </p:txBody>
      </p:sp>
      <p:sp>
        <p:nvSpPr>
          <p:cNvPr id="3" name="Content Placeholder 2"/>
          <p:cNvSpPr>
            <a:spLocks noGrp="1"/>
          </p:cNvSpPr>
          <p:nvPr>
            <p:ph idx="1"/>
          </p:nvPr>
        </p:nvSpPr>
        <p:spPr>
          <a:xfrm>
            <a:off x="279359" y="1257300"/>
            <a:ext cx="9915370" cy="5410200"/>
          </a:xfrm>
        </p:spPr>
        <p:txBody>
          <a:bodyPr/>
          <a:lstStyle/>
          <a:p>
            <a:pPr marL="0" indent="0">
              <a:spcBef>
                <a:spcPts val="600"/>
              </a:spcBef>
              <a:spcAft>
                <a:spcPts val="1200"/>
              </a:spcAft>
              <a:buNone/>
            </a:pPr>
            <a:r>
              <a:rPr lang="en-US" sz="2000" dirty="0">
                <a:solidFill>
                  <a:srgbClr val="434343"/>
                </a:solidFill>
                <a:ea typeface="Roboto Light"/>
                <a:cs typeface="Roboto Light"/>
                <a:sym typeface="Roboto Light"/>
              </a:rPr>
              <a:t>Case-level expectedness obtained from primary assessment</a:t>
            </a:r>
          </a:p>
          <a:p>
            <a:pPr marL="0" indent="0">
              <a:spcBef>
                <a:spcPts val="600"/>
              </a:spcBef>
              <a:spcAft>
                <a:spcPts val="1200"/>
              </a:spcAft>
              <a:buNone/>
            </a:pPr>
            <a:endParaRPr lang="en-US" sz="2000" dirty="0"/>
          </a:p>
          <a:p>
            <a:pPr>
              <a:spcBef>
                <a:spcPts val="600"/>
              </a:spcBef>
              <a:spcAft>
                <a:spcPts val="1200"/>
              </a:spcAft>
            </a:pPr>
            <a:endParaRPr lang="en-US" sz="1600" dirty="0"/>
          </a:p>
        </p:txBody>
      </p:sp>
      <p:sp>
        <p:nvSpPr>
          <p:cNvPr id="6"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9" name="Picture 8" descr="Icons_PPT_White_ThumbsU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0" name="TextBox 9">
            <a:extLst>
              <a:ext uri="{FF2B5EF4-FFF2-40B4-BE49-F238E27FC236}">
                <a16:creationId xmlns:a16="http://schemas.microsoft.com/office/drawing/2014/main" id="{F7C61A99-58AC-2145-AAAB-10B5C57A5698}"/>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12" name="Google Shape;371;g84fd247f8a_0_264">
            <a:extLst>
              <a:ext uri="{FF2B5EF4-FFF2-40B4-BE49-F238E27FC236}">
                <a16:creationId xmlns:a16="http://schemas.microsoft.com/office/drawing/2014/main" id="{5BB5A46D-8F8C-2F49-9835-DC21ACC7BFA8}"/>
              </a:ext>
            </a:extLst>
          </p:cNvPr>
          <p:cNvPicPr preferRelativeResize="0"/>
          <p:nvPr/>
        </p:nvPicPr>
        <p:blipFill>
          <a:blip r:embed="rId4">
            <a:alphaModFix/>
          </a:blip>
          <a:stretch>
            <a:fillRect/>
          </a:stretch>
        </p:blipFill>
        <p:spPr>
          <a:xfrm>
            <a:off x="1708983" y="1626568"/>
            <a:ext cx="7329448" cy="5040932"/>
          </a:xfrm>
          <a:prstGeom prst="rect">
            <a:avLst/>
          </a:prstGeom>
          <a:noFill/>
          <a:ln>
            <a:noFill/>
          </a:ln>
          <a:effectLst>
            <a:outerShdw blurRad="57150" dist="19050" dir="5400000" algn="bl" rotWithShape="0">
              <a:srgbClr val="000000">
                <a:alpha val="50000"/>
              </a:srgbClr>
            </a:outerShdw>
          </a:effectLst>
        </p:spPr>
      </p:pic>
      <p:sp>
        <p:nvSpPr>
          <p:cNvPr id="13" name="Google Shape;372;g84fd247f8a_0_264">
            <a:extLst>
              <a:ext uri="{FF2B5EF4-FFF2-40B4-BE49-F238E27FC236}">
                <a16:creationId xmlns:a16="http://schemas.microsoft.com/office/drawing/2014/main" id="{FA579F02-288F-A340-853A-490EFC21BFBB}"/>
              </a:ext>
            </a:extLst>
          </p:cNvPr>
          <p:cNvSpPr/>
          <p:nvPr/>
        </p:nvSpPr>
        <p:spPr>
          <a:xfrm>
            <a:off x="4827129" y="4555257"/>
            <a:ext cx="527395" cy="532243"/>
          </a:xfrm>
          <a:prstGeom prst="rect">
            <a:avLst/>
          </a:prstGeom>
          <a:noFill/>
          <a:ln w="1905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73;g84fd247f8a_0_264">
            <a:extLst>
              <a:ext uri="{FF2B5EF4-FFF2-40B4-BE49-F238E27FC236}">
                <a16:creationId xmlns:a16="http://schemas.microsoft.com/office/drawing/2014/main" id="{B03532D8-FE2B-EF40-A81E-53874094E649}"/>
              </a:ext>
            </a:extLst>
          </p:cNvPr>
          <p:cNvSpPr/>
          <p:nvPr/>
        </p:nvSpPr>
        <p:spPr>
          <a:xfrm>
            <a:off x="6574120" y="2928382"/>
            <a:ext cx="1045236" cy="331626"/>
          </a:xfrm>
          <a:prstGeom prst="rect">
            <a:avLst/>
          </a:prstGeom>
          <a:noFill/>
          <a:ln w="1905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74;g84fd247f8a_0_264">
            <a:extLst>
              <a:ext uri="{FF2B5EF4-FFF2-40B4-BE49-F238E27FC236}">
                <a16:creationId xmlns:a16="http://schemas.microsoft.com/office/drawing/2014/main" id="{0329B0A4-BDE1-974E-A8EB-23307B193CCA}"/>
              </a:ext>
            </a:extLst>
          </p:cNvPr>
          <p:cNvSpPr/>
          <p:nvPr/>
        </p:nvSpPr>
        <p:spPr>
          <a:xfrm>
            <a:off x="7350510" y="5873135"/>
            <a:ext cx="614047" cy="603865"/>
          </a:xfrm>
          <a:prstGeom prst="rect">
            <a:avLst/>
          </a:prstGeom>
          <a:noFill/>
          <a:ln w="1905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375;g84fd247f8a_0_264">
            <a:extLst>
              <a:ext uri="{FF2B5EF4-FFF2-40B4-BE49-F238E27FC236}">
                <a16:creationId xmlns:a16="http://schemas.microsoft.com/office/drawing/2014/main" id="{6D240695-0A0F-ED4D-BCA4-5A8D83662049}"/>
              </a:ext>
            </a:extLst>
          </p:cNvPr>
          <p:cNvPicPr preferRelativeResize="0"/>
          <p:nvPr/>
        </p:nvPicPr>
        <p:blipFill>
          <a:blip r:embed="rId5">
            <a:alphaModFix/>
          </a:blip>
          <a:stretch>
            <a:fillRect/>
          </a:stretch>
        </p:blipFill>
        <p:spPr>
          <a:xfrm>
            <a:off x="7525650" y="3499957"/>
            <a:ext cx="3025563" cy="1561653"/>
          </a:xfrm>
          <a:prstGeom prst="rect">
            <a:avLst/>
          </a:prstGeom>
          <a:noFill/>
          <a:ln>
            <a:noFill/>
          </a:ln>
          <a:effectLst>
            <a:outerShdw blurRad="57150" dist="19050" dir="5400000" algn="bl" rotWithShape="0">
              <a:srgbClr val="000000">
                <a:alpha val="50000"/>
              </a:srgbClr>
            </a:outerShdw>
          </a:effectLst>
        </p:spPr>
      </p:pic>
      <p:cxnSp>
        <p:nvCxnSpPr>
          <p:cNvPr id="17" name="Google Shape;376;g84fd247f8a_0_264">
            <a:extLst>
              <a:ext uri="{FF2B5EF4-FFF2-40B4-BE49-F238E27FC236}">
                <a16:creationId xmlns:a16="http://schemas.microsoft.com/office/drawing/2014/main" id="{8B0AFC9B-C5D4-CA41-857E-CBF2885741CD}"/>
              </a:ext>
            </a:extLst>
          </p:cNvPr>
          <p:cNvCxnSpPr>
            <a:cxnSpLocks/>
          </p:cNvCxnSpPr>
          <p:nvPr/>
        </p:nvCxnSpPr>
        <p:spPr>
          <a:xfrm flipV="1">
            <a:off x="7619356" y="4728806"/>
            <a:ext cx="126112" cy="1114760"/>
          </a:xfrm>
          <a:prstGeom prst="straightConnector1">
            <a:avLst/>
          </a:prstGeom>
          <a:noFill/>
          <a:ln w="38100" cap="flat" cmpd="sng">
            <a:solidFill>
              <a:srgbClr val="FF0000"/>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18" name="Google Shape;377;g84fd247f8a_0_264">
            <a:extLst>
              <a:ext uri="{FF2B5EF4-FFF2-40B4-BE49-F238E27FC236}">
                <a16:creationId xmlns:a16="http://schemas.microsoft.com/office/drawing/2014/main" id="{16CF4925-BB15-F94E-8135-5B865E4C81A5}"/>
              </a:ext>
            </a:extLst>
          </p:cNvPr>
          <p:cNvSpPr/>
          <p:nvPr/>
        </p:nvSpPr>
        <p:spPr>
          <a:xfrm>
            <a:off x="7542819" y="4555257"/>
            <a:ext cx="2800849" cy="197003"/>
          </a:xfrm>
          <a:prstGeom prst="rect">
            <a:avLst/>
          </a:prstGeom>
          <a:noFill/>
          <a:ln w="1905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60059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64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solidFill>
                <a:srgbClr val="000066"/>
              </a:solidFill>
            </a:endParaRPr>
          </a:p>
        </p:txBody>
      </p:sp>
      <p:sp>
        <p:nvSpPr>
          <p:cNvPr id="2" name="Title 1"/>
          <p:cNvSpPr>
            <a:spLocks noGrp="1"/>
          </p:cNvSpPr>
          <p:nvPr>
            <p:ph type="title"/>
          </p:nvPr>
        </p:nvSpPr>
        <p:spPr>
          <a:xfrm>
            <a:off x="276303" y="84700"/>
            <a:ext cx="10470119" cy="1101213"/>
          </a:xfrm>
        </p:spPr>
        <p:txBody>
          <a:bodyPr/>
          <a:lstStyle/>
          <a:p>
            <a:r>
              <a:rPr lang="en-US" dirty="0"/>
              <a:t>Health Canada E2B R2 Export</a:t>
            </a:r>
          </a:p>
        </p:txBody>
      </p:sp>
      <p:sp>
        <p:nvSpPr>
          <p:cNvPr id="3" name="Content Placeholder 2"/>
          <p:cNvSpPr>
            <a:spLocks noGrp="1"/>
          </p:cNvSpPr>
          <p:nvPr>
            <p:ph idx="1"/>
          </p:nvPr>
        </p:nvSpPr>
        <p:spPr>
          <a:xfrm>
            <a:off x="553677" y="1014349"/>
            <a:ext cx="9915370" cy="5410200"/>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596900" lvl="1" indent="0">
              <a:lnSpc>
                <a:spcPct val="115000"/>
              </a:lnSpc>
              <a:spcBef>
                <a:spcPts val="0"/>
              </a:spcBef>
              <a:buSzPts val="1400"/>
              <a:buNone/>
            </a:pPr>
            <a:r>
              <a:rPr lang="en-US" sz="1600" dirty="0"/>
              <a:t>Vault Safety now supports the ability to export ICSRs in the Health Canada compliant E2B(R2) .xml format.</a:t>
            </a:r>
          </a:p>
          <a:p>
            <a:pPr marL="368300" lvl="1" indent="0">
              <a:lnSpc>
                <a:spcPct val="115000"/>
              </a:lnSpc>
              <a:spcBef>
                <a:spcPts val="0"/>
              </a:spcBef>
              <a:buSzPts val="1400"/>
              <a:buNone/>
            </a:pPr>
            <a:endParaRPr lang="en-US" sz="1400" b="1" dirty="0"/>
          </a:p>
          <a:p>
            <a:pPr marL="228600" lvl="1">
              <a:spcAft>
                <a:spcPts val="1200"/>
              </a:spcAft>
              <a:buClr>
                <a:schemeClr val="tx2"/>
              </a:buClr>
              <a:buSzPts val="1400"/>
              <a:buFont typeface="Arial" panose="020B0604020202020204" pitchFamily="34" charset="0"/>
              <a:buChar char="•"/>
            </a:pPr>
            <a:r>
              <a:rPr lang="en-US" sz="2000" dirty="0"/>
              <a:t>Business Justification</a:t>
            </a:r>
          </a:p>
          <a:p>
            <a:pPr marL="596900" lvl="1" indent="0">
              <a:lnSpc>
                <a:spcPct val="115000"/>
              </a:lnSpc>
              <a:spcBef>
                <a:spcPts val="0"/>
              </a:spcBef>
              <a:buSzPts val="1400"/>
              <a:buNone/>
            </a:pPr>
            <a:r>
              <a:rPr lang="en-US" sz="1600" dirty="0"/>
              <a:t>Health Canada requires electronic submission of Post-Market and Phase-4 study ICSRs via E2B(R2) files.</a:t>
            </a:r>
          </a:p>
          <a:p>
            <a:pPr marL="596900" lvl="1" indent="0">
              <a:lnSpc>
                <a:spcPct val="115000"/>
              </a:lnSpc>
              <a:spcBef>
                <a:spcPts val="0"/>
              </a:spcBef>
              <a:buSzPts val="1400"/>
              <a:buNone/>
            </a:pPr>
            <a:r>
              <a:rPr lang="en-US" sz="1600" dirty="0"/>
              <a:t>Health Canada has some specific E2B formatting and business requirements.</a:t>
            </a:r>
          </a:p>
          <a:p>
            <a:pPr marL="596900" lvl="1" indent="0">
              <a:lnSpc>
                <a:spcPct val="115000"/>
              </a:lnSpc>
              <a:spcBef>
                <a:spcPts val="0"/>
              </a:spcBef>
              <a:buSzPts val="1400"/>
              <a:buNone/>
            </a:pPr>
            <a:endParaRPr lang="en-US" sz="1600" dirty="0"/>
          </a:p>
          <a:p>
            <a:pPr marL="228600" lvl="1">
              <a:spcAft>
                <a:spcPts val="1200"/>
              </a:spcAft>
              <a:buClr>
                <a:schemeClr val="tx2"/>
              </a:buClr>
              <a:buSzPts val="1400"/>
              <a:buFont typeface="Arial" panose="020B0604020202020204" pitchFamily="34" charset="0"/>
              <a:buChar char="•"/>
            </a:pPr>
            <a:r>
              <a:rPr lang="en-US" sz="2000" dirty="0"/>
              <a:t>Considerations</a:t>
            </a:r>
          </a:p>
          <a:p>
            <a:pPr marL="596900" lvl="1" indent="0">
              <a:lnSpc>
                <a:spcPct val="115000"/>
              </a:lnSpc>
              <a:spcBef>
                <a:spcPts val="0"/>
              </a:spcBef>
              <a:buSzPts val="1400"/>
              <a:buNone/>
            </a:pPr>
            <a:r>
              <a:rPr lang="en-US" sz="1600" dirty="0"/>
              <a:t>Health Canada doesn’t provide software vendors and service providers with a testing environment, therefore our E2B(R2) was implemented and tested based on the specification document but couldn’t be validated by transmitting to Canada Vigilance Gateway.</a:t>
            </a:r>
          </a:p>
          <a:p>
            <a:pPr marL="596900" lvl="1" indent="0">
              <a:lnSpc>
                <a:spcPct val="115000"/>
              </a:lnSpc>
              <a:spcBef>
                <a:spcPts val="0"/>
              </a:spcBef>
              <a:buSzPts val="1400"/>
              <a:buNone/>
            </a:pPr>
            <a:endParaRPr lang="en-US" sz="1600" dirty="0"/>
          </a:p>
          <a:p>
            <a:pPr marL="596900" lvl="1" indent="0">
              <a:lnSpc>
                <a:spcPct val="115000"/>
              </a:lnSpc>
              <a:spcBef>
                <a:spcPts val="0"/>
              </a:spcBef>
              <a:buSzPts val="1400"/>
              <a:buNone/>
            </a:pPr>
            <a:endParaRPr lang="en-US" sz="1600" dirty="0"/>
          </a:p>
        </p:txBody>
      </p:sp>
      <p:graphicFrame>
        <p:nvGraphicFramePr>
          <p:cNvPr id="7" name="Table 6"/>
          <p:cNvGraphicFramePr>
            <a:graphicFrameLocks noGrp="1"/>
          </p:cNvGraphicFramePr>
          <p:nvPr>
            <p:extLst>
              <p:ext uri="{D42A27DB-BD31-4B8C-83A1-F6EECF244321}">
                <p14:modId xmlns:p14="http://schemas.microsoft.com/office/powerpoint/2010/main" val="4200137293"/>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565487869"/>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403BDA0B-73EA-7040-A22B-D0510D22BC49}"/>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0" name="Picture 9" descr="Icons_PPT_White_ThumbsUp.png">
            <a:extLst>
              <a:ext uri="{FF2B5EF4-FFF2-40B4-BE49-F238E27FC236}">
                <a16:creationId xmlns:a16="http://schemas.microsoft.com/office/drawing/2014/main" id="{02189C9A-4E55-844A-B6F7-BB76CE6C2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2" name="TextBox 11">
            <a:extLst>
              <a:ext uri="{FF2B5EF4-FFF2-40B4-BE49-F238E27FC236}">
                <a16:creationId xmlns:a16="http://schemas.microsoft.com/office/drawing/2014/main" id="{76EF4738-F277-7444-BC75-E0F2BC32C5E5}"/>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4" name="Picture 3">
            <a:extLst>
              <a:ext uri="{FF2B5EF4-FFF2-40B4-BE49-F238E27FC236}">
                <a16:creationId xmlns:a16="http://schemas.microsoft.com/office/drawing/2014/main" id="{27A442E8-8645-3540-9783-5F77A7DA6AEB}"/>
              </a:ext>
            </a:extLst>
          </p:cNvPr>
          <p:cNvPicPr>
            <a:picLocks noChangeAspect="1"/>
          </p:cNvPicPr>
          <p:nvPr/>
        </p:nvPicPr>
        <p:blipFill>
          <a:blip r:embed="rId4"/>
          <a:stretch>
            <a:fillRect/>
          </a:stretch>
        </p:blipFill>
        <p:spPr>
          <a:xfrm>
            <a:off x="2753026" y="4717033"/>
            <a:ext cx="6072222" cy="2022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051010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55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Drug ⇄ Biologic Combination Products</a:t>
            </a:r>
          </a:p>
        </p:txBody>
      </p:sp>
      <p:graphicFrame>
        <p:nvGraphicFramePr>
          <p:cNvPr id="7" name="Table 6"/>
          <p:cNvGraphicFramePr>
            <a:graphicFrameLocks noGrp="1"/>
          </p:cNvGraphicFramePr>
          <p:nvPr>
            <p:extLst>
              <p:ext uri="{D42A27DB-BD31-4B8C-83A1-F6EECF244321}">
                <p14:modId xmlns:p14="http://schemas.microsoft.com/office/powerpoint/2010/main" val="1411228617"/>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2" name="Content Placeholder 2">
            <a:extLst>
              <a:ext uri="{FF2B5EF4-FFF2-40B4-BE49-F238E27FC236}">
                <a16:creationId xmlns:a16="http://schemas.microsoft.com/office/drawing/2014/main" id="{A2123657-999C-AC47-BADC-2E24081EA07A}"/>
              </a:ext>
            </a:extLst>
          </p:cNvPr>
          <p:cNvSpPr>
            <a:spLocks noGrp="1"/>
          </p:cNvSpPr>
          <p:nvPr>
            <p:ph idx="1"/>
          </p:nvPr>
        </p:nvSpPr>
        <p:spPr>
          <a:xfrm>
            <a:off x="276303" y="2532291"/>
            <a:ext cx="4012302" cy="5605942"/>
          </a:xfrm>
        </p:spPr>
        <p:txBody>
          <a:bodyPr/>
          <a:lstStyle/>
          <a:p>
            <a:pPr marL="342900" lvl="1" indent="-342900">
              <a:spcAft>
                <a:spcPts val="1200"/>
              </a:spcAft>
              <a:buClr>
                <a:schemeClr val="tx2"/>
              </a:buClr>
              <a:buSzPts val="1400"/>
              <a:buFont typeface="Arial" panose="020B0604020202020204" pitchFamily="34" charset="0"/>
              <a:buChar char="•"/>
            </a:pPr>
            <a:r>
              <a:rPr lang="en-US" sz="2000" dirty="0"/>
              <a:t>Business Justification</a:t>
            </a:r>
          </a:p>
          <a:p>
            <a:pPr marL="457200" lvl="2" indent="0">
              <a:spcAft>
                <a:spcPts val="1200"/>
              </a:spcAft>
              <a:buClr>
                <a:schemeClr val="tx2"/>
              </a:buClr>
              <a:buSzPts val="1400"/>
              <a:buNone/>
            </a:pPr>
            <a:r>
              <a:rPr lang="en-US" dirty="0"/>
              <a:t>Leveraging these capabilities to remain compliant with the FDA's PMSR requirements for combination products and their device constituents (21 CFR Part 4), which take effect July 31, 2020. </a:t>
            </a:r>
            <a:endParaRPr lang="en-US" sz="1600" b="1" dirty="0"/>
          </a:p>
          <a:p>
            <a:pPr marL="228600" lvl="1">
              <a:spcAft>
                <a:spcPts val="1200"/>
              </a:spcAft>
              <a:buClr>
                <a:schemeClr val="tx2"/>
              </a:buClr>
              <a:buSzPts val="1400"/>
              <a:buFont typeface="Arial" panose="020B0604020202020204" pitchFamily="34" charset="0"/>
              <a:buChar char="•"/>
            </a:pPr>
            <a:r>
              <a:rPr lang="en-US" sz="2000" dirty="0"/>
              <a:t>Considerations</a:t>
            </a:r>
          </a:p>
          <a:p>
            <a:pPr marL="457200" lvl="2" indent="0">
              <a:spcAft>
                <a:spcPts val="1200"/>
              </a:spcAft>
              <a:buClr>
                <a:schemeClr val="tx2"/>
              </a:buClr>
              <a:buSzPts val="1400"/>
              <a:buNone/>
            </a:pPr>
            <a:r>
              <a:rPr lang="en-US" dirty="0"/>
              <a:t>Watchlists created for the combination product (e.g. AESI, IME) are applied to the case.</a:t>
            </a:r>
            <a:br>
              <a:rPr lang="en-US" dirty="0"/>
            </a:br>
            <a:br>
              <a:rPr lang="en-US" dirty="0"/>
            </a:br>
            <a:r>
              <a:rPr lang="en-US" dirty="0"/>
              <a:t>If the combination product is marketed in the US, an FDA-bound E2B(R2) submission is generated, along with the new FDA regional fields for combination products. </a:t>
            </a:r>
          </a:p>
        </p:txBody>
      </p:sp>
      <p:sp>
        <p:nvSpPr>
          <p:cNvPr id="13" name="TextBox 18">
            <a:extLst>
              <a:ext uri="{FF2B5EF4-FFF2-40B4-BE49-F238E27FC236}">
                <a16:creationId xmlns:a16="http://schemas.microsoft.com/office/drawing/2014/main" id="{A4DF7689-DCBD-2744-B5A8-83857BDE9889}"/>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4" name="Picture 13" descr="Icons_PPT_White_Wrench.png">
            <a:extLst>
              <a:ext uri="{FF2B5EF4-FFF2-40B4-BE49-F238E27FC236}">
                <a16:creationId xmlns:a16="http://schemas.microsoft.com/office/drawing/2014/main" id="{F3089760-E3AF-8B45-B531-88AD8CB59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9" name="TextBox 8">
            <a:extLst>
              <a:ext uri="{FF2B5EF4-FFF2-40B4-BE49-F238E27FC236}">
                <a16:creationId xmlns:a16="http://schemas.microsoft.com/office/drawing/2014/main" id="{F72AB811-7AF5-6C45-9831-DEAE87AF207F}"/>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
        <p:nvSpPr>
          <p:cNvPr id="10" name="Content Placeholder 2">
            <a:extLst>
              <a:ext uri="{FF2B5EF4-FFF2-40B4-BE49-F238E27FC236}">
                <a16:creationId xmlns:a16="http://schemas.microsoft.com/office/drawing/2014/main" id="{444E9073-F68C-E74F-85B7-B893B4E5E7EE}"/>
              </a:ext>
            </a:extLst>
          </p:cNvPr>
          <p:cNvSpPr txBox="1">
            <a:spLocks/>
          </p:cNvSpPr>
          <p:nvPr/>
        </p:nvSpPr>
        <p:spPr>
          <a:xfrm>
            <a:off x="224613" y="1232423"/>
            <a:ext cx="10477849" cy="1869385"/>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spcAft>
                <a:spcPts val="1200"/>
              </a:spcAft>
              <a:buClr>
                <a:schemeClr val="tx2"/>
              </a:buClr>
              <a:buSzPts val="1400"/>
              <a:buFont typeface="Arial" panose="020B0604020202020204" pitchFamily="34" charset="0"/>
              <a:buChar char="•"/>
            </a:pPr>
            <a:r>
              <a:rPr lang="en-US" sz="2000" dirty="0"/>
              <a:t>Overview</a:t>
            </a:r>
          </a:p>
          <a:p>
            <a:pPr marL="457200" lvl="2" indent="0">
              <a:spcAft>
                <a:spcPts val="1200"/>
              </a:spcAft>
              <a:buClr>
                <a:schemeClr val="tx2"/>
              </a:buClr>
              <a:buSzPts val="1400"/>
              <a:buFont typeface="Arial" panose="020B0604020202020204" pitchFamily="34" charset="0"/>
              <a:buNone/>
            </a:pPr>
            <a:r>
              <a:rPr lang="en-US" dirty="0"/>
              <a:t>Vault Safety now supports end-to-end case processing for post-marketing drug/biologic combination products having device constituents. When a combination product case is opened, its pre-configured constituents are downloaded to the case, and assessment records are auto-generated for them</a:t>
            </a:r>
            <a:endParaRPr lang="en-US" b="1" dirty="0"/>
          </a:p>
        </p:txBody>
      </p:sp>
      <p:pic>
        <p:nvPicPr>
          <p:cNvPr id="4" name="Picture 3" descr="A screenshot of a cell phone&#10;&#10;Description automatically generated">
            <a:extLst>
              <a:ext uri="{FF2B5EF4-FFF2-40B4-BE49-F238E27FC236}">
                <a16:creationId xmlns:a16="http://schemas.microsoft.com/office/drawing/2014/main" id="{105B2499-21B0-3849-89CF-90BE68D40FDB}"/>
              </a:ext>
            </a:extLst>
          </p:cNvPr>
          <p:cNvPicPr>
            <a:picLocks noChangeAspect="1"/>
          </p:cNvPicPr>
          <p:nvPr/>
        </p:nvPicPr>
        <p:blipFill>
          <a:blip r:embed="rId4"/>
          <a:stretch>
            <a:fillRect/>
          </a:stretch>
        </p:blipFill>
        <p:spPr>
          <a:xfrm>
            <a:off x="4203752" y="2861105"/>
            <a:ext cx="6498710" cy="3220701"/>
          </a:xfrm>
          <a:prstGeom prst="rect">
            <a:avLst/>
          </a:prstGeom>
        </p:spPr>
      </p:pic>
    </p:spTree>
    <p:extLst>
      <p:ext uri="{BB962C8B-B14F-4D97-AF65-F5344CB8AC3E}">
        <p14:creationId xmlns:p14="http://schemas.microsoft.com/office/powerpoint/2010/main" val="354654046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64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E2B R2 &amp; R3 Validation</a:t>
            </a:r>
          </a:p>
        </p:txBody>
      </p:sp>
      <p:sp>
        <p:nvSpPr>
          <p:cNvPr id="3" name="Content Placeholder 2"/>
          <p:cNvSpPr>
            <a:spLocks noGrp="1"/>
          </p:cNvSpPr>
          <p:nvPr>
            <p:ph idx="1"/>
          </p:nvPr>
        </p:nvSpPr>
        <p:spPr>
          <a:xfrm>
            <a:off x="198723" y="1463234"/>
            <a:ext cx="10625277" cy="1611878"/>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457200" lvl="2" indent="0">
              <a:spcAft>
                <a:spcPts val="1200"/>
              </a:spcAft>
              <a:buClr>
                <a:schemeClr val="tx2"/>
              </a:buClr>
              <a:buSzPts val="1400"/>
              <a:buNone/>
            </a:pPr>
            <a:r>
              <a:rPr lang="en-US" dirty="0"/>
              <a:t>This feature allows users to validate data when E2B files are generated, see validation errors and fix them before attempting to submit. Vault Safety also validates specific Reason Omitted values during data entry, as well as Value/Unit pair controls, and displays an icon for the invalid selections.</a:t>
            </a:r>
            <a:endParaRPr lang="en-US" b="1" dirty="0"/>
          </a:p>
          <a:p>
            <a:pPr marL="457200" lvl="2" indent="0">
              <a:spcAft>
                <a:spcPts val="1200"/>
              </a:spcAft>
              <a:buClr>
                <a:schemeClr val="tx2"/>
              </a:buClr>
              <a:buSzPts val="1400"/>
              <a:buNone/>
            </a:pPr>
            <a:endParaRPr lang="en-US" dirty="0"/>
          </a:p>
          <a:p>
            <a:pPr marL="596900" lvl="1" indent="0">
              <a:lnSpc>
                <a:spcPct val="115000"/>
              </a:lnSpc>
              <a:spcBef>
                <a:spcPts val="0"/>
              </a:spcBef>
              <a:buSzPts val="1400"/>
              <a:buNone/>
            </a:pPr>
            <a:endParaRPr lang="en-US" sz="1600" dirty="0"/>
          </a:p>
          <a:p>
            <a:pPr marL="596900" lvl="1" indent="0">
              <a:lnSpc>
                <a:spcPct val="115000"/>
              </a:lnSpc>
              <a:spcBef>
                <a:spcPts val="0"/>
              </a:spcBef>
              <a:buSzPts val="1400"/>
              <a:buNone/>
            </a:pPr>
            <a:endParaRPr lang="en-US" sz="1600" dirty="0"/>
          </a:p>
          <a:p>
            <a:pPr marL="596900" lvl="1" indent="0">
              <a:lnSpc>
                <a:spcPct val="115000"/>
              </a:lnSpc>
              <a:spcBef>
                <a:spcPts val="0"/>
              </a:spcBef>
              <a:buSzPts val="1400"/>
              <a:buNone/>
            </a:pPr>
            <a:endParaRPr lang="en-US" sz="1600" dirty="0"/>
          </a:p>
        </p:txBody>
      </p:sp>
      <p:graphicFrame>
        <p:nvGraphicFramePr>
          <p:cNvPr id="7" name="Table 6"/>
          <p:cNvGraphicFramePr>
            <a:graphicFrameLocks noGrp="1"/>
          </p:cNvGraphicFramePr>
          <p:nvPr>
            <p:extLst>
              <p:ext uri="{D42A27DB-BD31-4B8C-83A1-F6EECF244321}">
                <p14:modId xmlns:p14="http://schemas.microsoft.com/office/powerpoint/2010/main" val="1338822068"/>
              </p:ext>
            </p:extLst>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ALL USERS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 name="TextBox 18">
            <a:extLst>
              <a:ext uri="{FF2B5EF4-FFF2-40B4-BE49-F238E27FC236}">
                <a16:creationId xmlns:a16="http://schemas.microsoft.com/office/drawing/2014/main" id="{403BDA0B-73EA-7040-A22B-D0510D22BC49}"/>
              </a:ext>
            </a:extLst>
          </p:cNvPr>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Automatic</a:t>
            </a:r>
          </a:p>
        </p:txBody>
      </p:sp>
      <p:pic>
        <p:nvPicPr>
          <p:cNvPr id="10" name="Picture 9" descr="Icons_PPT_White_ThumbsUp.png">
            <a:extLst>
              <a:ext uri="{FF2B5EF4-FFF2-40B4-BE49-F238E27FC236}">
                <a16:creationId xmlns:a16="http://schemas.microsoft.com/office/drawing/2014/main" id="{02189C9A-4E55-844A-B6F7-BB76CE6C2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814" y="63550"/>
            <a:ext cx="722394" cy="722394"/>
          </a:xfrm>
          <a:prstGeom prst="rect">
            <a:avLst/>
          </a:prstGeom>
        </p:spPr>
      </p:pic>
      <p:sp>
        <p:nvSpPr>
          <p:cNvPr id="12" name="TextBox 11">
            <a:extLst>
              <a:ext uri="{FF2B5EF4-FFF2-40B4-BE49-F238E27FC236}">
                <a16:creationId xmlns:a16="http://schemas.microsoft.com/office/drawing/2014/main" id="{99DA4169-11A2-704F-B3DD-2BB5B5FDB11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5" name="Picture 4" descr="A screenshot of a cell phone&#10;&#10;Description automatically generated">
            <a:extLst>
              <a:ext uri="{FF2B5EF4-FFF2-40B4-BE49-F238E27FC236}">
                <a16:creationId xmlns:a16="http://schemas.microsoft.com/office/drawing/2014/main" id="{9B599466-ABBD-5E4B-B9E8-1ECDF680A54F}"/>
              </a:ext>
            </a:extLst>
          </p:cNvPr>
          <p:cNvPicPr>
            <a:picLocks noChangeAspect="1"/>
          </p:cNvPicPr>
          <p:nvPr/>
        </p:nvPicPr>
        <p:blipFill>
          <a:blip r:embed="rId4"/>
          <a:stretch>
            <a:fillRect/>
          </a:stretch>
        </p:blipFill>
        <p:spPr>
          <a:xfrm>
            <a:off x="3690509" y="2798058"/>
            <a:ext cx="6898776" cy="3259762"/>
          </a:xfrm>
          <a:prstGeom prst="rect">
            <a:avLst/>
          </a:prstGeom>
        </p:spPr>
      </p:pic>
      <p:sp>
        <p:nvSpPr>
          <p:cNvPr id="13" name="Content Placeholder 2">
            <a:extLst>
              <a:ext uri="{FF2B5EF4-FFF2-40B4-BE49-F238E27FC236}">
                <a16:creationId xmlns:a16="http://schemas.microsoft.com/office/drawing/2014/main" id="{C2C3C478-70DD-444F-9BB4-22D0F7A2D355}"/>
              </a:ext>
            </a:extLst>
          </p:cNvPr>
          <p:cNvSpPr txBox="1">
            <a:spLocks/>
          </p:cNvSpPr>
          <p:nvPr/>
        </p:nvSpPr>
        <p:spPr>
          <a:xfrm>
            <a:off x="198723" y="2931547"/>
            <a:ext cx="3630966" cy="2396159"/>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Aft>
                <a:spcPts val="1200"/>
              </a:spcAft>
              <a:buClr>
                <a:schemeClr val="tx2"/>
              </a:buClr>
              <a:buSzPts val="1400"/>
              <a:buFont typeface="Arial" panose="020B0604020202020204" pitchFamily="34" charset="0"/>
              <a:buChar char="•"/>
            </a:pPr>
            <a:r>
              <a:rPr lang="en-US" sz="2000" dirty="0"/>
              <a:t>Business Justification</a:t>
            </a:r>
          </a:p>
          <a:p>
            <a:pPr marL="457200" lvl="2" indent="0">
              <a:spcAft>
                <a:spcPts val="1200"/>
              </a:spcAft>
              <a:buClr>
                <a:schemeClr val="tx2"/>
              </a:buClr>
              <a:buSzPts val="1400"/>
              <a:buNone/>
            </a:pPr>
            <a:r>
              <a:rPr lang="en-US" dirty="0"/>
              <a:t>At the time of creation, a Submission E2B file (EMA E2B R3, FDA E2B R2, and FDA Combination Products) is validated against the XML schema, and errors reported, so that the user can address validation errors before attempting to submit to the Health Authority. </a:t>
            </a:r>
          </a:p>
          <a:p>
            <a:pPr marL="1054100" lvl="2" indent="0">
              <a:lnSpc>
                <a:spcPct val="115000"/>
              </a:lnSpc>
              <a:spcBef>
                <a:spcPts val="0"/>
              </a:spcBef>
              <a:buSzPts val="1400"/>
              <a:buNone/>
            </a:pPr>
            <a:endParaRPr lang="en-US" sz="1300" dirty="0"/>
          </a:p>
          <a:p>
            <a:pPr marL="596900" lvl="1" indent="0">
              <a:lnSpc>
                <a:spcPct val="115000"/>
              </a:lnSpc>
              <a:spcBef>
                <a:spcPts val="0"/>
              </a:spcBef>
              <a:buSzPts val="1400"/>
              <a:buFont typeface="Calibri" panose="020F0502020204030204" pitchFamily="34" charset="0"/>
              <a:buNone/>
            </a:pPr>
            <a:endParaRPr lang="en-US" sz="1600" dirty="0"/>
          </a:p>
          <a:p>
            <a:pPr marL="596900" lvl="1" indent="0">
              <a:lnSpc>
                <a:spcPct val="115000"/>
              </a:lnSpc>
              <a:spcBef>
                <a:spcPts val="0"/>
              </a:spcBef>
              <a:buSzPts val="1400"/>
              <a:buFont typeface="Calibri" panose="020F0502020204030204" pitchFamily="34" charset="0"/>
              <a:buNone/>
            </a:pPr>
            <a:endParaRPr lang="en-US" sz="1600" dirty="0"/>
          </a:p>
        </p:txBody>
      </p:sp>
    </p:spTree>
    <p:extLst>
      <p:ext uri="{BB962C8B-B14F-4D97-AF65-F5344CB8AC3E}">
        <p14:creationId xmlns:p14="http://schemas.microsoft.com/office/powerpoint/2010/main" val="3226633435"/>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8022" y="-1"/>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96275"/>
            <a:ext cx="10471719" cy="1101213"/>
          </a:xfrm>
        </p:spPr>
        <p:txBody>
          <a:bodyPr/>
          <a:lstStyle/>
          <a:p>
            <a:r>
              <a:rPr lang="en-US" dirty="0">
                <a:latin typeface="Calibri" panose="020F0502020204030204" pitchFamily="34" charset="0"/>
                <a:cs typeface="Calibri" panose="020F0502020204030204" pitchFamily="34" charset="0"/>
              </a:rPr>
              <a:t>Webinar Poll: Vault Safety Usability</a:t>
            </a:r>
            <a:endParaRPr lang="en-US" dirty="0"/>
          </a:p>
        </p:txBody>
      </p:sp>
      <p:pic>
        <p:nvPicPr>
          <p:cNvPr id="12" name="Picture 11">
            <a:extLst>
              <a:ext uri="{FF2B5EF4-FFF2-40B4-BE49-F238E27FC236}">
                <a16:creationId xmlns:a16="http://schemas.microsoft.com/office/drawing/2014/main" id="{E94DC186-FFBF-47B4-9CB3-E94550783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731" y="1815329"/>
            <a:ext cx="4941481" cy="3511052"/>
          </a:xfrm>
          <a:prstGeom prst="rect">
            <a:avLst/>
          </a:prstGeom>
        </p:spPr>
      </p:pic>
    </p:spTree>
    <p:extLst>
      <p:ext uri="{BB962C8B-B14F-4D97-AF65-F5344CB8AC3E}">
        <p14:creationId xmlns:p14="http://schemas.microsoft.com/office/powerpoint/2010/main" val="406646411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Logistics</a:t>
            </a:r>
          </a:p>
        </p:txBody>
      </p:sp>
      <p:sp>
        <p:nvSpPr>
          <p:cNvPr id="5" name="Subtitle 4">
            <a:extLst>
              <a:ext uri="{FF2B5EF4-FFF2-40B4-BE49-F238E27FC236}">
                <a16:creationId xmlns:a16="http://schemas.microsoft.com/office/drawing/2014/main" id="{6BEC5F7D-9D51-1D4E-9FD7-99B84CCEAB5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78184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Periodic Reporting</a:t>
            </a:r>
          </a:p>
        </p:txBody>
      </p:sp>
    </p:spTree>
    <p:extLst>
      <p:ext uri="{BB962C8B-B14F-4D97-AF65-F5344CB8AC3E}">
        <p14:creationId xmlns:p14="http://schemas.microsoft.com/office/powerpoint/2010/main" val="591802794"/>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64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PSUR Cumulative Tabulations and CIOMS II Line Listings</a:t>
            </a:r>
          </a:p>
        </p:txBody>
      </p:sp>
      <p:sp>
        <p:nvSpPr>
          <p:cNvPr id="3" name="Content Placeholder 2"/>
          <p:cNvSpPr>
            <a:spLocks noGrp="1"/>
          </p:cNvSpPr>
          <p:nvPr>
            <p:ph idx="1"/>
          </p:nvPr>
        </p:nvSpPr>
        <p:spPr>
          <a:xfrm>
            <a:off x="553677" y="1185913"/>
            <a:ext cx="9915370" cy="5410200"/>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596900" lvl="1" indent="0">
              <a:lnSpc>
                <a:spcPct val="115000"/>
              </a:lnSpc>
              <a:spcBef>
                <a:spcPts val="0"/>
              </a:spcBef>
              <a:buSzPts val="1400"/>
              <a:buNone/>
            </a:pPr>
            <a:r>
              <a:rPr lang="en-US" sz="1600" dirty="0"/>
              <a:t>Vault Safety users can now generate a PSUR aggregate report that includes:</a:t>
            </a:r>
          </a:p>
          <a:p>
            <a:pPr marL="1371600" lvl="2" indent="-317500">
              <a:lnSpc>
                <a:spcPct val="115000"/>
              </a:lnSpc>
              <a:spcBef>
                <a:spcPts val="0"/>
              </a:spcBef>
              <a:buSzPts val="1400"/>
              <a:buChar char="■"/>
            </a:pPr>
            <a:r>
              <a:rPr lang="en-US" dirty="0"/>
              <a:t>CIOMS II Line Listings</a:t>
            </a:r>
          </a:p>
          <a:p>
            <a:pPr marL="1371600" lvl="2" indent="-317500">
              <a:lnSpc>
                <a:spcPct val="115000"/>
              </a:lnSpc>
              <a:spcBef>
                <a:spcPts val="0"/>
              </a:spcBef>
              <a:buSzPts val="1400"/>
              <a:buChar char="■"/>
            </a:pPr>
            <a:r>
              <a:rPr lang="en-US" dirty="0"/>
              <a:t>Cumulative tabulations - Serious Unlisted ADRs and Serious Listed + Non Serious ADRs</a:t>
            </a:r>
          </a:p>
          <a:p>
            <a:pPr marL="596900" lvl="1" indent="0">
              <a:lnSpc>
                <a:spcPct val="115000"/>
              </a:lnSpc>
              <a:spcBef>
                <a:spcPts val="0"/>
              </a:spcBef>
              <a:buSzPts val="1400"/>
              <a:buNone/>
            </a:pPr>
            <a:r>
              <a:rPr lang="en-US" sz="1600" dirty="0"/>
              <a:t>Reports can be generated based on drugs, studies, and/or </a:t>
            </a:r>
            <a:r>
              <a:rPr lang="en-US" sz="1600" b="1" dirty="0"/>
              <a:t>active substances.  </a:t>
            </a:r>
          </a:p>
          <a:p>
            <a:pPr marL="368300" lvl="1" indent="0">
              <a:lnSpc>
                <a:spcPct val="115000"/>
              </a:lnSpc>
              <a:spcBef>
                <a:spcPts val="0"/>
              </a:spcBef>
              <a:buSzPts val="1400"/>
              <a:buNone/>
            </a:pPr>
            <a:endParaRPr lang="en-US" sz="1400" b="1" dirty="0"/>
          </a:p>
          <a:p>
            <a:pPr marL="228600" lvl="1">
              <a:spcAft>
                <a:spcPts val="1200"/>
              </a:spcAft>
              <a:buClr>
                <a:schemeClr val="tx2"/>
              </a:buClr>
              <a:buSzPts val="1400"/>
              <a:buFont typeface="Arial" panose="020B0604020202020204" pitchFamily="34" charset="0"/>
              <a:buChar char="•"/>
            </a:pPr>
            <a:r>
              <a:rPr lang="en-US" sz="2000" dirty="0"/>
              <a:t>Business Justification</a:t>
            </a:r>
          </a:p>
          <a:p>
            <a:pPr marL="596900" lvl="1" indent="0">
              <a:lnSpc>
                <a:spcPct val="115000"/>
              </a:lnSpc>
              <a:spcBef>
                <a:spcPts val="0"/>
              </a:spcBef>
              <a:buSzPts val="1400"/>
              <a:buNone/>
            </a:pPr>
            <a:r>
              <a:rPr lang="en-US" sz="1600" dirty="0"/>
              <a:t>Periodic Safety Update Reports (PSURs) with CIOMS II Line Listings are used for the purpose of periodic reporting.</a:t>
            </a:r>
          </a:p>
          <a:p>
            <a:pPr marL="596900" lvl="1" indent="0">
              <a:lnSpc>
                <a:spcPct val="115000"/>
              </a:lnSpc>
              <a:spcBef>
                <a:spcPts val="0"/>
              </a:spcBef>
              <a:buSzPts val="1400"/>
              <a:buNone/>
            </a:pPr>
            <a:endParaRPr lang="en-US" sz="1600" dirty="0"/>
          </a:p>
          <a:p>
            <a:pPr marL="228600" lvl="1">
              <a:spcAft>
                <a:spcPts val="1200"/>
              </a:spcAft>
              <a:buClr>
                <a:schemeClr val="tx2"/>
              </a:buClr>
              <a:buSzPts val="1400"/>
              <a:buFont typeface="Arial" panose="020B0604020202020204" pitchFamily="34" charset="0"/>
              <a:buChar char="•"/>
            </a:pPr>
            <a:r>
              <a:rPr lang="en-US" sz="2000" dirty="0"/>
              <a:t>Considerations</a:t>
            </a:r>
          </a:p>
          <a:p>
            <a:pPr marL="596900" lvl="1" indent="0">
              <a:lnSpc>
                <a:spcPct val="115000"/>
              </a:lnSpc>
              <a:spcBef>
                <a:spcPts val="0"/>
              </a:spcBef>
              <a:buSzPts val="1400"/>
              <a:buNone/>
            </a:pPr>
            <a:r>
              <a:rPr lang="en-US" sz="1600" dirty="0"/>
              <a:t>Must configure core datasheets to accurately mark AEs as listed vs not listed in cumulative summary tabulation.</a:t>
            </a:r>
          </a:p>
          <a:p>
            <a:pPr marL="596900" lvl="1" indent="0">
              <a:lnSpc>
                <a:spcPct val="115000"/>
              </a:lnSpc>
              <a:spcBef>
                <a:spcPts val="0"/>
              </a:spcBef>
              <a:buSzPts val="1400"/>
              <a:buNone/>
            </a:pPr>
            <a:r>
              <a:rPr lang="en-US" sz="1600" dirty="0"/>
              <a:t>  </a:t>
            </a:r>
          </a:p>
          <a:p>
            <a:pPr marL="228600" lvl="1">
              <a:spcAft>
                <a:spcPts val="1200"/>
              </a:spcAft>
              <a:buClr>
                <a:schemeClr val="tx2"/>
              </a:buClr>
              <a:buSzPts val="1400"/>
              <a:buFont typeface="Arial" panose="020B0604020202020204" pitchFamily="34" charset="0"/>
              <a:buChar char="•"/>
            </a:pPr>
            <a:r>
              <a:rPr lang="en-US" sz="2000" dirty="0"/>
              <a:t>Limitations</a:t>
            </a:r>
          </a:p>
          <a:p>
            <a:pPr marL="596900" lvl="1" indent="0">
              <a:lnSpc>
                <a:spcPct val="115000"/>
              </a:lnSpc>
              <a:spcBef>
                <a:spcPts val="0"/>
              </a:spcBef>
              <a:buSzPts val="1400"/>
              <a:buNone/>
            </a:pPr>
            <a:r>
              <a:rPr lang="en-US" sz="1600" dirty="0"/>
              <a:t>Currently does not print IBD, Reporting Period or Active Substance on Line Listing or Cumulative Summary Tabulations.</a:t>
            </a:r>
            <a:endParaRPr lang="en-US" sz="1600" b="1" i="1"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080317155"/>
              </p:ext>
            </p:extLst>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9" name="TextBox 8">
            <a:extLst>
              <a:ext uri="{FF2B5EF4-FFF2-40B4-BE49-F238E27FC236}">
                <a16:creationId xmlns:a16="http://schemas.microsoft.com/office/drawing/2014/main" id="{149F7DE5-F16F-044B-AE37-10E79813815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spTree>
    <p:extLst>
      <p:ext uri="{BB962C8B-B14F-4D97-AF65-F5344CB8AC3E}">
        <p14:creationId xmlns:p14="http://schemas.microsoft.com/office/powerpoint/2010/main" val="436530264"/>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64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PSUR Cumulative Tabulations and CIOMS II Line Listings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9" name="TextBox 8">
            <a:extLst>
              <a:ext uri="{FF2B5EF4-FFF2-40B4-BE49-F238E27FC236}">
                <a16:creationId xmlns:a16="http://schemas.microsoft.com/office/drawing/2014/main" id="{149F7DE5-F16F-044B-AE37-10E79813815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grpSp>
        <p:nvGrpSpPr>
          <p:cNvPr id="12" name="Google Shape;338;g773ec11044_2_1">
            <a:extLst>
              <a:ext uri="{FF2B5EF4-FFF2-40B4-BE49-F238E27FC236}">
                <a16:creationId xmlns:a16="http://schemas.microsoft.com/office/drawing/2014/main" id="{7AE8CF6E-0689-9742-B0DD-BE1F16E7A9FB}"/>
              </a:ext>
            </a:extLst>
          </p:cNvPr>
          <p:cNvGrpSpPr/>
          <p:nvPr/>
        </p:nvGrpSpPr>
        <p:grpSpPr>
          <a:xfrm>
            <a:off x="3947535" y="2363400"/>
            <a:ext cx="6794459" cy="2545627"/>
            <a:chOff x="2334000" y="1489175"/>
            <a:chExt cx="9591304" cy="3370825"/>
          </a:xfrm>
        </p:grpSpPr>
        <p:pic>
          <p:nvPicPr>
            <p:cNvPr id="13" name="Google Shape;339;g773ec11044_2_1">
              <a:extLst>
                <a:ext uri="{FF2B5EF4-FFF2-40B4-BE49-F238E27FC236}">
                  <a16:creationId xmlns:a16="http://schemas.microsoft.com/office/drawing/2014/main" id="{3D5EE250-3F83-E748-BD99-3ADD8ADFF031}"/>
                </a:ext>
              </a:extLst>
            </p:cNvPr>
            <p:cNvPicPr preferRelativeResize="0"/>
            <p:nvPr/>
          </p:nvPicPr>
          <p:blipFill>
            <a:blip r:embed="rId4">
              <a:alphaModFix/>
            </a:blip>
            <a:stretch>
              <a:fillRect/>
            </a:stretch>
          </p:blipFill>
          <p:spPr>
            <a:xfrm>
              <a:off x="2334000" y="1489175"/>
              <a:ext cx="7031674" cy="1977625"/>
            </a:xfrm>
            <a:prstGeom prst="rect">
              <a:avLst/>
            </a:prstGeom>
            <a:noFill/>
            <a:ln>
              <a:noFill/>
            </a:ln>
            <a:effectLst>
              <a:outerShdw blurRad="57150" dist="19050" dir="5400000" algn="bl" rotWithShape="0">
                <a:srgbClr val="000000">
                  <a:alpha val="50000"/>
                </a:srgbClr>
              </a:outerShdw>
            </a:effectLst>
          </p:spPr>
        </p:pic>
        <p:pic>
          <p:nvPicPr>
            <p:cNvPr id="15" name="Google Shape;340;g773ec11044_2_1">
              <a:extLst>
                <a:ext uri="{FF2B5EF4-FFF2-40B4-BE49-F238E27FC236}">
                  <a16:creationId xmlns:a16="http://schemas.microsoft.com/office/drawing/2014/main" id="{B8599C54-1045-A04A-845A-93D371AC62A2}"/>
                </a:ext>
              </a:extLst>
            </p:cNvPr>
            <p:cNvPicPr preferRelativeResize="0"/>
            <p:nvPr/>
          </p:nvPicPr>
          <p:blipFill>
            <a:blip r:embed="rId5">
              <a:alphaModFix/>
            </a:blip>
            <a:stretch>
              <a:fillRect/>
            </a:stretch>
          </p:blipFill>
          <p:spPr>
            <a:xfrm>
              <a:off x="4611977" y="2534225"/>
              <a:ext cx="7313327" cy="2325775"/>
            </a:xfrm>
            <a:prstGeom prst="rect">
              <a:avLst/>
            </a:prstGeom>
            <a:noFill/>
            <a:ln>
              <a:noFill/>
            </a:ln>
            <a:effectLst>
              <a:outerShdw blurRad="57150" dist="19050" dir="5400000" algn="bl" rotWithShape="0">
                <a:srgbClr val="000000">
                  <a:alpha val="50000"/>
                </a:srgbClr>
              </a:outerShdw>
            </a:effectLst>
          </p:spPr>
        </p:pic>
      </p:grpSp>
      <p:sp>
        <p:nvSpPr>
          <p:cNvPr id="16" name="Google Shape;341;g773ec11044_2_1">
            <a:extLst>
              <a:ext uri="{FF2B5EF4-FFF2-40B4-BE49-F238E27FC236}">
                <a16:creationId xmlns:a16="http://schemas.microsoft.com/office/drawing/2014/main" id="{3BE73751-98A6-C74D-9DC0-72C990D274CA}"/>
              </a:ext>
            </a:extLst>
          </p:cNvPr>
          <p:cNvSpPr txBox="1">
            <a:spLocks/>
          </p:cNvSpPr>
          <p:nvPr/>
        </p:nvSpPr>
        <p:spPr>
          <a:xfrm>
            <a:off x="115164" y="1611917"/>
            <a:ext cx="4167600" cy="44520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36550">
              <a:lnSpc>
                <a:spcPct val="115000"/>
              </a:lnSpc>
              <a:spcBef>
                <a:spcPts val="0"/>
              </a:spcBef>
              <a:buSzPts val="1700"/>
              <a:buFont typeface="Arial" panose="020B0604020202020204" pitchFamily="34" charset="0"/>
              <a:buChar char="●"/>
            </a:pPr>
            <a:r>
              <a:rPr lang="en-US" sz="1700" dirty="0"/>
              <a:t>One report - two tables </a:t>
            </a:r>
          </a:p>
          <a:p>
            <a:pPr marL="577850" lvl="1" indent="0">
              <a:lnSpc>
                <a:spcPct val="115000"/>
              </a:lnSpc>
              <a:spcBef>
                <a:spcPts val="0"/>
              </a:spcBef>
              <a:buSzPts val="1700"/>
              <a:buFont typeface="Calibri" panose="020F0502020204030204" pitchFamily="34" charset="0"/>
              <a:buNone/>
            </a:pPr>
            <a:r>
              <a:rPr lang="en-US" sz="1700" dirty="0"/>
              <a:t>Serious Unlisted ADRs </a:t>
            </a:r>
          </a:p>
          <a:p>
            <a:pPr marL="577850" lvl="1" indent="0">
              <a:lnSpc>
                <a:spcPct val="115000"/>
              </a:lnSpc>
              <a:spcBef>
                <a:spcPts val="0"/>
              </a:spcBef>
              <a:buSzPts val="1700"/>
              <a:buFont typeface="Calibri" panose="020F0502020204030204" pitchFamily="34" charset="0"/>
              <a:buNone/>
            </a:pPr>
            <a:r>
              <a:rPr lang="en-US" sz="1700" dirty="0"/>
              <a:t>Serious Listed &amp; Non-Serious ADRs</a:t>
            </a:r>
          </a:p>
          <a:p>
            <a:pPr marL="0" indent="0">
              <a:lnSpc>
                <a:spcPct val="115000"/>
              </a:lnSpc>
              <a:spcBef>
                <a:spcPts val="0"/>
              </a:spcBef>
              <a:buFont typeface="Arial" panose="020B0604020202020204" pitchFamily="34" charset="0"/>
              <a:buNone/>
            </a:pPr>
            <a:endParaRPr lang="en-US" sz="1700" dirty="0"/>
          </a:p>
          <a:p>
            <a:pPr marL="457200" indent="-336550">
              <a:lnSpc>
                <a:spcPct val="115000"/>
              </a:lnSpc>
              <a:spcBef>
                <a:spcPts val="0"/>
              </a:spcBef>
              <a:buSzPts val="1700"/>
              <a:buFont typeface="Arial" panose="020B0604020202020204" pitchFamily="34" charset="0"/>
              <a:buChar char="●"/>
            </a:pPr>
            <a:r>
              <a:rPr lang="en-US" sz="1700" dirty="0"/>
              <a:t>Reporting Period</a:t>
            </a:r>
          </a:p>
          <a:p>
            <a:pPr marL="577850" lvl="1" indent="0">
              <a:lnSpc>
                <a:spcPct val="115000"/>
              </a:lnSpc>
              <a:spcBef>
                <a:spcPts val="0"/>
              </a:spcBef>
              <a:buSzPts val="1700"/>
              <a:buFont typeface="Calibri" panose="020F0502020204030204" pitchFamily="34" charset="0"/>
              <a:buNone/>
            </a:pPr>
            <a:r>
              <a:rPr lang="en-US" sz="1700" dirty="0"/>
              <a:t>Serious Listed and Non-Serious - interval </a:t>
            </a:r>
          </a:p>
          <a:p>
            <a:pPr marL="577850" lvl="1" indent="0">
              <a:lnSpc>
                <a:spcPct val="115000"/>
              </a:lnSpc>
              <a:spcBef>
                <a:spcPts val="0"/>
              </a:spcBef>
              <a:buSzPts val="1700"/>
              <a:buFont typeface="Calibri" panose="020F0502020204030204" pitchFamily="34" charset="0"/>
              <a:buNone/>
            </a:pPr>
            <a:r>
              <a:rPr lang="en-US" sz="1700" dirty="0"/>
              <a:t>Serious Unlisted - Cumulative</a:t>
            </a:r>
          </a:p>
          <a:p>
            <a:pPr marL="0" indent="0">
              <a:lnSpc>
                <a:spcPct val="115000"/>
              </a:lnSpc>
              <a:spcBef>
                <a:spcPts val="0"/>
              </a:spcBef>
              <a:buFont typeface="Arial" panose="020B0604020202020204" pitchFamily="34" charset="0"/>
              <a:buNone/>
            </a:pPr>
            <a:endParaRPr lang="en-US" sz="1700" dirty="0"/>
          </a:p>
          <a:p>
            <a:pPr marL="457200" indent="-336550">
              <a:lnSpc>
                <a:spcPct val="115000"/>
              </a:lnSpc>
              <a:spcBef>
                <a:spcPts val="0"/>
              </a:spcBef>
              <a:buSzPts val="1700"/>
              <a:buFont typeface="Arial" panose="020B0604020202020204" pitchFamily="34" charset="0"/>
              <a:buChar char="●"/>
            </a:pPr>
            <a:r>
              <a:rPr lang="en-US" sz="1700" dirty="0" err="1"/>
              <a:t>Listedness</a:t>
            </a:r>
            <a:r>
              <a:rPr lang="en-US" sz="1700" dirty="0"/>
              <a:t> based on Core Datasheet</a:t>
            </a:r>
          </a:p>
          <a:p>
            <a:pPr marL="457200" indent="0">
              <a:lnSpc>
                <a:spcPct val="115000"/>
              </a:lnSpc>
              <a:spcBef>
                <a:spcPts val="0"/>
              </a:spcBef>
              <a:buFont typeface="Arial" panose="020B0604020202020204" pitchFamily="34" charset="0"/>
              <a:buNone/>
            </a:pPr>
            <a:endParaRPr lang="en-US" sz="1700" dirty="0"/>
          </a:p>
          <a:p>
            <a:pPr marL="457200" indent="-336550">
              <a:lnSpc>
                <a:spcPct val="115000"/>
              </a:lnSpc>
              <a:spcBef>
                <a:spcPts val="0"/>
              </a:spcBef>
              <a:buSzPts val="1700"/>
              <a:buFont typeface="Arial" panose="020B0604020202020204" pitchFamily="34" charset="0"/>
              <a:buChar char="●"/>
            </a:pPr>
            <a:r>
              <a:rPr lang="en-US" sz="1700" dirty="0"/>
              <a:t>For primary case products or substance</a:t>
            </a:r>
          </a:p>
          <a:p>
            <a:pPr marL="457200" indent="0">
              <a:lnSpc>
                <a:spcPct val="115000"/>
              </a:lnSpc>
              <a:spcBef>
                <a:spcPts val="0"/>
              </a:spcBef>
              <a:buFont typeface="Arial" panose="020B0604020202020204" pitchFamily="34" charset="0"/>
              <a:buNone/>
            </a:pPr>
            <a:endParaRPr lang="en-US" sz="1700" dirty="0"/>
          </a:p>
          <a:p>
            <a:pPr marL="457200" indent="-336550">
              <a:lnSpc>
                <a:spcPct val="115000"/>
              </a:lnSpc>
              <a:spcBef>
                <a:spcPts val="0"/>
              </a:spcBef>
              <a:buSzPts val="1700"/>
              <a:buFont typeface="Arial" panose="020B0604020202020204" pitchFamily="34" charset="0"/>
              <a:buChar char="●"/>
            </a:pPr>
            <a:r>
              <a:rPr lang="en-US" sz="1700" dirty="0"/>
              <a:t>ADRs classified by SOC and Event Reported (verbatim &amp; MedDRA PT)</a:t>
            </a:r>
          </a:p>
          <a:p>
            <a:pPr marL="0" indent="0">
              <a:lnSpc>
                <a:spcPct val="115000"/>
              </a:lnSpc>
              <a:spcBef>
                <a:spcPts val="0"/>
              </a:spcBef>
              <a:buFont typeface="Arial" panose="020B0604020202020204" pitchFamily="34" charset="0"/>
              <a:buNone/>
            </a:pPr>
            <a:endParaRPr lang="en-US" sz="1700" dirty="0"/>
          </a:p>
        </p:txBody>
      </p:sp>
      <p:sp>
        <p:nvSpPr>
          <p:cNvPr id="6" name="Rectangle 5">
            <a:extLst>
              <a:ext uri="{FF2B5EF4-FFF2-40B4-BE49-F238E27FC236}">
                <a16:creationId xmlns:a16="http://schemas.microsoft.com/office/drawing/2014/main" id="{C2568A5B-D7F3-1444-81B0-0AF76895384A}"/>
              </a:ext>
            </a:extLst>
          </p:cNvPr>
          <p:cNvSpPr/>
          <p:nvPr/>
        </p:nvSpPr>
        <p:spPr>
          <a:xfrm>
            <a:off x="6096000" y="1690777"/>
            <a:ext cx="2672463" cy="400110"/>
          </a:xfrm>
          <a:prstGeom prst="rect">
            <a:avLst/>
          </a:prstGeom>
        </p:spPr>
        <p:txBody>
          <a:bodyPr wrap="none">
            <a:spAutoFit/>
          </a:bodyPr>
          <a:lstStyle/>
          <a:p>
            <a:r>
              <a:rPr lang="en-US" sz="2000" dirty="0"/>
              <a:t>Cumulative Tabulations </a:t>
            </a:r>
          </a:p>
        </p:txBody>
      </p:sp>
    </p:spTree>
    <p:extLst>
      <p:ext uri="{BB962C8B-B14F-4D97-AF65-F5344CB8AC3E}">
        <p14:creationId xmlns:p14="http://schemas.microsoft.com/office/powerpoint/2010/main" val="24596859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64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84700"/>
            <a:ext cx="10470119" cy="1101213"/>
          </a:xfrm>
        </p:spPr>
        <p:txBody>
          <a:bodyPr/>
          <a:lstStyle/>
          <a:p>
            <a:r>
              <a:rPr lang="en-US" dirty="0"/>
              <a:t>PSUR Cumulative Tabulations and CIOMS II Line Listings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9" name="TextBox 8">
            <a:extLst>
              <a:ext uri="{FF2B5EF4-FFF2-40B4-BE49-F238E27FC236}">
                <a16:creationId xmlns:a16="http://schemas.microsoft.com/office/drawing/2014/main" id="{149F7DE5-F16F-044B-AE37-10E798138152}"/>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Power User</a:t>
            </a:r>
          </a:p>
        </p:txBody>
      </p:sp>
      <p:pic>
        <p:nvPicPr>
          <p:cNvPr id="12" name="Google Shape;330;g773ec11044_2_9">
            <a:extLst>
              <a:ext uri="{FF2B5EF4-FFF2-40B4-BE49-F238E27FC236}">
                <a16:creationId xmlns:a16="http://schemas.microsoft.com/office/drawing/2014/main" id="{E2EDDE52-8E87-DA45-984A-25166B4AC477}"/>
              </a:ext>
            </a:extLst>
          </p:cNvPr>
          <p:cNvPicPr preferRelativeResize="0"/>
          <p:nvPr/>
        </p:nvPicPr>
        <p:blipFill>
          <a:blip r:embed="rId4">
            <a:alphaModFix/>
          </a:blip>
          <a:stretch>
            <a:fillRect/>
          </a:stretch>
        </p:blipFill>
        <p:spPr>
          <a:xfrm>
            <a:off x="4021762" y="1965588"/>
            <a:ext cx="6605051" cy="3605521"/>
          </a:xfrm>
          <a:prstGeom prst="rect">
            <a:avLst/>
          </a:prstGeom>
          <a:noFill/>
          <a:ln>
            <a:noFill/>
          </a:ln>
          <a:effectLst>
            <a:outerShdw blurRad="57150" dist="19050" dir="5400000" algn="bl" rotWithShape="0">
              <a:srgbClr val="000000">
                <a:alpha val="50000"/>
              </a:srgbClr>
            </a:outerShdw>
          </a:effectLst>
        </p:spPr>
      </p:pic>
      <p:sp>
        <p:nvSpPr>
          <p:cNvPr id="13" name="Google Shape;331;g773ec11044_2_9">
            <a:extLst>
              <a:ext uri="{FF2B5EF4-FFF2-40B4-BE49-F238E27FC236}">
                <a16:creationId xmlns:a16="http://schemas.microsoft.com/office/drawing/2014/main" id="{FD75D54D-F8E9-A64E-BB40-60BFCD032C4D}"/>
              </a:ext>
            </a:extLst>
          </p:cNvPr>
          <p:cNvSpPr txBox="1">
            <a:spLocks/>
          </p:cNvSpPr>
          <p:nvPr/>
        </p:nvSpPr>
        <p:spPr>
          <a:xfrm>
            <a:off x="-106838" y="1972549"/>
            <a:ext cx="4128600" cy="44520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36550">
              <a:lnSpc>
                <a:spcPct val="115000"/>
              </a:lnSpc>
              <a:spcBef>
                <a:spcPts val="0"/>
              </a:spcBef>
              <a:buSzPts val="1700"/>
              <a:buFont typeface="Arial" panose="020B0604020202020204" pitchFamily="34" charset="0"/>
              <a:buChar char="●"/>
            </a:pPr>
            <a:r>
              <a:rPr lang="en-US" sz="1700" dirty="0"/>
              <a:t>Includes all types of cases from spontaneous and literature sources </a:t>
            </a:r>
          </a:p>
          <a:p>
            <a:pPr marL="457200" indent="0">
              <a:lnSpc>
                <a:spcPct val="115000"/>
              </a:lnSpc>
              <a:spcBef>
                <a:spcPts val="0"/>
              </a:spcBef>
              <a:buFont typeface="Arial" panose="020B0604020202020204" pitchFamily="34" charset="0"/>
              <a:buNone/>
            </a:pPr>
            <a:endParaRPr lang="en-US" sz="1700" dirty="0"/>
          </a:p>
          <a:p>
            <a:pPr marL="457200" indent="-336550">
              <a:lnSpc>
                <a:spcPct val="115000"/>
              </a:lnSpc>
              <a:spcBef>
                <a:spcPts val="0"/>
              </a:spcBef>
              <a:buSzPts val="1700"/>
              <a:buFont typeface="Arial" panose="020B0604020202020204" pitchFamily="34" charset="0"/>
              <a:buChar char="●"/>
            </a:pPr>
            <a:r>
              <a:rPr lang="en-US" sz="1700" dirty="0"/>
              <a:t>Only serious, related cases from studies</a:t>
            </a:r>
          </a:p>
          <a:p>
            <a:pPr marL="457200" indent="0">
              <a:lnSpc>
                <a:spcPct val="115000"/>
              </a:lnSpc>
              <a:spcBef>
                <a:spcPts val="0"/>
              </a:spcBef>
              <a:buFont typeface="Arial" panose="020B0604020202020204" pitchFamily="34" charset="0"/>
              <a:buNone/>
            </a:pPr>
            <a:endParaRPr lang="en-US" sz="1700" dirty="0"/>
          </a:p>
          <a:p>
            <a:pPr marL="457200" indent="-336550">
              <a:lnSpc>
                <a:spcPct val="115000"/>
              </a:lnSpc>
              <a:spcBef>
                <a:spcPts val="0"/>
              </a:spcBef>
              <a:buSzPts val="1700"/>
              <a:buFont typeface="Arial" panose="020B0604020202020204" pitchFamily="34" charset="0"/>
              <a:buChar char="●"/>
            </a:pPr>
            <a:r>
              <a:rPr lang="en-US" sz="1700" dirty="0"/>
              <a:t>For primary case products or substance</a:t>
            </a:r>
          </a:p>
          <a:p>
            <a:pPr marL="457200" indent="0">
              <a:lnSpc>
                <a:spcPct val="115000"/>
              </a:lnSpc>
              <a:spcBef>
                <a:spcPts val="0"/>
              </a:spcBef>
              <a:buFont typeface="Arial" panose="020B0604020202020204" pitchFamily="34" charset="0"/>
              <a:buNone/>
            </a:pPr>
            <a:endParaRPr lang="en-US" sz="1700" dirty="0"/>
          </a:p>
          <a:p>
            <a:pPr marL="457200" indent="-336550">
              <a:lnSpc>
                <a:spcPct val="115000"/>
              </a:lnSpc>
              <a:spcBef>
                <a:spcPts val="0"/>
              </a:spcBef>
              <a:buSzPts val="1700"/>
              <a:buFont typeface="Arial" panose="020B0604020202020204" pitchFamily="34" charset="0"/>
              <a:buChar char="●"/>
            </a:pPr>
            <a:r>
              <a:rPr lang="en-US" sz="1700" dirty="0"/>
              <a:t>List primary adverse event followed by other adverse events</a:t>
            </a:r>
          </a:p>
          <a:p>
            <a:pPr marL="457200" indent="0">
              <a:lnSpc>
                <a:spcPct val="115000"/>
              </a:lnSpc>
              <a:spcBef>
                <a:spcPts val="0"/>
              </a:spcBef>
              <a:buFont typeface="Arial" panose="020B0604020202020204" pitchFamily="34" charset="0"/>
              <a:buNone/>
            </a:pPr>
            <a:endParaRPr lang="en-US" sz="1700" dirty="0"/>
          </a:p>
          <a:p>
            <a:pPr marL="457200" indent="-336550">
              <a:lnSpc>
                <a:spcPct val="115000"/>
              </a:lnSpc>
              <a:spcBef>
                <a:spcPts val="0"/>
              </a:spcBef>
              <a:buSzPts val="1700"/>
              <a:buFont typeface="Arial" panose="020B0604020202020204" pitchFamily="34" charset="0"/>
              <a:buChar char="●"/>
            </a:pPr>
            <a:r>
              <a:rPr lang="en-US" sz="1700" dirty="0"/>
              <a:t>Based on interval data </a:t>
            </a:r>
          </a:p>
        </p:txBody>
      </p:sp>
      <p:sp>
        <p:nvSpPr>
          <p:cNvPr id="6" name="Rectangle 5">
            <a:extLst>
              <a:ext uri="{FF2B5EF4-FFF2-40B4-BE49-F238E27FC236}">
                <a16:creationId xmlns:a16="http://schemas.microsoft.com/office/drawing/2014/main" id="{EBE4030F-88BA-E54C-AAB3-D1AA2A3CA65D}"/>
              </a:ext>
            </a:extLst>
          </p:cNvPr>
          <p:cNvSpPr/>
          <p:nvPr/>
        </p:nvSpPr>
        <p:spPr>
          <a:xfrm>
            <a:off x="6096000" y="1476459"/>
            <a:ext cx="2390719" cy="400110"/>
          </a:xfrm>
          <a:prstGeom prst="rect">
            <a:avLst/>
          </a:prstGeom>
        </p:spPr>
        <p:txBody>
          <a:bodyPr wrap="none">
            <a:spAutoFit/>
          </a:bodyPr>
          <a:lstStyle/>
          <a:p>
            <a:r>
              <a:rPr lang="en-US" sz="2000" dirty="0"/>
              <a:t>CIOMS II Line Listings</a:t>
            </a:r>
          </a:p>
        </p:txBody>
      </p:sp>
    </p:spTree>
    <p:extLst>
      <p:ext uri="{BB962C8B-B14F-4D97-AF65-F5344CB8AC3E}">
        <p14:creationId xmlns:p14="http://schemas.microsoft.com/office/powerpoint/2010/main" val="416725503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64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1875" y="266981"/>
            <a:ext cx="10470119" cy="1101213"/>
          </a:xfrm>
        </p:spPr>
        <p:txBody>
          <a:bodyPr/>
          <a:lstStyle/>
          <a:p>
            <a:r>
              <a:rPr lang="en-US" dirty="0"/>
              <a:t>DSUR Appendices: Cumulative SAR &amp; Death Cases</a:t>
            </a:r>
          </a:p>
        </p:txBody>
      </p:sp>
      <p:sp>
        <p:nvSpPr>
          <p:cNvPr id="3" name="Content Placeholder 2"/>
          <p:cNvSpPr>
            <a:spLocks noGrp="1"/>
          </p:cNvSpPr>
          <p:nvPr>
            <p:ph idx="1"/>
          </p:nvPr>
        </p:nvSpPr>
        <p:spPr>
          <a:xfrm>
            <a:off x="10905" y="2048944"/>
            <a:ext cx="3959250" cy="4375605"/>
          </a:xfrm>
        </p:spPr>
        <p:txBody>
          <a:bodyPr/>
          <a:lstStyle/>
          <a:p>
            <a:pPr>
              <a:spcBef>
                <a:spcPts val="600"/>
              </a:spcBef>
              <a:spcAft>
                <a:spcPts val="1200"/>
              </a:spcAft>
            </a:pPr>
            <a:r>
              <a:rPr lang="en-US" sz="2000" dirty="0"/>
              <a:t>Overview</a:t>
            </a:r>
          </a:p>
          <a:p>
            <a:pPr marL="457200" lvl="1" indent="0">
              <a:spcAft>
                <a:spcPts val="1200"/>
              </a:spcAft>
              <a:buNone/>
            </a:pPr>
            <a:r>
              <a:rPr lang="en-US" sz="1600" dirty="0"/>
              <a:t>Customers will be able to generate Appendix R1 Cumulative Tabulation of SARs, and Appendix R2 List of Subjects Who Died During the Reporting Period.</a:t>
            </a:r>
          </a:p>
          <a:p>
            <a:pPr marL="228600" lvl="1">
              <a:spcAft>
                <a:spcPts val="1200"/>
              </a:spcAft>
              <a:buClr>
                <a:schemeClr val="tx2"/>
              </a:buClr>
              <a:buSzPts val="1400"/>
              <a:buFont typeface="Arial" panose="020B0604020202020204" pitchFamily="34" charset="0"/>
              <a:buChar char="•"/>
            </a:pPr>
            <a:r>
              <a:rPr lang="en-US" sz="2000" dirty="0"/>
              <a:t>Business Justification</a:t>
            </a:r>
          </a:p>
          <a:p>
            <a:pPr marL="457200" lvl="2" indent="0">
              <a:spcAft>
                <a:spcPts val="1200"/>
              </a:spcAft>
              <a:buClr>
                <a:schemeClr val="tx2"/>
              </a:buClr>
              <a:buSzPts val="1400"/>
              <a:buNone/>
            </a:pPr>
            <a:r>
              <a:rPr lang="en-US" dirty="0"/>
              <a:t>To facilitate both DSUR submissions to health authorities and distributions to partners/committees.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9" name="TextBox 8">
            <a:extLst>
              <a:ext uri="{FF2B5EF4-FFF2-40B4-BE49-F238E27FC236}">
                <a16:creationId xmlns:a16="http://schemas.microsoft.com/office/drawing/2014/main" id="{E4ED9766-26B3-3947-A183-B5CA5B4B8B5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pic>
        <p:nvPicPr>
          <p:cNvPr id="5" name="Picture 4">
            <a:extLst>
              <a:ext uri="{FF2B5EF4-FFF2-40B4-BE49-F238E27FC236}">
                <a16:creationId xmlns:a16="http://schemas.microsoft.com/office/drawing/2014/main" id="{4C004A9D-2E42-1845-8DF7-D1387A139AEC}"/>
              </a:ext>
            </a:extLst>
          </p:cNvPr>
          <p:cNvPicPr>
            <a:picLocks noChangeAspect="1"/>
          </p:cNvPicPr>
          <p:nvPr/>
        </p:nvPicPr>
        <p:blipFill>
          <a:blip r:embed="rId4"/>
          <a:stretch>
            <a:fillRect/>
          </a:stretch>
        </p:blipFill>
        <p:spPr>
          <a:xfrm>
            <a:off x="3907085" y="1635175"/>
            <a:ext cx="6830481" cy="2255939"/>
          </a:xfrm>
          <a:prstGeom prst="rect">
            <a:avLst/>
          </a:prstGeom>
        </p:spPr>
      </p:pic>
      <p:pic>
        <p:nvPicPr>
          <p:cNvPr id="6" name="Picture 5">
            <a:extLst>
              <a:ext uri="{FF2B5EF4-FFF2-40B4-BE49-F238E27FC236}">
                <a16:creationId xmlns:a16="http://schemas.microsoft.com/office/drawing/2014/main" id="{D3F8FA1B-B64C-F149-BD0D-9F9A67C5D944}"/>
              </a:ext>
            </a:extLst>
          </p:cNvPr>
          <p:cNvPicPr>
            <a:picLocks noChangeAspect="1"/>
          </p:cNvPicPr>
          <p:nvPr/>
        </p:nvPicPr>
        <p:blipFill>
          <a:blip r:embed="rId5"/>
          <a:stretch>
            <a:fillRect/>
          </a:stretch>
        </p:blipFill>
        <p:spPr>
          <a:xfrm>
            <a:off x="3985077" y="3947294"/>
            <a:ext cx="6759131" cy="2775935"/>
          </a:xfrm>
          <a:prstGeom prst="rect">
            <a:avLst/>
          </a:prstGeom>
        </p:spPr>
      </p:pic>
    </p:spTree>
    <p:extLst>
      <p:ext uri="{BB962C8B-B14F-4D97-AF65-F5344CB8AC3E}">
        <p14:creationId xmlns:p14="http://schemas.microsoft.com/office/powerpoint/2010/main" val="146788964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64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1875" y="266981"/>
            <a:ext cx="10470119" cy="1101213"/>
          </a:xfrm>
        </p:spPr>
        <p:txBody>
          <a:bodyPr/>
          <a:lstStyle/>
          <a:p>
            <a:r>
              <a:rPr lang="en-US" dirty="0"/>
              <a:t>DSUR Appendices: DSUR Masked Distribution</a:t>
            </a:r>
          </a:p>
        </p:txBody>
      </p:sp>
      <p:sp>
        <p:nvSpPr>
          <p:cNvPr id="3" name="Content Placeholder 2"/>
          <p:cNvSpPr>
            <a:spLocks noGrp="1"/>
          </p:cNvSpPr>
          <p:nvPr>
            <p:ph idx="1"/>
          </p:nvPr>
        </p:nvSpPr>
        <p:spPr>
          <a:xfrm>
            <a:off x="419563" y="1241197"/>
            <a:ext cx="10287469" cy="4375605"/>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457200" lvl="1" indent="0">
              <a:spcAft>
                <a:spcPts val="1200"/>
              </a:spcAft>
              <a:buNone/>
            </a:pPr>
            <a:r>
              <a:rPr lang="en-US" sz="1600" dirty="0"/>
              <a:t>Customers will be able to generate both masked and unmasked versions of the Cumulative Tabulation of SAEs and Interval Line Listings.  </a:t>
            </a:r>
          </a:p>
          <a:p>
            <a:pPr marL="228600" lvl="1">
              <a:spcAft>
                <a:spcPts val="1200"/>
              </a:spcAft>
              <a:buClr>
                <a:schemeClr val="tx2"/>
              </a:buClr>
              <a:buSzPts val="1400"/>
              <a:buFont typeface="Arial" panose="020B0604020202020204" pitchFamily="34" charset="0"/>
              <a:buChar char="•"/>
            </a:pPr>
            <a:r>
              <a:rPr lang="en-US" sz="2000" dirty="0"/>
              <a:t>Business Justification</a:t>
            </a:r>
          </a:p>
          <a:p>
            <a:pPr marL="457200" lvl="2" indent="0">
              <a:spcAft>
                <a:spcPts val="1200"/>
              </a:spcAft>
              <a:buClr>
                <a:schemeClr val="tx2"/>
              </a:buClr>
              <a:buSzPts val="1400"/>
              <a:buNone/>
            </a:pPr>
            <a:r>
              <a:rPr lang="en-US" dirty="0"/>
              <a:t>To facilitate both DSUR submissions to health authorities and distributions to partners/committees.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9" name="TextBox 8">
            <a:extLst>
              <a:ext uri="{FF2B5EF4-FFF2-40B4-BE49-F238E27FC236}">
                <a16:creationId xmlns:a16="http://schemas.microsoft.com/office/drawing/2014/main" id="{E4ED9766-26B3-3947-A183-B5CA5B4B8B5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pic>
        <p:nvPicPr>
          <p:cNvPr id="10" name="Picture 9">
            <a:extLst>
              <a:ext uri="{FF2B5EF4-FFF2-40B4-BE49-F238E27FC236}">
                <a16:creationId xmlns:a16="http://schemas.microsoft.com/office/drawing/2014/main" id="{140FDAC6-2915-3340-90D9-F0A15467CF08}"/>
              </a:ext>
            </a:extLst>
          </p:cNvPr>
          <p:cNvPicPr>
            <a:picLocks noChangeAspect="1"/>
          </p:cNvPicPr>
          <p:nvPr/>
        </p:nvPicPr>
        <p:blipFill>
          <a:blip r:embed="rId4"/>
          <a:stretch>
            <a:fillRect/>
          </a:stretch>
        </p:blipFill>
        <p:spPr>
          <a:xfrm>
            <a:off x="415135" y="3240294"/>
            <a:ext cx="6381263" cy="289617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0608268-A375-F646-88BE-66A36C62CA3D}"/>
              </a:ext>
            </a:extLst>
          </p:cNvPr>
          <p:cNvPicPr>
            <a:picLocks noChangeAspect="1"/>
          </p:cNvPicPr>
          <p:nvPr/>
        </p:nvPicPr>
        <p:blipFill>
          <a:blip r:embed="rId5"/>
          <a:stretch>
            <a:fillRect/>
          </a:stretch>
        </p:blipFill>
        <p:spPr>
          <a:xfrm>
            <a:off x="5506934" y="4891128"/>
            <a:ext cx="4742962" cy="176500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8C691C5-C155-BA4D-881D-0996624917A5}"/>
              </a:ext>
            </a:extLst>
          </p:cNvPr>
          <p:cNvPicPr>
            <a:picLocks noChangeAspect="1"/>
          </p:cNvPicPr>
          <p:nvPr/>
        </p:nvPicPr>
        <p:blipFill>
          <a:blip r:embed="rId6"/>
          <a:stretch>
            <a:fillRect/>
          </a:stretch>
        </p:blipFill>
        <p:spPr>
          <a:xfrm>
            <a:off x="4414403" y="3367846"/>
            <a:ext cx="4939595" cy="183817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82AFAEE5-CD2D-7644-B071-4559D168C29C}"/>
              </a:ext>
            </a:extLst>
          </p:cNvPr>
          <p:cNvSpPr/>
          <p:nvPr/>
        </p:nvSpPr>
        <p:spPr>
          <a:xfrm>
            <a:off x="8139549" y="3819886"/>
            <a:ext cx="2428898" cy="246221"/>
          </a:xfrm>
          <a:prstGeom prst="rect">
            <a:avLst/>
          </a:prstGeom>
          <a:solidFill>
            <a:schemeClr val="accent1"/>
          </a:solidFill>
        </p:spPr>
        <p:txBody>
          <a:bodyPr wrap="square">
            <a:spAutoFit/>
          </a:bodyPr>
          <a:lstStyle/>
          <a:p>
            <a:pPr algn="ctr"/>
            <a:r>
              <a:rPr lang="en-US" sz="1000" dirty="0">
                <a:solidFill>
                  <a:srgbClr val="000000"/>
                </a:solidFill>
                <a:latin typeface="Arial" panose="020B0604020202020204" pitchFamily="34" charset="0"/>
              </a:rPr>
              <a:t>DSUR Masked Interval Line Listings</a:t>
            </a:r>
            <a:endParaRPr lang="en-US" sz="1000" dirty="0"/>
          </a:p>
        </p:txBody>
      </p:sp>
      <p:sp>
        <p:nvSpPr>
          <p:cNvPr id="15" name="Rectangle 14">
            <a:extLst>
              <a:ext uri="{FF2B5EF4-FFF2-40B4-BE49-F238E27FC236}">
                <a16:creationId xmlns:a16="http://schemas.microsoft.com/office/drawing/2014/main" id="{1E4B2CA2-47A0-2B4D-92B3-27CFF4AD7457}"/>
              </a:ext>
            </a:extLst>
          </p:cNvPr>
          <p:cNvSpPr/>
          <p:nvPr/>
        </p:nvSpPr>
        <p:spPr>
          <a:xfrm>
            <a:off x="8139549" y="5341594"/>
            <a:ext cx="2428898" cy="246221"/>
          </a:xfrm>
          <a:prstGeom prst="rect">
            <a:avLst/>
          </a:prstGeom>
          <a:solidFill>
            <a:schemeClr val="accent1"/>
          </a:solidFill>
        </p:spPr>
        <p:txBody>
          <a:bodyPr wrap="square">
            <a:spAutoFit/>
          </a:bodyPr>
          <a:lstStyle/>
          <a:p>
            <a:pPr algn="ctr"/>
            <a:r>
              <a:rPr lang="en-US" sz="1000" dirty="0">
                <a:solidFill>
                  <a:srgbClr val="000000"/>
                </a:solidFill>
                <a:latin typeface="Arial" panose="020B0604020202020204" pitchFamily="34" charset="0"/>
              </a:rPr>
              <a:t>DSUR Unmasked Interval Line Listings</a:t>
            </a:r>
            <a:endParaRPr lang="en-US" sz="1000" dirty="0"/>
          </a:p>
        </p:txBody>
      </p:sp>
    </p:spTree>
    <p:extLst>
      <p:ext uri="{BB962C8B-B14F-4D97-AF65-F5344CB8AC3E}">
        <p14:creationId xmlns:p14="http://schemas.microsoft.com/office/powerpoint/2010/main" val="362314238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64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1875" y="266981"/>
            <a:ext cx="10470119" cy="1101213"/>
          </a:xfrm>
        </p:spPr>
        <p:txBody>
          <a:bodyPr/>
          <a:lstStyle/>
          <a:p>
            <a:r>
              <a:rPr lang="en-US" dirty="0"/>
              <a:t>DSUR Appendices: DSUR Masked Distribution</a:t>
            </a:r>
          </a:p>
        </p:txBody>
      </p:sp>
      <p:sp>
        <p:nvSpPr>
          <p:cNvPr id="3" name="Content Placeholder 2"/>
          <p:cNvSpPr>
            <a:spLocks noGrp="1"/>
          </p:cNvSpPr>
          <p:nvPr>
            <p:ph idx="1"/>
          </p:nvPr>
        </p:nvSpPr>
        <p:spPr>
          <a:xfrm>
            <a:off x="419563" y="1241197"/>
            <a:ext cx="10287469" cy="4375605"/>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457200" lvl="1" indent="0">
              <a:spcAft>
                <a:spcPts val="1200"/>
              </a:spcAft>
              <a:buNone/>
            </a:pPr>
            <a:r>
              <a:rPr lang="en-US" sz="1600" dirty="0"/>
              <a:t>Customers will be able to generate both masked and unmasked versions of the Cumulative Tabulation of SAEs and Interval Line Listings.  </a:t>
            </a:r>
          </a:p>
          <a:p>
            <a:pPr marL="228600" lvl="1">
              <a:spcAft>
                <a:spcPts val="1200"/>
              </a:spcAft>
              <a:buClr>
                <a:schemeClr val="tx2"/>
              </a:buClr>
              <a:buSzPts val="1400"/>
              <a:buFont typeface="Arial" panose="020B0604020202020204" pitchFamily="34" charset="0"/>
              <a:buChar char="•"/>
            </a:pPr>
            <a:r>
              <a:rPr lang="en-US" sz="2000" dirty="0"/>
              <a:t>Business Justification</a:t>
            </a:r>
          </a:p>
          <a:p>
            <a:pPr marL="457200" lvl="2" indent="0">
              <a:spcAft>
                <a:spcPts val="1200"/>
              </a:spcAft>
              <a:buClr>
                <a:schemeClr val="tx2"/>
              </a:buClr>
              <a:buSzPts val="1400"/>
              <a:buNone/>
            </a:pPr>
            <a:r>
              <a:rPr lang="en-US" dirty="0"/>
              <a:t>To facilitate both DSUR submissions to health authorities and distributions to partners/committees.</a:t>
            </a:r>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9" name="TextBox 8">
            <a:extLst>
              <a:ext uri="{FF2B5EF4-FFF2-40B4-BE49-F238E27FC236}">
                <a16:creationId xmlns:a16="http://schemas.microsoft.com/office/drawing/2014/main" id="{E4ED9766-26B3-3947-A183-B5CA5B4B8B5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pic>
        <p:nvPicPr>
          <p:cNvPr id="10" name="Picture 9">
            <a:extLst>
              <a:ext uri="{FF2B5EF4-FFF2-40B4-BE49-F238E27FC236}">
                <a16:creationId xmlns:a16="http://schemas.microsoft.com/office/drawing/2014/main" id="{140FDAC6-2915-3340-90D9-F0A15467CF08}"/>
              </a:ext>
            </a:extLst>
          </p:cNvPr>
          <p:cNvPicPr>
            <a:picLocks noChangeAspect="1"/>
          </p:cNvPicPr>
          <p:nvPr/>
        </p:nvPicPr>
        <p:blipFill>
          <a:blip r:embed="rId4"/>
          <a:stretch>
            <a:fillRect/>
          </a:stretch>
        </p:blipFill>
        <p:spPr>
          <a:xfrm>
            <a:off x="415135" y="3262281"/>
            <a:ext cx="6381263" cy="289617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6E564D5B-EB99-8D47-B254-F6901C205675}"/>
              </a:ext>
            </a:extLst>
          </p:cNvPr>
          <p:cNvPicPr>
            <a:picLocks noChangeAspect="1"/>
          </p:cNvPicPr>
          <p:nvPr/>
        </p:nvPicPr>
        <p:blipFill>
          <a:blip r:embed="rId5"/>
          <a:stretch>
            <a:fillRect/>
          </a:stretch>
        </p:blipFill>
        <p:spPr>
          <a:xfrm>
            <a:off x="5064724" y="3295937"/>
            <a:ext cx="4752051" cy="176838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82AFAEE5-CD2D-7644-B071-4559D168C29C}"/>
              </a:ext>
            </a:extLst>
          </p:cNvPr>
          <p:cNvSpPr/>
          <p:nvPr/>
        </p:nvSpPr>
        <p:spPr>
          <a:xfrm>
            <a:off x="8139549" y="3819886"/>
            <a:ext cx="2428898" cy="246221"/>
          </a:xfrm>
          <a:prstGeom prst="rect">
            <a:avLst/>
          </a:prstGeom>
          <a:solidFill>
            <a:schemeClr val="accent1"/>
          </a:solidFill>
        </p:spPr>
        <p:txBody>
          <a:bodyPr wrap="square">
            <a:spAutoFit/>
          </a:bodyPr>
          <a:lstStyle/>
          <a:p>
            <a:pPr algn="ctr"/>
            <a:r>
              <a:rPr lang="en-US" sz="1000" dirty="0">
                <a:solidFill>
                  <a:srgbClr val="000000"/>
                </a:solidFill>
                <a:latin typeface="Arial" panose="020B0604020202020204" pitchFamily="34" charset="0"/>
              </a:rPr>
              <a:t>DSUR Masked Cumulative SAE </a:t>
            </a:r>
            <a:endParaRPr lang="en-US" sz="1000" dirty="0"/>
          </a:p>
        </p:txBody>
      </p:sp>
      <p:pic>
        <p:nvPicPr>
          <p:cNvPr id="12" name="Picture 11">
            <a:extLst>
              <a:ext uri="{FF2B5EF4-FFF2-40B4-BE49-F238E27FC236}">
                <a16:creationId xmlns:a16="http://schemas.microsoft.com/office/drawing/2014/main" id="{0EBCBED8-B32E-6047-8510-0BF3C414ACE2}"/>
              </a:ext>
            </a:extLst>
          </p:cNvPr>
          <p:cNvPicPr>
            <a:picLocks noChangeAspect="1"/>
          </p:cNvPicPr>
          <p:nvPr/>
        </p:nvPicPr>
        <p:blipFill>
          <a:blip r:embed="rId6"/>
          <a:stretch>
            <a:fillRect/>
          </a:stretch>
        </p:blipFill>
        <p:spPr>
          <a:xfrm>
            <a:off x="5954981" y="4970202"/>
            <a:ext cx="4752051" cy="176838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1E4B2CA2-47A0-2B4D-92B3-27CFF4AD7457}"/>
              </a:ext>
            </a:extLst>
          </p:cNvPr>
          <p:cNvSpPr/>
          <p:nvPr/>
        </p:nvSpPr>
        <p:spPr>
          <a:xfrm>
            <a:off x="8139549" y="5341594"/>
            <a:ext cx="2428898" cy="246221"/>
          </a:xfrm>
          <a:prstGeom prst="rect">
            <a:avLst/>
          </a:prstGeom>
          <a:solidFill>
            <a:schemeClr val="accent1"/>
          </a:solidFill>
        </p:spPr>
        <p:txBody>
          <a:bodyPr wrap="square">
            <a:spAutoFit/>
          </a:bodyPr>
          <a:lstStyle/>
          <a:p>
            <a:pPr algn="ctr"/>
            <a:r>
              <a:rPr lang="en-US" sz="1000" dirty="0">
                <a:solidFill>
                  <a:srgbClr val="000000"/>
                </a:solidFill>
                <a:latin typeface="Arial" panose="020B0604020202020204" pitchFamily="34" charset="0"/>
              </a:rPr>
              <a:t>DSUR Unmasked Cumulative SAE</a:t>
            </a:r>
            <a:endParaRPr lang="en-US" sz="1000" dirty="0"/>
          </a:p>
        </p:txBody>
      </p:sp>
    </p:spTree>
    <p:extLst>
      <p:ext uri="{BB962C8B-B14F-4D97-AF65-F5344CB8AC3E}">
        <p14:creationId xmlns:p14="http://schemas.microsoft.com/office/powerpoint/2010/main" val="1629638188"/>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46422" y="0"/>
            <a:ext cx="1450006" cy="6858001"/>
          </a:xfrm>
          <a:prstGeom prst="rect">
            <a:avLst/>
          </a:prstGeom>
          <a:solidFill>
            <a:srgbClr val="F89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title"/>
          </p:nvPr>
        </p:nvSpPr>
        <p:spPr>
          <a:xfrm>
            <a:off x="276303" y="261506"/>
            <a:ext cx="10470119" cy="1101213"/>
          </a:xfrm>
        </p:spPr>
        <p:txBody>
          <a:bodyPr/>
          <a:lstStyle/>
          <a:p>
            <a:r>
              <a:rPr lang="en-US" dirty="0"/>
              <a:t>XLSX Report Templates</a:t>
            </a:r>
          </a:p>
        </p:txBody>
      </p:sp>
      <p:sp>
        <p:nvSpPr>
          <p:cNvPr id="3" name="Content Placeholder 2"/>
          <p:cNvSpPr>
            <a:spLocks noGrp="1"/>
          </p:cNvSpPr>
          <p:nvPr>
            <p:ph idx="1"/>
          </p:nvPr>
        </p:nvSpPr>
        <p:spPr>
          <a:xfrm>
            <a:off x="442466" y="1622224"/>
            <a:ext cx="10295100" cy="4375605"/>
          </a:xfrm>
        </p:spPr>
        <p:txBody>
          <a:bodyPr/>
          <a:lstStyle/>
          <a:p>
            <a:pPr marL="228600" lvl="1">
              <a:spcAft>
                <a:spcPts val="1200"/>
              </a:spcAft>
              <a:buClr>
                <a:schemeClr val="tx2"/>
              </a:buClr>
              <a:buSzPts val="1400"/>
              <a:buFont typeface="Arial" panose="020B0604020202020204" pitchFamily="34" charset="0"/>
              <a:buChar char="•"/>
            </a:pPr>
            <a:r>
              <a:rPr lang="en-US" sz="2000" dirty="0"/>
              <a:t>Overview</a:t>
            </a:r>
          </a:p>
          <a:p>
            <a:pPr marL="457200" lvl="1" indent="0">
              <a:spcAft>
                <a:spcPts val="1200"/>
              </a:spcAft>
              <a:buNone/>
            </a:pPr>
            <a:r>
              <a:rPr lang="en-US" sz="1600" dirty="0"/>
              <a:t>This release adds support for Vault </a:t>
            </a:r>
            <a:r>
              <a:rPr lang="en-US" sz="1600" dirty="0" err="1"/>
              <a:t>MergeFields</a:t>
            </a:r>
            <a:r>
              <a:rPr lang="en-US" sz="1600" dirty="0"/>
              <a:t> with the use of .XLSX Aggregate templates.</a:t>
            </a:r>
            <a:r>
              <a:rPr lang="en-US" sz="1500" dirty="0"/>
              <a:t> </a:t>
            </a:r>
          </a:p>
          <a:p>
            <a:pPr marL="228600" lvl="1">
              <a:spcAft>
                <a:spcPts val="1200"/>
              </a:spcAft>
              <a:buClr>
                <a:schemeClr val="tx2"/>
              </a:buClr>
              <a:buSzPts val="1400"/>
              <a:buFont typeface="Arial" panose="020B0604020202020204" pitchFamily="34" charset="0"/>
              <a:buChar char="•"/>
            </a:pPr>
            <a:r>
              <a:rPr lang="en-US" sz="2000" dirty="0"/>
              <a:t>Business Justification</a:t>
            </a:r>
          </a:p>
          <a:p>
            <a:pPr marL="457200" lvl="1" indent="0">
              <a:spcAft>
                <a:spcPts val="1200"/>
              </a:spcAft>
              <a:buNone/>
            </a:pPr>
            <a:r>
              <a:rPr lang="en-US" sz="1600" dirty="0"/>
              <a:t>Allows administrators to configure additional aggregate details (product family, date, etc.) on the templates that will render on generated Aggregate Line Listings and Cumulative reports.</a:t>
            </a:r>
          </a:p>
          <a:p>
            <a:pPr marL="457200" lvl="1" indent="0">
              <a:spcAft>
                <a:spcPts val="1200"/>
              </a:spcAft>
              <a:buNone/>
            </a:pPr>
            <a:endParaRPr lang="en-US" sz="1600" dirty="0"/>
          </a:p>
        </p:txBody>
      </p:sp>
      <p:graphicFrame>
        <p:nvGraphicFramePr>
          <p:cNvPr id="7" name="Table 6"/>
          <p:cNvGraphicFramePr>
            <a:graphicFrameLocks noGrp="1"/>
          </p:cNvGraphicFramePr>
          <p:nvPr/>
        </p:nvGraphicFramePr>
        <p:xfrm>
          <a:off x="10748022" y="5571109"/>
          <a:ext cx="1443978" cy="853440"/>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27504">
                <a:tc>
                  <a:txBody>
                    <a:bodyPr/>
                    <a:lstStyle/>
                    <a:p>
                      <a:pPr algn="ctr"/>
                      <a:r>
                        <a:rPr lang="en-US" sz="1200" dirty="0">
                          <a:solidFill>
                            <a:srgbClr val="FFFFFF"/>
                          </a:solidFill>
                        </a:rPr>
                        <a:t>Default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906">
                <a:tc>
                  <a:txBody>
                    <a:bodyPr/>
                    <a:lstStyle/>
                    <a:p>
                      <a:pPr algn="ctr"/>
                      <a:r>
                        <a:rPr lang="en-US" sz="1600" b="1" dirty="0">
                          <a:solidFill>
                            <a:schemeClr val="bg1"/>
                          </a:solidFill>
                        </a:rPr>
                        <a:t>VISIBLE TO</a:t>
                      </a:r>
                      <a:br>
                        <a:rPr lang="en-US" sz="1600" b="1" dirty="0">
                          <a:solidFill>
                            <a:schemeClr val="bg1"/>
                          </a:solidFill>
                        </a:rPr>
                      </a:br>
                      <a:r>
                        <a:rPr lang="en-US" sz="1600" b="1" dirty="0">
                          <a:solidFill>
                            <a:schemeClr val="bg1"/>
                          </a:solidFill>
                        </a:rPr>
                        <a:t>ADMINS ONLY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10748022" y="4710368"/>
          <a:ext cx="1443978" cy="624894"/>
        </p:xfrm>
        <a:graphic>
          <a:graphicData uri="http://schemas.openxmlformats.org/drawingml/2006/table">
            <a:tbl>
              <a:tblPr firstRow="1" bandRow="1">
                <a:effectLst/>
                <a:tableStyleId>{21E4AEA4-8DFA-4A89-87EB-49C32662AFE0}</a:tableStyleId>
              </a:tblPr>
              <a:tblGrid>
                <a:gridCol w="1443978">
                  <a:extLst>
                    <a:ext uri="{9D8B030D-6E8A-4147-A177-3AD203B41FA5}">
                      <a16:colId xmlns:a16="http://schemas.microsoft.com/office/drawing/2014/main" val="20000"/>
                    </a:ext>
                  </a:extLst>
                </a:gridCol>
              </a:tblGrid>
              <a:tr h="289614">
                <a:tc>
                  <a:txBody>
                    <a:bodyPr/>
                    <a:lstStyle/>
                    <a:p>
                      <a:pPr algn="ctr"/>
                      <a:r>
                        <a:rPr lang="en-US" sz="1200" dirty="0">
                          <a:solidFill>
                            <a:srgbClr val="FFFFFF"/>
                          </a:solidFill>
                        </a:rPr>
                        <a:t>Feature</a:t>
                      </a:r>
                      <a:r>
                        <a:rPr lang="en-US" sz="1200" baseline="0" dirty="0">
                          <a:solidFill>
                            <a:srgbClr val="FFFFFF"/>
                          </a:solidFill>
                        </a:rPr>
                        <a:t> </a:t>
                      </a:r>
                      <a:r>
                        <a:rPr lang="en-US" sz="1200" dirty="0">
                          <a:solidFill>
                            <a:srgbClr val="FFFFFF"/>
                          </a:solidFill>
                        </a:rPr>
                        <a:t>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9614">
                <a:tc>
                  <a:txBody>
                    <a:bodyPr/>
                    <a:lstStyle/>
                    <a:p>
                      <a:pPr algn="ctr"/>
                      <a:r>
                        <a:rPr lang="en-US" sz="1600" b="1" dirty="0">
                          <a:solidFill>
                            <a:schemeClr val="bg1"/>
                          </a:solidFill>
                        </a:rPr>
                        <a:t>HIGH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TextBox 18"/>
          <p:cNvSpPr txBox="1"/>
          <p:nvPr/>
        </p:nvSpPr>
        <p:spPr>
          <a:xfrm>
            <a:off x="10748022" y="694287"/>
            <a:ext cx="145000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Configurable</a:t>
            </a:r>
          </a:p>
        </p:txBody>
      </p:sp>
      <p:pic>
        <p:nvPicPr>
          <p:cNvPr id="17" name="Picture 16" descr="Icons_PPT_White_Wren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3300" y="54789"/>
            <a:ext cx="757324" cy="757324"/>
          </a:xfrm>
          <a:prstGeom prst="rect">
            <a:avLst/>
          </a:prstGeom>
        </p:spPr>
      </p:pic>
      <p:sp>
        <p:nvSpPr>
          <p:cNvPr id="9" name="TextBox 8">
            <a:extLst>
              <a:ext uri="{FF2B5EF4-FFF2-40B4-BE49-F238E27FC236}">
                <a16:creationId xmlns:a16="http://schemas.microsoft.com/office/drawing/2014/main" id="{E4ED9766-26B3-3947-A183-B5CA5B4B8B57}"/>
              </a:ext>
            </a:extLst>
          </p:cNvPr>
          <p:cNvSpPr txBox="1"/>
          <p:nvPr/>
        </p:nvSpPr>
        <p:spPr>
          <a:xfrm>
            <a:off x="10741994" y="2167116"/>
            <a:ext cx="1450006"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Setup by:</a:t>
            </a:r>
            <a:r>
              <a:rPr kumimoji="0" lang="en-US" sz="14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for use by:</a:t>
            </a:r>
            <a:r>
              <a:rPr kumimoji="0" lang="en-US" sz="1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Admin</a:t>
            </a:r>
          </a:p>
        </p:txBody>
      </p:sp>
      <p:pic>
        <p:nvPicPr>
          <p:cNvPr id="4" name="Picture 3">
            <a:extLst>
              <a:ext uri="{FF2B5EF4-FFF2-40B4-BE49-F238E27FC236}">
                <a16:creationId xmlns:a16="http://schemas.microsoft.com/office/drawing/2014/main" id="{C94464D9-2B4B-1040-AA1B-03DBAE29F681}"/>
              </a:ext>
            </a:extLst>
          </p:cNvPr>
          <p:cNvPicPr>
            <a:picLocks noChangeAspect="1"/>
          </p:cNvPicPr>
          <p:nvPr/>
        </p:nvPicPr>
        <p:blipFill>
          <a:blip r:embed="rId4"/>
          <a:stretch>
            <a:fillRect/>
          </a:stretch>
        </p:blipFill>
        <p:spPr>
          <a:xfrm>
            <a:off x="1727667" y="3543552"/>
            <a:ext cx="7724697" cy="31812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850152"/>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62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7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20R2 Release Calendar</a:t>
            </a:r>
          </a:p>
        </p:txBody>
      </p:sp>
      <p:graphicFrame>
        <p:nvGraphicFramePr>
          <p:cNvPr id="17" name="Table 16">
            <a:extLst>
              <a:ext uri="{FF2B5EF4-FFF2-40B4-BE49-F238E27FC236}">
                <a16:creationId xmlns:a16="http://schemas.microsoft.com/office/drawing/2014/main" id="{4CA08C02-6DFD-3A4E-80A1-DBE962C336FB}"/>
              </a:ext>
            </a:extLst>
          </p:cNvPr>
          <p:cNvGraphicFramePr>
            <a:graphicFrameLocks noGrp="1"/>
          </p:cNvGraphicFramePr>
          <p:nvPr>
            <p:extLst>
              <p:ext uri="{D42A27DB-BD31-4B8C-83A1-F6EECF244321}">
                <p14:modId xmlns:p14="http://schemas.microsoft.com/office/powerpoint/2010/main" val="359120807"/>
              </p:ext>
            </p:extLst>
          </p:nvPr>
        </p:nvGraphicFramePr>
        <p:xfrm>
          <a:off x="902584" y="1047163"/>
          <a:ext cx="10298818" cy="5638360"/>
        </p:xfrm>
        <a:graphic>
          <a:graphicData uri="http://schemas.openxmlformats.org/drawingml/2006/table">
            <a:tbl>
              <a:tblPr firstRow="1" bandRow="1">
                <a:tableStyleId>{21E4AEA4-8DFA-4A89-87EB-49C32662AFE0}</a:tableStyleId>
              </a:tblPr>
              <a:tblGrid>
                <a:gridCol w="1473766">
                  <a:extLst>
                    <a:ext uri="{9D8B030D-6E8A-4147-A177-3AD203B41FA5}">
                      <a16:colId xmlns:a16="http://schemas.microsoft.com/office/drawing/2014/main" val="20000"/>
                    </a:ext>
                  </a:extLst>
                </a:gridCol>
                <a:gridCol w="1469380">
                  <a:extLst>
                    <a:ext uri="{9D8B030D-6E8A-4147-A177-3AD203B41FA5}">
                      <a16:colId xmlns:a16="http://schemas.microsoft.com/office/drawing/2014/main" val="20001"/>
                    </a:ext>
                  </a:extLst>
                </a:gridCol>
                <a:gridCol w="1469380">
                  <a:extLst>
                    <a:ext uri="{9D8B030D-6E8A-4147-A177-3AD203B41FA5}">
                      <a16:colId xmlns:a16="http://schemas.microsoft.com/office/drawing/2014/main" val="20002"/>
                    </a:ext>
                  </a:extLst>
                </a:gridCol>
                <a:gridCol w="1473766">
                  <a:extLst>
                    <a:ext uri="{9D8B030D-6E8A-4147-A177-3AD203B41FA5}">
                      <a16:colId xmlns:a16="http://schemas.microsoft.com/office/drawing/2014/main" val="20003"/>
                    </a:ext>
                  </a:extLst>
                </a:gridCol>
                <a:gridCol w="1473766">
                  <a:extLst>
                    <a:ext uri="{9D8B030D-6E8A-4147-A177-3AD203B41FA5}">
                      <a16:colId xmlns:a16="http://schemas.microsoft.com/office/drawing/2014/main" val="20004"/>
                    </a:ext>
                  </a:extLst>
                </a:gridCol>
                <a:gridCol w="1469380">
                  <a:extLst>
                    <a:ext uri="{9D8B030D-6E8A-4147-A177-3AD203B41FA5}">
                      <a16:colId xmlns:a16="http://schemas.microsoft.com/office/drawing/2014/main" val="20005"/>
                    </a:ext>
                  </a:extLst>
                </a:gridCol>
                <a:gridCol w="1469380">
                  <a:extLst>
                    <a:ext uri="{9D8B030D-6E8A-4147-A177-3AD203B41FA5}">
                      <a16:colId xmlns:a16="http://schemas.microsoft.com/office/drawing/2014/main" val="20006"/>
                    </a:ext>
                  </a:extLst>
                </a:gridCol>
              </a:tblGrid>
              <a:tr h="428396">
                <a:tc>
                  <a:txBody>
                    <a:bodyPr/>
                    <a:lstStyle/>
                    <a:p>
                      <a:r>
                        <a:rPr lang="en-US" dirty="0"/>
                        <a:t>Sun</a:t>
                      </a:r>
                    </a:p>
                  </a:txBody>
                  <a:tcPr>
                    <a:solidFill>
                      <a:srgbClr val="F99E47"/>
                    </a:solidFill>
                  </a:tcPr>
                </a:tc>
                <a:tc>
                  <a:txBody>
                    <a:bodyPr/>
                    <a:lstStyle/>
                    <a:p>
                      <a:r>
                        <a:rPr lang="en-US" dirty="0"/>
                        <a:t>Mon</a:t>
                      </a:r>
                    </a:p>
                  </a:txBody>
                  <a:tcPr>
                    <a:solidFill>
                      <a:srgbClr val="F99E47"/>
                    </a:solidFill>
                  </a:tcPr>
                </a:tc>
                <a:tc>
                  <a:txBody>
                    <a:bodyPr/>
                    <a:lstStyle/>
                    <a:p>
                      <a:r>
                        <a:rPr lang="en-US" dirty="0"/>
                        <a:t>Tue</a:t>
                      </a:r>
                    </a:p>
                  </a:txBody>
                  <a:tcPr>
                    <a:solidFill>
                      <a:srgbClr val="F99E47"/>
                    </a:solidFill>
                  </a:tcPr>
                </a:tc>
                <a:tc>
                  <a:txBody>
                    <a:bodyPr/>
                    <a:lstStyle/>
                    <a:p>
                      <a:r>
                        <a:rPr lang="en-US" dirty="0"/>
                        <a:t>Wed</a:t>
                      </a:r>
                    </a:p>
                  </a:txBody>
                  <a:tcPr>
                    <a:solidFill>
                      <a:srgbClr val="F99E47"/>
                    </a:solidFill>
                  </a:tcPr>
                </a:tc>
                <a:tc>
                  <a:txBody>
                    <a:bodyPr/>
                    <a:lstStyle/>
                    <a:p>
                      <a:r>
                        <a:rPr lang="en-US" dirty="0"/>
                        <a:t>Thu</a:t>
                      </a:r>
                    </a:p>
                  </a:txBody>
                  <a:tcPr>
                    <a:solidFill>
                      <a:srgbClr val="F99E47"/>
                    </a:solidFill>
                  </a:tcPr>
                </a:tc>
                <a:tc>
                  <a:txBody>
                    <a:bodyPr/>
                    <a:lstStyle/>
                    <a:p>
                      <a:r>
                        <a:rPr lang="en-US" dirty="0"/>
                        <a:t>Fri</a:t>
                      </a:r>
                    </a:p>
                  </a:txBody>
                  <a:tcPr>
                    <a:solidFill>
                      <a:srgbClr val="F99E47"/>
                    </a:solidFill>
                  </a:tcPr>
                </a:tc>
                <a:tc>
                  <a:txBody>
                    <a:bodyPr/>
                    <a:lstStyle/>
                    <a:p>
                      <a:r>
                        <a:rPr lang="en-US" dirty="0"/>
                        <a:t>Sat</a:t>
                      </a:r>
                    </a:p>
                  </a:txBody>
                  <a:tcPr>
                    <a:solidFill>
                      <a:srgbClr val="F99E47"/>
                    </a:solidFill>
                  </a:tcPr>
                </a:tc>
                <a:extLst>
                  <a:ext uri="{0D108BD9-81ED-4DB2-BD59-A6C34878D82A}">
                    <a16:rowId xmlns:a16="http://schemas.microsoft.com/office/drawing/2014/main" val="10000"/>
                  </a:ext>
                </a:extLst>
              </a:tr>
              <a:tr h="1115470">
                <a:tc>
                  <a:txBody>
                    <a:bodyPr/>
                    <a:lstStyle/>
                    <a:p>
                      <a:r>
                        <a:rPr lang="en-US" dirty="0"/>
                        <a:t>12</a:t>
                      </a:r>
                    </a:p>
                  </a:txBody>
                  <a:tcPr>
                    <a:solidFill>
                      <a:schemeClr val="bg1">
                        <a:lumMod val="95000"/>
                      </a:schemeClr>
                    </a:solidFill>
                  </a:tcPr>
                </a:tc>
                <a:tc>
                  <a:txBody>
                    <a:bodyPr/>
                    <a:lstStyle/>
                    <a:p>
                      <a:r>
                        <a:rPr lang="en-US" dirty="0"/>
                        <a:t>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646569"/>
                        </a:solidFill>
                        <a:effectLst/>
                        <a:uLnTx/>
                        <a:uFillTx/>
                        <a:latin typeface="+mn-lt"/>
                        <a:ea typeface="+mn-ea"/>
                        <a:cs typeface="+mn-cs"/>
                      </a:endParaRPr>
                    </a:p>
                  </a:txBody>
                  <a:tcPr>
                    <a:solidFill>
                      <a:schemeClr val="bg1">
                        <a:lumMod val="95000"/>
                      </a:schemeClr>
                    </a:solidFill>
                  </a:tcPr>
                </a:tc>
                <a:tc>
                  <a:txBody>
                    <a:bodyPr/>
                    <a:lstStyle/>
                    <a:p>
                      <a:r>
                        <a:rPr lang="en-US" dirty="0"/>
                        <a:t>14</a:t>
                      </a:r>
                      <a:br>
                        <a:rPr lang="en-US" dirty="0"/>
                      </a:br>
                      <a:r>
                        <a:rPr kumimoji="0" lang="en-US" sz="1000" b="1" i="0" u="none" strike="noStrike" kern="1200" cap="none" spc="0" normalizeH="0" baseline="0" noProof="0" dirty="0">
                          <a:ln>
                            <a:noFill/>
                          </a:ln>
                          <a:solidFill>
                            <a:srgbClr val="0070C0"/>
                          </a:solidFill>
                          <a:effectLst/>
                          <a:uLnTx/>
                          <a:uFillTx/>
                          <a:latin typeface="+mn-lt"/>
                          <a:ea typeface="+mn-ea"/>
                          <a:cs typeface="+mn-cs"/>
                        </a:rPr>
                        <a:t>20R2 Release Webinars</a:t>
                      </a:r>
                      <a:br>
                        <a:rPr kumimoji="0" lang="en-US" sz="1000" b="1" i="0" u="none" strike="noStrike" kern="1200" cap="none" spc="0" normalizeH="0" baseline="0" noProof="0" dirty="0">
                          <a:ln>
                            <a:noFill/>
                          </a:ln>
                          <a:solidFill>
                            <a:srgbClr val="0070C0"/>
                          </a:solidFill>
                          <a:effectLst/>
                          <a:uLnTx/>
                          <a:uFillTx/>
                          <a:latin typeface="+mn-lt"/>
                          <a:ea typeface="+mn-ea"/>
                          <a:cs typeface="+mn-cs"/>
                        </a:rPr>
                      </a:br>
                      <a:r>
                        <a:rPr kumimoji="0" lang="en-US" sz="1000" b="1" i="0" u="none" strike="noStrike" kern="1200" cap="none" spc="0" normalizeH="0" baseline="0" noProof="0" dirty="0">
                          <a:ln>
                            <a:noFill/>
                          </a:ln>
                          <a:solidFill>
                            <a:srgbClr val="0070C0"/>
                          </a:solidFill>
                          <a:effectLst/>
                          <a:uLnTx/>
                          <a:uFillTx/>
                          <a:latin typeface="+mn-lt"/>
                          <a:ea typeface="+mn-ea"/>
                          <a:cs typeface="+mn-cs"/>
                        </a:rPr>
                        <a:t>Pre-Release Vault</a:t>
                      </a:r>
                    </a:p>
                    <a:p>
                      <a:r>
                        <a:rPr kumimoji="0" lang="en-US" sz="1000" b="1" i="0" u="none" strike="noStrike" kern="1200" cap="none" spc="0" normalizeH="0" baseline="0" noProof="0" dirty="0">
                          <a:ln>
                            <a:noFill/>
                          </a:ln>
                          <a:solidFill>
                            <a:srgbClr val="0070C0"/>
                          </a:solidFill>
                          <a:effectLst/>
                          <a:uLnTx/>
                          <a:uFillTx/>
                          <a:latin typeface="+mn-lt"/>
                          <a:ea typeface="+mn-ea"/>
                          <a:cs typeface="+mn-cs"/>
                        </a:rPr>
                        <a:t>Platform Webinar </a:t>
                      </a:r>
                      <a:endParaRPr lang="en-US" dirty="0"/>
                    </a:p>
                    <a:p>
                      <a:endParaRPr lang="en-US" dirty="0"/>
                    </a:p>
                  </a:txBody>
                  <a:tcPr>
                    <a:solidFill>
                      <a:schemeClr val="bg1">
                        <a:lumMod val="95000"/>
                      </a:schemeClr>
                    </a:solidFill>
                  </a:tcPr>
                </a:tc>
                <a:tc>
                  <a:txBody>
                    <a:bodyPr/>
                    <a:lstStyle/>
                    <a:p>
                      <a:r>
                        <a:rPr lang="en-US" dirty="0"/>
                        <a:t>15</a:t>
                      </a:r>
                      <a:endParaRPr lang="en-US" sz="1000" dirty="0"/>
                    </a:p>
                  </a:txBody>
                  <a:tcPr>
                    <a:solidFill>
                      <a:schemeClr val="bg1">
                        <a:lumMod val="95000"/>
                      </a:schemeClr>
                    </a:solidFill>
                  </a:tcPr>
                </a:tc>
                <a:tc>
                  <a:txBody>
                    <a:bodyPr/>
                    <a:lstStyle/>
                    <a:p>
                      <a:r>
                        <a:rPr lang="en-US" dirty="0"/>
                        <a:t>16</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95000"/>
                      </a:schemeClr>
                    </a:solidFill>
                  </a:tcPr>
                </a:tc>
                <a:tc>
                  <a:txBody>
                    <a:bodyPr/>
                    <a:lstStyle/>
                    <a:p>
                      <a:r>
                        <a:rPr kumimoji="0" lang="en-US" sz="1800" b="0" i="0" u="none" strike="noStrike" kern="1200" cap="none" spc="0" normalizeH="0" baseline="0" noProof="0" dirty="0">
                          <a:ln>
                            <a:noFill/>
                          </a:ln>
                          <a:solidFill>
                            <a:srgbClr val="595959"/>
                          </a:solidFill>
                          <a:effectLst/>
                          <a:uLnTx/>
                          <a:uFillTx/>
                          <a:latin typeface="+mn-lt"/>
                          <a:ea typeface="+mn-ea"/>
                          <a:cs typeface="+mn-cs"/>
                        </a:rPr>
                        <a:t>17</a:t>
                      </a:r>
                    </a:p>
                  </a:txBody>
                  <a:tcPr>
                    <a:solidFill>
                      <a:schemeClr val="bg1">
                        <a:lumMod val="95000"/>
                      </a:schemeClr>
                    </a:solidFill>
                  </a:tcPr>
                </a:tc>
                <a:tc>
                  <a:txBody>
                    <a:bodyPr/>
                    <a:lstStyle/>
                    <a:p>
                      <a:r>
                        <a:rPr lang="en-US" dirty="0"/>
                        <a:t>18</a:t>
                      </a:r>
                    </a:p>
                  </a:txBody>
                  <a:tcPr>
                    <a:solidFill>
                      <a:schemeClr val="bg1">
                        <a:lumMod val="95000"/>
                      </a:schemeClr>
                    </a:solidFill>
                  </a:tcPr>
                </a:tc>
                <a:extLst>
                  <a:ext uri="{0D108BD9-81ED-4DB2-BD59-A6C34878D82A}">
                    <a16:rowId xmlns:a16="http://schemas.microsoft.com/office/drawing/2014/main" val="10005"/>
                  </a:ext>
                </a:extLst>
              </a:tr>
              <a:tr h="970264">
                <a:tc>
                  <a:txBody>
                    <a:bodyPr/>
                    <a:lstStyle/>
                    <a:p>
                      <a:r>
                        <a:rPr lang="en-US" dirty="0"/>
                        <a:t>19</a:t>
                      </a:r>
                    </a:p>
                  </a:txBody>
                  <a:tcPr>
                    <a:solidFill>
                      <a:schemeClr val="bg1">
                        <a:lumMod val="95000"/>
                      </a:schemeClr>
                    </a:solidFill>
                  </a:tcPr>
                </a:tc>
                <a:tc>
                  <a:txBody>
                    <a:bodyPr/>
                    <a:lstStyle/>
                    <a:p>
                      <a:r>
                        <a:rPr lang="en-US" dirty="0"/>
                        <a:t>20</a:t>
                      </a: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21</a:t>
                      </a:r>
                      <a:endParaRPr kumimoji="0" lang="en-US" sz="1000" b="1" i="0" u="none" strike="noStrike" kern="1200" cap="none" spc="0" normalizeH="0" baseline="0" noProof="0" dirty="0">
                        <a:ln>
                          <a:noFill/>
                        </a:ln>
                        <a:solidFill>
                          <a:srgbClr val="0070C0"/>
                        </a:solidFill>
                        <a:effectLst/>
                        <a:uLnTx/>
                        <a:uFillTx/>
                        <a:latin typeface="+mn-lt"/>
                        <a:ea typeface="+mn-ea"/>
                        <a:cs typeface="+mn-cs"/>
                      </a:endParaRPr>
                    </a:p>
                  </a:txBody>
                  <a:tcPr>
                    <a:solidFill>
                      <a:schemeClr val="bg1">
                        <a:lumMod val="95000"/>
                      </a:schemeClr>
                    </a:solidFill>
                  </a:tcPr>
                </a:tc>
                <a:tc>
                  <a:txBody>
                    <a:bodyPr/>
                    <a:lstStyle/>
                    <a:p>
                      <a:r>
                        <a:rPr lang="en-US" dirty="0"/>
                        <a:t>22</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p>
                      <a:endParaRPr lang="en-US" dirty="0"/>
                    </a:p>
                  </a:txBody>
                  <a:tcPr>
                    <a:solidFill>
                      <a:schemeClr val="bg1">
                        <a:lumMod val="95000"/>
                      </a:schemeClr>
                    </a:solidFill>
                  </a:tcPr>
                </a:tc>
                <a:tc>
                  <a:txBody>
                    <a:bodyPr/>
                    <a:lstStyle/>
                    <a:p>
                      <a:r>
                        <a:rPr lang="en-US" dirty="0"/>
                        <a:t>23</a:t>
                      </a:r>
                      <a:endParaRPr kumimoji="0" lang="en-US" sz="10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95000"/>
                      </a:schemeClr>
                    </a:solidFill>
                  </a:tcPr>
                </a:tc>
                <a:tc>
                  <a:txBody>
                    <a:bodyPr/>
                    <a:lstStyle/>
                    <a:p>
                      <a:r>
                        <a:rPr lang="en-US" dirty="0"/>
                        <a:t>24</a:t>
                      </a:r>
                      <a:endParaRPr lang="en-US" sz="1000" b="1" i="1" dirty="0">
                        <a:solidFill>
                          <a:srgbClr val="0070C0"/>
                        </a:solidFill>
                      </a:endParaRPr>
                    </a:p>
                    <a:p>
                      <a:endParaRPr lang="en-US" sz="1000" dirty="0"/>
                    </a:p>
                  </a:txBody>
                  <a:tcPr>
                    <a:solidFill>
                      <a:schemeClr val="bg1">
                        <a:lumMod val="95000"/>
                      </a:schemeClr>
                    </a:solidFill>
                  </a:tcPr>
                </a:tc>
                <a:tc>
                  <a:txBody>
                    <a:bodyPr/>
                    <a:lstStyle/>
                    <a:p>
                      <a:r>
                        <a:rPr lang="en-US" dirty="0"/>
                        <a:t>25</a:t>
                      </a:r>
                    </a:p>
                  </a:txBody>
                  <a:tcPr>
                    <a:solidFill>
                      <a:schemeClr val="bg1">
                        <a:lumMod val="95000"/>
                      </a:schemeClr>
                    </a:solidFill>
                  </a:tcPr>
                </a:tc>
                <a:extLst>
                  <a:ext uri="{0D108BD9-81ED-4DB2-BD59-A6C34878D82A}">
                    <a16:rowId xmlns:a16="http://schemas.microsoft.com/office/drawing/2014/main" val="10006"/>
                  </a:ext>
                </a:extLst>
              </a:tr>
              <a:tr h="972235">
                <a:tc>
                  <a:txBody>
                    <a:bodyPr/>
                    <a:lstStyle/>
                    <a:p>
                      <a:pPr marL="0" algn="l" defTabSz="914400" rtl="0" eaLnBrk="1" latinLnBrk="0" hangingPunct="1"/>
                      <a:r>
                        <a:rPr lang="en-US" sz="1800" kern="1200" dirty="0">
                          <a:solidFill>
                            <a:schemeClr val="dk1"/>
                          </a:solidFill>
                          <a:latin typeface="+mn-lt"/>
                          <a:ea typeface="+mn-ea"/>
                          <a:cs typeface="+mn-cs"/>
                        </a:rPr>
                        <a:t>26</a:t>
                      </a:r>
                    </a:p>
                  </a:txBody>
                  <a:tcPr>
                    <a:solidFill>
                      <a:schemeClr val="bg1">
                        <a:lumMod val="95000"/>
                      </a:schemeClr>
                    </a:solidFill>
                  </a:tcPr>
                </a:tc>
                <a:tc>
                  <a:txBody>
                    <a:bodyPr/>
                    <a:lstStyle/>
                    <a:p>
                      <a:r>
                        <a:rPr lang="en-US" dirty="0"/>
                        <a:t>27</a:t>
                      </a:r>
                    </a:p>
                  </a:txBody>
                  <a:tcPr>
                    <a:solidFill>
                      <a:schemeClr val="bg1">
                        <a:lumMod val="95000"/>
                      </a:schemeClr>
                    </a:solidFill>
                  </a:tcPr>
                </a:tc>
                <a:tc>
                  <a:txBody>
                    <a:bodyPr/>
                    <a:lstStyle/>
                    <a:p>
                      <a:r>
                        <a:rPr lang="en-US" dirty="0"/>
                        <a:t>28</a:t>
                      </a:r>
                    </a:p>
                  </a:txBody>
                  <a:tcPr>
                    <a:solidFill>
                      <a:schemeClr val="bg1">
                        <a:lumMod val="95000"/>
                      </a:schemeClr>
                    </a:solidFill>
                  </a:tcPr>
                </a:tc>
                <a:tc>
                  <a:txBody>
                    <a:bodyPr/>
                    <a:lstStyle/>
                    <a:p>
                      <a:r>
                        <a:rPr lang="en-US" dirty="0"/>
                        <a:t>29</a:t>
                      </a:r>
                    </a:p>
                  </a:txBody>
                  <a:tcPr>
                    <a:solidFill>
                      <a:schemeClr val="bg1">
                        <a:lumMod val="95000"/>
                      </a:schemeClr>
                    </a:solidFill>
                  </a:tcPr>
                </a:tc>
                <a:tc>
                  <a:txBody>
                    <a:bodyPr/>
                    <a:lstStyle/>
                    <a:p>
                      <a:r>
                        <a:rPr lang="en-US" dirty="0"/>
                        <a:t>30</a:t>
                      </a:r>
                    </a:p>
                  </a:txBody>
                  <a:tcPr>
                    <a:solidFill>
                      <a:schemeClr val="bg1">
                        <a:lumMod val="95000"/>
                      </a:schemeClr>
                    </a:solidFill>
                  </a:tcPr>
                </a:tc>
                <a:tc>
                  <a:txBody>
                    <a:bodyPr/>
                    <a:lstStyle/>
                    <a:p>
                      <a:r>
                        <a:rPr lang="en-US" dirty="0"/>
                        <a:t>31</a:t>
                      </a:r>
                    </a:p>
                  </a:txBody>
                  <a:tcPr>
                    <a:solidFill>
                      <a:schemeClr val="bg1">
                        <a:lumMod val="95000"/>
                      </a:schemeClr>
                    </a:solidFill>
                  </a:tcPr>
                </a:tc>
                <a:tc>
                  <a:txBody>
                    <a:bodyPr/>
                    <a:lstStyle/>
                    <a:p>
                      <a:r>
                        <a:rPr lang="en-US" dirty="0"/>
                        <a:t>1</a:t>
                      </a:r>
                    </a:p>
                  </a:txBody>
                  <a:tcPr>
                    <a:solidFill>
                      <a:schemeClr val="bg1">
                        <a:lumMod val="85000"/>
                      </a:schemeClr>
                    </a:solidFill>
                  </a:tcPr>
                </a:tc>
                <a:extLst>
                  <a:ext uri="{0D108BD9-81ED-4DB2-BD59-A6C34878D82A}">
                    <a16:rowId xmlns:a16="http://schemas.microsoft.com/office/drawing/2014/main" val="10007"/>
                  </a:ext>
                </a:extLst>
              </a:tr>
              <a:tr h="1078133">
                <a:tc>
                  <a:txBody>
                    <a:bodyPr/>
                    <a:lstStyle/>
                    <a:p>
                      <a:pPr marL="0" algn="l" defTabSz="914400" rtl="0" eaLnBrk="1" latinLnBrk="0" hangingPunct="1"/>
                      <a:r>
                        <a:rPr lang="en-US" sz="1800" kern="1200" dirty="0">
                          <a:solidFill>
                            <a:schemeClr val="dk1"/>
                          </a:solidFill>
                          <a:latin typeface="+mn-lt"/>
                          <a:ea typeface="+mn-ea"/>
                          <a:cs typeface="+mn-cs"/>
                        </a:rPr>
                        <a:t>2</a:t>
                      </a:r>
                    </a:p>
                  </a:txBody>
                  <a:tcPr>
                    <a:solidFill>
                      <a:schemeClr val="bg1">
                        <a:lumMod val="85000"/>
                      </a:schemeClr>
                    </a:solidFill>
                  </a:tcPr>
                </a:tc>
                <a:tc>
                  <a:txBody>
                    <a:bodyPr/>
                    <a:lstStyle/>
                    <a:p>
                      <a:r>
                        <a:rPr lang="en-US" dirty="0"/>
                        <a:t>3</a:t>
                      </a:r>
                    </a:p>
                  </a:txBody>
                  <a:tcPr>
                    <a:solidFill>
                      <a:schemeClr val="bg1">
                        <a:lumMod val="85000"/>
                      </a:schemeClr>
                    </a:solidFill>
                  </a:tcPr>
                </a:tc>
                <a:tc>
                  <a:txBody>
                    <a:bodyPr/>
                    <a:lstStyle/>
                    <a:p>
                      <a:r>
                        <a:rPr lang="en-US" dirty="0"/>
                        <a:t>4</a:t>
                      </a:r>
                    </a:p>
                  </a:txBody>
                  <a:tcPr>
                    <a:solidFill>
                      <a:schemeClr val="bg1">
                        <a:lumMod val="85000"/>
                      </a:schemeClr>
                    </a:solidFill>
                  </a:tcPr>
                </a:tc>
                <a:tc>
                  <a:txBody>
                    <a:bodyPr/>
                    <a:lstStyle/>
                    <a:p>
                      <a:r>
                        <a:rPr lang="en-US" dirty="0"/>
                        <a:t>5</a:t>
                      </a:r>
                    </a:p>
                  </a:txBody>
                  <a:tcPr>
                    <a:solidFill>
                      <a:schemeClr val="bg1">
                        <a:lumMod val="85000"/>
                      </a:schemeClr>
                    </a:solidFill>
                  </a:tcPr>
                </a:tc>
                <a:tc>
                  <a:txBody>
                    <a:bodyPr/>
                    <a:lstStyle/>
                    <a:p>
                      <a:r>
                        <a:rPr lang="en-US" dirty="0"/>
                        <a:t>6</a:t>
                      </a:r>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n-lt"/>
                          <a:ea typeface="+mn-ea"/>
                          <a:cs typeface="+mn-cs"/>
                        </a:rPr>
                        <a:t>7</a:t>
                      </a:r>
                      <a:endParaRPr lang="en-US" sz="1100" b="1" kern="1200" dirty="0">
                        <a:solidFill>
                          <a:srgbClr val="0070C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rgbClr val="0070C0"/>
                        </a:solidFill>
                        <a:latin typeface="+mn-lt"/>
                        <a:ea typeface="+mn-ea"/>
                        <a:cs typeface="+mn-cs"/>
                      </a:endParaRPr>
                    </a:p>
                  </a:txBody>
                  <a:tcPr>
                    <a:solidFill>
                      <a:schemeClr val="bg1">
                        <a:lumMod val="85000"/>
                      </a:schemeClr>
                    </a:solidFill>
                  </a:tcPr>
                </a:tc>
                <a:tc>
                  <a:txBody>
                    <a:bodyPr/>
                    <a:lstStyle/>
                    <a:p>
                      <a:r>
                        <a:rPr lang="en-US" dirty="0"/>
                        <a:t>8</a:t>
                      </a:r>
                    </a:p>
                  </a:txBody>
                  <a:tcPr>
                    <a:solidFill>
                      <a:schemeClr val="bg1">
                        <a:lumMod val="85000"/>
                      </a:schemeClr>
                    </a:solidFill>
                  </a:tcPr>
                </a:tc>
                <a:extLst>
                  <a:ext uri="{0D108BD9-81ED-4DB2-BD59-A6C34878D82A}">
                    <a16:rowId xmlns:a16="http://schemas.microsoft.com/office/drawing/2014/main" val="10008"/>
                  </a:ext>
                </a:extLst>
              </a:tr>
              <a:tr h="1073862">
                <a:tc>
                  <a:txBody>
                    <a:bodyPr/>
                    <a:lstStyle/>
                    <a:p>
                      <a:pPr marL="0" algn="l" defTabSz="914400" rtl="0" eaLnBrk="1" latinLnBrk="0" hangingPunct="1"/>
                      <a:r>
                        <a:rPr lang="en-US" sz="1800" kern="1200" dirty="0">
                          <a:solidFill>
                            <a:schemeClr val="dk1"/>
                          </a:solidFill>
                          <a:latin typeface="+mn-lt"/>
                          <a:ea typeface="+mn-ea"/>
                          <a:cs typeface="+mn-cs"/>
                        </a:rPr>
                        <a:t>9</a:t>
                      </a:r>
                    </a:p>
                  </a:txBody>
                  <a:tcPr>
                    <a:solidFill>
                      <a:schemeClr val="bg1">
                        <a:lumMod val="85000"/>
                      </a:schemeClr>
                    </a:solidFill>
                  </a:tcPr>
                </a:tc>
                <a:tc>
                  <a:txBody>
                    <a:bodyPr/>
                    <a:lstStyle/>
                    <a:p>
                      <a:r>
                        <a:rPr lang="en-US" dirty="0"/>
                        <a:t>10</a:t>
                      </a:r>
                    </a:p>
                  </a:txBody>
                  <a:tcPr>
                    <a:solidFill>
                      <a:schemeClr val="bg1">
                        <a:lumMod val="85000"/>
                      </a:schemeClr>
                    </a:solidFill>
                  </a:tcPr>
                </a:tc>
                <a:tc>
                  <a:txBody>
                    <a:bodyPr/>
                    <a:lstStyle/>
                    <a:p>
                      <a:r>
                        <a:rPr lang="en-US" dirty="0"/>
                        <a:t>11</a:t>
                      </a:r>
                    </a:p>
                  </a:txBody>
                  <a:tcPr>
                    <a:solidFill>
                      <a:schemeClr val="bg1">
                        <a:lumMod val="85000"/>
                      </a:schemeClr>
                    </a:solidFill>
                  </a:tcPr>
                </a:tc>
                <a:tc>
                  <a:txBody>
                    <a:bodyPr/>
                    <a:lstStyle/>
                    <a:p>
                      <a:r>
                        <a:rPr lang="en-US" dirty="0"/>
                        <a:t>12</a:t>
                      </a:r>
                    </a:p>
                  </a:txBody>
                  <a:tcPr>
                    <a:solidFill>
                      <a:schemeClr val="bg1">
                        <a:lumMod val="85000"/>
                      </a:schemeClr>
                    </a:solidFill>
                  </a:tcPr>
                </a:tc>
                <a:tc>
                  <a:txBody>
                    <a:bodyPr/>
                    <a:lstStyle/>
                    <a:p>
                      <a:r>
                        <a:rPr lang="en-US" dirty="0"/>
                        <a:t>13</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mn-lt"/>
                          <a:ea typeface="+mn-ea"/>
                          <a:cs typeface="+mn-cs"/>
                        </a:rPr>
                        <a:t>14</a:t>
                      </a:r>
                      <a:endParaRPr kumimoji="0" lang="en-US" sz="1100" b="0" i="0" u="none" strike="noStrike" kern="1200" cap="none" spc="0" normalizeH="0" baseline="0" noProof="0" dirty="0">
                        <a:ln>
                          <a:noFill/>
                        </a:ln>
                        <a:solidFill>
                          <a:srgbClr val="595959"/>
                        </a:solidFill>
                        <a:effectLst/>
                        <a:uLnTx/>
                        <a:uFillTx/>
                        <a:latin typeface="+mn-lt"/>
                        <a:ea typeface="+mn-ea"/>
                        <a:cs typeface="+mn-cs"/>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a:t>
                      </a:r>
                    </a:p>
                  </a:txBody>
                  <a:tcPr>
                    <a:solidFill>
                      <a:schemeClr val="bg1">
                        <a:lumMod val="85000"/>
                      </a:schemeClr>
                    </a:solidFill>
                  </a:tcPr>
                </a:tc>
                <a:extLst>
                  <a:ext uri="{0D108BD9-81ED-4DB2-BD59-A6C34878D82A}">
                    <a16:rowId xmlns:a16="http://schemas.microsoft.com/office/drawing/2014/main" val="10009"/>
                  </a:ext>
                </a:extLst>
              </a:tr>
            </a:tbl>
          </a:graphicData>
        </a:graphic>
      </p:graphicFrame>
      <p:sp>
        <p:nvSpPr>
          <p:cNvPr id="23" name="Rectangle 22">
            <a:extLst>
              <a:ext uri="{FF2B5EF4-FFF2-40B4-BE49-F238E27FC236}">
                <a16:creationId xmlns:a16="http://schemas.microsoft.com/office/drawing/2014/main" id="{985AD138-629C-7342-A806-6A89AD623C27}"/>
              </a:ext>
            </a:extLst>
          </p:cNvPr>
          <p:cNvSpPr/>
          <p:nvPr/>
        </p:nvSpPr>
        <p:spPr>
          <a:xfrm>
            <a:off x="8983574" y="857590"/>
            <a:ext cx="337774" cy="7620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TextBox 23">
            <a:extLst>
              <a:ext uri="{FF2B5EF4-FFF2-40B4-BE49-F238E27FC236}">
                <a16:creationId xmlns:a16="http://schemas.microsoft.com/office/drawing/2014/main" id="{2B17EF56-4CFD-7649-AC4B-2839BBADA2D0}"/>
              </a:ext>
            </a:extLst>
          </p:cNvPr>
          <p:cNvSpPr txBox="1"/>
          <p:nvPr/>
        </p:nvSpPr>
        <p:spPr>
          <a:xfrm>
            <a:off x="9285747" y="739386"/>
            <a:ext cx="1915653" cy="307777"/>
          </a:xfrm>
          <a:prstGeom prst="rect">
            <a:avLst/>
          </a:prstGeom>
          <a:noFill/>
        </p:spPr>
        <p:txBody>
          <a:bodyPr wrap="none" rtlCol="0">
            <a:spAutoFit/>
          </a:bodyPr>
          <a:lstStyle/>
          <a:p>
            <a:pPr algn="r"/>
            <a:r>
              <a:rPr lang="en-US" sz="1400" b="1" dirty="0">
                <a:solidFill>
                  <a:srgbClr val="5A7E96"/>
                </a:solidFill>
              </a:rPr>
              <a:t>Customer Validation</a:t>
            </a:r>
          </a:p>
        </p:txBody>
      </p:sp>
      <p:sp>
        <p:nvSpPr>
          <p:cNvPr id="27" name="TextBox 26">
            <a:extLst>
              <a:ext uri="{FF2B5EF4-FFF2-40B4-BE49-F238E27FC236}">
                <a16:creationId xmlns:a16="http://schemas.microsoft.com/office/drawing/2014/main" id="{3D321059-56CC-5343-B742-BD093218B174}"/>
              </a:ext>
            </a:extLst>
          </p:cNvPr>
          <p:cNvSpPr txBox="1"/>
          <p:nvPr/>
        </p:nvSpPr>
        <p:spPr>
          <a:xfrm>
            <a:off x="1126852" y="1577017"/>
            <a:ext cx="1235348" cy="523220"/>
          </a:xfrm>
          <a:prstGeom prst="rect">
            <a:avLst/>
          </a:prstGeom>
          <a:noFill/>
        </p:spPr>
        <p:txBody>
          <a:bodyPr wrap="square" rtlCol="0">
            <a:spAutoFit/>
          </a:bodyPr>
          <a:lstStyle/>
          <a:p>
            <a:pPr algn="r"/>
            <a:r>
              <a:rPr lang="en-US" sz="2800" b="1" dirty="0">
                <a:solidFill>
                  <a:schemeClr val="bg1">
                    <a:lumMod val="85000"/>
                  </a:schemeClr>
                </a:solidFill>
              </a:rPr>
              <a:t>JUL</a:t>
            </a:r>
          </a:p>
        </p:txBody>
      </p:sp>
      <p:sp>
        <p:nvSpPr>
          <p:cNvPr id="31" name="TextBox 30">
            <a:extLst>
              <a:ext uri="{FF2B5EF4-FFF2-40B4-BE49-F238E27FC236}">
                <a16:creationId xmlns:a16="http://schemas.microsoft.com/office/drawing/2014/main" id="{7097C2E9-3589-F14E-A9DE-18EC0CC1DB2C}"/>
              </a:ext>
            </a:extLst>
          </p:cNvPr>
          <p:cNvSpPr txBox="1"/>
          <p:nvPr/>
        </p:nvSpPr>
        <p:spPr>
          <a:xfrm>
            <a:off x="9764080" y="3505452"/>
            <a:ext cx="1235348" cy="523220"/>
          </a:xfrm>
          <a:prstGeom prst="rect">
            <a:avLst/>
          </a:prstGeom>
          <a:noFill/>
        </p:spPr>
        <p:txBody>
          <a:bodyPr wrap="square" rtlCol="0">
            <a:spAutoFit/>
          </a:bodyPr>
          <a:lstStyle/>
          <a:p>
            <a:pPr algn="r"/>
            <a:r>
              <a:rPr lang="en-US" sz="2800" b="1" dirty="0">
                <a:solidFill>
                  <a:schemeClr val="bg1">
                    <a:lumMod val="95000"/>
                  </a:schemeClr>
                </a:solidFill>
              </a:rPr>
              <a:t>AUG</a:t>
            </a:r>
          </a:p>
        </p:txBody>
      </p:sp>
      <p:sp>
        <p:nvSpPr>
          <p:cNvPr id="32" name="Rectangle 31">
            <a:extLst>
              <a:ext uri="{FF2B5EF4-FFF2-40B4-BE49-F238E27FC236}">
                <a16:creationId xmlns:a16="http://schemas.microsoft.com/office/drawing/2014/main" id="{FFCF3995-CA35-C446-B32A-DBC3CFFC313E}"/>
              </a:ext>
            </a:extLst>
          </p:cNvPr>
          <p:cNvSpPr/>
          <p:nvPr/>
        </p:nvSpPr>
        <p:spPr>
          <a:xfrm flipV="1">
            <a:off x="2362200" y="5589922"/>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ectangle 34">
            <a:extLst>
              <a:ext uri="{FF2B5EF4-FFF2-40B4-BE49-F238E27FC236}">
                <a16:creationId xmlns:a16="http://schemas.microsoft.com/office/drawing/2014/main" id="{A48C8CA7-DE4D-604E-96E4-CF651A01F240}"/>
              </a:ext>
            </a:extLst>
          </p:cNvPr>
          <p:cNvSpPr/>
          <p:nvPr/>
        </p:nvSpPr>
        <p:spPr>
          <a:xfrm flipV="1">
            <a:off x="2362200" y="3513022"/>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ectangle 35">
            <a:extLst>
              <a:ext uri="{FF2B5EF4-FFF2-40B4-BE49-F238E27FC236}">
                <a16:creationId xmlns:a16="http://schemas.microsoft.com/office/drawing/2014/main" id="{2F7E758D-E072-6040-845C-A34EA06B38DB}"/>
              </a:ext>
            </a:extLst>
          </p:cNvPr>
          <p:cNvSpPr/>
          <p:nvPr/>
        </p:nvSpPr>
        <p:spPr>
          <a:xfrm>
            <a:off x="2362200" y="2592048"/>
            <a:ext cx="7287492" cy="45719"/>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AAA582AC-794B-104E-A037-650CE44C18C9}"/>
              </a:ext>
            </a:extLst>
          </p:cNvPr>
          <p:cNvSpPr/>
          <p:nvPr/>
        </p:nvSpPr>
        <p:spPr>
          <a:xfrm flipV="1">
            <a:off x="2362200" y="4540042"/>
            <a:ext cx="7287492" cy="45720"/>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Box 11">
            <a:extLst>
              <a:ext uri="{FF2B5EF4-FFF2-40B4-BE49-F238E27FC236}">
                <a16:creationId xmlns:a16="http://schemas.microsoft.com/office/drawing/2014/main" id="{4522A5F7-150C-834D-BCF7-34BE6FFE4C6F}"/>
              </a:ext>
            </a:extLst>
          </p:cNvPr>
          <p:cNvSpPr txBox="1"/>
          <p:nvPr/>
        </p:nvSpPr>
        <p:spPr>
          <a:xfrm>
            <a:off x="6758410" y="4815148"/>
            <a:ext cx="1069848" cy="341632"/>
          </a:xfrm>
          <a:prstGeom prst="rect">
            <a:avLst/>
          </a:prstGeom>
          <a:noFill/>
        </p:spPr>
        <p:txBody>
          <a:bodyPr wrap="square" rtlCol="0">
            <a:spAutoFit/>
          </a:bodyPr>
          <a:lstStyle/>
          <a:p>
            <a:pPr>
              <a:lnSpc>
                <a:spcPct val="80000"/>
              </a:lnSpc>
              <a:spcBef>
                <a:spcPts val="1200"/>
              </a:spcBef>
              <a:buClr>
                <a:schemeClr val="tx2"/>
              </a:buClr>
            </a:pPr>
            <a:r>
              <a:rPr lang="en-US" sz="1000" b="1" dirty="0">
                <a:solidFill>
                  <a:srgbClr val="0070C0"/>
                </a:solidFill>
              </a:rPr>
              <a:t>Release to all LR PODs</a:t>
            </a:r>
            <a:endParaRPr lang="en-US" sz="1000" dirty="0"/>
          </a:p>
        </p:txBody>
      </p:sp>
      <p:sp>
        <p:nvSpPr>
          <p:cNvPr id="13" name="TextBox 12">
            <a:extLst>
              <a:ext uri="{FF2B5EF4-FFF2-40B4-BE49-F238E27FC236}">
                <a16:creationId xmlns:a16="http://schemas.microsoft.com/office/drawing/2014/main" id="{0740AD19-0AE9-6744-90AE-0F6BB2697DA9}"/>
              </a:ext>
            </a:extLst>
          </p:cNvPr>
          <p:cNvSpPr txBox="1"/>
          <p:nvPr/>
        </p:nvSpPr>
        <p:spPr>
          <a:xfrm>
            <a:off x="8215899" y="5856766"/>
            <a:ext cx="1069848" cy="341632"/>
          </a:xfrm>
          <a:prstGeom prst="rect">
            <a:avLst/>
          </a:prstGeom>
          <a:noFill/>
        </p:spPr>
        <p:txBody>
          <a:bodyPr wrap="square" rtlCol="0">
            <a:spAutoFit/>
          </a:bodyPr>
          <a:lstStyle/>
          <a:p>
            <a:pPr>
              <a:lnSpc>
                <a:spcPct val="80000"/>
              </a:lnSpc>
              <a:spcBef>
                <a:spcPts val="1200"/>
              </a:spcBef>
              <a:buClr>
                <a:schemeClr val="tx2"/>
              </a:buClr>
            </a:pPr>
            <a:r>
              <a:rPr lang="en-US" sz="1000" b="1" dirty="0">
                <a:solidFill>
                  <a:srgbClr val="0070C0"/>
                </a:solidFill>
              </a:rPr>
              <a:t>Release to all GR PODs</a:t>
            </a:r>
            <a:endParaRPr lang="en-US" sz="1000" dirty="0"/>
          </a:p>
        </p:txBody>
      </p:sp>
      <p:sp>
        <p:nvSpPr>
          <p:cNvPr id="14" name="TextBox 13">
            <a:extLst>
              <a:ext uri="{FF2B5EF4-FFF2-40B4-BE49-F238E27FC236}">
                <a16:creationId xmlns:a16="http://schemas.microsoft.com/office/drawing/2014/main" id="{78CF4FBC-B99A-CE4F-BFDB-883111C43C69}"/>
              </a:ext>
            </a:extLst>
          </p:cNvPr>
          <p:cNvSpPr txBox="1"/>
          <p:nvPr/>
        </p:nvSpPr>
        <p:spPr>
          <a:xfrm>
            <a:off x="8215899" y="2833658"/>
            <a:ext cx="1361238" cy="553998"/>
          </a:xfrm>
          <a:prstGeom prst="rect">
            <a:avLst/>
          </a:prstGeom>
          <a:noFill/>
        </p:spPr>
        <p:txBody>
          <a:bodyPr wrap="square" rtlCol="0">
            <a:spAutoFit/>
          </a:bodyPr>
          <a:lstStyle/>
          <a:p>
            <a:pPr lvl="0">
              <a:defRPr/>
            </a:pPr>
            <a:r>
              <a:rPr lang="en-US" sz="1000" b="1" i="1" dirty="0">
                <a:solidFill>
                  <a:srgbClr val="0070C0"/>
                </a:solidFill>
              </a:rPr>
              <a:t>Validation Package available on Veeva Docs</a:t>
            </a:r>
          </a:p>
        </p:txBody>
      </p:sp>
      <p:sp>
        <p:nvSpPr>
          <p:cNvPr id="16" name="TextBox 15">
            <a:extLst>
              <a:ext uri="{FF2B5EF4-FFF2-40B4-BE49-F238E27FC236}">
                <a16:creationId xmlns:a16="http://schemas.microsoft.com/office/drawing/2014/main" id="{F7535679-AEEC-8C40-8D84-A47417410EF7}"/>
              </a:ext>
            </a:extLst>
          </p:cNvPr>
          <p:cNvSpPr txBox="1"/>
          <p:nvPr/>
        </p:nvSpPr>
        <p:spPr>
          <a:xfrm>
            <a:off x="8215899" y="3830870"/>
            <a:ext cx="1069848" cy="218521"/>
          </a:xfrm>
          <a:prstGeom prst="rect">
            <a:avLst/>
          </a:prstGeom>
          <a:noFill/>
        </p:spPr>
        <p:txBody>
          <a:bodyPr wrap="square" rtlCol="0">
            <a:spAutoFit/>
          </a:bodyPr>
          <a:lstStyle/>
          <a:p>
            <a:pPr>
              <a:lnSpc>
                <a:spcPct val="80000"/>
              </a:lnSpc>
              <a:spcBef>
                <a:spcPts val="1200"/>
              </a:spcBef>
              <a:buClr>
                <a:schemeClr val="tx2"/>
              </a:buClr>
            </a:pPr>
            <a:r>
              <a:rPr lang="en-US" sz="1000" b="1" dirty="0">
                <a:solidFill>
                  <a:srgbClr val="0070C0"/>
                </a:solidFill>
              </a:rPr>
              <a:t>Executed OQs</a:t>
            </a:r>
            <a:endParaRPr lang="en-US" sz="1000" dirty="0"/>
          </a:p>
        </p:txBody>
      </p:sp>
      <p:sp>
        <p:nvSpPr>
          <p:cNvPr id="18" name="Speech Bubble: Rectangle with Corners Rounded 12">
            <a:extLst>
              <a:ext uri="{FF2B5EF4-FFF2-40B4-BE49-F238E27FC236}">
                <a16:creationId xmlns:a16="http://schemas.microsoft.com/office/drawing/2014/main" id="{6CD24482-ADA8-8F4D-B340-CB83152B85D4}"/>
              </a:ext>
            </a:extLst>
          </p:cNvPr>
          <p:cNvSpPr/>
          <p:nvPr/>
        </p:nvSpPr>
        <p:spPr>
          <a:xfrm>
            <a:off x="3487078" y="2266846"/>
            <a:ext cx="2154444" cy="258622"/>
          </a:xfrm>
          <a:prstGeom prst="wedgeRoundRectCallout">
            <a:avLst>
              <a:gd name="adj1" fmla="val -20833"/>
              <a:gd name="adj2" fmla="val 151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solidFill>
                <a:hlinkClick r:id="rId3">
                  <a:extLst>
                    <a:ext uri="{A12FA001-AC4F-418D-AE19-62706E023703}">
                      <ahyp:hlinkClr xmlns:ahyp="http://schemas.microsoft.com/office/drawing/2018/hyperlinkcolor" val="tx"/>
                    </a:ext>
                  </a:extLst>
                </a:hlinkClick>
              </a:rPr>
              <a:t>https://go.veeva.com/20R2_Platform</a:t>
            </a:r>
            <a:endParaRPr lang="en-US" sz="1000" dirty="0">
              <a:solidFill>
                <a:schemeClr val="bg1"/>
              </a:solidFill>
            </a:endParaRPr>
          </a:p>
        </p:txBody>
      </p:sp>
    </p:spTree>
    <p:extLst>
      <p:ext uri="{BB962C8B-B14F-4D97-AF65-F5344CB8AC3E}">
        <p14:creationId xmlns:p14="http://schemas.microsoft.com/office/powerpoint/2010/main" val="73610298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39764-5678-E347-AB22-4E29746E4B14}"/>
              </a:ext>
            </a:extLst>
          </p:cNvPr>
          <p:cNvSpPr>
            <a:spLocks noGrp="1"/>
          </p:cNvSpPr>
          <p:nvPr>
            <p:ph type="title"/>
          </p:nvPr>
        </p:nvSpPr>
        <p:spPr/>
        <p:txBody>
          <a:bodyPr/>
          <a:lstStyle/>
          <a:p>
            <a:r>
              <a:rPr lang="en-US" sz="3200" dirty="0"/>
              <a:t>Pre-Release Environments</a:t>
            </a:r>
          </a:p>
        </p:txBody>
      </p:sp>
      <p:sp>
        <p:nvSpPr>
          <p:cNvPr id="8" name="Content Placeholder 5">
            <a:extLst>
              <a:ext uri="{FF2B5EF4-FFF2-40B4-BE49-F238E27FC236}">
                <a16:creationId xmlns:a16="http://schemas.microsoft.com/office/drawing/2014/main" id="{988291F8-B01F-2247-833F-1CEDF0D8EC69}"/>
              </a:ext>
            </a:extLst>
          </p:cNvPr>
          <p:cNvSpPr txBox="1">
            <a:spLocks/>
          </p:cNvSpPr>
          <p:nvPr/>
        </p:nvSpPr>
        <p:spPr>
          <a:xfrm>
            <a:off x="826624" y="1219200"/>
            <a:ext cx="10538752" cy="4953000"/>
          </a:xfrm>
          <a:prstGeom prst="rect">
            <a:avLst/>
          </a:prstGeom>
        </p:spPr>
        <p:txBody>
          <a:bodyPr vert="horz" wrap="square" lIns="91440" tIns="45720" rIns="91440" bIns="45720" rtlCol="0">
            <a:noAutofit/>
          </a:bodyPr>
          <a:lstStyle>
            <a:lvl1pPr marL="228600" indent="-228600" algn="l" defTabSz="914400" rtl="0" eaLnBrk="1" latinLnBrk="0" hangingPunct="1">
              <a:lnSpc>
                <a:spcPct val="80000"/>
              </a:lnSpc>
              <a:spcBef>
                <a:spcPts val="1000"/>
              </a:spcBef>
              <a:buClr>
                <a:schemeClr val="tx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80000"/>
              </a:lnSpc>
              <a:spcBef>
                <a:spcPts val="600"/>
              </a:spcBef>
              <a:buFont typeface="Calibri" panose="020F0502020204030204" pitchFamily="34" charset="0"/>
              <a:buChar char="−"/>
              <a:defRPr sz="1900" kern="1200">
                <a:solidFill>
                  <a:schemeClr val="tx1">
                    <a:lumMod val="75000"/>
                  </a:schemeClr>
                </a:solidFill>
                <a:latin typeface="+mn-lt"/>
                <a:ea typeface="+mn-ea"/>
                <a:cs typeface="+mn-cs"/>
              </a:defRPr>
            </a:lvl2pPr>
            <a:lvl3pPr marL="11430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8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Customers will provision and refresh their own Pre-Release Vaults</a:t>
            </a:r>
          </a:p>
          <a:p>
            <a:pPr lvl="1">
              <a:lnSpc>
                <a:spcPct val="100000"/>
              </a:lnSpc>
            </a:pPr>
            <a:r>
              <a:rPr lang="en-US" sz="2400" dirty="0"/>
              <a:t>Veeva Operations enables Pre-Release approximately  3-4 weeks ahead of each release</a:t>
            </a:r>
          </a:p>
          <a:p>
            <a:pPr lvl="1">
              <a:lnSpc>
                <a:spcPct val="100000"/>
              </a:lnSpc>
            </a:pPr>
            <a:r>
              <a:rPr lang="en-US" sz="2400" dirty="0">
                <a:hlinkClick r:id="rId3"/>
              </a:rPr>
              <a:t>Safety Release notes about Pre-Release</a:t>
            </a:r>
            <a:endParaRPr lang="en-US" sz="2400" dirty="0"/>
          </a:p>
          <a:p>
            <a:pPr>
              <a:lnSpc>
                <a:spcPct val="100000"/>
              </a:lnSpc>
              <a:spcBef>
                <a:spcPts val="1200"/>
              </a:spcBef>
            </a:pPr>
            <a:r>
              <a:rPr lang="en-US" dirty="0"/>
              <a:t>Pre-Release Vaults include:</a:t>
            </a:r>
          </a:p>
          <a:p>
            <a:pPr lvl="1">
              <a:lnSpc>
                <a:spcPct val="100000"/>
              </a:lnSpc>
              <a:spcBef>
                <a:spcPts val="1200"/>
              </a:spcBef>
            </a:pPr>
            <a:r>
              <a:rPr lang="en-US" sz="2400" dirty="0"/>
              <a:t>Configuration</a:t>
            </a:r>
          </a:p>
          <a:p>
            <a:pPr lvl="1">
              <a:lnSpc>
                <a:spcPct val="100000"/>
              </a:lnSpc>
              <a:spcBef>
                <a:spcPts val="1200"/>
              </a:spcBef>
            </a:pPr>
            <a:r>
              <a:rPr lang="en-US" sz="2400" dirty="0"/>
              <a:t>Vault Owners</a:t>
            </a:r>
          </a:p>
          <a:p>
            <a:pPr lvl="1">
              <a:lnSpc>
                <a:spcPct val="100000"/>
              </a:lnSpc>
              <a:spcBef>
                <a:spcPts val="1200"/>
              </a:spcBef>
            </a:pPr>
            <a:r>
              <a:rPr lang="en-US" sz="2400" dirty="0"/>
              <a:t>Object Data referenced in configuration rules</a:t>
            </a:r>
          </a:p>
          <a:p>
            <a:pPr lvl="1">
              <a:lnSpc>
                <a:spcPct val="100000"/>
              </a:lnSpc>
              <a:spcBef>
                <a:spcPts val="1200"/>
              </a:spcBef>
            </a:pPr>
            <a:r>
              <a:rPr lang="en-US" sz="2400" b="1" dirty="0"/>
              <a:t>NO</a:t>
            </a:r>
            <a:r>
              <a:rPr lang="en-US" sz="2400" dirty="0"/>
              <a:t> Documents or transactional data</a:t>
            </a:r>
          </a:p>
        </p:txBody>
      </p:sp>
    </p:spTree>
    <p:extLst>
      <p:ext uri="{BB962C8B-B14F-4D97-AF65-F5344CB8AC3E}">
        <p14:creationId xmlns:p14="http://schemas.microsoft.com/office/powerpoint/2010/main" val="1550885499"/>
      </p:ext>
    </p:extLst>
  </p:cSld>
  <p:clrMapOvr>
    <a:masterClrMapping/>
  </p:clrMapOvr>
  <p:transition>
    <p:fade/>
  </p:transition>
</p:sld>
</file>

<file path=ppt/theme/theme1.xml><?xml version="1.0" encoding="utf-8"?>
<a:theme xmlns:a="http://schemas.openxmlformats.org/drawingml/2006/main" name="Veeva Template (external)">
  <a:themeElements>
    <a:clrScheme name="Veeva template colors">
      <a:dk1>
        <a:srgbClr val="646569"/>
      </a:dk1>
      <a:lt1>
        <a:sysClr val="window" lastClr="FFFFFF"/>
      </a:lt1>
      <a:dk2>
        <a:srgbClr val="FF9E16"/>
      </a:dk2>
      <a:lt2>
        <a:srgbClr val="E7E6E6"/>
      </a:lt2>
      <a:accent1>
        <a:srgbClr val="FF9E16"/>
      </a:accent1>
      <a:accent2>
        <a:srgbClr val="8B8C8E"/>
      </a:accent2>
      <a:accent3>
        <a:srgbClr val="4F86A0"/>
      </a:accent3>
      <a:accent4>
        <a:srgbClr val="63A70A"/>
      </a:accent4>
      <a:accent5>
        <a:srgbClr val="DD5F13"/>
      </a:accent5>
      <a:accent6>
        <a:srgbClr val="61B4E4"/>
      </a:accent6>
      <a:hlink>
        <a:srgbClr val="FF9E16"/>
      </a:hlink>
      <a:folHlink>
        <a:srgbClr val="B4B4B8"/>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R="0" indent="-182880" algn="l" defTabSz="914400" rtl="0" eaLnBrk="1" fontAlgn="auto" latinLnBrk="0" hangingPunct="1">
          <a:lnSpc>
            <a:spcPct val="80000"/>
          </a:lnSpc>
          <a:spcBef>
            <a:spcPts val="1200"/>
          </a:spcBef>
          <a:spcAft>
            <a:spcPts val="0"/>
          </a:spcAft>
          <a:buClr>
            <a:schemeClr val="tx2"/>
          </a:buClr>
          <a:buSzTx/>
          <a:buFont typeface="Arial" panose="020B0604020202020204" pitchFamily="34" charset="0"/>
          <a:buChar char="•"/>
          <a:tabLst/>
          <a:defRPr dirty="0" smtClean="0"/>
        </a:defPPr>
      </a:lstStyle>
    </a:txDef>
  </a:objectDefaults>
  <a:extraClrSchemeLst/>
  <a:extLst>
    <a:ext uri="{05A4C25C-085E-4340-85A3-A5531E510DB2}">
      <thm15:themeFamily xmlns:thm15="http://schemas.microsoft.com/office/thememl/2012/main" name="Presentation2" id="{80720049-D95A-F44C-907D-EB916E797A55}" vid="{446FD7B2-EF62-754F-8126-C8057057E0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(external facing) - Veeva Powerpoint Core Base</Template>
  <TotalTime>45187</TotalTime>
  <Words>5697</Words>
  <Application>Microsoft Macintosh PowerPoint</Application>
  <PresentationFormat>Widescreen</PresentationFormat>
  <Paragraphs>1202</Paragraphs>
  <Slides>79</Slides>
  <Notes>75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Arial</vt:lpstr>
      <vt:lpstr>Arial Black</vt:lpstr>
      <vt:lpstr>Calibri</vt:lpstr>
      <vt:lpstr>Calibri Light</vt:lpstr>
      <vt:lpstr>Veeva Template (external)</vt:lpstr>
      <vt:lpstr>PowerPoint Presentation</vt:lpstr>
      <vt:lpstr>20R2 Vault Safety Updates and Enhancements</vt:lpstr>
      <vt:lpstr>Vault Safety Platform 20R2 Webinar Team</vt:lpstr>
      <vt:lpstr>Foreword</vt:lpstr>
      <vt:lpstr>Interact With Us!</vt:lpstr>
      <vt:lpstr>Planning for the 20R2 Release</vt:lpstr>
      <vt:lpstr>Logistics</vt:lpstr>
      <vt:lpstr>20R2 Release Calendar</vt:lpstr>
      <vt:lpstr>Pre-Release Environments</vt:lpstr>
      <vt:lpstr>Pre-Release Environments</vt:lpstr>
      <vt:lpstr>Validation &amp; Supporting Docs</vt:lpstr>
      <vt:lpstr>20R2 Go Live</vt:lpstr>
      <vt:lpstr>Announcements</vt:lpstr>
      <vt:lpstr>Notification Emails from Veeva</vt:lpstr>
      <vt:lpstr>20R2 Developer Release Deep Dive</vt:lpstr>
      <vt:lpstr>PowerPoint Presentation</vt:lpstr>
      <vt:lpstr>Features and Roadmap</vt:lpstr>
      <vt:lpstr>August 20R2</vt:lpstr>
      <vt:lpstr>Best Practices for Managing Vault Releases</vt:lpstr>
      <vt:lpstr>20R2 Vault Safety Features</vt:lpstr>
      <vt:lpstr>20R2 Vault Safety Themes</vt:lpstr>
      <vt:lpstr>Vault Safety Release Key Takeaways</vt:lpstr>
      <vt:lpstr>Feature Personas</vt:lpstr>
      <vt:lpstr>Feature Enablement Detail</vt:lpstr>
      <vt:lpstr>Platform Awareness</vt:lpstr>
      <vt:lpstr>XML Rendering</vt:lpstr>
      <vt:lpstr>Sharing Settings UI Enhancements for Objects</vt:lpstr>
      <vt:lpstr>Default Search Context</vt:lpstr>
      <vt:lpstr>Or Filter Logic</vt:lpstr>
      <vt:lpstr>Add Change Type Action to Related Record</vt:lpstr>
      <vt:lpstr>Notification Preferences</vt:lpstr>
      <vt:lpstr>Individual Audit Filters</vt:lpstr>
      <vt:lpstr>Other Platform Features</vt:lpstr>
      <vt:lpstr>Long Text Field Enhancements</vt:lpstr>
      <vt:lpstr>Multi-Document Workflow: Execute Entry Action &amp; Entry Criteria When Canceling Workflows or Removing Documents</vt:lpstr>
      <vt:lpstr>Include Prompts with Filters in Report Builder</vt:lpstr>
      <vt:lpstr>Document Lifecyle Atomic Security: Active Workflow Actions</vt:lpstr>
      <vt:lpstr>Shared Lookup Fields for Documents</vt:lpstr>
      <vt:lpstr>Save Version to Vault Without Ending Collaboration Session</vt:lpstr>
      <vt:lpstr>Webinar Poll: Features Poll</vt:lpstr>
      <vt:lpstr>Case Intake &amp; Case Processing</vt:lpstr>
      <vt:lpstr>E2B R2 Product Import Converter and Enhancements</vt:lpstr>
      <vt:lpstr>Non-Standard Frequency Export for FDA E2B(R2)</vt:lpstr>
      <vt:lpstr>Duplicate Detection Enhancements</vt:lpstr>
      <vt:lpstr>Copy Report Type and Receipt Date from AER Source Document Vault Metadata</vt:lpstr>
      <vt:lpstr>Manual Case Lock</vt:lpstr>
      <vt:lpstr>Substances</vt:lpstr>
      <vt:lpstr>Drug / Biologic Combination Products with Device Constituents</vt:lpstr>
      <vt:lpstr>Performance Optimization: Promote to Case</vt:lpstr>
      <vt:lpstr>Safety Coding</vt:lpstr>
      <vt:lpstr>WHODrug Version Selection from Central Database</vt:lpstr>
      <vt:lpstr>MedDRA Auto-Coding Control</vt:lpstr>
      <vt:lpstr>MedDRA Browser Hierarchy Tree View</vt:lpstr>
      <vt:lpstr>MedDRA Browser Hierarchy Tree View</vt:lpstr>
      <vt:lpstr>MedDRA - Centralization</vt:lpstr>
      <vt:lpstr>Webinar Poll: Case Management &amp; Safety Coding</vt:lpstr>
      <vt:lpstr>Case Review</vt:lpstr>
      <vt:lpstr>Case Product Drug Role: Treatment</vt:lpstr>
      <vt:lpstr>Medical Review Timeline</vt:lpstr>
      <vt:lpstr>Safety Data Exchange</vt:lpstr>
      <vt:lpstr>Deprecated Controlled Vocabularies</vt:lpstr>
      <vt:lpstr>ICSR Regulatory Submissions</vt:lpstr>
      <vt:lpstr>Optimized Submissions: Local Datasheets &amp; Primary Expectedness</vt:lpstr>
      <vt:lpstr>Optimized Submissions: Local Datasheets &amp; Primary Expectedness</vt:lpstr>
      <vt:lpstr>Optimized Submissions: Local Datasheets &amp; Primary Expectedness</vt:lpstr>
      <vt:lpstr>Health Canada E2B R2 Export</vt:lpstr>
      <vt:lpstr>Drug ⇄ Biologic Combination Products</vt:lpstr>
      <vt:lpstr>E2B R2 &amp; R3 Validation</vt:lpstr>
      <vt:lpstr>Webinar Poll: Vault Safety Usability</vt:lpstr>
      <vt:lpstr>Periodic Reporting</vt:lpstr>
      <vt:lpstr>PSUR Cumulative Tabulations and CIOMS II Line Listings</vt:lpstr>
      <vt:lpstr>PSUR Cumulative Tabulations and CIOMS II Line Listings</vt:lpstr>
      <vt:lpstr>PSUR Cumulative Tabulations and CIOMS II Line Listings</vt:lpstr>
      <vt:lpstr>DSUR Appendices: Cumulative SAR &amp; Death Cases</vt:lpstr>
      <vt:lpstr>DSUR Appendices: DSUR Masked Distribution</vt:lpstr>
      <vt:lpstr>DSUR Appendices: DSUR Masked Distribution</vt:lpstr>
      <vt:lpstr>XLSX Report Templates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Schmidt</dc:creator>
  <cp:lastModifiedBy>Laura Jelin</cp:lastModifiedBy>
  <cp:revision>486</cp:revision>
  <cp:lastPrinted>2017-12-14T03:08:06Z</cp:lastPrinted>
  <dcterms:created xsi:type="dcterms:W3CDTF">2020-01-15T00:07:26Z</dcterms:created>
  <dcterms:modified xsi:type="dcterms:W3CDTF">2020-07-16T09:57:28Z</dcterms:modified>
</cp:coreProperties>
</file>