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2" r:id="rId5"/>
  </p:sldMasterIdLst>
  <p:notesMasterIdLst>
    <p:notesMasterId r:id="rId124"/>
  </p:notesMasterIdLst>
  <p:handoutMasterIdLst>
    <p:handoutMasterId r:id="rId125"/>
  </p:handoutMasterIdLst>
  <p:sldIdLst>
    <p:sldId id="257" r:id="rId6"/>
    <p:sldId id="2476" r:id="rId7"/>
    <p:sldId id="2796" r:id="rId8"/>
    <p:sldId id="2847" r:id="rId9"/>
    <p:sldId id="2645" r:id="rId10"/>
    <p:sldId id="2595" r:id="rId11"/>
    <p:sldId id="2098" r:id="rId12"/>
    <p:sldId id="2797" r:id="rId13"/>
    <p:sldId id="268" r:id="rId14"/>
    <p:sldId id="2157" r:id="rId15"/>
    <p:sldId id="2798" r:id="rId16"/>
    <p:sldId id="2824" r:id="rId17"/>
    <p:sldId id="2109" r:id="rId18"/>
    <p:sldId id="267" r:id="rId19"/>
    <p:sldId id="2600" r:id="rId20"/>
    <p:sldId id="2799" r:id="rId21"/>
    <p:sldId id="1038" r:id="rId22"/>
    <p:sldId id="2602" r:id="rId23"/>
    <p:sldId id="2134" r:id="rId24"/>
    <p:sldId id="2142" r:id="rId25"/>
    <p:sldId id="899" r:id="rId26"/>
    <p:sldId id="2414" r:id="rId27"/>
    <p:sldId id="258" r:id="rId28"/>
    <p:sldId id="2783" r:id="rId29"/>
    <p:sldId id="2784" r:id="rId30"/>
    <p:sldId id="259" r:id="rId31"/>
    <p:sldId id="2826" r:id="rId32"/>
    <p:sldId id="2827" r:id="rId33"/>
    <p:sldId id="2816" r:id="rId34"/>
    <p:sldId id="2837" r:id="rId35"/>
    <p:sldId id="2751" r:id="rId36"/>
    <p:sldId id="2800" r:id="rId37"/>
    <p:sldId id="2843" r:id="rId38"/>
    <p:sldId id="2753" r:id="rId39"/>
    <p:sldId id="2663" r:id="rId40"/>
    <p:sldId id="2688" r:id="rId41"/>
    <p:sldId id="2689" r:id="rId42"/>
    <p:sldId id="2821" r:id="rId43"/>
    <p:sldId id="2392" r:id="rId44"/>
    <p:sldId id="2737" r:id="rId45"/>
    <p:sldId id="2738" r:id="rId46"/>
    <p:sldId id="260" r:id="rId47"/>
    <p:sldId id="2814" r:id="rId48"/>
    <p:sldId id="2789" r:id="rId49"/>
    <p:sldId id="2828" r:id="rId50"/>
    <p:sldId id="2815" r:id="rId51"/>
    <p:sldId id="2782" r:id="rId52"/>
    <p:sldId id="2750" r:id="rId53"/>
    <p:sldId id="2742" r:id="rId54"/>
    <p:sldId id="2746" r:id="rId55"/>
    <p:sldId id="2739" r:id="rId56"/>
    <p:sldId id="2426" r:id="rId57"/>
    <p:sldId id="2792" r:id="rId58"/>
    <p:sldId id="2794" r:id="rId59"/>
    <p:sldId id="2793" r:id="rId60"/>
    <p:sldId id="2813" r:id="rId61"/>
    <p:sldId id="2785" r:id="rId62"/>
    <p:sldId id="2740" r:id="rId63"/>
    <p:sldId id="2741" r:id="rId64"/>
    <p:sldId id="2743" r:id="rId65"/>
    <p:sldId id="2836" r:id="rId66"/>
    <p:sldId id="2790" r:id="rId67"/>
    <p:sldId id="2744" r:id="rId68"/>
    <p:sldId id="2736" r:id="rId69"/>
    <p:sldId id="2747" r:id="rId70"/>
    <p:sldId id="2841" r:id="rId71"/>
    <p:sldId id="2786" r:id="rId72"/>
    <p:sldId id="2833" r:id="rId73"/>
    <p:sldId id="2834" r:id="rId74"/>
    <p:sldId id="2835" r:id="rId75"/>
    <p:sldId id="1041" r:id="rId76"/>
    <p:sldId id="2844" r:id="rId77"/>
    <p:sldId id="2842" r:id="rId78"/>
    <p:sldId id="2752" r:id="rId79"/>
    <p:sldId id="2557" r:id="rId80"/>
    <p:sldId id="2795" r:id="rId81"/>
    <p:sldId id="2754" r:id="rId82"/>
    <p:sldId id="2801" r:id="rId83"/>
    <p:sldId id="2435" r:id="rId84"/>
    <p:sldId id="2845" r:id="rId85"/>
    <p:sldId id="2760" r:id="rId86"/>
    <p:sldId id="2807" r:id="rId87"/>
    <p:sldId id="2769" r:id="rId88"/>
    <p:sldId id="2780" r:id="rId89"/>
    <p:sldId id="2755" r:id="rId90"/>
    <p:sldId id="2756" r:id="rId91"/>
    <p:sldId id="2757" r:id="rId92"/>
    <p:sldId id="2758" r:id="rId93"/>
    <p:sldId id="2761" r:id="rId94"/>
    <p:sldId id="2762" r:id="rId95"/>
    <p:sldId id="2763" r:id="rId96"/>
    <p:sldId id="2802" r:id="rId97"/>
    <p:sldId id="2765" r:id="rId98"/>
    <p:sldId id="2766" r:id="rId99"/>
    <p:sldId id="2803" r:id="rId100"/>
    <p:sldId id="2767" r:id="rId101"/>
    <p:sldId id="2768" r:id="rId102"/>
    <p:sldId id="2770" r:id="rId103"/>
    <p:sldId id="2771" r:id="rId104"/>
    <p:sldId id="2812" r:id="rId105"/>
    <p:sldId id="2772" r:id="rId106"/>
    <p:sldId id="2773" r:id="rId107"/>
    <p:sldId id="2774" r:id="rId108"/>
    <p:sldId id="2633" r:id="rId109"/>
    <p:sldId id="2804" r:id="rId110"/>
    <p:sldId id="2805" r:id="rId111"/>
    <p:sldId id="2775" r:id="rId112"/>
    <p:sldId id="2776" r:id="rId113"/>
    <p:sldId id="2777" r:id="rId114"/>
    <p:sldId id="2778" r:id="rId115"/>
    <p:sldId id="261" r:id="rId116"/>
    <p:sldId id="2779" r:id="rId117"/>
    <p:sldId id="2806" r:id="rId118"/>
    <p:sldId id="2781" r:id="rId119"/>
    <p:sldId id="2808" r:id="rId120"/>
    <p:sldId id="2470" r:id="rId121"/>
    <p:sldId id="1271" r:id="rId122"/>
    <p:sldId id="2475" r:id="rId1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D8B1BD-3D87-4276-8B36-F1E5C138148D}">
          <p14:sldIdLst>
            <p14:sldId id="257"/>
            <p14:sldId id="2476"/>
            <p14:sldId id="2796"/>
            <p14:sldId id="2847"/>
            <p14:sldId id="2645"/>
          </p14:sldIdLst>
        </p14:section>
        <p14:section name="Key Dates" id="{D70F8CE8-BA73-C745-9C6F-114BC02BEDCB}">
          <p14:sldIdLst>
            <p14:sldId id="2595"/>
            <p14:sldId id="2098"/>
            <p14:sldId id="2797"/>
            <p14:sldId id="268"/>
            <p14:sldId id="2157"/>
            <p14:sldId id="2798"/>
            <p14:sldId id="2824"/>
            <p14:sldId id="2109"/>
          </p14:sldIdLst>
        </p14:section>
        <p14:section name="Announcements" id="{CECFD372-E46E-4337-AB48-75FC7976CA81}">
          <p14:sldIdLst>
            <p14:sldId id="267"/>
            <p14:sldId id="2600"/>
            <p14:sldId id="2799"/>
            <p14:sldId id="1038"/>
            <p14:sldId id="2602"/>
          </p14:sldIdLst>
        </p14:section>
        <p14:section name="Roadmap and Key Takeaways" id="{7F10C0EA-48EB-434A-8B58-2B5760E44192}">
          <p14:sldIdLst>
            <p14:sldId id="2134"/>
            <p14:sldId id="2142"/>
            <p14:sldId id="899"/>
          </p14:sldIdLst>
        </p14:section>
        <p14:section name="Optimized Engagement" id="{7BB4224A-D6E1-42AD-AD59-EF3710C1E2C3}">
          <p14:sldIdLst>
            <p14:sldId id="2414"/>
            <p14:sldId id="258"/>
            <p14:sldId id="2783"/>
            <p14:sldId id="2784"/>
            <p14:sldId id="259"/>
            <p14:sldId id="2826"/>
            <p14:sldId id="2827"/>
            <p14:sldId id="2816"/>
            <p14:sldId id="2837"/>
            <p14:sldId id="2751"/>
            <p14:sldId id="2800"/>
            <p14:sldId id="2843"/>
            <p14:sldId id="2753"/>
            <p14:sldId id="2663"/>
            <p14:sldId id="2688"/>
            <p14:sldId id="2689"/>
            <p14:sldId id="2821"/>
          </p14:sldIdLst>
        </p14:section>
        <p14:section name="Streamlined Clinical Processes" id="{1465C749-05A5-4F06-AFE2-FA56D8B62523}">
          <p14:sldIdLst>
            <p14:sldId id="2392"/>
            <p14:sldId id="2737"/>
            <p14:sldId id="2738"/>
            <p14:sldId id="260"/>
            <p14:sldId id="2814"/>
            <p14:sldId id="2789"/>
            <p14:sldId id="2828"/>
            <p14:sldId id="2815"/>
            <p14:sldId id="2782"/>
            <p14:sldId id="2750"/>
            <p14:sldId id="2742"/>
            <p14:sldId id="2746"/>
            <p14:sldId id="2739"/>
          </p14:sldIdLst>
        </p14:section>
        <p14:section name="Unify Clinical Operations" id="{F2C857C4-8EA1-49F4-935F-A9160CDE10D8}">
          <p14:sldIdLst>
            <p14:sldId id="2426"/>
            <p14:sldId id="2792"/>
            <p14:sldId id="2794"/>
            <p14:sldId id="2793"/>
            <p14:sldId id="2813"/>
            <p14:sldId id="2785"/>
            <p14:sldId id="2740"/>
            <p14:sldId id="2741"/>
            <p14:sldId id="2743"/>
            <p14:sldId id="2836"/>
            <p14:sldId id="2790"/>
            <p14:sldId id="2744"/>
            <p14:sldId id="2736"/>
            <p14:sldId id="2747"/>
            <p14:sldId id="2841"/>
            <p14:sldId id="2786"/>
            <p14:sldId id="2833"/>
            <p14:sldId id="2834"/>
            <p14:sldId id="2835"/>
          </p14:sldIdLst>
        </p14:section>
        <p14:section name="Informed Decisions" id="{FD0D7AC7-D5C7-4ADF-91C6-31F5405A95E8}">
          <p14:sldIdLst>
            <p14:sldId id="1041"/>
            <p14:sldId id="2844"/>
            <p14:sldId id="2842"/>
            <p14:sldId id="2752"/>
            <p14:sldId id="2557"/>
            <p14:sldId id="2795"/>
            <p14:sldId id="2754"/>
            <p14:sldId id="2801"/>
          </p14:sldIdLst>
        </p14:section>
        <p14:section name="Additional Platform Features" id="{3D6666A7-D55F-47E8-B554-1F94557A6371}">
          <p14:sldIdLst>
            <p14:sldId id="2435"/>
            <p14:sldId id="2845"/>
            <p14:sldId id="2760"/>
            <p14:sldId id="2807"/>
            <p14:sldId id="2769"/>
            <p14:sldId id="2780"/>
            <p14:sldId id="2755"/>
            <p14:sldId id="2756"/>
            <p14:sldId id="2757"/>
            <p14:sldId id="2758"/>
            <p14:sldId id="2761"/>
            <p14:sldId id="2762"/>
            <p14:sldId id="2763"/>
            <p14:sldId id="2802"/>
            <p14:sldId id="2765"/>
            <p14:sldId id="2766"/>
            <p14:sldId id="2803"/>
            <p14:sldId id="2767"/>
            <p14:sldId id="2768"/>
            <p14:sldId id="2770"/>
            <p14:sldId id="2771"/>
            <p14:sldId id="2812"/>
            <p14:sldId id="2772"/>
            <p14:sldId id="2773"/>
            <p14:sldId id="2774"/>
            <p14:sldId id="2633"/>
            <p14:sldId id="2804"/>
            <p14:sldId id="2805"/>
            <p14:sldId id="2775"/>
            <p14:sldId id="2776"/>
            <p14:sldId id="2777"/>
            <p14:sldId id="2778"/>
            <p14:sldId id="261"/>
            <p14:sldId id="2779"/>
            <p14:sldId id="2806"/>
            <p14:sldId id="2781"/>
            <p14:sldId id="2808"/>
          </p14:sldIdLst>
        </p14:section>
        <p14:section name="Additional Info" id="{345AAE19-CA2A-499F-9939-28DB7D706105}">
          <p14:sldIdLst>
            <p14:sldId id="2470"/>
            <p14:sldId id="1271"/>
            <p14:sldId id="24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Rudick-Lowe" initials="AR" lastIdx="1" clrIdx="0">
    <p:extLst>
      <p:ext uri="{19B8F6BF-5375-455C-9EA6-DF929625EA0E}">
        <p15:presenceInfo xmlns:p15="http://schemas.microsoft.com/office/powerpoint/2012/main" userId="S::anne.rudicklowe@veeva.com::fda5eb3b-23fe-4649-be01-7303a41b90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B8D"/>
    <a:srgbClr val="3FBFAD"/>
    <a:srgbClr val="FFFFFF"/>
    <a:srgbClr val="8B8C8E"/>
    <a:srgbClr val="DD5F13"/>
    <a:srgbClr val="4F86A0"/>
    <a:srgbClr val="646569"/>
    <a:srgbClr val="FF9E16"/>
    <a:srgbClr val="BFBFBF"/>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54834" autoAdjust="0"/>
  </p:normalViewPr>
  <p:slideViewPr>
    <p:cSldViewPr snapToGrid="0">
      <p:cViewPr varScale="1">
        <p:scale>
          <a:sx n="90" d="100"/>
          <a:sy n="90" d="100"/>
        </p:scale>
        <p:origin x="2944" y="64"/>
      </p:cViewPr>
      <p:guideLst/>
    </p:cSldViewPr>
  </p:slideViewPr>
  <p:outlineViewPr>
    <p:cViewPr>
      <p:scale>
        <a:sx n="33" d="100"/>
        <a:sy n="33" d="100"/>
      </p:scale>
      <p:origin x="0" y="-5514"/>
    </p:cViewPr>
  </p:outlineViewPr>
  <p:notesTextViewPr>
    <p:cViewPr>
      <p:scale>
        <a:sx n="3" d="2"/>
        <a:sy n="3" d="2"/>
      </p:scale>
      <p:origin x="0" y="0"/>
    </p:cViewPr>
  </p:notesTextViewPr>
  <p:sorterViewPr>
    <p:cViewPr varScale="1">
      <p:scale>
        <a:sx n="100" d="100"/>
        <a:sy n="100" d="100"/>
      </p:scale>
      <p:origin x="0" y="-1094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notesMaster" Target="notesMasters/notesMaster1.xml"/><Relationship Id="rId129"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DE83112-4CC5-420B-891E-1A03BDB84B55}" type="datetimeFigureOut">
              <a:rPr lang="en-US" smtClean="0"/>
              <a:t>7/14/2020</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5E2995AA-23C2-4D6A-910E-6077D38FE120}" type="slidenum">
              <a:rPr lang="en-US" smtClean="0"/>
              <a:t>‹#›</a:t>
            </a:fld>
            <a:endParaRPr lang="en-US"/>
          </a:p>
        </p:txBody>
      </p:sp>
    </p:spTree>
    <p:extLst>
      <p:ext uri="{BB962C8B-B14F-4D97-AF65-F5344CB8AC3E}">
        <p14:creationId xmlns:p14="http://schemas.microsoft.com/office/powerpoint/2010/main" val="351122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92BF4895-7314-4F40-8DF5-D49530122100}" type="datetimeFigureOut">
              <a:rPr lang="en-US" smtClean="0"/>
              <a:t>7/14/2020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F51DB6-9766-45D9-9D9B-77298589ED39}" type="slidenum">
              <a:rPr lang="en-US" smtClean="0"/>
              <a:t>‹#›</a:t>
            </a:fld>
            <a:endParaRPr lang="en-US"/>
          </a:p>
        </p:txBody>
      </p:sp>
    </p:spTree>
    <p:extLst>
      <p:ext uri="{BB962C8B-B14F-4D97-AF65-F5344CB8AC3E}">
        <p14:creationId xmlns:p14="http://schemas.microsoft.com/office/powerpoint/2010/main" val="172387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B0DA6-2245-4E70-A5D2-7EE159DB25F7}" type="slidenum">
              <a:rPr lang="en-US" smtClean="0"/>
              <a:pPr/>
              <a:t>1</a:t>
            </a:fld>
            <a:endParaRPr lang="en-US" dirty="0"/>
          </a:p>
        </p:txBody>
      </p:sp>
    </p:spTree>
    <p:extLst>
      <p:ext uri="{BB962C8B-B14F-4D97-AF65-F5344CB8AC3E}">
        <p14:creationId xmlns:p14="http://schemas.microsoft.com/office/powerpoint/2010/main" val="686644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221203E-EC46-844D-997D-4FCBE11A6182}" type="slidenum">
              <a:rPr lang="en-US" smtClean="0"/>
              <a:pPr>
                <a:defRPr/>
              </a:pPr>
              <a:t>11</a:t>
            </a:fld>
            <a:endParaRPr lang="en-US" dirty="0"/>
          </a:p>
        </p:txBody>
      </p:sp>
    </p:spTree>
    <p:extLst>
      <p:ext uri="{BB962C8B-B14F-4D97-AF65-F5344CB8AC3E}">
        <p14:creationId xmlns:p14="http://schemas.microsoft.com/office/powerpoint/2010/main" val="72258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
        <p:nvSpPr>
          <p:cNvPr id="3" name="Date Placeholder 2">
            <a:extLst>
              <a:ext uri="{FF2B5EF4-FFF2-40B4-BE49-F238E27FC236}">
                <a16:creationId xmlns:a16="http://schemas.microsoft.com/office/drawing/2014/main" id="{B5C45F8F-80D9-49EA-830A-2B0D99158CA3}"/>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11-Jul-2018</a:t>
            </a:r>
          </a:p>
        </p:txBody>
      </p:sp>
      <p:sp>
        <p:nvSpPr>
          <p:cNvPr id="4" name="Slide Number Placeholder 3">
            <a:extLst>
              <a:ext uri="{FF2B5EF4-FFF2-40B4-BE49-F238E27FC236}">
                <a16:creationId xmlns:a16="http://schemas.microsoft.com/office/drawing/2014/main" id="{5980E32F-4BD1-4AA1-8341-9E8FF5C4A0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31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B0DA6-2245-4E70-A5D2-7EE159DB25F7}" type="slidenum">
              <a:rPr lang="en-US" smtClean="0"/>
              <a:pPr/>
              <a:t>13</a:t>
            </a:fld>
            <a:endParaRPr lang="en-US" dirty="0"/>
          </a:p>
        </p:txBody>
      </p:sp>
    </p:spTree>
    <p:extLst>
      <p:ext uri="{BB962C8B-B14F-4D97-AF65-F5344CB8AC3E}">
        <p14:creationId xmlns:p14="http://schemas.microsoft.com/office/powerpoint/2010/main" val="241128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B0DA6-2245-4E70-A5D2-7EE159DB25F7}" type="slidenum">
              <a:rPr lang="en-US" smtClean="0"/>
              <a:pPr/>
              <a:t>14</a:t>
            </a:fld>
            <a:endParaRPr lang="en-US" dirty="0"/>
          </a:p>
        </p:txBody>
      </p:sp>
    </p:spTree>
    <p:extLst>
      <p:ext uri="{BB962C8B-B14F-4D97-AF65-F5344CB8AC3E}">
        <p14:creationId xmlns:p14="http://schemas.microsoft.com/office/powerpoint/2010/main" val="288415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15</a:t>
            </a:fld>
            <a:endParaRPr lang="en-US"/>
          </a:p>
        </p:txBody>
      </p:sp>
    </p:spTree>
    <p:extLst>
      <p:ext uri="{BB962C8B-B14F-4D97-AF65-F5344CB8AC3E}">
        <p14:creationId xmlns:p14="http://schemas.microsoft.com/office/powerpoint/2010/main" val="348005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dirty="0">
              <a:sym typeface="Calibri"/>
            </a:endParaRPr>
          </a:p>
        </p:txBody>
      </p:sp>
      <p:sp>
        <p:nvSpPr>
          <p:cNvPr id="249" name="Shape 24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1878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B0DA6-2245-4E70-A5D2-7EE159DB25F7}" type="slidenum">
              <a:rPr lang="en-US" smtClean="0"/>
              <a:pPr/>
              <a:t>17</a:t>
            </a:fld>
            <a:endParaRPr lang="en-US"/>
          </a:p>
        </p:txBody>
      </p:sp>
    </p:spTree>
    <p:extLst>
      <p:ext uri="{BB962C8B-B14F-4D97-AF65-F5344CB8AC3E}">
        <p14:creationId xmlns:p14="http://schemas.microsoft.com/office/powerpoint/2010/main" val="1414365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F51DB6-9766-45D9-9D9B-77298589ED39}" type="slidenum">
              <a:rPr lang="en-US" smtClean="0"/>
              <a:t>18</a:t>
            </a:fld>
            <a:endParaRPr lang="en-US" dirty="0"/>
          </a:p>
        </p:txBody>
      </p:sp>
    </p:spTree>
    <p:extLst>
      <p:ext uri="{BB962C8B-B14F-4D97-AF65-F5344CB8AC3E}">
        <p14:creationId xmlns:p14="http://schemas.microsoft.com/office/powerpoint/2010/main" val="269790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19</a:t>
            </a:fld>
            <a:endParaRPr lang="en-US" dirty="0"/>
          </a:p>
        </p:txBody>
      </p:sp>
    </p:spTree>
    <p:extLst>
      <p:ext uri="{BB962C8B-B14F-4D97-AF65-F5344CB8AC3E}">
        <p14:creationId xmlns:p14="http://schemas.microsoft.com/office/powerpoint/2010/main" val="2572488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F51DB6-9766-45D9-9D9B-77298589ED39}" type="slidenum">
              <a:rPr lang="en-US" smtClean="0"/>
              <a:t>20</a:t>
            </a:fld>
            <a:endParaRPr lang="en-US" dirty="0"/>
          </a:p>
        </p:txBody>
      </p:sp>
    </p:spTree>
    <p:extLst>
      <p:ext uri="{BB962C8B-B14F-4D97-AF65-F5344CB8AC3E}">
        <p14:creationId xmlns:p14="http://schemas.microsoft.com/office/powerpoint/2010/main" val="269363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7B0DA6-2245-4E70-A5D2-7EE159DB2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220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A7B0DA6-2245-4E70-A5D2-7EE159DB25F7}" type="slidenum">
              <a:rPr lang="en-US" smtClean="0"/>
              <a:pPr/>
              <a:t>21</a:t>
            </a:fld>
            <a:endParaRPr lang="en-US" dirty="0"/>
          </a:p>
        </p:txBody>
      </p:sp>
    </p:spTree>
    <p:extLst>
      <p:ext uri="{BB962C8B-B14F-4D97-AF65-F5344CB8AC3E}">
        <p14:creationId xmlns:p14="http://schemas.microsoft.com/office/powerpoint/2010/main" val="271290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086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23</a:t>
            </a:fld>
            <a:endParaRPr lang="en-US"/>
          </a:p>
        </p:txBody>
      </p:sp>
    </p:spTree>
    <p:extLst>
      <p:ext uri="{BB962C8B-B14F-4D97-AF65-F5344CB8AC3E}">
        <p14:creationId xmlns:p14="http://schemas.microsoft.com/office/powerpoint/2010/main" val="2216161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24</a:t>
            </a:fld>
            <a:endParaRPr lang="en-US"/>
          </a:p>
        </p:txBody>
      </p:sp>
    </p:spTree>
    <p:extLst>
      <p:ext uri="{BB962C8B-B14F-4D97-AF65-F5344CB8AC3E}">
        <p14:creationId xmlns:p14="http://schemas.microsoft.com/office/powerpoint/2010/main" val="1572238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25</a:t>
            </a:fld>
            <a:endParaRPr lang="en-US"/>
          </a:p>
        </p:txBody>
      </p:sp>
    </p:spTree>
    <p:extLst>
      <p:ext uri="{BB962C8B-B14F-4D97-AF65-F5344CB8AC3E}">
        <p14:creationId xmlns:p14="http://schemas.microsoft.com/office/powerpoint/2010/main" val="898003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26</a:t>
            </a:fld>
            <a:endParaRPr lang="en-US"/>
          </a:p>
        </p:txBody>
      </p:sp>
    </p:spTree>
    <p:extLst>
      <p:ext uri="{BB962C8B-B14F-4D97-AF65-F5344CB8AC3E}">
        <p14:creationId xmlns:p14="http://schemas.microsoft.com/office/powerpoint/2010/main" val="1257612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27</a:t>
            </a:fld>
            <a:endParaRPr lang="en-US"/>
          </a:p>
        </p:txBody>
      </p:sp>
    </p:spTree>
    <p:extLst>
      <p:ext uri="{BB962C8B-B14F-4D97-AF65-F5344CB8AC3E}">
        <p14:creationId xmlns:p14="http://schemas.microsoft.com/office/powerpoint/2010/main" val="454459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29</a:t>
            </a:fld>
            <a:endParaRPr lang="en-US"/>
          </a:p>
        </p:txBody>
      </p:sp>
    </p:spTree>
    <p:extLst>
      <p:ext uri="{BB962C8B-B14F-4D97-AF65-F5344CB8AC3E}">
        <p14:creationId xmlns:p14="http://schemas.microsoft.com/office/powerpoint/2010/main" val="3991246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30</a:t>
            </a:fld>
            <a:endParaRPr lang="en-US"/>
          </a:p>
        </p:txBody>
      </p:sp>
    </p:spTree>
    <p:extLst>
      <p:ext uri="{BB962C8B-B14F-4D97-AF65-F5344CB8AC3E}">
        <p14:creationId xmlns:p14="http://schemas.microsoft.com/office/powerpoint/2010/main" val="4197237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31</a:t>
            </a:fld>
            <a:endParaRPr lang="en-US"/>
          </a:p>
        </p:txBody>
      </p:sp>
    </p:spTree>
    <p:extLst>
      <p:ext uri="{BB962C8B-B14F-4D97-AF65-F5344CB8AC3E}">
        <p14:creationId xmlns:p14="http://schemas.microsoft.com/office/powerpoint/2010/main" val="327460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21203E-EC46-844D-997D-4FCBE11A6182}" type="slidenum">
              <a:rPr lang="en-US" smtClean="0"/>
              <a:pPr>
                <a:defRPr/>
              </a:pPr>
              <a:t>3</a:t>
            </a:fld>
            <a:endParaRPr lang="en-US" dirty="0"/>
          </a:p>
        </p:txBody>
      </p:sp>
    </p:spTree>
    <p:extLst>
      <p:ext uri="{BB962C8B-B14F-4D97-AF65-F5344CB8AC3E}">
        <p14:creationId xmlns:p14="http://schemas.microsoft.com/office/powerpoint/2010/main" val="1990677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32</a:t>
            </a:fld>
            <a:endParaRPr lang="en-US"/>
          </a:p>
        </p:txBody>
      </p:sp>
    </p:spTree>
    <p:extLst>
      <p:ext uri="{BB962C8B-B14F-4D97-AF65-F5344CB8AC3E}">
        <p14:creationId xmlns:p14="http://schemas.microsoft.com/office/powerpoint/2010/main" val="2777427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33</a:t>
            </a:fld>
            <a:endParaRPr lang="en-US"/>
          </a:p>
        </p:txBody>
      </p:sp>
    </p:spTree>
    <p:extLst>
      <p:ext uri="{BB962C8B-B14F-4D97-AF65-F5344CB8AC3E}">
        <p14:creationId xmlns:p14="http://schemas.microsoft.com/office/powerpoint/2010/main" val="1816025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34</a:t>
            </a:fld>
            <a:endParaRPr lang="en-US"/>
          </a:p>
        </p:txBody>
      </p:sp>
    </p:spTree>
    <p:extLst>
      <p:ext uri="{BB962C8B-B14F-4D97-AF65-F5344CB8AC3E}">
        <p14:creationId xmlns:p14="http://schemas.microsoft.com/office/powerpoint/2010/main" val="704608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35</a:t>
            </a:fld>
            <a:endParaRPr lang="en-US"/>
          </a:p>
        </p:txBody>
      </p:sp>
    </p:spTree>
    <p:extLst>
      <p:ext uri="{BB962C8B-B14F-4D97-AF65-F5344CB8AC3E}">
        <p14:creationId xmlns:p14="http://schemas.microsoft.com/office/powerpoint/2010/main" val="3430441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36</a:t>
            </a:fld>
            <a:endParaRPr lang="en-US"/>
          </a:p>
        </p:txBody>
      </p:sp>
    </p:spTree>
    <p:extLst>
      <p:ext uri="{BB962C8B-B14F-4D97-AF65-F5344CB8AC3E}">
        <p14:creationId xmlns:p14="http://schemas.microsoft.com/office/powerpoint/2010/main" val="2873405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37</a:t>
            </a:fld>
            <a:endParaRPr lang="en-US"/>
          </a:p>
        </p:txBody>
      </p:sp>
    </p:spTree>
    <p:extLst>
      <p:ext uri="{BB962C8B-B14F-4D97-AF65-F5344CB8AC3E}">
        <p14:creationId xmlns:p14="http://schemas.microsoft.com/office/powerpoint/2010/main" val="1710975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38</a:t>
            </a:fld>
            <a:endParaRPr lang="en-US"/>
          </a:p>
        </p:txBody>
      </p:sp>
    </p:spTree>
    <p:extLst>
      <p:ext uri="{BB962C8B-B14F-4D97-AF65-F5344CB8AC3E}">
        <p14:creationId xmlns:p14="http://schemas.microsoft.com/office/powerpoint/2010/main" val="3755561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39</a:t>
            </a:fld>
            <a:endParaRPr lang="en-US" dirty="0"/>
          </a:p>
        </p:txBody>
      </p:sp>
    </p:spTree>
    <p:extLst>
      <p:ext uri="{BB962C8B-B14F-4D97-AF65-F5344CB8AC3E}">
        <p14:creationId xmlns:p14="http://schemas.microsoft.com/office/powerpoint/2010/main" val="2650295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77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48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5</a:t>
            </a:fld>
            <a:endParaRPr lang="en-US"/>
          </a:p>
        </p:txBody>
      </p:sp>
    </p:spTree>
    <p:extLst>
      <p:ext uri="{BB962C8B-B14F-4D97-AF65-F5344CB8AC3E}">
        <p14:creationId xmlns:p14="http://schemas.microsoft.com/office/powerpoint/2010/main" val="929064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4425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298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44</a:t>
            </a:fld>
            <a:endParaRPr lang="en-US"/>
          </a:p>
        </p:txBody>
      </p:sp>
    </p:spTree>
    <p:extLst>
      <p:ext uri="{BB962C8B-B14F-4D97-AF65-F5344CB8AC3E}">
        <p14:creationId xmlns:p14="http://schemas.microsoft.com/office/powerpoint/2010/main" val="2430094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1524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46</a:t>
            </a:fld>
            <a:endParaRPr lang="en-US"/>
          </a:p>
        </p:txBody>
      </p:sp>
    </p:spTree>
    <p:extLst>
      <p:ext uri="{BB962C8B-B14F-4D97-AF65-F5344CB8AC3E}">
        <p14:creationId xmlns:p14="http://schemas.microsoft.com/office/powerpoint/2010/main" val="2813311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47</a:t>
            </a:fld>
            <a:endParaRPr lang="en-US"/>
          </a:p>
        </p:txBody>
      </p:sp>
    </p:spTree>
    <p:extLst>
      <p:ext uri="{BB962C8B-B14F-4D97-AF65-F5344CB8AC3E}">
        <p14:creationId xmlns:p14="http://schemas.microsoft.com/office/powerpoint/2010/main" val="4224764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48</a:t>
            </a:fld>
            <a:endParaRPr lang="en-US"/>
          </a:p>
        </p:txBody>
      </p:sp>
    </p:spTree>
    <p:extLst>
      <p:ext uri="{BB962C8B-B14F-4D97-AF65-F5344CB8AC3E}">
        <p14:creationId xmlns:p14="http://schemas.microsoft.com/office/powerpoint/2010/main" val="288327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49</a:t>
            </a:fld>
            <a:endParaRPr lang="en-US"/>
          </a:p>
        </p:txBody>
      </p:sp>
    </p:spTree>
    <p:extLst>
      <p:ext uri="{BB962C8B-B14F-4D97-AF65-F5344CB8AC3E}">
        <p14:creationId xmlns:p14="http://schemas.microsoft.com/office/powerpoint/2010/main" val="1734318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50</a:t>
            </a:fld>
            <a:endParaRPr lang="en-US"/>
          </a:p>
        </p:txBody>
      </p:sp>
    </p:spTree>
    <p:extLst>
      <p:ext uri="{BB962C8B-B14F-4D97-AF65-F5344CB8AC3E}">
        <p14:creationId xmlns:p14="http://schemas.microsoft.com/office/powerpoint/2010/main" val="175223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51</a:t>
            </a:fld>
            <a:endParaRPr lang="en-US"/>
          </a:p>
        </p:txBody>
      </p:sp>
    </p:spTree>
    <p:extLst>
      <p:ext uri="{BB962C8B-B14F-4D97-AF65-F5344CB8AC3E}">
        <p14:creationId xmlns:p14="http://schemas.microsoft.com/office/powerpoint/2010/main" val="90652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B0DA6-2245-4E70-A5D2-7EE159DB25F7}" type="slidenum">
              <a:rPr lang="en-US" smtClean="0"/>
              <a:pPr/>
              <a:t>6</a:t>
            </a:fld>
            <a:endParaRPr lang="en-US" dirty="0"/>
          </a:p>
        </p:txBody>
      </p:sp>
    </p:spTree>
    <p:extLst>
      <p:ext uri="{BB962C8B-B14F-4D97-AF65-F5344CB8AC3E}">
        <p14:creationId xmlns:p14="http://schemas.microsoft.com/office/powerpoint/2010/main" val="3768926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1DB6-9766-45D9-9D9B-77298589ED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071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53</a:t>
            </a:fld>
            <a:endParaRPr lang="en-US"/>
          </a:p>
        </p:txBody>
      </p:sp>
    </p:spTree>
    <p:extLst>
      <p:ext uri="{BB962C8B-B14F-4D97-AF65-F5344CB8AC3E}">
        <p14:creationId xmlns:p14="http://schemas.microsoft.com/office/powerpoint/2010/main" val="3998003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54</a:t>
            </a:fld>
            <a:endParaRPr lang="en-US"/>
          </a:p>
        </p:txBody>
      </p:sp>
    </p:spTree>
    <p:extLst>
      <p:ext uri="{BB962C8B-B14F-4D97-AF65-F5344CB8AC3E}">
        <p14:creationId xmlns:p14="http://schemas.microsoft.com/office/powerpoint/2010/main" val="4079719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55</a:t>
            </a:fld>
            <a:endParaRPr lang="en-US"/>
          </a:p>
        </p:txBody>
      </p:sp>
    </p:spTree>
    <p:extLst>
      <p:ext uri="{BB962C8B-B14F-4D97-AF65-F5344CB8AC3E}">
        <p14:creationId xmlns:p14="http://schemas.microsoft.com/office/powerpoint/2010/main" val="15055477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56</a:t>
            </a:fld>
            <a:endParaRPr lang="en-US"/>
          </a:p>
        </p:txBody>
      </p:sp>
    </p:spTree>
    <p:extLst>
      <p:ext uri="{BB962C8B-B14F-4D97-AF65-F5344CB8AC3E}">
        <p14:creationId xmlns:p14="http://schemas.microsoft.com/office/powerpoint/2010/main" val="3928293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67</a:t>
            </a:fld>
            <a:endParaRPr lang="en-US"/>
          </a:p>
        </p:txBody>
      </p:sp>
    </p:spTree>
    <p:extLst>
      <p:ext uri="{BB962C8B-B14F-4D97-AF65-F5344CB8AC3E}">
        <p14:creationId xmlns:p14="http://schemas.microsoft.com/office/powerpoint/2010/main" val="659154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71</a:t>
            </a:fld>
            <a:endParaRPr lang="en-US" dirty="0"/>
          </a:p>
        </p:txBody>
      </p:sp>
    </p:spTree>
    <p:extLst>
      <p:ext uri="{BB962C8B-B14F-4D97-AF65-F5344CB8AC3E}">
        <p14:creationId xmlns:p14="http://schemas.microsoft.com/office/powerpoint/2010/main" val="3233152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72</a:t>
            </a:fld>
            <a:endParaRPr lang="en-US"/>
          </a:p>
        </p:txBody>
      </p:sp>
    </p:spTree>
    <p:extLst>
      <p:ext uri="{BB962C8B-B14F-4D97-AF65-F5344CB8AC3E}">
        <p14:creationId xmlns:p14="http://schemas.microsoft.com/office/powerpoint/2010/main" val="2845285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73</a:t>
            </a:fld>
            <a:endParaRPr lang="en-US"/>
          </a:p>
        </p:txBody>
      </p:sp>
    </p:spTree>
    <p:extLst>
      <p:ext uri="{BB962C8B-B14F-4D97-AF65-F5344CB8AC3E}">
        <p14:creationId xmlns:p14="http://schemas.microsoft.com/office/powerpoint/2010/main" val="948873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74</a:t>
            </a:fld>
            <a:endParaRPr lang="en-US"/>
          </a:p>
        </p:txBody>
      </p:sp>
    </p:spTree>
    <p:extLst>
      <p:ext uri="{BB962C8B-B14F-4D97-AF65-F5344CB8AC3E}">
        <p14:creationId xmlns:p14="http://schemas.microsoft.com/office/powerpoint/2010/main" val="149830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51DB6-9766-45D9-9D9B-77298589ED39}" type="slidenum">
              <a:rPr lang="en-US" smtClean="0"/>
              <a:t>7</a:t>
            </a:fld>
            <a:endParaRPr lang="en-US" dirty="0"/>
          </a:p>
        </p:txBody>
      </p:sp>
    </p:spTree>
    <p:extLst>
      <p:ext uri="{BB962C8B-B14F-4D97-AF65-F5344CB8AC3E}">
        <p14:creationId xmlns:p14="http://schemas.microsoft.com/office/powerpoint/2010/main" val="769942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51DB6-9766-45D9-9D9B-77298589ED39}" type="slidenum">
              <a:rPr lang="en-US" smtClean="0"/>
              <a:t>75</a:t>
            </a:fld>
            <a:endParaRPr lang="en-US"/>
          </a:p>
        </p:txBody>
      </p:sp>
    </p:spTree>
    <p:extLst>
      <p:ext uri="{BB962C8B-B14F-4D97-AF65-F5344CB8AC3E}">
        <p14:creationId xmlns:p14="http://schemas.microsoft.com/office/powerpoint/2010/main" val="1170805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77</a:t>
            </a:fld>
            <a:endParaRPr lang="en-US"/>
          </a:p>
        </p:txBody>
      </p:sp>
    </p:spTree>
    <p:extLst>
      <p:ext uri="{BB962C8B-B14F-4D97-AF65-F5344CB8AC3E}">
        <p14:creationId xmlns:p14="http://schemas.microsoft.com/office/powerpoint/2010/main" val="39646193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78</a:t>
            </a:fld>
            <a:endParaRPr lang="en-US"/>
          </a:p>
        </p:txBody>
      </p:sp>
    </p:spTree>
    <p:extLst>
      <p:ext uri="{BB962C8B-B14F-4D97-AF65-F5344CB8AC3E}">
        <p14:creationId xmlns:p14="http://schemas.microsoft.com/office/powerpoint/2010/main" val="2051858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79</a:t>
            </a:fld>
            <a:endParaRPr lang="en-US" dirty="0"/>
          </a:p>
        </p:txBody>
      </p:sp>
    </p:spTree>
    <p:extLst>
      <p:ext uri="{BB962C8B-B14F-4D97-AF65-F5344CB8AC3E}">
        <p14:creationId xmlns:p14="http://schemas.microsoft.com/office/powerpoint/2010/main" val="1646390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80</a:t>
            </a:fld>
            <a:endParaRPr lang="en-US"/>
          </a:p>
        </p:txBody>
      </p:sp>
    </p:spTree>
    <p:extLst>
      <p:ext uri="{BB962C8B-B14F-4D97-AF65-F5344CB8AC3E}">
        <p14:creationId xmlns:p14="http://schemas.microsoft.com/office/powerpoint/2010/main" val="1045310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81</a:t>
            </a:fld>
            <a:endParaRPr lang="en-US"/>
          </a:p>
        </p:txBody>
      </p:sp>
    </p:spTree>
    <p:extLst>
      <p:ext uri="{BB962C8B-B14F-4D97-AF65-F5344CB8AC3E}">
        <p14:creationId xmlns:p14="http://schemas.microsoft.com/office/powerpoint/2010/main" val="41711296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82</a:t>
            </a:fld>
            <a:endParaRPr lang="en-US"/>
          </a:p>
        </p:txBody>
      </p:sp>
    </p:spTree>
    <p:extLst>
      <p:ext uri="{BB962C8B-B14F-4D97-AF65-F5344CB8AC3E}">
        <p14:creationId xmlns:p14="http://schemas.microsoft.com/office/powerpoint/2010/main" val="26087100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83</a:t>
            </a:fld>
            <a:endParaRPr lang="en-US"/>
          </a:p>
        </p:txBody>
      </p:sp>
    </p:spTree>
    <p:extLst>
      <p:ext uri="{BB962C8B-B14F-4D97-AF65-F5344CB8AC3E}">
        <p14:creationId xmlns:p14="http://schemas.microsoft.com/office/powerpoint/2010/main" val="26940539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84</a:t>
            </a:fld>
            <a:endParaRPr lang="en-US"/>
          </a:p>
        </p:txBody>
      </p:sp>
    </p:spTree>
    <p:extLst>
      <p:ext uri="{BB962C8B-B14F-4D97-AF65-F5344CB8AC3E}">
        <p14:creationId xmlns:p14="http://schemas.microsoft.com/office/powerpoint/2010/main" val="3233276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90</a:t>
            </a:fld>
            <a:endParaRPr lang="en-US"/>
          </a:p>
        </p:txBody>
      </p:sp>
    </p:spTree>
    <p:extLst>
      <p:ext uri="{BB962C8B-B14F-4D97-AF65-F5344CB8AC3E}">
        <p14:creationId xmlns:p14="http://schemas.microsoft.com/office/powerpoint/2010/main" val="76155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8</a:t>
            </a:fld>
            <a:endParaRPr lang="en-US"/>
          </a:p>
        </p:txBody>
      </p:sp>
    </p:spTree>
    <p:extLst>
      <p:ext uri="{BB962C8B-B14F-4D97-AF65-F5344CB8AC3E}">
        <p14:creationId xmlns:p14="http://schemas.microsoft.com/office/powerpoint/2010/main" val="25970064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B0DA6-2245-4E70-A5D2-7EE159DB25F7}" type="slidenum">
              <a:rPr lang="en-US" smtClean="0"/>
              <a:pPr/>
              <a:t>116</a:t>
            </a:fld>
            <a:endParaRPr lang="en-US" dirty="0"/>
          </a:p>
        </p:txBody>
      </p:sp>
    </p:spTree>
    <p:extLst>
      <p:ext uri="{BB962C8B-B14F-4D97-AF65-F5344CB8AC3E}">
        <p14:creationId xmlns:p14="http://schemas.microsoft.com/office/powerpoint/2010/main" val="1160039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117</a:t>
            </a:fld>
            <a:endParaRPr lang="en-US"/>
          </a:p>
        </p:txBody>
      </p:sp>
    </p:spTree>
    <p:extLst>
      <p:ext uri="{BB962C8B-B14F-4D97-AF65-F5344CB8AC3E}">
        <p14:creationId xmlns:p14="http://schemas.microsoft.com/office/powerpoint/2010/main" val="518649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118</a:t>
            </a:fld>
            <a:endParaRPr lang="en-US" dirty="0"/>
          </a:p>
        </p:txBody>
      </p:sp>
    </p:spTree>
    <p:extLst>
      <p:ext uri="{BB962C8B-B14F-4D97-AF65-F5344CB8AC3E}">
        <p14:creationId xmlns:p14="http://schemas.microsoft.com/office/powerpoint/2010/main" val="133190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51DB6-9766-45D9-9D9B-77298589ED39}" type="slidenum">
              <a:rPr lang="en-US" smtClean="0"/>
              <a:t>9</a:t>
            </a:fld>
            <a:endParaRPr lang="en-US"/>
          </a:p>
        </p:txBody>
      </p:sp>
    </p:spTree>
    <p:extLst>
      <p:ext uri="{BB962C8B-B14F-4D97-AF65-F5344CB8AC3E}">
        <p14:creationId xmlns:p14="http://schemas.microsoft.com/office/powerpoint/2010/main" val="3659408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51DB6-9766-45D9-9D9B-77298589ED39}" type="slidenum">
              <a:rPr lang="en-US" smtClean="0"/>
              <a:t>10</a:t>
            </a:fld>
            <a:endParaRPr lang="en-US"/>
          </a:p>
        </p:txBody>
      </p:sp>
    </p:spTree>
    <p:extLst>
      <p:ext uri="{BB962C8B-B14F-4D97-AF65-F5344CB8AC3E}">
        <p14:creationId xmlns:p14="http://schemas.microsoft.com/office/powerpoint/2010/main" val="122029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eeva slide">
    <p:bg>
      <p:bgPr>
        <a:solidFill>
          <a:schemeClr val="tx2"/>
        </a:solidFill>
        <a:effectLst/>
      </p:bgPr>
    </p:bg>
    <p:spTree>
      <p:nvGrpSpPr>
        <p:cNvPr id="1" name=""/>
        <p:cNvGrpSpPr/>
        <p:nvPr/>
      </p:nvGrpSpPr>
      <p:grpSpPr>
        <a:xfrm>
          <a:off x="0" y="0"/>
          <a:ext cx="0" cy="0"/>
          <a:chOff x="0" y="0"/>
          <a:chExt cx="0" cy="0"/>
        </a:xfrm>
      </p:grpSpPr>
      <p:grpSp>
        <p:nvGrpSpPr>
          <p:cNvPr id="7" name="Group 13"/>
          <p:cNvGrpSpPr>
            <a:grpSpLocks noChangeAspect="1"/>
          </p:cNvGrpSpPr>
          <p:nvPr userDrawn="1"/>
        </p:nvGrpSpPr>
        <p:grpSpPr bwMode="auto">
          <a:xfrm>
            <a:off x="3703814" y="2867487"/>
            <a:ext cx="4784373" cy="1109709"/>
            <a:chOff x="0" y="1492"/>
            <a:chExt cx="5760" cy="1336"/>
          </a:xfrm>
          <a:solidFill>
            <a:schemeClr val="bg1"/>
          </a:solidFill>
        </p:grpSpPr>
        <p:sp>
          <p:nvSpPr>
            <p:cNvPr id="8"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31532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82881"/>
          </a:xfrm>
        </p:spPr>
        <p:txBody>
          <a:bodyPr/>
          <a:lstStyle/>
          <a:p>
            <a:r>
              <a:rPr lang="en-US"/>
              <a:t>Click to edit Master title style</a:t>
            </a:r>
            <a:endParaRPr lang="en-US" dirty="0"/>
          </a:p>
        </p:txBody>
      </p:sp>
    </p:spTree>
    <p:extLst>
      <p:ext uri="{BB962C8B-B14F-4D97-AF65-F5344CB8AC3E}">
        <p14:creationId xmlns:p14="http://schemas.microsoft.com/office/powerpoint/2010/main" val="32687001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5309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Orange">
    <p:bg>
      <p:bgPr>
        <a:solidFill>
          <a:schemeClr val="tx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771A77B-1F44-4C45-9FC1-E6BDBA049088}"/>
              </a:ext>
            </a:extLst>
          </p:cNvPr>
          <p:cNvGrpSpPr/>
          <p:nvPr userDrawn="1"/>
        </p:nvGrpSpPr>
        <p:grpSpPr>
          <a:xfrm>
            <a:off x="234968" y="6519734"/>
            <a:ext cx="244893" cy="248803"/>
            <a:chOff x="2666237" y="2584432"/>
            <a:chExt cx="864026" cy="877824"/>
          </a:xfrm>
          <a:solidFill>
            <a:schemeClr val="tx2"/>
          </a:solidFill>
        </p:grpSpPr>
        <p:sp>
          <p:nvSpPr>
            <p:cNvPr id="17" name="Freeform 18">
              <a:extLst>
                <a:ext uri="{FF2B5EF4-FFF2-40B4-BE49-F238E27FC236}">
                  <a16:creationId xmlns:a16="http://schemas.microsoft.com/office/drawing/2014/main" id="{FD72028D-DDA7-4967-A2CE-0329296D9D38}"/>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0B14393C-DF94-435E-A3D5-4C4618382FAB}"/>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Box 20">
            <a:extLst>
              <a:ext uri="{FF2B5EF4-FFF2-40B4-BE49-F238E27FC236}">
                <a16:creationId xmlns:a16="http://schemas.microsoft.com/office/drawing/2014/main" id="{96ACBAAB-B5D4-4EFE-94DD-62E2364FDB44}"/>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dirty="0">
              <a:solidFill>
                <a:schemeClr val="tx2">
                  <a:lumMod val="40000"/>
                  <a:lumOff val="60000"/>
                </a:schemeClr>
              </a:solidFill>
              <a:latin typeface="+mn-lt"/>
              <a:ea typeface="+mn-ea"/>
              <a:cs typeface="+mn-cs"/>
            </a:endParaRPr>
          </a:p>
        </p:txBody>
      </p:sp>
      <p:sp>
        <p:nvSpPr>
          <p:cNvPr id="11" name="TextBox 10">
            <a:extLst>
              <a:ext uri="{FF2B5EF4-FFF2-40B4-BE49-F238E27FC236}">
                <a16:creationId xmlns:a16="http://schemas.microsoft.com/office/drawing/2014/main" id="{6D12BFF4-1D13-4C5F-BB0E-FB5A71F3558D}"/>
              </a:ext>
            </a:extLst>
          </p:cNvPr>
          <p:cNvSpPr txBox="1"/>
          <p:nvPr userDrawn="1"/>
        </p:nvSpPr>
        <p:spPr>
          <a:xfrm>
            <a:off x="4392560" y="6530550"/>
            <a:ext cx="34068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1"/>
                </a:solidFill>
                <a:latin typeface="+mn-lt"/>
                <a:ea typeface="ＭＳ Ｐゴシック" charset="0"/>
              </a:rPr>
              <a:t>Copyright © Veeva Systems 2020</a:t>
            </a:r>
          </a:p>
        </p:txBody>
      </p:sp>
    </p:spTree>
    <p:extLst>
      <p:ext uri="{BB962C8B-B14F-4D97-AF65-F5344CB8AC3E}">
        <p14:creationId xmlns:p14="http://schemas.microsoft.com/office/powerpoint/2010/main" val="1927372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Horison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EC544-7AFA-441A-88D1-CC648E4AF892}"/>
              </a:ext>
            </a:extLst>
          </p:cNvPr>
          <p:cNvSpPr/>
          <p:nvPr userDrawn="1"/>
        </p:nvSpPr>
        <p:spPr>
          <a:xfrm>
            <a:off x="5173362" y="6519734"/>
            <a:ext cx="3188043" cy="3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49357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303" y="2673884"/>
            <a:ext cx="4423516" cy="1101213"/>
          </a:xfrm>
        </p:spPr>
        <p:txBody>
          <a:bodyPr anchor="ctr" anchorCtr="0"/>
          <a:lstStyle>
            <a:lvl1pPr>
              <a:defRPr>
                <a:solidFill>
                  <a:schemeClr val="bg1"/>
                </a:solidFill>
              </a:defRPr>
            </a:lvl1pPr>
          </a:lstStyle>
          <a:p>
            <a:r>
              <a:rPr lang="en-US"/>
              <a:t>Click to edit Master title style</a:t>
            </a:r>
            <a:endParaRPr lang="en-US" dirty="0"/>
          </a:p>
        </p:txBody>
      </p:sp>
      <p:sp>
        <p:nvSpPr>
          <p:cNvPr id="10" name="Content Placeholder 2"/>
          <p:cNvSpPr>
            <a:spLocks noGrp="1"/>
          </p:cNvSpPr>
          <p:nvPr>
            <p:ph idx="1"/>
          </p:nvPr>
        </p:nvSpPr>
        <p:spPr>
          <a:xfrm>
            <a:off x="5358808" y="1485900"/>
            <a:ext cx="6368904" cy="4991099"/>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F4CAE1D1-110B-4886-9EA2-83D162148686}"/>
              </a:ext>
            </a:extLst>
          </p:cNvPr>
          <p:cNvGrpSpPr/>
          <p:nvPr userDrawn="1"/>
        </p:nvGrpSpPr>
        <p:grpSpPr>
          <a:xfrm>
            <a:off x="234968" y="6519734"/>
            <a:ext cx="244893" cy="248803"/>
            <a:chOff x="2666237" y="2584432"/>
            <a:chExt cx="864026" cy="877824"/>
          </a:xfrm>
          <a:solidFill>
            <a:schemeClr val="tx2"/>
          </a:solidFill>
        </p:grpSpPr>
        <p:sp>
          <p:nvSpPr>
            <p:cNvPr id="11" name="Freeform 18">
              <a:extLst>
                <a:ext uri="{FF2B5EF4-FFF2-40B4-BE49-F238E27FC236}">
                  <a16:creationId xmlns:a16="http://schemas.microsoft.com/office/drawing/2014/main" id="{AE293493-C613-4580-9BA7-41575CA8580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9">
              <a:extLst>
                <a:ext uri="{FF2B5EF4-FFF2-40B4-BE49-F238E27FC236}">
                  <a16:creationId xmlns:a16="http://schemas.microsoft.com/office/drawing/2014/main" id="{BBAB441E-7D65-4517-91F3-48D6BF6B29C8}"/>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a:extLst>
              <a:ext uri="{FF2B5EF4-FFF2-40B4-BE49-F238E27FC236}">
                <a16:creationId xmlns:a16="http://schemas.microsoft.com/office/drawing/2014/main" id="{BCDA9090-28C5-41C1-88D4-65CD1E01E794}"/>
              </a:ext>
            </a:extLst>
          </p:cNvPr>
          <p:cNvSpPr txBox="1"/>
          <p:nvPr userDrawn="1"/>
        </p:nvSpPr>
        <p:spPr>
          <a:xfrm>
            <a:off x="4392560" y="6530550"/>
            <a:ext cx="34068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2">
                    <a:lumMod val="75000"/>
                  </a:schemeClr>
                </a:solidFill>
                <a:latin typeface="+mn-lt"/>
                <a:ea typeface="ＭＳ Ｐゴシック" charset="0"/>
              </a:rPr>
              <a:t>Copyright © Veeva Systems 2020</a:t>
            </a:r>
          </a:p>
        </p:txBody>
      </p:sp>
    </p:spTree>
    <p:extLst>
      <p:ext uri="{BB962C8B-B14F-4D97-AF65-F5344CB8AC3E}">
        <p14:creationId xmlns:p14="http://schemas.microsoft.com/office/powerpoint/2010/main" val="4147469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dirty="0" err="1">
              <a:solidFill>
                <a:schemeClr val="bg1"/>
              </a:solidFill>
              <a:latin typeface="Calibri Light" panose="020F0302020204030204" pitchFamily="34" charset="0"/>
            </a:endParaRPr>
          </a:p>
        </p:txBody>
      </p:sp>
      <p:sp>
        <p:nvSpPr>
          <p:cNvPr id="3" name="Isosceles Triangle 2"/>
          <p:cNvSpPr/>
          <p:nvPr userDrawn="1"/>
        </p:nvSpPr>
        <p:spPr>
          <a:xfrm rot="5400000">
            <a:off x="5876152" y="3287625"/>
            <a:ext cx="668859" cy="282753"/>
          </a:xfrm>
          <a:prstGeom prst="triangl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dirty="0" err="1">
              <a:solidFill>
                <a:schemeClr val="bg1"/>
              </a:solidFill>
              <a:latin typeface="Calibri Light" panose="020F0302020204030204" pitchFamily="34" charset="0"/>
            </a:endParaRPr>
          </a:p>
        </p:txBody>
      </p:sp>
      <p:sp>
        <p:nvSpPr>
          <p:cNvPr id="10" name="TextBox 9">
            <a:extLst>
              <a:ext uri="{FF2B5EF4-FFF2-40B4-BE49-F238E27FC236}">
                <a16:creationId xmlns:a16="http://schemas.microsoft.com/office/drawing/2014/main" id="{51C821FF-59B0-451F-99EC-ABE653651042}"/>
              </a:ext>
            </a:extLst>
          </p:cNvPr>
          <p:cNvSpPr txBox="1"/>
          <p:nvPr userDrawn="1"/>
        </p:nvSpPr>
        <p:spPr>
          <a:xfrm>
            <a:off x="11017792" y="6509749"/>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dirty="0">
              <a:solidFill>
                <a:schemeClr val="tx1">
                  <a:tint val="75000"/>
                </a:schemeClr>
              </a:solidFill>
              <a:latin typeface="+mn-lt"/>
              <a:ea typeface="+mn-ea"/>
              <a:cs typeface="+mn-cs"/>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9607FDE7-CC18-4E6F-9A0C-7AC645F19F87}"/>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bg1">
                    <a:lumMod val="75000"/>
                  </a:schemeClr>
                </a:solidFill>
                <a:latin typeface="+mn-lt"/>
                <a:ea typeface="+mn-ea"/>
                <a:cs typeface="+mn-cs"/>
              </a:rPr>
              <a:pPr algn="r"/>
              <a:t>‹#›</a:t>
            </a:fld>
            <a:endParaRPr lang="en-US" sz="1000" kern="1200" dirty="0">
              <a:solidFill>
                <a:schemeClr val="bg1">
                  <a:lumMod val="75000"/>
                </a:schemeClr>
              </a:solidFill>
              <a:latin typeface="+mn-lt"/>
              <a:ea typeface="+mn-ea"/>
              <a:cs typeface="+mn-cs"/>
            </a:endParaRPr>
          </a:p>
        </p:txBody>
      </p:sp>
      <p:sp>
        <p:nvSpPr>
          <p:cNvPr id="15" name="TextBox 14">
            <a:extLst>
              <a:ext uri="{FF2B5EF4-FFF2-40B4-BE49-F238E27FC236}">
                <a16:creationId xmlns:a16="http://schemas.microsoft.com/office/drawing/2014/main" id="{114DE950-F935-480D-8424-3DB7CE040452}"/>
              </a:ext>
            </a:extLst>
          </p:cNvPr>
          <p:cNvSpPr txBox="1"/>
          <p:nvPr userDrawn="1"/>
        </p:nvSpPr>
        <p:spPr>
          <a:xfrm>
            <a:off x="5430523" y="6530550"/>
            <a:ext cx="34068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2">
                    <a:lumMod val="75000"/>
                  </a:schemeClr>
                </a:solidFill>
                <a:latin typeface="+mn-lt"/>
                <a:ea typeface="ＭＳ Ｐゴシック" charset="0"/>
              </a:rPr>
              <a:t>Copyright © Veeva Systems 2020</a:t>
            </a:r>
          </a:p>
        </p:txBody>
      </p:sp>
    </p:spTree>
    <p:extLst>
      <p:ext uri="{BB962C8B-B14F-4D97-AF65-F5344CB8AC3E}">
        <p14:creationId xmlns:p14="http://schemas.microsoft.com/office/powerpoint/2010/main" val="26634708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dirty="0" err="1">
              <a:solidFill>
                <a:schemeClr val="bg1"/>
              </a:solidFill>
              <a:latin typeface="Calibri Light" panose="020F0302020204030204" pitchFamily="34" charset="0"/>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 Placeholder 4">
            <a:extLst>
              <a:ext uri="{FF2B5EF4-FFF2-40B4-BE49-F238E27FC236}">
                <a16:creationId xmlns:a16="http://schemas.microsoft.com/office/drawing/2014/main" id="{C647675E-6477-4288-8C9D-57958BC1D658}"/>
              </a:ext>
            </a:extLst>
          </p:cNvPr>
          <p:cNvSpPr>
            <a:spLocks noGrp="1"/>
          </p:cNvSpPr>
          <p:nvPr>
            <p:ph type="body" sz="quarter" idx="10" hasCustomPrompt="1"/>
          </p:nvPr>
        </p:nvSpPr>
        <p:spPr>
          <a:xfrm>
            <a:off x="6639869" y="1333500"/>
            <a:ext cx="4794250" cy="4128186"/>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quote here if you want to include an image to the left side of the slide.”</a:t>
            </a:r>
          </a:p>
          <a:p>
            <a:pPr lvl="0"/>
            <a:endParaRPr lang="en-US" dirty="0"/>
          </a:p>
          <a:p>
            <a:pPr lvl="0"/>
            <a:r>
              <a:rPr lang="en-US" dirty="0" err="1"/>
              <a:t>Firstname</a:t>
            </a:r>
            <a:r>
              <a:rPr lang="en-US" dirty="0"/>
              <a:t> </a:t>
            </a:r>
            <a:r>
              <a:rPr lang="en-US" dirty="0" err="1"/>
              <a:t>Lastname</a:t>
            </a:r>
            <a:endParaRPr lang="en-US" dirty="0"/>
          </a:p>
        </p:txBody>
      </p:sp>
      <p:sp>
        <p:nvSpPr>
          <p:cNvPr id="16" name="TextBox 15">
            <a:extLst>
              <a:ext uri="{FF2B5EF4-FFF2-40B4-BE49-F238E27FC236}">
                <a16:creationId xmlns:a16="http://schemas.microsoft.com/office/drawing/2014/main" id="{BA35433F-BFD5-45B4-9B19-FA85C81FC7F9}"/>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dirty="0">
              <a:solidFill>
                <a:schemeClr val="tx2">
                  <a:lumMod val="40000"/>
                  <a:lumOff val="60000"/>
                </a:schemeClr>
              </a:solidFill>
              <a:latin typeface="+mn-lt"/>
              <a:ea typeface="+mn-ea"/>
              <a:cs typeface="+mn-cs"/>
            </a:endParaRPr>
          </a:p>
        </p:txBody>
      </p:sp>
      <p:sp>
        <p:nvSpPr>
          <p:cNvPr id="15" name="TextBox 14">
            <a:extLst>
              <a:ext uri="{FF2B5EF4-FFF2-40B4-BE49-F238E27FC236}">
                <a16:creationId xmlns:a16="http://schemas.microsoft.com/office/drawing/2014/main" id="{316D538A-0A93-4AB3-8B6C-ABA08FF06752}"/>
              </a:ext>
            </a:extLst>
          </p:cNvPr>
          <p:cNvSpPr txBox="1"/>
          <p:nvPr userDrawn="1"/>
        </p:nvSpPr>
        <p:spPr>
          <a:xfrm>
            <a:off x="5430523" y="6530550"/>
            <a:ext cx="34068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1"/>
                </a:solidFill>
                <a:latin typeface="+mn-lt"/>
                <a:ea typeface="ＭＳ Ｐゴシック" charset="0"/>
              </a:rPr>
              <a:t>Copyright © Veeva Systems 2020</a:t>
            </a:r>
          </a:p>
        </p:txBody>
      </p:sp>
    </p:spTree>
    <p:extLst>
      <p:ext uri="{BB962C8B-B14F-4D97-AF65-F5344CB8AC3E}">
        <p14:creationId xmlns:p14="http://schemas.microsoft.com/office/powerpoint/2010/main" val="17975336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tx2"/>
        </a:solidFill>
        <a:effectLst/>
      </p:bgPr>
    </p:bg>
    <p:spTree>
      <p:nvGrpSpPr>
        <p:cNvPr id="1" name=""/>
        <p:cNvGrpSpPr/>
        <p:nvPr/>
      </p:nvGrpSpPr>
      <p:grpSpPr>
        <a:xfrm>
          <a:off x="0" y="0"/>
          <a:ext cx="0" cy="0"/>
          <a:chOff x="0" y="0"/>
          <a:chExt cx="0" cy="0"/>
        </a:xfrm>
      </p:grpSpPr>
      <p:sp>
        <p:nvSpPr>
          <p:cNvPr id="8" name="Freeform 7"/>
          <p:cNvSpPr>
            <a:spLocks noEditPoints="1"/>
          </p:cNvSpPr>
          <p:nvPr userDrawn="1"/>
        </p:nvSpPr>
        <p:spPr bwMode="auto">
          <a:xfrm>
            <a:off x="5156200" y="1813011"/>
            <a:ext cx="1879600" cy="1870075"/>
          </a:xfrm>
          <a:custGeom>
            <a:avLst/>
            <a:gdLst>
              <a:gd name="T0" fmla="*/ 113 w 226"/>
              <a:gd name="T1" fmla="*/ 0 h 226"/>
              <a:gd name="T2" fmla="*/ 0 w 226"/>
              <a:gd name="T3" fmla="*/ 113 h 226"/>
              <a:gd name="T4" fmla="*/ 19 w 226"/>
              <a:gd name="T5" fmla="*/ 175 h 226"/>
              <a:gd name="T6" fmla="*/ 7 w 226"/>
              <a:gd name="T7" fmla="*/ 217 h 226"/>
              <a:gd name="T8" fmla="*/ 49 w 226"/>
              <a:gd name="T9" fmla="*/ 206 h 226"/>
              <a:gd name="T10" fmla="*/ 113 w 226"/>
              <a:gd name="T11" fmla="*/ 226 h 226"/>
              <a:gd name="T12" fmla="*/ 226 w 226"/>
              <a:gd name="T13" fmla="*/ 113 h 226"/>
              <a:gd name="T14" fmla="*/ 113 w 226"/>
              <a:gd name="T15" fmla="*/ 0 h 226"/>
              <a:gd name="T16" fmla="*/ 111 w 226"/>
              <a:gd name="T17" fmla="*/ 182 h 226"/>
              <a:gd name="T18" fmla="*/ 92 w 226"/>
              <a:gd name="T19" fmla="*/ 164 h 226"/>
              <a:gd name="T20" fmla="*/ 111 w 226"/>
              <a:gd name="T21" fmla="*/ 145 h 226"/>
              <a:gd name="T22" fmla="*/ 130 w 226"/>
              <a:gd name="T23" fmla="*/ 164 h 226"/>
              <a:gd name="T24" fmla="*/ 111 w 226"/>
              <a:gd name="T25" fmla="*/ 182 h 226"/>
              <a:gd name="T26" fmla="*/ 128 w 226"/>
              <a:gd name="T27" fmla="*/ 127 h 226"/>
              <a:gd name="T28" fmla="*/ 128 w 226"/>
              <a:gd name="T29" fmla="*/ 138 h 226"/>
              <a:gd name="T30" fmla="*/ 96 w 226"/>
              <a:gd name="T31" fmla="*/ 138 h 226"/>
              <a:gd name="T32" fmla="*/ 96 w 226"/>
              <a:gd name="T33" fmla="*/ 123 h 226"/>
              <a:gd name="T34" fmla="*/ 123 w 226"/>
              <a:gd name="T35" fmla="*/ 85 h 226"/>
              <a:gd name="T36" fmla="*/ 110 w 226"/>
              <a:gd name="T37" fmla="*/ 73 h 226"/>
              <a:gd name="T38" fmla="*/ 91 w 226"/>
              <a:gd name="T39" fmla="*/ 87 h 226"/>
              <a:gd name="T40" fmla="*/ 71 w 226"/>
              <a:gd name="T41" fmla="*/ 69 h 226"/>
              <a:gd name="T42" fmla="*/ 114 w 226"/>
              <a:gd name="T43" fmla="*/ 44 h 226"/>
              <a:gd name="T44" fmla="*/ 155 w 226"/>
              <a:gd name="T45" fmla="*/ 85 h 226"/>
              <a:gd name="T46" fmla="*/ 128 w 226"/>
              <a:gd name="T47" fmla="*/ 1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6">
                <a:moveTo>
                  <a:pt x="113" y="0"/>
                </a:moveTo>
                <a:cubicBezTo>
                  <a:pt x="51" y="0"/>
                  <a:pt x="0" y="51"/>
                  <a:pt x="0" y="113"/>
                </a:cubicBezTo>
                <a:cubicBezTo>
                  <a:pt x="0" y="136"/>
                  <a:pt x="7" y="157"/>
                  <a:pt x="19" y="175"/>
                </a:cubicBezTo>
                <a:cubicBezTo>
                  <a:pt x="7" y="217"/>
                  <a:pt x="7" y="217"/>
                  <a:pt x="7" y="217"/>
                </a:cubicBezTo>
                <a:cubicBezTo>
                  <a:pt x="49" y="206"/>
                  <a:pt x="49" y="206"/>
                  <a:pt x="49" y="206"/>
                </a:cubicBezTo>
                <a:cubicBezTo>
                  <a:pt x="67" y="218"/>
                  <a:pt x="89" y="226"/>
                  <a:pt x="113" y="226"/>
                </a:cubicBezTo>
                <a:cubicBezTo>
                  <a:pt x="175" y="226"/>
                  <a:pt x="226" y="175"/>
                  <a:pt x="226" y="113"/>
                </a:cubicBezTo>
                <a:cubicBezTo>
                  <a:pt x="226" y="51"/>
                  <a:pt x="175" y="0"/>
                  <a:pt x="113" y="0"/>
                </a:cubicBezTo>
                <a:close/>
                <a:moveTo>
                  <a:pt x="111" y="182"/>
                </a:moveTo>
                <a:cubicBezTo>
                  <a:pt x="101" y="182"/>
                  <a:pt x="92" y="174"/>
                  <a:pt x="92" y="164"/>
                </a:cubicBezTo>
                <a:cubicBezTo>
                  <a:pt x="92" y="153"/>
                  <a:pt x="101" y="145"/>
                  <a:pt x="111" y="145"/>
                </a:cubicBezTo>
                <a:cubicBezTo>
                  <a:pt x="121" y="145"/>
                  <a:pt x="130" y="153"/>
                  <a:pt x="130" y="164"/>
                </a:cubicBezTo>
                <a:cubicBezTo>
                  <a:pt x="130" y="174"/>
                  <a:pt x="121" y="182"/>
                  <a:pt x="111" y="182"/>
                </a:cubicBezTo>
                <a:close/>
                <a:moveTo>
                  <a:pt x="128" y="127"/>
                </a:moveTo>
                <a:cubicBezTo>
                  <a:pt x="128" y="138"/>
                  <a:pt x="128" y="138"/>
                  <a:pt x="128" y="138"/>
                </a:cubicBezTo>
                <a:cubicBezTo>
                  <a:pt x="96" y="138"/>
                  <a:pt x="96" y="138"/>
                  <a:pt x="96" y="138"/>
                </a:cubicBezTo>
                <a:cubicBezTo>
                  <a:pt x="96" y="123"/>
                  <a:pt x="96" y="123"/>
                  <a:pt x="96" y="123"/>
                </a:cubicBezTo>
                <a:cubicBezTo>
                  <a:pt x="96" y="105"/>
                  <a:pt x="123" y="95"/>
                  <a:pt x="123" y="85"/>
                </a:cubicBezTo>
                <a:cubicBezTo>
                  <a:pt x="123" y="78"/>
                  <a:pt x="116" y="73"/>
                  <a:pt x="110" y="73"/>
                </a:cubicBezTo>
                <a:cubicBezTo>
                  <a:pt x="103" y="73"/>
                  <a:pt x="97" y="80"/>
                  <a:pt x="91" y="87"/>
                </a:cubicBezTo>
                <a:cubicBezTo>
                  <a:pt x="71" y="69"/>
                  <a:pt x="71" y="69"/>
                  <a:pt x="71" y="69"/>
                </a:cubicBezTo>
                <a:cubicBezTo>
                  <a:pt x="83" y="53"/>
                  <a:pt x="97" y="44"/>
                  <a:pt x="114" y="44"/>
                </a:cubicBezTo>
                <a:cubicBezTo>
                  <a:pt x="137" y="44"/>
                  <a:pt x="155" y="60"/>
                  <a:pt x="155" y="85"/>
                </a:cubicBezTo>
                <a:cubicBezTo>
                  <a:pt x="155" y="110"/>
                  <a:pt x="128" y="116"/>
                  <a:pt x="128" y="127"/>
                </a:cubicBezTo>
                <a:close/>
              </a:path>
            </a:pathLst>
          </a:custGeom>
          <a:solidFill>
            <a:srgbClr val="FFFFFF"/>
          </a:solidFill>
          <a:ln w="285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userDrawn="1"/>
        </p:nvSpPr>
        <p:spPr>
          <a:xfrm>
            <a:off x="4099368" y="4244406"/>
            <a:ext cx="3993265" cy="1015663"/>
          </a:xfrm>
          <a:prstGeom prst="rect">
            <a:avLst/>
          </a:prstGeom>
          <a:noFill/>
          <a:ln>
            <a:noFill/>
          </a:ln>
        </p:spPr>
        <p:txBody>
          <a:bodyPr wrap="square" rtlCol="0">
            <a:spAutoFit/>
          </a:bodyPr>
          <a:lstStyle/>
          <a:p>
            <a:pPr algn="ctr"/>
            <a:r>
              <a:rPr lang="en-US" sz="6000" dirty="0">
                <a:solidFill>
                  <a:schemeClr val="bg1"/>
                </a:solidFill>
              </a:rPr>
              <a:t>Questions</a:t>
            </a:r>
          </a:p>
        </p:txBody>
      </p:sp>
    </p:spTree>
    <p:extLst>
      <p:ext uri="{BB962C8B-B14F-4D97-AF65-F5344CB8AC3E}">
        <p14:creationId xmlns:p14="http://schemas.microsoft.com/office/powerpoint/2010/main" val="16939694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4" name="TextBox 13"/>
          <p:cNvSpPr txBox="1"/>
          <p:nvPr userDrawn="1"/>
        </p:nvSpPr>
        <p:spPr>
          <a:xfrm>
            <a:off x="4099368" y="4244406"/>
            <a:ext cx="3993265" cy="1015663"/>
          </a:xfrm>
          <a:prstGeom prst="rect">
            <a:avLst/>
          </a:prstGeom>
          <a:noFill/>
          <a:ln>
            <a:noFill/>
          </a:ln>
        </p:spPr>
        <p:txBody>
          <a:bodyPr wrap="square" rtlCol="0">
            <a:spAutoFit/>
          </a:bodyPr>
          <a:lstStyle/>
          <a:p>
            <a:pPr algn="ctr"/>
            <a:r>
              <a:rPr lang="en-US" sz="6000" dirty="0">
                <a:solidFill>
                  <a:schemeClr val="bg1"/>
                </a:solidFill>
              </a:rPr>
              <a:t>Thank you</a:t>
            </a:r>
          </a:p>
        </p:txBody>
      </p:sp>
      <p:grpSp>
        <p:nvGrpSpPr>
          <p:cNvPr id="9" name="Group 4"/>
          <p:cNvGrpSpPr>
            <a:grpSpLocks noChangeAspect="1"/>
          </p:cNvGrpSpPr>
          <p:nvPr userDrawn="1"/>
        </p:nvGrpSpPr>
        <p:grpSpPr bwMode="auto">
          <a:xfrm>
            <a:off x="5363368" y="2079884"/>
            <a:ext cx="1465263" cy="1498600"/>
            <a:chOff x="5098" y="1275"/>
            <a:chExt cx="923" cy="944"/>
          </a:xfrm>
        </p:grpSpPr>
        <p:sp>
          <p:nvSpPr>
            <p:cNvPr id="10" name="AutoShape 3"/>
            <p:cNvSpPr>
              <a:spLocks noChangeAspect="1" noChangeArrowheads="1" noTextEdit="1"/>
            </p:cNvSpPr>
            <p:nvPr userDrawn="1"/>
          </p:nvSpPr>
          <p:spPr bwMode="auto">
            <a:xfrm>
              <a:off x="5098" y="1275"/>
              <a:ext cx="923"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098" y="1276"/>
              <a:ext cx="923" cy="942"/>
            </a:xfrm>
            <a:custGeom>
              <a:avLst/>
              <a:gdLst>
                <a:gd name="T0" fmla="*/ 0 w 923"/>
                <a:gd name="T1" fmla="*/ 0 h 942"/>
                <a:gd name="T2" fmla="*/ 160 w 923"/>
                <a:gd name="T3" fmla="*/ 0 h 942"/>
                <a:gd name="T4" fmla="*/ 464 w 923"/>
                <a:gd name="T5" fmla="*/ 616 h 942"/>
                <a:gd name="T6" fmla="*/ 765 w 923"/>
                <a:gd name="T7" fmla="*/ 0 h 942"/>
                <a:gd name="T8" fmla="*/ 923 w 923"/>
                <a:gd name="T9" fmla="*/ 0 h 942"/>
                <a:gd name="T10" fmla="*/ 463 w 923"/>
                <a:gd name="T11" fmla="*/ 942 h 942"/>
                <a:gd name="T12" fmla="*/ 0 w 923"/>
                <a:gd name="T13" fmla="*/ 0 h 942"/>
              </a:gdLst>
              <a:ahLst/>
              <a:cxnLst>
                <a:cxn ang="0">
                  <a:pos x="T0" y="T1"/>
                </a:cxn>
                <a:cxn ang="0">
                  <a:pos x="T2" y="T3"/>
                </a:cxn>
                <a:cxn ang="0">
                  <a:pos x="T4" y="T5"/>
                </a:cxn>
                <a:cxn ang="0">
                  <a:pos x="T6" y="T7"/>
                </a:cxn>
                <a:cxn ang="0">
                  <a:pos x="T8" y="T9"/>
                </a:cxn>
                <a:cxn ang="0">
                  <a:pos x="T10" y="T11"/>
                </a:cxn>
                <a:cxn ang="0">
                  <a:pos x="T12" y="T13"/>
                </a:cxn>
              </a:cxnLst>
              <a:rect l="0" t="0" r="r" b="b"/>
              <a:pathLst>
                <a:path w="923" h="942">
                  <a:moveTo>
                    <a:pt x="0" y="0"/>
                  </a:moveTo>
                  <a:lnTo>
                    <a:pt x="160" y="0"/>
                  </a:lnTo>
                  <a:lnTo>
                    <a:pt x="464" y="616"/>
                  </a:lnTo>
                  <a:lnTo>
                    <a:pt x="765" y="0"/>
                  </a:lnTo>
                  <a:lnTo>
                    <a:pt x="923" y="0"/>
                  </a:lnTo>
                  <a:lnTo>
                    <a:pt x="463" y="94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352" y="1278"/>
              <a:ext cx="415" cy="417"/>
            </a:xfrm>
            <a:custGeom>
              <a:avLst/>
              <a:gdLst>
                <a:gd name="T0" fmla="*/ 0 w 340"/>
                <a:gd name="T1" fmla="*/ 1 h 340"/>
                <a:gd name="T2" fmla="*/ 170 w 340"/>
                <a:gd name="T3" fmla="*/ 340 h 340"/>
                <a:gd name="T4" fmla="*/ 340 w 340"/>
                <a:gd name="T5" fmla="*/ 1 h 340"/>
                <a:gd name="T6" fmla="*/ 0 w 340"/>
                <a:gd name="T7" fmla="*/ 1 h 340"/>
              </a:gdLst>
              <a:ahLst/>
              <a:cxnLst>
                <a:cxn ang="0">
                  <a:pos x="T0" y="T1"/>
                </a:cxn>
                <a:cxn ang="0">
                  <a:pos x="T2" y="T3"/>
                </a:cxn>
                <a:cxn ang="0">
                  <a:pos x="T4" y="T5"/>
                </a:cxn>
                <a:cxn ang="0">
                  <a:pos x="T6" y="T7"/>
                </a:cxn>
              </a:cxnLst>
              <a:rect l="0" t="0" r="r" b="b"/>
              <a:pathLst>
                <a:path w="340" h="340">
                  <a:moveTo>
                    <a:pt x="0" y="1"/>
                  </a:moveTo>
                  <a:cubicBezTo>
                    <a:pt x="170" y="340"/>
                    <a:pt x="170" y="340"/>
                    <a:pt x="170" y="340"/>
                  </a:cubicBezTo>
                  <a:cubicBezTo>
                    <a:pt x="340" y="1"/>
                    <a:pt x="340" y="1"/>
                    <a:pt x="340" y="1"/>
                  </a:cubicBezTo>
                  <a:cubicBezTo>
                    <a:pt x="340" y="1"/>
                    <a:pt x="0" y="0"/>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51238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orange foo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defRPr>
                <a:solidFill>
                  <a:srgbClr val="5A7E96"/>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609600" y="1371600"/>
            <a:ext cx="10972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67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eeva slide">
    <p:bg>
      <p:bgPr>
        <a:solidFill>
          <a:schemeClr val="tx2"/>
        </a:solidFill>
        <a:effectLst/>
      </p:bgPr>
    </p:bg>
    <p:spTree>
      <p:nvGrpSpPr>
        <p:cNvPr id="1" name=""/>
        <p:cNvGrpSpPr/>
        <p:nvPr/>
      </p:nvGrpSpPr>
      <p:grpSpPr>
        <a:xfrm>
          <a:off x="0" y="0"/>
          <a:ext cx="0" cy="0"/>
          <a:chOff x="0" y="0"/>
          <a:chExt cx="0" cy="0"/>
        </a:xfrm>
      </p:grpSpPr>
      <p:grpSp>
        <p:nvGrpSpPr>
          <p:cNvPr id="7" name="Group 13"/>
          <p:cNvGrpSpPr>
            <a:grpSpLocks noChangeAspect="1"/>
          </p:cNvGrpSpPr>
          <p:nvPr userDrawn="1"/>
        </p:nvGrpSpPr>
        <p:grpSpPr bwMode="auto">
          <a:xfrm>
            <a:off x="3703814" y="2867487"/>
            <a:ext cx="4784373" cy="1109709"/>
            <a:chOff x="0" y="1492"/>
            <a:chExt cx="5760" cy="1336"/>
          </a:xfrm>
          <a:solidFill>
            <a:schemeClr val="bg1"/>
          </a:solidFill>
        </p:grpSpPr>
        <p:sp>
          <p:nvSpPr>
            <p:cNvPr id="8"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111670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1524000" y="1092222"/>
            <a:ext cx="9144000" cy="2299052"/>
          </a:xfrm>
        </p:spPr>
        <p:txBody>
          <a:bodyPr anchor="b"/>
          <a:lstStyle>
            <a:lvl1pPr algn="ctr">
              <a:lnSpc>
                <a:spcPct val="80000"/>
              </a:lnSpc>
              <a:defRPr sz="6000">
                <a:solidFill>
                  <a:schemeClr val="bg1"/>
                </a:solidFill>
                <a:latin typeface="Calibri Light" panose="020F0302020204030204" pitchFamily="34" charset="0"/>
                <a:cs typeface="Calibri Light" panose="020F0302020204030204" pitchFamily="34" charset="0"/>
              </a:defRPr>
            </a:lvl1pPr>
          </a:lstStyle>
          <a:p>
            <a:r>
              <a:rPr lang="en-US" dirty="0"/>
              <a:t>Presentation Title</a:t>
            </a:r>
          </a:p>
        </p:txBody>
      </p:sp>
      <p:sp>
        <p:nvSpPr>
          <p:cNvPr id="25" name="Subtitle 2"/>
          <p:cNvSpPr>
            <a:spLocks noGrp="1"/>
          </p:cNvSpPr>
          <p:nvPr>
            <p:ph type="subTitle" idx="1" hasCustomPrompt="1"/>
          </p:nvPr>
        </p:nvSpPr>
        <p:spPr>
          <a:xfrm>
            <a:off x="805543" y="3391274"/>
            <a:ext cx="10580914" cy="892630"/>
          </a:xfrm>
        </p:spPr>
        <p:txBody>
          <a:bodyPr>
            <a:normAutofit/>
          </a:bodyPr>
          <a:lstStyle>
            <a:lvl1pPr marL="0" indent="0" algn="ctr">
              <a:lnSpc>
                <a:spcPct val="80000"/>
              </a:lnSpc>
              <a:buNone/>
              <a:defRPr sz="40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6" name="Group 13"/>
          <p:cNvGrpSpPr>
            <a:grpSpLocks noChangeAspect="1"/>
          </p:cNvGrpSpPr>
          <p:nvPr userDrawn="1"/>
        </p:nvGrpSpPr>
        <p:grpSpPr bwMode="auto">
          <a:xfrm>
            <a:off x="4879767" y="5158664"/>
            <a:ext cx="2432467" cy="564197"/>
            <a:chOff x="0" y="1492"/>
            <a:chExt cx="5760" cy="1336"/>
          </a:xfrm>
          <a:solidFill>
            <a:schemeClr val="bg1"/>
          </a:solidFill>
        </p:grpSpPr>
        <p:sp>
          <p:nvSpPr>
            <p:cNvPr id="27"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49633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1524000" y="1092222"/>
            <a:ext cx="9144000" cy="2299052"/>
          </a:xfrm>
        </p:spPr>
        <p:txBody>
          <a:bodyPr anchor="b"/>
          <a:lstStyle>
            <a:lvl1pPr algn="ctr">
              <a:lnSpc>
                <a:spcPct val="80000"/>
              </a:lnSpc>
              <a:defRPr sz="6000">
                <a:solidFill>
                  <a:schemeClr val="bg1"/>
                </a:solidFill>
                <a:latin typeface="Calibri Light" panose="020F0302020204030204" pitchFamily="34" charset="0"/>
                <a:cs typeface="Calibri Light" panose="020F0302020204030204" pitchFamily="34" charset="0"/>
              </a:defRPr>
            </a:lvl1pPr>
          </a:lstStyle>
          <a:p>
            <a:r>
              <a:rPr lang="en-US" dirty="0"/>
              <a:t>Presentation Title</a:t>
            </a:r>
          </a:p>
        </p:txBody>
      </p:sp>
      <p:sp>
        <p:nvSpPr>
          <p:cNvPr id="25" name="Subtitle 2"/>
          <p:cNvSpPr>
            <a:spLocks noGrp="1"/>
          </p:cNvSpPr>
          <p:nvPr>
            <p:ph type="subTitle" idx="1" hasCustomPrompt="1"/>
          </p:nvPr>
        </p:nvSpPr>
        <p:spPr>
          <a:xfrm>
            <a:off x="805543" y="3391274"/>
            <a:ext cx="10580914" cy="892630"/>
          </a:xfrm>
        </p:spPr>
        <p:txBody>
          <a:bodyPr>
            <a:normAutofit/>
          </a:bodyPr>
          <a:lstStyle>
            <a:lvl1pPr marL="0" indent="0" algn="ctr">
              <a:lnSpc>
                <a:spcPct val="80000"/>
              </a:lnSpc>
              <a:buNone/>
              <a:defRPr sz="40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6" name="Group 13"/>
          <p:cNvGrpSpPr>
            <a:grpSpLocks noChangeAspect="1"/>
          </p:cNvGrpSpPr>
          <p:nvPr userDrawn="1"/>
        </p:nvGrpSpPr>
        <p:grpSpPr bwMode="auto">
          <a:xfrm>
            <a:off x="4879767" y="5158664"/>
            <a:ext cx="2432467" cy="564197"/>
            <a:chOff x="0" y="1492"/>
            <a:chExt cx="5760" cy="1336"/>
          </a:xfrm>
          <a:solidFill>
            <a:schemeClr val="bg1"/>
          </a:solidFill>
        </p:grpSpPr>
        <p:sp>
          <p:nvSpPr>
            <p:cNvPr id="27"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8343918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bg>
      <p:bgPr>
        <a:solidFill>
          <a:schemeClr val="tx2"/>
        </a:solidFill>
        <a:effectLst/>
      </p:bgPr>
    </p:bg>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1524000" y="1631148"/>
            <a:ext cx="9144000" cy="2387600"/>
          </a:xfrm>
        </p:spPr>
        <p:txBody>
          <a:bodyPr anchor="b"/>
          <a:lstStyle>
            <a:lvl1pPr algn="ctr">
              <a:defRPr sz="5400">
                <a:solidFill>
                  <a:schemeClr val="bg1"/>
                </a:solidFill>
                <a:latin typeface="Calibri Light" panose="020F0302020204030204" pitchFamily="34" charset="0"/>
                <a:cs typeface="Calibri Light" panose="020F0302020204030204" pitchFamily="34" charset="0"/>
              </a:defRPr>
            </a:lvl1pPr>
          </a:lstStyle>
          <a:p>
            <a:r>
              <a:rPr lang="en-US" dirty="0"/>
              <a:t>Section Break Title</a:t>
            </a:r>
          </a:p>
        </p:txBody>
      </p:sp>
      <p:sp>
        <p:nvSpPr>
          <p:cNvPr id="21" name="Subtitle 2"/>
          <p:cNvSpPr>
            <a:spLocks noGrp="1"/>
          </p:cNvSpPr>
          <p:nvPr>
            <p:ph type="subTitle" idx="1" hasCustomPrompt="1"/>
          </p:nvPr>
        </p:nvSpPr>
        <p:spPr>
          <a:xfrm>
            <a:off x="805543" y="3930200"/>
            <a:ext cx="10580914" cy="892630"/>
          </a:xfrm>
        </p:spPr>
        <p:txBody>
          <a:bodyPr>
            <a:normAutofit/>
          </a:bodyPr>
          <a:lstStyle>
            <a:lvl1pPr marL="0" indent="0" algn="ctr">
              <a:lnSpc>
                <a:spcPct val="80000"/>
              </a:lnSpc>
              <a:buNone/>
              <a:defRPr sz="36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2" name="Group 21"/>
          <p:cNvGrpSpPr>
            <a:grpSpLocks noChangeAspect="1"/>
          </p:cNvGrpSpPr>
          <p:nvPr userDrawn="1"/>
        </p:nvGrpSpPr>
        <p:grpSpPr>
          <a:xfrm>
            <a:off x="5645986" y="1412969"/>
            <a:ext cx="900028" cy="914400"/>
            <a:chOff x="5127584" y="2099392"/>
            <a:chExt cx="555329" cy="564197"/>
          </a:xfrm>
        </p:grpSpPr>
        <p:sp>
          <p:nvSpPr>
            <p:cNvPr id="23" name="Freeform 18"/>
            <p:cNvSpPr>
              <a:spLocks/>
            </p:cNvSpPr>
            <p:nvPr userDrawn="1"/>
          </p:nvSpPr>
          <p:spPr bwMode="auto">
            <a:xfrm>
              <a:off x="5127584" y="2099392"/>
              <a:ext cx="555329" cy="564197"/>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p:cNvSpPr>
            <p:nvPr userDrawn="1"/>
          </p:nvSpPr>
          <p:spPr bwMode="auto">
            <a:xfrm>
              <a:off x="5279613" y="2099392"/>
              <a:ext cx="250848" cy="251270"/>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398661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eaker Slide with picture">
    <p:bg>
      <p:bgPr>
        <a:solidFill>
          <a:schemeClr val="tx2"/>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hasCustomPrompt="1"/>
          </p:nvPr>
        </p:nvSpPr>
        <p:spPr>
          <a:xfrm>
            <a:off x="4389245" y="3731425"/>
            <a:ext cx="7453649" cy="892630"/>
          </a:xfrm>
        </p:spPr>
        <p:txBody>
          <a:bodyPr>
            <a:normAutofit/>
          </a:bodyPr>
          <a:lstStyle>
            <a:lvl1pPr marL="0" indent="0" algn="l">
              <a:lnSpc>
                <a:spcPct val="80000"/>
              </a:lnSpc>
              <a:spcBef>
                <a:spcPts val="0"/>
              </a:spcBef>
              <a:buNone/>
              <a:defRPr sz="28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Picture Placeholder 26"/>
          <p:cNvSpPr>
            <a:spLocks noGrp="1"/>
          </p:cNvSpPr>
          <p:nvPr>
            <p:ph type="pic" sz="quarter" idx="12" hasCustomPrompt="1"/>
          </p:nvPr>
        </p:nvSpPr>
        <p:spPr>
          <a:xfrm>
            <a:off x="1492517" y="1984189"/>
            <a:ext cx="2532888" cy="2532888"/>
          </a:xfrm>
          <a:prstGeom prst="ellipse">
            <a:avLst/>
          </a:prstGeom>
        </p:spPr>
        <p:txBody>
          <a:bodyPr/>
          <a:lstStyle>
            <a:lvl1pPr>
              <a:defRPr baseline="0">
                <a:solidFill>
                  <a:schemeClr val="bg1"/>
                </a:solidFill>
              </a:defRPr>
            </a:lvl1pPr>
          </a:lstStyle>
          <a:p>
            <a:r>
              <a:rPr lang="en-US" dirty="0"/>
              <a:t>1:1 ratio photo</a:t>
            </a:r>
          </a:p>
        </p:txBody>
      </p:sp>
      <p:sp>
        <p:nvSpPr>
          <p:cNvPr id="9" name="Title 1"/>
          <p:cNvSpPr>
            <a:spLocks noGrp="1"/>
          </p:cNvSpPr>
          <p:nvPr>
            <p:ph type="ctrTitle"/>
          </p:nvPr>
        </p:nvSpPr>
        <p:spPr>
          <a:xfrm>
            <a:off x="4390006" y="2819716"/>
            <a:ext cx="7432568" cy="899331"/>
          </a:xfrm>
        </p:spPr>
        <p:txBody>
          <a:bodyPr anchor="b" anchorCtr="0"/>
          <a:lstStyle>
            <a:lvl1pPr algn="l">
              <a:defRPr sz="44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E909A45-7F0F-474B-A549-6CF350A75D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245" y="2215965"/>
            <a:ext cx="2427582" cy="571667"/>
          </a:xfrm>
          <a:prstGeom prst="rect">
            <a:avLst/>
          </a:prstGeom>
        </p:spPr>
      </p:pic>
    </p:spTree>
    <p:extLst>
      <p:ext uri="{BB962C8B-B14F-4D97-AF65-F5344CB8AC3E}">
        <p14:creationId xmlns:p14="http://schemas.microsoft.com/office/powerpoint/2010/main" val="29240845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3" y="96275"/>
            <a:ext cx="10467897" cy="1101213"/>
          </a:xfrm>
        </p:spPr>
        <p:txBody>
          <a:bodyPr/>
          <a:lstStyle/>
          <a:p>
            <a:r>
              <a:rPr lang="en-US"/>
              <a:t>Click to edit Master title style</a:t>
            </a:r>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64388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26624" y="1371600"/>
            <a:ext cx="10538752"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3"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dirty="0"/>
              <a:t>Subtitle</a:t>
            </a:r>
          </a:p>
        </p:txBody>
      </p:sp>
      <p:sp>
        <p:nvSpPr>
          <p:cNvPr id="12" name="Title 1"/>
          <p:cNvSpPr>
            <a:spLocks noGrp="1"/>
          </p:cNvSpPr>
          <p:nvPr>
            <p:ph type="title"/>
          </p:nvPr>
        </p:nvSpPr>
        <p:spPr>
          <a:xfrm>
            <a:off x="276303" y="96275"/>
            <a:ext cx="11639394" cy="1101213"/>
          </a:xfrm>
        </p:spPr>
        <p:txBody>
          <a:bodyPr/>
          <a:lstStyle/>
          <a:p>
            <a:r>
              <a:rPr lang="en-US" dirty="0"/>
              <a:t>Click to edit Master title style</a:t>
            </a:r>
          </a:p>
        </p:txBody>
      </p:sp>
    </p:spTree>
    <p:extLst>
      <p:ext uri="{BB962C8B-B14F-4D97-AF65-F5344CB8AC3E}">
        <p14:creationId xmlns:p14="http://schemas.microsoft.com/office/powerpoint/2010/main" val="37060029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7CC576A4-4C87-4B34-BF22-44DA60DFCC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11961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6">
            <a:extLst>
              <a:ext uri="{FF2B5EF4-FFF2-40B4-BE49-F238E27FC236}">
                <a16:creationId xmlns:a16="http://schemas.microsoft.com/office/drawing/2014/main" id="{2AC331BD-B2D2-49AA-B79F-08337B3E34F0}"/>
              </a:ext>
            </a:extLst>
          </p:cNvPr>
          <p:cNvSpPr>
            <a:spLocks noGrp="1"/>
          </p:cNvSpPr>
          <p:nvPr>
            <p:ph type="body" sz="quarter" idx="14"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dirty="0"/>
              <a:t>Subtitle</a:t>
            </a:r>
          </a:p>
        </p:txBody>
      </p:sp>
    </p:spTree>
    <p:extLst>
      <p:ext uri="{BB962C8B-B14F-4D97-AF65-F5344CB8AC3E}">
        <p14:creationId xmlns:p14="http://schemas.microsoft.com/office/powerpoint/2010/main" val="24278796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928524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79579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Orange">
    <p:bg>
      <p:bgPr>
        <a:solidFill>
          <a:schemeClr val="tx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771A77B-1F44-4C45-9FC1-E6BDBA049088}"/>
              </a:ext>
            </a:extLst>
          </p:cNvPr>
          <p:cNvGrpSpPr/>
          <p:nvPr userDrawn="1"/>
        </p:nvGrpSpPr>
        <p:grpSpPr>
          <a:xfrm>
            <a:off x="234968" y="6519734"/>
            <a:ext cx="244893" cy="248803"/>
            <a:chOff x="2666237" y="2584432"/>
            <a:chExt cx="864026" cy="877824"/>
          </a:xfrm>
          <a:solidFill>
            <a:schemeClr val="tx2"/>
          </a:solidFill>
        </p:grpSpPr>
        <p:sp>
          <p:nvSpPr>
            <p:cNvPr id="17" name="Freeform 18">
              <a:extLst>
                <a:ext uri="{FF2B5EF4-FFF2-40B4-BE49-F238E27FC236}">
                  <a16:creationId xmlns:a16="http://schemas.microsoft.com/office/drawing/2014/main" id="{FD72028D-DDA7-4967-A2CE-0329296D9D38}"/>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9">
              <a:extLst>
                <a:ext uri="{FF2B5EF4-FFF2-40B4-BE49-F238E27FC236}">
                  <a16:creationId xmlns:a16="http://schemas.microsoft.com/office/drawing/2014/main" id="{0B14393C-DF94-435E-A3D5-4C4618382FAB}"/>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TextBox 20">
            <a:extLst>
              <a:ext uri="{FF2B5EF4-FFF2-40B4-BE49-F238E27FC236}">
                <a16:creationId xmlns:a16="http://schemas.microsoft.com/office/drawing/2014/main" id="{96ACBAAB-B5D4-4EFE-94DD-62E2364FDB44}"/>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dirty="0">
              <a:solidFill>
                <a:schemeClr val="tx2">
                  <a:lumMod val="40000"/>
                  <a:lumOff val="60000"/>
                </a:schemeClr>
              </a:solidFill>
              <a:latin typeface="+mn-lt"/>
              <a:ea typeface="+mn-ea"/>
              <a:cs typeface="+mn-cs"/>
            </a:endParaRPr>
          </a:p>
        </p:txBody>
      </p:sp>
      <p:sp>
        <p:nvSpPr>
          <p:cNvPr id="22" name="TextBox 21">
            <a:extLst>
              <a:ext uri="{FF2B5EF4-FFF2-40B4-BE49-F238E27FC236}">
                <a16:creationId xmlns:a16="http://schemas.microsoft.com/office/drawing/2014/main" id="{CC48C95D-837A-4474-9319-1A0FBA7CBA06}"/>
              </a:ext>
            </a:extLst>
          </p:cNvPr>
          <p:cNvSpPr txBox="1"/>
          <p:nvPr userDrawn="1"/>
        </p:nvSpPr>
        <p:spPr>
          <a:xfrm>
            <a:off x="5142983"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tx2">
                    <a:lumMod val="40000"/>
                    <a:lumOff val="60000"/>
                  </a:schemeClr>
                </a:solidFill>
                <a:latin typeface="+mn-lt"/>
                <a:ea typeface="ＭＳ Ｐゴシック" charset="0"/>
              </a:rPr>
              <a:t>Copyright © Veeva Systems 2020</a:t>
            </a:r>
          </a:p>
        </p:txBody>
      </p:sp>
    </p:spTree>
    <p:extLst>
      <p:ext uri="{BB962C8B-B14F-4D97-AF65-F5344CB8AC3E}">
        <p14:creationId xmlns:p14="http://schemas.microsoft.com/office/powerpoint/2010/main" val="31956316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bg>
      <p:bgPr>
        <a:solidFill>
          <a:schemeClr val="tx2"/>
        </a:solidFill>
        <a:effectLst/>
      </p:bgPr>
    </p:bg>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1524000" y="1631148"/>
            <a:ext cx="9144000" cy="2387600"/>
          </a:xfrm>
        </p:spPr>
        <p:txBody>
          <a:bodyPr anchor="b"/>
          <a:lstStyle>
            <a:lvl1pPr algn="ctr">
              <a:defRPr sz="5400">
                <a:solidFill>
                  <a:schemeClr val="bg1"/>
                </a:solidFill>
                <a:latin typeface="Calibri Light" panose="020F0302020204030204" pitchFamily="34" charset="0"/>
                <a:cs typeface="Calibri Light" panose="020F0302020204030204" pitchFamily="34" charset="0"/>
              </a:defRPr>
            </a:lvl1pPr>
          </a:lstStyle>
          <a:p>
            <a:r>
              <a:rPr lang="en-US" dirty="0"/>
              <a:t>Section Break Title</a:t>
            </a:r>
          </a:p>
        </p:txBody>
      </p:sp>
      <p:sp>
        <p:nvSpPr>
          <p:cNvPr id="21" name="Subtitle 2"/>
          <p:cNvSpPr>
            <a:spLocks noGrp="1"/>
          </p:cNvSpPr>
          <p:nvPr>
            <p:ph type="subTitle" idx="1" hasCustomPrompt="1"/>
          </p:nvPr>
        </p:nvSpPr>
        <p:spPr>
          <a:xfrm>
            <a:off x="805543" y="3930200"/>
            <a:ext cx="10580914" cy="892630"/>
          </a:xfrm>
        </p:spPr>
        <p:txBody>
          <a:bodyPr>
            <a:normAutofit/>
          </a:bodyPr>
          <a:lstStyle>
            <a:lvl1pPr marL="0" indent="0" algn="ctr">
              <a:lnSpc>
                <a:spcPct val="80000"/>
              </a:lnSpc>
              <a:buNone/>
              <a:defRPr sz="36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2" name="Group 21"/>
          <p:cNvGrpSpPr>
            <a:grpSpLocks noChangeAspect="1"/>
          </p:cNvGrpSpPr>
          <p:nvPr userDrawn="1"/>
        </p:nvGrpSpPr>
        <p:grpSpPr>
          <a:xfrm>
            <a:off x="5645986" y="1412969"/>
            <a:ext cx="900028" cy="914400"/>
            <a:chOff x="5127584" y="2099392"/>
            <a:chExt cx="555329" cy="564197"/>
          </a:xfrm>
        </p:grpSpPr>
        <p:sp>
          <p:nvSpPr>
            <p:cNvPr id="23" name="Freeform 18"/>
            <p:cNvSpPr>
              <a:spLocks/>
            </p:cNvSpPr>
            <p:nvPr userDrawn="1"/>
          </p:nvSpPr>
          <p:spPr bwMode="auto">
            <a:xfrm>
              <a:off x="5127584" y="2099392"/>
              <a:ext cx="555329" cy="564197"/>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5279613" y="2099392"/>
              <a:ext cx="250848" cy="251270"/>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50176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Horison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EC544-7AFA-441A-88D1-CC648E4AF892}"/>
              </a:ext>
            </a:extLst>
          </p:cNvPr>
          <p:cNvSpPr/>
          <p:nvPr userDrawn="1"/>
        </p:nvSpPr>
        <p:spPr>
          <a:xfrm>
            <a:off x="5173362" y="6519734"/>
            <a:ext cx="3188043" cy="33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49357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6303" y="2673884"/>
            <a:ext cx="4423516" cy="1101213"/>
          </a:xfrm>
        </p:spPr>
        <p:txBody>
          <a:bodyPr anchor="ctr" anchorCtr="0"/>
          <a:lstStyle>
            <a:lvl1pPr>
              <a:defRPr>
                <a:solidFill>
                  <a:schemeClr val="bg1"/>
                </a:solidFill>
              </a:defRPr>
            </a:lvl1pPr>
          </a:lstStyle>
          <a:p>
            <a:r>
              <a:rPr lang="en-US"/>
              <a:t>Click to edit Master title style</a:t>
            </a:r>
            <a:endParaRPr lang="en-US" dirty="0"/>
          </a:p>
        </p:txBody>
      </p:sp>
      <p:sp>
        <p:nvSpPr>
          <p:cNvPr id="10" name="Content Placeholder 2"/>
          <p:cNvSpPr>
            <a:spLocks noGrp="1"/>
          </p:cNvSpPr>
          <p:nvPr>
            <p:ph idx="1"/>
          </p:nvPr>
        </p:nvSpPr>
        <p:spPr>
          <a:xfrm>
            <a:off x="5358808" y="1485900"/>
            <a:ext cx="6368904" cy="4991099"/>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F4CAE1D1-110B-4886-9EA2-83D162148686}"/>
              </a:ext>
            </a:extLst>
          </p:cNvPr>
          <p:cNvGrpSpPr/>
          <p:nvPr userDrawn="1"/>
        </p:nvGrpSpPr>
        <p:grpSpPr>
          <a:xfrm>
            <a:off x="234968" y="6519734"/>
            <a:ext cx="244893" cy="248803"/>
            <a:chOff x="2666237" y="2584432"/>
            <a:chExt cx="864026" cy="877824"/>
          </a:xfrm>
          <a:solidFill>
            <a:schemeClr val="tx2"/>
          </a:solidFill>
        </p:grpSpPr>
        <p:sp>
          <p:nvSpPr>
            <p:cNvPr id="11" name="Freeform 18">
              <a:extLst>
                <a:ext uri="{FF2B5EF4-FFF2-40B4-BE49-F238E27FC236}">
                  <a16:creationId xmlns:a16="http://schemas.microsoft.com/office/drawing/2014/main" id="{AE293493-C613-4580-9BA7-41575CA8580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9">
              <a:extLst>
                <a:ext uri="{FF2B5EF4-FFF2-40B4-BE49-F238E27FC236}">
                  <a16:creationId xmlns:a16="http://schemas.microsoft.com/office/drawing/2014/main" id="{BBAB441E-7D65-4517-91F3-48D6BF6B29C8}"/>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TextBox 7">
            <a:extLst>
              <a:ext uri="{FF2B5EF4-FFF2-40B4-BE49-F238E27FC236}">
                <a16:creationId xmlns:a16="http://schemas.microsoft.com/office/drawing/2014/main" id="{C43C9A3E-7E26-47E0-B201-C3BB70CD7EEB}"/>
              </a:ext>
            </a:extLst>
          </p:cNvPr>
          <p:cNvSpPr txBox="1"/>
          <p:nvPr userDrawn="1"/>
        </p:nvSpPr>
        <p:spPr>
          <a:xfrm>
            <a:off x="6189192"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1">
                    <a:lumMod val="75000"/>
                  </a:schemeClr>
                </a:solidFill>
                <a:latin typeface="+mn-lt"/>
                <a:ea typeface="ＭＳ Ｐゴシック" charset="0"/>
              </a:rPr>
              <a:t>Copyright © Veeva Systems 2020</a:t>
            </a:r>
          </a:p>
        </p:txBody>
      </p:sp>
    </p:spTree>
    <p:extLst>
      <p:ext uri="{BB962C8B-B14F-4D97-AF65-F5344CB8AC3E}">
        <p14:creationId xmlns:p14="http://schemas.microsoft.com/office/powerpoint/2010/main" val="117774491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609600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dirty="0">
              <a:solidFill>
                <a:schemeClr val="bg1"/>
              </a:solidFill>
              <a:latin typeface="Calibri Light" panose="020F0302020204030204" pitchFamily="34" charset="0"/>
            </a:endParaRPr>
          </a:p>
        </p:txBody>
      </p:sp>
      <p:sp>
        <p:nvSpPr>
          <p:cNvPr id="3" name="Isosceles Triangle 2"/>
          <p:cNvSpPr/>
          <p:nvPr userDrawn="1"/>
        </p:nvSpPr>
        <p:spPr>
          <a:xfrm rot="5400000">
            <a:off x="5876152" y="3287625"/>
            <a:ext cx="668859" cy="282753"/>
          </a:xfrm>
          <a:prstGeom prst="triangl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dirty="0">
              <a:solidFill>
                <a:schemeClr val="bg1"/>
              </a:solidFill>
              <a:latin typeface="Calibri Light" panose="020F0302020204030204" pitchFamily="34" charset="0"/>
            </a:endParaRPr>
          </a:p>
        </p:txBody>
      </p:sp>
      <p:sp>
        <p:nvSpPr>
          <p:cNvPr id="10" name="TextBox 9">
            <a:extLst>
              <a:ext uri="{FF2B5EF4-FFF2-40B4-BE49-F238E27FC236}">
                <a16:creationId xmlns:a16="http://schemas.microsoft.com/office/drawing/2014/main" id="{51C821FF-59B0-451F-99EC-ABE653651042}"/>
              </a:ext>
            </a:extLst>
          </p:cNvPr>
          <p:cNvSpPr txBox="1"/>
          <p:nvPr userDrawn="1"/>
        </p:nvSpPr>
        <p:spPr>
          <a:xfrm>
            <a:off x="11017792" y="6509749"/>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dirty="0">
              <a:solidFill>
                <a:schemeClr val="tx1">
                  <a:tint val="75000"/>
                </a:schemeClr>
              </a:solidFill>
              <a:latin typeface="+mn-lt"/>
              <a:ea typeface="+mn-ea"/>
              <a:cs typeface="+mn-cs"/>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TextBox 13">
            <a:extLst>
              <a:ext uri="{FF2B5EF4-FFF2-40B4-BE49-F238E27FC236}">
                <a16:creationId xmlns:a16="http://schemas.microsoft.com/office/drawing/2014/main" id="{9607FDE7-CC18-4E6F-9A0C-7AC645F19F87}"/>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bg1">
                    <a:lumMod val="75000"/>
                  </a:schemeClr>
                </a:solidFill>
                <a:latin typeface="+mn-lt"/>
                <a:ea typeface="+mn-ea"/>
                <a:cs typeface="+mn-cs"/>
              </a:rPr>
              <a:pPr algn="r"/>
              <a:t>‹#›</a:t>
            </a:fld>
            <a:endParaRPr lang="en-US" sz="1000" kern="1200" dirty="0">
              <a:solidFill>
                <a:schemeClr val="bg1">
                  <a:lumMod val="75000"/>
                </a:schemeClr>
              </a:solidFill>
              <a:latin typeface="+mn-lt"/>
              <a:ea typeface="+mn-ea"/>
              <a:cs typeface="+mn-cs"/>
            </a:endParaRPr>
          </a:p>
        </p:txBody>
      </p:sp>
      <p:sp>
        <p:nvSpPr>
          <p:cNvPr id="15" name="TextBox 14">
            <a:extLst>
              <a:ext uri="{FF2B5EF4-FFF2-40B4-BE49-F238E27FC236}">
                <a16:creationId xmlns:a16="http://schemas.microsoft.com/office/drawing/2014/main" id="{8C482A0A-213B-467B-87D4-11D599E0E949}"/>
              </a:ext>
            </a:extLst>
          </p:cNvPr>
          <p:cNvSpPr txBox="1"/>
          <p:nvPr userDrawn="1"/>
        </p:nvSpPr>
        <p:spPr>
          <a:xfrm>
            <a:off x="6189192"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1">
                    <a:lumMod val="75000"/>
                  </a:schemeClr>
                </a:solidFill>
                <a:latin typeface="+mn-lt"/>
                <a:ea typeface="ＭＳ Ｐゴシック" charset="0"/>
              </a:rPr>
              <a:t>Copyright © Veeva Systems 2020</a:t>
            </a:r>
          </a:p>
        </p:txBody>
      </p:sp>
    </p:spTree>
    <p:extLst>
      <p:ext uri="{BB962C8B-B14F-4D97-AF65-F5344CB8AC3E}">
        <p14:creationId xmlns:p14="http://schemas.microsoft.com/office/powerpoint/2010/main" val="41236596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mpare Orange White">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096000" cy="685800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1917" indent="-121917" algn="ctr">
              <a:spcBef>
                <a:spcPts val="1600"/>
              </a:spcBef>
              <a:buClr>
                <a:schemeClr val="tx2"/>
              </a:buClr>
            </a:pPr>
            <a:endParaRPr lang="en-US" sz="2400" dirty="0">
              <a:solidFill>
                <a:schemeClr val="bg1"/>
              </a:solidFill>
              <a:latin typeface="Calibri Light" panose="020F0302020204030204" pitchFamily="34" charset="0"/>
            </a:endParaRPr>
          </a:p>
        </p:txBody>
      </p:sp>
      <p:grpSp>
        <p:nvGrpSpPr>
          <p:cNvPr id="9" name="Group 8">
            <a:extLst>
              <a:ext uri="{FF2B5EF4-FFF2-40B4-BE49-F238E27FC236}">
                <a16:creationId xmlns:a16="http://schemas.microsoft.com/office/drawing/2014/main" id="{96D334D4-AB3F-4686-9455-4C8D903CFD6B}"/>
              </a:ext>
            </a:extLst>
          </p:cNvPr>
          <p:cNvGrpSpPr/>
          <p:nvPr userDrawn="1"/>
        </p:nvGrpSpPr>
        <p:grpSpPr>
          <a:xfrm>
            <a:off x="234968" y="6519734"/>
            <a:ext cx="244893" cy="248803"/>
            <a:chOff x="2666237" y="2584432"/>
            <a:chExt cx="864026" cy="877824"/>
          </a:xfrm>
          <a:solidFill>
            <a:schemeClr val="tx2"/>
          </a:solidFill>
        </p:grpSpPr>
        <p:sp>
          <p:nvSpPr>
            <p:cNvPr id="12" name="Freeform 18">
              <a:extLst>
                <a:ext uri="{FF2B5EF4-FFF2-40B4-BE49-F238E27FC236}">
                  <a16:creationId xmlns:a16="http://schemas.microsoft.com/office/drawing/2014/main" id="{C4A3D158-6A70-49C8-A017-6296AE756AE2}"/>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9">
              <a:extLst>
                <a:ext uri="{FF2B5EF4-FFF2-40B4-BE49-F238E27FC236}">
                  <a16:creationId xmlns:a16="http://schemas.microsoft.com/office/drawing/2014/main" id="{D0EA5D8A-C207-48A8-937A-A511EBC8E5CD}"/>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a:extLst>
              <a:ext uri="{FF2B5EF4-FFF2-40B4-BE49-F238E27FC236}">
                <a16:creationId xmlns:a16="http://schemas.microsoft.com/office/drawing/2014/main" id="{8C482A0A-213B-467B-87D4-11D599E0E949}"/>
              </a:ext>
            </a:extLst>
          </p:cNvPr>
          <p:cNvSpPr txBox="1"/>
          <p:nvPr userDrawn="1"/>
        </p:nvSpPr>
        <p:spPr>
          <a:xfrm>
            <a:off x="6189192"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1"/>
                </a:solidFill>
                <a:latin typeface="+mn-lt"/>
                <a:ea typeface="ＭＳ Ｐゴシック" charset="0"/>
              </a:rPr>
              <a:t>Copyright © Veeva Systems 2020</a:t>
            </a:r>
          </a:p>
        </p:txBody>
      </p:sp>
      <p:sp>
        <p:nvSpPr>
          <p:cNvPr id="5" name="Text Placeholder 4">
            <a:extLst>
              <a:ext uri="{FF2B5EF4-FFF2-40B4-BE49-F238E27FC236}">
                <a16:creationId xmlns:a16="http://schemas.microsoft.com/office/drawing/2014/main" id="{C647675E-6477-4288-8C9D-57958BC1D658}"/>
              </a:ext>
            </a:extLst>
          </p:cNvPr>
          <p:cNvSpPr>
            <a:spLocks noGrp="1"/>
          </p:cNvSpPr>
          <p:nvPr>
            <p:ph type="body" sz="quarter" idx="10" hasCustomPrompt="1"/>
          </p:nvPr>
        </p:nvSpPr>
        <p:spPr>
          <a:xfrm>
            <a:off x="6639869" y="1333500"/>
            <a:ext cx="4794250" cy="4128186"/>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quote here if you want to include an image to the left side of the slide.”</a:t>
            </a:r>
          </a:p>
          <a:p>
            <a:pPr lvl="0"/>
            <a:endParaRPr lang="en-US" dirty="0"/>
          </a:p>
          <a:p>
            <a:pPr lvl="0"/>
            <a:r>
              <a:rPr lang="en-US" dirty="0" err="1"/>
              <a:t>Firstname</a:t>
            </a:r>
            <a:r>
              <a:rPr lang="en-US" dirty="0"/>
              <a:t> </a:t>
            </a:r>
            <a:r>
              <a:rPr lang="en-US" dirty="0" err="1"/>
              <a:t>Lastname</a:t>
            </a:r>
            <a:endParaRPr lang="en-US" dirty="0"/>
          </a:p>
        </p:txBody>
      </p:sp>
      <p:sp>
        <p:nvSpPr>
          <p:cNvPr id="16" name="TextBox 15">
            <a:extLst>
              <a:ext uri="{FF2B5EF4-FFF2-40B4-BE49-F238E27FC236}">
                <a16:creationId xmlns:a16="http://schemas.microsoft.com/office/drawing/2014/main" id="{BA35433F-BFD5-45B4-9B19-FA85C81FC7F9}"/>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dirty="0">
              <a:solidFill>
                <a:schemeClr val="tx2">
                  <a:lumMod val="40000"/>
                  <a:lumOff val="60000"/>
                </a:schemeClr>
              </a:solidFill>
              <a:latin typeface="+mn-lt"/>
              <a:ea typeface="+mn-ea"/>
              <a:cs typeface="+mn-cs"/>
            </a:endParaRPr>
          </a:p>
        </p:txBody>
      </p:sp>
    </p:spTree>
    <p:extLst>
      <p:ext uri="{BB962C8B-B14F-4D97-AF65-F5344CB8AC3E}">
        <p14:creationId xmlns:p14="http://schemas.microsoft.com/office/powerpoint/2010/main" val="164739720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tx2"/>
        </a:solidFill>
        <a:effectLst/>
      </p:bgPr>
    </p:bg>
    <p:spTree>
      <p:nvGrpSpPr>
        <p:cNvPr id="1" name=""/>
        <p:cNvGrpSpPr/>
        <p:nvPr/>
      </p:nvGrpSpPr>
      <p:grpSpPr>
        <a:xfrm>
          <a:off x="0" y="0"/>
          <a:ext cx="0" cy="0"/>
          <a:chOff x="0" y="0"/>
          <a:chExt cx="0" cy="0"/>
        </a:xfrm>
      </p:grpSpPr>
      <p:sp>
        <p:nvSpPr>
          <p:cNvPr id="8" name="Freeform 7"/>
          <p:cNvSpPr>
            <a:spLocks noEditPoints="1"/>
          </p:cNvSpPr>
          <p:nvPr userDrawn="1"/>
        </p:nvSpPr>
        <p:spPr bwMode="auto">
          <a:xfrm>
            <a:off x="5156200" y="1813011"/>
            <a:ext cx="1879600" cy="1870075"/>
          </a:xfrm>
          <a:custGeom>
            <a:avLst/>
            <a:gdLst>
              <a:gd name="T0" fmla="*/ 113 w 226"/>
              <a:gd name="T1" fmla="*/ 0 h 226"/>
              <a:gd name="T2" fmla="*/ 0 w 226"/>
              <a:gd name="T3" fmla="*/ 113 h 226"/>
              <a:gd name="T4" fmla="*/ 19 w 226"/>
              <a:gd name="T5" fmla="*/ 175 h 226"/>
              <a:gd name="T6" fmla="*/ 7 w 226"/>
              <a:gd name="T7" fmla="*/ 217 h 226"/>
              <a:gd name="T8" fmla="*/ 49 w 226"/>
              <a:gd name="T9" fmla="*/ 206 h 226"/>
              <a:gd name="T10" fmla="*/ 113 w 226"/>
              <a:gd name="T11" fmla="*/ 226 h 226"/>
              <a:gd name="T12" fmla="*/ 226 w 226"/>
              <a:gd name="T13" fmla="*/ 113 h 226"/>
              <a:gd name="T14" fmla="*/ 113 w 226"/>
              <a:gd name="T15" fmla="*/ 0 h 226"/>
              <a:gd name="T16" fmla="*/ 111 w 226"/>
              <a:gd name="T17" fmla="*/ 182 h 226"/>
              <a:gd name="T18" fmla="*/ 92 w 226"/>
              <a:gd name="T19" fmla="*/ 164 h 226"/>
              <a:gd name="T20" fmla="*/ 111 w 226"/>
              <a:gd name="T21" fmla="*/ 145 h 226"/>
              <a:gd name="T22" fmla="*/ 130 w 226"/>
              <a:gd name="T23" fmla="*/ 164 h 226"/>
              <a:gd name="T24" fmla="*/ 111 w 226"/>
              <a:gd name="T25" fmla="*/ 182 h 226"/>
              <a:gd name="T26" fmla="*/ 128 w 226"/>
              <a:gd name="T27" fmla="*/ 127 h 226"/>
              <a:gd name="T28" fmla="*/ 128 w 226"/>
              <a:gd name="T29" fmla="*/ 138 h 226"/>
              <a:gd name="T30" fmla="*/ 96 w 226"/>
              <a:gd name="T31" fmla="*/ 138 h 226"/>
              <a:gd name="T32" fmla="*/ 96 w 226"/>
              <a:gd name="T33" fmla="*/ 123 h 226"/>
              <a:gd name="T34" fmla="*/ 123 w 226"/>
              <a:gd name="T35" fmla="*/ 85 h 226"/>
              <a:gd name="T36" fmla="*/ 110 w 226"/>
              <a:gd name="T37" fmla="*/ 73 h 226"/>
              <a:gd name="T38" fmla="*/ 91 w 226"/>
              <a:gd name="T39" fmla="*/ 87 h 226"/>
              <a:gd name="T40" fmla="*/ 71 w 226"/>
              <a:gd name="T41" fmla="*/ 69 h 226"/>
              <a:gd name="T42" fmla="*/ 114 w 226"/>
              <a:gd name="T43" fmla="*/ 44 h 226"/>
              <a:gd name="T44" fmla="*/ 155 w 226"/>
              <a:gd name="T45" fmla="*/ 85 h 226"/>
              <a:gd name="T46" fmla="*/ 128 w 226"/>
              <a:gd name="T47" fmla="*/ 1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6">
                <a:moveTo>
                  <a:pt x="113" y="0"/>
                </a:moveTo>
                <a:cubicBezTo>
                  <a:pt x="51" y="0"/>
                  <a:pt x="0" y="51"/>
                  <a:pt x="0" y="113"/>
                </a:cubicBezTo>
                <a:cubicBezTo>
                  <a:pt x="0" y="136"/>
                  <a:pt x="7" y="157"/>
                  <a:pt x="19" y="175"/>
                </a:cubicBezTo>
                <a:cubicBezTo>
                  <a:pt x="7" y="217"/>
                  <a:pt x="7" y="217"/>
                  <a:pt x="7" y="217"/>
                </a:cubicBezTo>
                <a:cubicBezTo>
                  <a:pt x="49" y="206"/>
                  <a:pt x="49" y="206"/>
                  <a:pt x="49" y="206"/>
                </a:cubicBezTo>
                <a:cubicBezTo>
                  <a:pt x="67" y="218"/>
                  <a:pt x="89" y="226"/>
                  <a:pt x="113" y="226"/>
                </a:cubicBezTo>
                <a:cubicBezTo>
                  <a:pt x="175" y="226"/>
                  <a:pt x="226" y="175"/>
                  <a:pt x="226" y="113"/>
                </a:cubicBezTo>
                <a:cubicBezTo>
                  <a:pt x="226" y="51"/>
                  <a:pt x="175" y="0"/>
                  <a:pt x="113" y="0"/>
                </a:cubicBezTo>
                <a:close/>
                <a:moveTo>
                  <a:pt x="111" y="182"/>
                </a:moveTo>
                <a:cubicBezTo>
                  <a:pt x="101" y="182"/>
                  <a:pt x="92" y="174"/>
                  <a:pt x="92" y="164"/>
                </a:cubicBezTo>
                <a:cubicBezTo>
                  <a:pt x="92" y="153"/>
                  <a:pt x="101" y="145"/>
                  <a:pt x="111" y="145"/>
                </a:cubicBezTo>
                <a:cubicBezTo>
                  <a:pt x="121" y="145"/>
                  <a:pt x="130" y="153"/>
                  <a:pt x="130" y="164"/>
                </a:cubicBezTo>
                <a:cubicBezTo>
                  <a:pt x="130" y="174"/>
                  <a:pt x="121" y="182"/>
                  <a:pt x="111" y="182"/>
                </a:cubicBezTo>
                <a:close/>
                <a:moveTo>
                  <a:pt x="128" y="127"/>
                </a:moveTo>
                <a:cubicBezTo>
                  <a:pt x="128" y="138"/>
                  <a:pt x="128" y="138"/>
                  <a:pt x="128" y="138"/>
                </a:cubicBezTo>
                <a:cubicBezTo>
                  <a:pt x="96" y="138"/>
                  <a:pt x="96" y="138"/>
                  <a:pt x="96" y="138"/>
                </a:cubicBezTo>
                <a:cubicBezTo>
                  <a:pt x="96" y="123"/>
                  <a:pt x="96" y="123"/>
                  <a:pt x="96" y="123"/>
                </a:cubicBezTo>
                <a:cubicBezTo>
                  <a:pt x="96" y="105"/>
                  <a:pt x="123" y="95"/>
                  <a:pt x="123" y="85"/>
                </a:cubicBezTo>
                <a:cubicBezTo>
                  <a:pt x="123" y="78"/>
                  <a:pt x="116" y="73"/>
                  <a:pt x="110" y="73"/>
                </a:cubicBezTo>
                <a:cubicBezTo>
                  <a:pt x="103" y="73"/>
                  <a:pt x="97" y="80"/>
                  <a:pt x="91" y="87"/>
                </a:cubicBezTo>
                <a:cubicBezTo>
                  <a:pt x="71" y="69"/>
                  <a:pt x="71" y="69"/>
                  <a:pt x="71" y="69"/>
                </a:cubicBezTo>
                <a:cubicBezTo>
                  <a:pt x="83" y="53"/>
                  <a:pt x="97" y="44"/>
                  <a:pt x="114" y="44"/>
                </a:cubicBezTo>
                <a:cubicBezTo>
                  <a:pt x="137" y="44"/>
                  <a:pt x="155" y="60"/>
                  <a:pt x="155" y="85"/>
                </a:cubicBezTo>
                <a:cubicBezTo>
                  <a:pt x="155" y="110"/>
                  <a:pt x="128" y="116"/>
                  <a:pt x="128" y="127"/>
                </a:cubicBezTo>
                <a:close/>
              </a:path>
            </a:pathLst>
          </a:custGeom>
          <a:solidFill>
            <a:srgbClr val="FFFFFF"/>
          </a:solidFill>
          <a:ln w="285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TextBox 2"/>
          <p:cNvSpPr txBox="1"/>
          <p:nvPr userDrawn="1"/>
        </p:nvSpPr>
        <p:spPr>
          <a:xfrm>
            <a:off x="4099368" y="4244406"/>
            <a:ext cx="3993265" cy="1015663"/>
          </a:xfrm>
          <a:prstGeom prst="rect">
            <a:avLst/>
          </a:prstGeom>
          <a:noFill/>
          <a:ln>
            <a:noFill/>
          </a:ln>
        </p:spPr>
        <p:txBody>
          <a:bodyPr wrap="square" rtlCol="0">
            <a:spAutoFit/>
          </a:bodyPr>
          <a:lstStyle/>
          <a:p>
            <a:pPr algn="ctr"/>
            <a:r>
              <a:rPr lang="en-US" sz="6000" dirty="0">
                <a:solidFill>
                  <a:schemeClr val="bg1"/>
                </a:solidFill>
              </a:rPr>
              <a:t>Questions</a:t>
            </a:r>
          </a:p>
        </p:txBody>
      </p:sp>
    </p:spTree>
    <p:extLst>
      <p:ext uri="{BB962C8B-B14F-4D97-AF65-F5344CB8AC3E}">
        <p14:creationId xmlns:p14="http://schemas.microsoft.com/office/powerpoint/2010/main" val="298381808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4" name="TextBox 13"/>
          <p:cNvSpPr txBox="1"/>
          <p:nvPr userDrawn="1"/>
        </p:nvSpPr>
        <p:spPr>
          <a:xfrm>
            <a:off x="4099368" y="4244406"/>
            <a:ext cx="3993265" cy="1015663"/>
          </a:xfrm>
          <a:prstGeom prst="rect">
            <a:avLst/>
          </a:prstGeom>
          <a:noFill/>
          <a:ln>
            <a:noFill/>
          </a:ln>
        </p:spPr>
        <p:txBody>
          <a:bodyPr wrap="square" rtlCol="0">
            <a:spAutoFit/>
          </a:bodyPr>
          <a:lstStyle/>
          <a:p>
            <a:pPr algn="ctr"/>
            <a:r>
              <a:rPr lang="en-US" sz="6000" dirty="0">
                <a:solidFill>
                  <a:schemeClr val="bg1"/>
                </a:solidFill>
              </a:rPr>
              <a:t>Thank you</a:t>
            </a:r>
          </a:p>
        </p:txBody>
      </p:sp>
      <p:grpSp>
        <p:nvGrpSpPr>
          <p:cNvPr id="9" name="Group 4"/>
          <p:cNvGrpSpPr>
            <a:grpSpLocks noChangeAspect="1"/>
          </p:cNvGrpSpPr>
          <p:nvPr userDrawn="1"/>
        </p:nvGrpSpPr>
        <p:grpSpPr bwMode="auto">
          <a:xfrm>
            <a:off x="5363368" y="2079884"/>
            <a:ext cx="1465263" cy="1498600"/>
            <a:chOff x="5098" y="1275"/>
            <a:chExt cx="923" cy="944"/>
          </a:xfrm>
        </p:grpSpPr>
        <p:sp>
          <p:nvSpPr>
            <p:cNvPr id="10" name="AutoShape 3"/>
            <p:cNvSpPr>
              <a:spLocks noChangeAspect="1" noChangeArrowheads="1" noTextEdit="1"/>
            </p:cNvSpPr>
            <p:nvPr userDrawn="1"/>
          </p:nvSpPr>
          <p:spPr bwMode="auto">
            <a:xfrm>
              <a:off x="5098" y="1275"/>
              <a:ext cx="923"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5098" y="1276"/>
              <a:ext cx="923" cy="942"/>
            </a:xfrm>
            <a:custGeom>
              <a:avLst/>
              <a:gdLst>
                <a:gd name="T0" fmla="*/ 0 w 923"/>
                <a:gd name="T1" fmla="*/ 0 h 942"/>
                <a:gd name="T2" fmla="*/ 160 w 923"/>
                <a:gd name="T3" fmla="*/ 0 h 942"/>
                <a:gd name="T4" fmla="*/ 464 w 923"/>
                <a:gd name="T5" fmla="*/ 616 h 942"/>
                <a:gd name="T6" fmla="*/ 765 w 923"/>
                <a:gd name="T7" fmla="*/ 0 h 942"/>
                <a:gd name="T8" fmla="*/ 923 w 923"/>
                <a:gd name="T9" fmla="*/ 0 h 942"/>
                <a:gd name="T10" fmla="*/ 463 w 923"/>
                <a:gd name="T11" fmla="*/ 942 h 942"/>
                <a:gd name="T12" fmla="*/ 0 w 923"/>
                <a:gd name="T13" fmla="*/ 0 h 942"/>
              </a:gdLst>
              <a:ahLst/>
              <a:cxnLst>
                <a:cxn ang="0">
                  <a:pos x="T0" y="T1"/>
                </a:cxn>
                <a:cxn ang="0">
                  <a:pos x="T2" y="T3"/>
                </a:cxn>
                <a:cxn ang="0">
                  <a:pos x="T4" y="T5"/>
                </a:cxn>
                <a:cxn ang="0">
                  <a:pos x="T6" y="T7"/>
                </a:cxn>
                <a:cxn ang="0">
                  <a:pos x="T8" y="T9"/>
                </a:cxn>
                <a:cxn ang="0">
                  <a:pos x="T10" y="T11"/>
                </a:cxn>
                <a:cxn ang="0">
                  <a:pos x="T12" y="T13"/>
                </a:cxn>
              </a:cxnLst>
              <a:rect l="0" t="0" r="r" b="b"/>
              <a:pathLst>
                <a:path w="923" h="942">
                  <a:moveTo>
                    <a:pt x="0" y="0"/>
                  </a:moveTo>
                  <a:lnTo>
                    <a:pt x="160" y="0"/>
                  </a:lnTo>
                  <a:lnTo>
                    <a:pt x="464" y="616"/>
                  </a:lnTo>
                  <a:lnTo>
                    <a:pt x="765" y="0"/>
                  </a:lnTo>
                  <a:lnTo>
                    <a:pt x="923" y="0"/>
                  </a:lnTo>
                  <a:lnTo>
                    <a:pt x="463" y="94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userDrawn="1"/>
          </p:nvSpPr>
          <p:spPr bwMode="auto">
            <a:xfrm>
              <a:off x="5352" y="1278"/>
              <a:ext cx="415" cy="417"/>
            </a:xfrm>
            <a:custGeom>
              <a:avLst/>
              <a:gdLst>
                <a:gd name="T0" fmla="*/ 0 w 340"/>
                <a:gd name="T1" fmla="*/ 1 h 340"/>
                <a:gd name="T2" fmla="*/ 170 w 340"/>
                <a:gd name="T3" fmla="*/ 340 h 340"/>
                <a:gd name="T4" fmla="*/ 340 w 340"/>
                <a:gd name="T5" fmla="*/ 1 h 340"/>
                <a:gd name="T6" fmla="*/ 0 w 340"/>
                <a:gd name="T7" fmla="*/ 1 h 340"/>
              </a:gdLst>
              <a:ahLst/>
              <a:cxnLst>
                <a:cxn ang="0">
                  <a:pos x="T0" y="T1"/>
                </a:cxn>
                <a:cxn ang="0">
                  <a:pos x="T2" y="T3"/>
                </a:cxn>
                <a:cxn ang="0">
                  <a:pos x="T4" y="T5"/>
                </a:cxn>
                <a:cxn ang="0">
                  <a:pos x="T6" y="T7"/>
                </a:cxn>
              </a:cxnLst>
              <a:rect l="0" t="0" r="r" b="b"/>
              <a:pathLst>
                <a:path w="340" h="340">
                  <a:moveTo>
                    <a:pt x="0" y="1"/>
                  </a:moveTo>
                  <a:cubicBezTo>
                    <a:pt x="170" y="340"/>
                    <a:pt x="170" y="340"/>
                    <a:pt x="170" y="340"/>
                  </a:cubicBezTo>
                  <a:cubicBezTo>
                    <a:pt x="340" y="1"/>
                    <a:pt x="340" y="1"/>
                    <a:pt x="340" y="1"/>
                  </a:cubicBezTo>
                  <a:cubicBezTo>
                    <a:pt x="340" y="1"/>
                    <a:pt x="0" y="0"/>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531153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With Subhead">
    <p:spTree>
      <p:nvGrpSpPr>
        <p:cNvPr id="1" name=""/>
        <p:cNvGrpSpPr/>
        <p:nvPr/>
      </p:nvGrpSpPr>
      <p:grpSpPr>
        <a:xfrm>
          <a:off x="0" y="0"/>
          <a:ext cx="0" cy="0"/>
          <a:chOff x="0" y="0"/>
          <a:chExt cx="0" cy="0"/>
        </a:xfrm>
      </p:grpSpPr>
      <p:pic>
        <p:nvPicPr>
          <p:cNvPr id="2052" name="Picture 4" descr="C:\Users\Kathy\Desktop\veeva background.png"/>
          <p:cNvPicPr>
            <a:picLocks noChangeAspect="1" noChangeArrowheads="1"/>
          </p:cNvPicPr>
          <p:nvPr userDrawn="1"/>
        </p:nvPicPr>
        <p:blipFill>
          <a:blip r:embed="rId2" cstate="print"/>
          <a:srcRect/>
          <a:stretch>
            <a:fillRect/>
          </a:stretch>
        </p:blipFill>
        <p:spPr bwMode="auto">
          <a:xfrm>
            <a:off x="-1" y="0"/>
            <a:ext cx="12192001" cy="6858000"/>
          </a:xfrm>
          <a:prstGeom prst="rect">
            <a:avLst/>
          </a:prstGeom>
          <a:noFill/>
        </p:spPr>
      </p:pic>
      <p:sp>
        <p:nvSpPr>
          <p:cNvPr id="9" name="Title 8"/>
          <p:cNvSpPr>
            <a:spLocks noGrp="1"/>
          </p:cNvSpPr>
          <p:nvPr>
            <p:ph type="title"/>
          </p:nvPr>
        </p:nvSpPr>
        <p:spPr>
          <a:xfrm>
            <a:off x="5388864" y="2743200"/>
            <a:ext cx="6193536" cy="704088"/>
          </a:xfrm>
        </p:spPr>
        <p:txBody>
          <a:bodyPr lIns="0" tIns="0" rIns="0" bIns="0" anchor="b" anchorCtr="0">
            <a:normAutofit/>
          </a:bodyPr>
          <a:lstStyle>
            <a:lvl1pPr>
              <a:defRPr sz="3200">
                <a:solidFill>
                  <a:schemeClr val="bg1"/>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5384800" y="3511296"/>
            <a:ext cx="6193536" cy="215444"/>
          </a:xfrm>
        </p:spPr>
        <p:txBody>
          <a:bodyPr lIns="0" tIns="0" rIns="0" bIns="0">
            <a:spAutoFit/>
          </a:bodyPr>
          <a:lstStyle>
            <a:lvl1pPr marL="0" indent="0" algn="l">
              <a:buNone/>
              <a:defRPr sz="1400">
                <a:solidFill>
                  <a:schemeClr val="bg1"/>
                </a:solidFill>
              </a:defRPr>
            </a:lvl1pPr>
          </a:lstStyle>
          <a:p>
            <a:pPr lvl="0"/>
            <a:r>
              <a:rPr lang="en-US"/>
              <a:t>Click to edit Master text styles</a:t>
            </a:r>
          </a:p>
        </p:txBody>
      </p:sp>
      <p:cxnSp>
        <p:nvCxnSpPr>
          <p:cNvPr id="10" name="Straight Connector 9"/>
          <p:cNvCxnSpPr/>
          <p:nvPr userDrawn="1"/>
        </p:nvCxnSpPr>
        <p:spPr>
          <a:xfrm>
            <a:off x="4709248" y="2514600"/>
            <a:ext cx="0" cy="182880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8241" y="3040473"/>
            <a:ext cx="3321392" cy="769994"/>
          </a:xfrm>
          <a:prstGeom prst="rect">
            <a:avLst/>
          </a:prstGeom>
        </p:spPr>
      </p:pic>
    </p:spTree>
    <p:extLst>
      <p:ext uri="{BB962C8B-B14F-4D97-AF65-F5344CB8AC3E}">
        <p14:creationId xmlns:p14="http://schemas.microsoft.com/office/powerpoint/2010/main" val="34785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pic>
        <p:nvPicPr>
          <p:cNvPr id="2052" name="Picture 4" descr="C:\Users\Kathy\Desktop\veeva background.png"/>
          <p:cNvPicPr>
            <a:picLocks noChangeAspect="1" noChangeArrowheads="1"/>
          </p:cNvPicPr>
          <p:nvPr userDrawn="1"/>
        </p:nvPicPr>
        <p:blipFill>
          <a:blip r:embed="rId2" cstate="print"/>
          <a:srcRect/>
          <a:stretch>
            <a:fillRect/>
          </a:stretch>
        </p:blipFill>
        <p:spPr bwMode="auto">
          <a:xfrm>
            <a:off x="-1" y="0"/>
            <a:ext cx="12192001" cy="6858000"/>
          </a:xfrm>
          <a:prstGeom prst="rect">
            <a:avLst/>
          </a:prstGeom>
          <a:noFill/>
        </p:spPr>
      </p:pic>
      <p:sp>
        <p:nvSpPr>
          <p:cNvPr id="9" name="Title 8"/>
          <p:cNvSpPr>
            <a:spLocks noGrp="1"/>
          </p:cNvSpPr>
          <p:nvPr>
            <p:ph type="title"/>
          </p:nvPr>
        </p:nvSpPr>
        <p:spPr>
          <a:xfrm>
            <a:off x="816864" y="2743200"/>
            <a:ext cx="8225536" cy="704088"/>
          </a:xfrm>
        </p:spPr>
        <p:txBody>
          <a:bodyPr lIns="0" tIns="0" rIns="0" bIns="0" anchor="b" anchorCtr="0">
            <a:noAutofit/>
          </a:bodyPr>
          <a:lstStyle>
            <a:lvl1pPr>
              <a:defRPr sz="4000">
                <a:solidFill>
                  <a:schemeClr val="bg1"/>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812800" y="3511297"/>
            <a:ext cx="6701536" cy="276999"/>
          </a:xfrm>
        </p:spPr>
        <p:txBody>
          <a:bodyPr wrap="square" lIns="0" tIns="0" rIns="0" bIns="0">
            <a:spAutoFit/>
          </a:bodyPr>
          <a:lstStyle>
            <a:lvl1pPr marL="0" indent="0" algn="l">
              <a:buNone/>
              <a:defRPr sz="1800">
                <a:solidFill>
                  <a:schemeClr val="bg1"/>
                </a:solidFill>
              </a:defRPr>
            </a:lvl1pPr>
          </a:lstStyle>
          <a:p>
            <a:pPr lvl="0"/>
            <a:r>
              <a:rPr lang="en-US"/>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04598" y="1396819"/>
            <a:ext cx="6687402" cy="5461181"/>
          </a:xfrm>
          <a:prstGeom prst="rect">
            <a:avLst/>
          </a:prstGeom>
        </p:spPr>
      </p:pic>
    </p:spTree>
    <p:extLst>
      <p:ext uri="{BB962C8B-B14F-4D97-AF65-F5344CB8AC3E}">
        <p14:creationId xmlns:p14="http://schemas.microsoft.com/office/powerpoint/2010/main" val="398377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EU Summi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noChangeAspect="1"/>
          </p:cNvGrpSpPr>
          <p:nvPr userDrawn="1"/>
        </p:nvGrpSpPr>
        <p:grpSpPr bwMode="auto">
          <a:xfrm>
            <a:off x="3703814" y="-1524000"/>
            <a:ext cx="4784373" cy="1109709"/>
            <a:chOff x="0" y="1492"/>
            <a:chExt cx="5760" cy="1336"/>
          </a:xfrm>
          <a:solidFill>
            <a:schemeClr val="bg1"/>
          </a:solidFill>
        </p:grpSpPr>
        <p:sp>
          <p:nvSpPr>
            <p:cNvPr id="8"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a:extLst>
              <a:ext uri="{FF2B5EF4-FFF2-40B4-BE49-F238E27FC236}">
                <a16:creationId xmlns:a16="http://schemas.microsoft.com/office/drawing/2014/main" id="{DA115BD8-C017-8041-AFD0-06E7A1E25DD7}"/>
              </a:ext>
            </a:extLst>
          </p:cNvPr>
          <p:cNvPicPr>
            <a:picLocks noChangeAspect="1"/>
          </p:cNvPicPr>
          <p:nvPr userDrawn="1"/>
        </p:nvPicPr>
        <p:blipFill>
          <a:blip r:embed="rId3"/>
          <a:stretch>
            <a:fillRect/>
          </a:stretch>
        </p:blipFill>
        <p:spPr>
          <a:xfrm>
            <a:off x="3202432" y="1462002"/>
            <a:ext cx="5787136" cy="2260600"/>
          </a:xfrm>
          <a:prstGeom prst="rect">
            <a:avLst/>
          </a:prstGeom>
        </p:spPr>
      </p:pic>
    </p:spTree>
    <p:extLst>
      <p:ext uri="{BB962C8B-B14F-4D97-AF65-F5344CB8AC3E}">
        <p14:creationId xmlns:p14="http://schemas.microsoft.com/office/powerpoint/2010/main" val="17466724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peaker Slide with picture">
    <p:bg>
      <p:bgPr>
        <a:solidFill>
          <a:schemeClr val="tx2"/>
        </a:solidFill>
        <a:effectLst/>
      </p:bgPr>
    </p:bg>
    <p:spTree>
      <p:nvGrpSpPr>
        <p:cNvPr id="1" name=""/>
        <p:cNvGrpSpPr/>
        <p:nvPr/>
      </p:nvGrpSpPr>
      <p:grpSpPr>
        <a:xfrm>
          <a:off x="0" y="0"/>
          <a:ext cx="0" cy="0"/>
          <a:chOff x="0" y="0"/>
          <a:chExt cx="0" cy="0"/>
        </a:xfrm>
      </p:grpSpPr>
      <p:sp>
        <p:nvSpPr>
          <p:cNvPr id="19" name="Subtitle 2"/>
          <p:cNvSpPr>
            <a:spLocks noGrp="1"/>
          </p:cNvSpPr>
          <p:nvPr>
            <p:ph type="subTitle" idx="1" hasCustomPrompt="1"/>
          </p:nvPr>
        </p:nvSpPr>
        <p:spPr>
          <a:xfrm>
            <a:off x="4389245" y="3731425"/>
            <a:ext cx="7453649" cy="892630"/>
          </a:xfrm>
        </p:spPr>
        <p:txBody>
          <a:bodyPr>
            <a:normAutofit/>
          </a:bodyPr>
          <a:lstStyle>
            <a:lvl1pPr marL="0" indent="0" algn="l">
              <a:lnSpc>
                <a:spcPct val="80000"/>
              </a:lnSpc>
              <a:spcBef>
                <a:spcPts val="0"/>
              </a:spcBef>
              <a:buNone/>
              <a:defRPr sz="28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Picture Placeholder 26"/>
          <p:cNvSpPr>
            <a:spLocks noGrp="1"/>
          </p:cNvSpPr>
          <p:nvPr>
            <p:ph type="pic" sz="quarter" idx="12" hasCustomPrompt="1"/>
          </p:nvPr>
        </p:nvSpPr>
        <p:spPr>
          <a:xfrm>
            <a:off x="1492517" y="1984189"/>
            <a:ext cx="2532888" cy="2532888"/>
          </a:xfrm>
          <a:prstGeom prst="ellipse">
            <a:avLst/>
          </a:prstGeom>
        </p:spPr>
        <p:txBody>
          <a:bodyPr/>
          <a:lstStyle>
            <a:lvl1pPr>
              <a:defRPr baseline="0">
                <a:solidFill>
                  <a:schemeClr val="bg1"/>
                </a:solidFill>
              </a:defRPr>
            </a:lvl1pPr>
          </a:lstStyle>
          <a:p>
            <a:r>
              <a:rPr lang="en-US" dirty="0"/>
              <a:t>1:1 ratio photo</a:t>
            </a:r>
          </a:p>
        </p:txBody>
      </p:sp>
      <p:sp>
        <p:nvSpPr>
          <p:cNvPr id="9" name="Title 1"/>
          <p:cNvSpPr>
            <a:spLocks noGrp="1"/>
          </p:cNvSpPr>
          <p:nvPr>
            <p:ph type="ctrTitle"/>
          </p:nvPr>
        </p:nvSpPr>
        <p:spPr>
          <a:xfrm>
            <a:off x="4390006" y="2819716"/>
            <a:ext cx="7432568" cy="899331"/>
          </a:xfrm>
        </p:spPr>
        <p:txBody>
          <a:bodyPr anchor="b" anchorCtr="0"/>
          <a:lstStyle>
            <a:lvl1pPr algn="l">
              <a:defRPr sz="44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E909A45-7F0F-474B-A549-6CF350A75D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9245" y="2215965"/>
            <a:ext cx="2427582" cy="571667"/>
          </a:xfrm>
          <a:prstGeom prst="rect">
            <a:avLst/>
          </a:prstGeom>
        </p:spPr>
      </p:pic>
    </p:spTree>
    <p:extLst>
      <p:ext uri="{BB962C8B-B14F-4D97-AF65-F5344CB8AC3E}">
        <p14:creationId xmlns:p14="http://schemas.microsoft.com/office/powerpoint/2010/main" val="21201463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peaker Slide with picture">
    <p:bg>
      <p:bgPr>
        <a:solidFill>
          <a:schemeClr val="tx2"/>
        </a:solidFill>
        <a:effectLst/>
      </p:bgPr>
    </p:bg>
    <p:spTree>
      <p:nvGrpSpPr>
        <p:cNvPr id="1" name=""/>
        <p:cNvGrpSpPr/>
        <p:nvPr/>
      </p:nvGrpSpPr>
      <p:grpSpPr>
        <a:xfrm>
          <a:off x="0" y="0"/>
          <a:ext cx="0" cy="0"/>
          <a:chOff x="0" y="0"/>
          <a:chExt cx="0" cy="0"/>
        </a:xfrm>
      </p:grpSpPr>
      <p:sp>
        <p:nvSpPr>
          <p:cNvPr id="7" name="Title 17">
            <a:extLst>
              <a:ext uri="{FF2B5EF4-FFF2-40B4-BE49-F238E27FC236}">
                <a16:creationId xmlns:a16="http://schemas.microsoft.com/office/drawing/2014/main" id="{627C41CD-C3E8-4A4A-BAE1-3E2630AB0809}"/>
              </a:ext>
            </a:extLst>
          </p:cNvPr>
          <p:cNvSpPr>
            <a:spLocks noGrp="1"/>
          </p:cNvSpPr>
          <p:nvPr>
            <p:ph type="title"/>
          </p:nvPr>
        </p:nvSpPr>
        <p:spPr>
          <a:xfrm>
            <a:off x="4389245" y="1710671"/>
            <a:ext cx="6994966" cy="986568"/>
          </a:xfrm>
        </p:spPr>
        <p:txBody>
          <a:bodyPr anchor="b"/>
          <a:lstStyle>
            <a:lvl1pPr algn="l">
              <a:defRPr sz="44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8" name="Text Placeholder 22">
            <a:extLst>
              <a:ext uri="{FF2B5EF4-FFF2-40B4-BE49-F238E27FC236}">
                <a16:creationId xmlns:a16="http://schemas.microsoft.com/office/drawing/2014/main" id="{B1769B74-46AD-4300-A534-D94F7FB06B18}"/>
              </a:ext>
            </a:extLst>
          </p:cNvPr>
          <p:cNvSpPr>
            <a:spLocks noGrp="1"/>
          </p:cNvSpPr>
          <p:nvPr>
            <p:ph type="body" sz="quarter" idx="10"/>
          </p:nvPr>
        </p:nvSpPr>
        <p:spPr>
          <a:xfrm>
            <a:off x="4387786" y="2726844"/>
            <a:ext cx="5807676" cy="749029"/>
          </a:xfrm>
        </p:spPr>
        <p:txBody>
          <a:bodyPr/>
          <a:lstStyle>
            <a:lvl1pPr marL="0" indent="0">
              <a:buNone/>
              <a:defRPr sz="2800">
                <a:solidFill>
                  <a:schemeClr val="bg1"/>
                </a:solidFill>
                <a:latin typeface="Calibri Light" panose="020F0302020204030204" pitchFamily="34" charset="0"/>
                <a:cs typeface="Calibri Light" panose="020F0302020204030204" pitchFamily="34" charset="0"/>
              </a:defRPr>
            </a:lvl1pPr>
            <a:lvl2pPr marL="457200" indent="0">
              <a:buNone/>
              <a:defRPr/>
            </a:lvl2pPr>
          </a:lstStyle>
          <a:p>
            <a:pPr lvl="0"/>
            <a:r>
              <a:rPr lang="en-US"/>
              <a:t>Click to edit Master text styles</a:t>
            </a:r>
          </a:p>
        </p:txBody>
      </p:sp>
      <p:sp>
        <p:nvSpPr>
          <p:cNvPr id="10" name="Picture Placeholder 26">
            <a:extLst>
              <a:ext uri="{FF2B5EF4-FFF2-40B4-BE49-F238E27FC236}">
                <a16:creationId xmlns:a16="http://schemas.microsoft.com/office/drawing/2014/main" id="{683B06B6-BA77-45F6-84FA-0E6E21185885}"/>
              </a:ext>
            </a:extLst>
          </p:cNvPr>
          <p:cNvSpPr>
            <a:spLocks noGrp="1"/>
          </p:cNvSpPr>
          <p:nvPr>
            <p:ph type="pic" sz="quarter" idx="12" hasCustomPrompt="1"/>
          </p:nvPr>
        </p:nvSpPr>
        <p:spPr>
          <a:xfrm>
            <a:off x="2794096" y="1993570"/>
            <a:ext cx="1243584" cy="1243584"/>
          </a:xfrm>
          <a:prstGeom prst="ellipse">
            <a:avLst/>
          </a:prstGeom>
        </p:spPr>
        <p:txBody>
          <a:bodyPr/>
          <a:lstStyle>
            <a:lvl1pPr marL="0" indent="0">
              <a:buNone/>
              <a:defRPr sz="1800" baseline="0">
                <a:solidFill>
                  <a:schemeClr val="bg1"/>
                </a:solidFill>
              </a:defRPr>
            </a:lvl1pPr>
          </a:lstStyle>
          <a:p>
            <a:r>
              <a:rPr lang="en-US" dirty="0"/>
              <a:t>1:1 ratio photo</a:t>
            </a:r>
          </a:p>
        </p:txBody>
      </p:sp>
      <p:sp>
        <p:nvSpPr>
          <p:cNvPr id="11" name="Picture Placeholder 26">
            <a:extLst>
              <a:ext uri="{FF2B5EF4-FFF2-40B4-BE49-F238E27FC236}">
                <a16:creationId xmlns:a16="http://schemas.microsoft.com/office/drawing/2014/main" id="{F07E65ED-DF60-40C0-817A-EEDB6334D44E}"/>
              </a:ext>
            </a:extLst>
          </p:cNvPr>
          <p:cNvSpPr>
            <a:spLocks noGrp="1"/>
          </p:cNvSpPr>
          <p:nvPr>
            <p:ph type="pic" sz="quarter" idx="13" hasCustomPrompt="1"/>
          </p:nvPr>
        </p:nvSpPr>
        <p:spPr>
          <a:xfrm>
            <a:off x="2794096" y="3541777"/>
            <a:ext cx="1243584" cy="1243584"/>
          </a:xfrm>
          <a:prstGeom prst="ellipse">
            <a:avLst/>
          </a:prstGeom>
        </p:spPr>
        <p:txBody>
          <a:bodyPr/>
          <a:lstStyle>
            <a:lvl1pPr marL="0" indent="0">
              <a:buNone/>
              <a:defRPr sz="1800" baseline="0">
                <a:solidFill>
                  <a:schemeClr val="bg1"/>
                </a:solidFill>
              </a:defRPr>
            </a:lvl1pPr>
          </a:lstStyle>
          <a:p>
            <a:r>
              <a:rPr lang="en-US" dirty="0"/>
              <a:t>1:1 ratio photo</a:t>
            </a:r>
          </a:p>
        </p:txBody>
      </p:sp>
      <p:sp>
        <p:nvSpPr>
          <p:cNvPr id="12" name="Text Placeholder 22">
            <a:extLst>
              <a:ext uri="{FF2B5EF4-FFF2-40B4-BE49-F238E27FC236}">
                <a16:creationId xmlns:a16="http://schemas.microsoft.com/office/drawing/2014/main" id="{C8E68FAB-8310-4F7E-A7AC-0D1D1F041C7C}"/>
              </a:ext>
            </a:extLst>
          </p:cNvPr>
          <p:cNvSpPr>
            <a:spLocks noGrp="1"/>
          </p:cNvSpPr>
          <p:nvPr>
            <p:ph type="body" sz="quarter" idx="14"/>
          </p:nvPr>
        </p:nvSpPr>
        <p:spPr>
          <a:xfrm>
            <a:off x="4386327" y="4288888"/>
            <a:ext cx="5807676" cy="749029"/>
          </a:xfrm>
        </p:spPr>
        <p:txBody>
          <a:bodyPr/>
          <a:lstStyle>
            <a:lvl1pPr marL="0" indent="0">
              <a:buNone/>
              <a:defRPr sz="2800">
                <a:solidFill>
                  <a:schemeClr val="bg1"/>
                </a:solidFill>
                <a:latin typeface="Calibri Light" panose="020F0302020204030204" pitchFamily="34" charset="0"/>
                <a:cs typeface="Calibri Light" panose="020F0302020204030204" pitchFamily="34" charset="0"/>
              </a:defRPr>
            </a:lvl1pPr>
            <a:lvl2pPr marL="457200" indent="0">
              <a:buNone/>
              <a:defRPr/>
            </a:lvl2pPr>
          </a:lstStyle>
          <a:p>
            <a:pPr lvl="0"/>
            <a:r>
              <a:rPr lang="en-US"/>
              <a:t>Click to edit Master text styles</a:t>
            </a:r>
          </a:p>
        </p:txBody>
      </p:sp>
      <p:sp>
        <p:nvSpPr>
          <p:cNvPr id="13" name="Text Placeholder 37">
            <a:extLst>
              <a:ext uri="{FF2B5EF4-FFF2-40B4-BE49-F238E27FC236}">
                <a16:creationId xmlns:a16="http://schemas.microsoft.com/office/drawing/2014/main" id="{98C2C319-BC07-473E-8C5A-DC55B7D02719}"/>
              </a:ext>
            </a:extLst>
          </p:cNvPr>
          <p:cNvSpPr>
            <a:spLocks noGrp="1"/>
          </p:cNvSpPr>
          <p:nvPr>
            <p:ph type="body" sz="quarter" idx="15" hasCustomPrompt="1"/>
          </p:nvPr>
        </p:nvSpPr>
        <p:spPr>
          <a:xfrm>
            <a:off x="4386327" y="3237154"/>
            <a:ext cx="7006603" cy="1015581"/>
          </a:xfrm>
        </p:spPr>
        <p:txBody>
          <a:bodyPr anchor="b"/>
          <a:lstStyle>
            <a:lvl1pPr marL="0" indent="0">
              <a:buNone/>
              <a:defRPr sz="4400">
                <a:solidFill>
                  <a:schemeClr val="bg1"/>
                </a:solidFill>
                <a:latin typeface="Calibri Light" panose="020F0302020204030204" pitchFamily="34" charset="0"/>
                <a:cs typeface="Calibri Light" panose="020F0302020204030204" pitchFamily="34" charset="0"/>
              </a:defRPr>
            </a:lvl1pPr>
            <a:lvl2pPr marL="457200" indent="0">
              <a:buNone/>
              <a:defRPr/>
            </a:lvl2pPr>
          </a:lstStyle>
          <a:p>
            <a:pPr lvl="0"/>
            <a:r>
              <a:rPr lang="en-US" dirty="0"/>
              <a:t>Click to edit Master title style</a:t>
            </a:r>
          </a:p>
        </p:txBody>
      </p:sp>
      <p:grpSp>
        <p:nvGrpSpPr>
          <p:cNvPr id="14" name="Group 4">
            <a:extLst>
              <a:ext uri="{FF2B5EF4-FFF2-40B4-BE49-F238E27FC236}">
                <a16:creationId xmlns:a16="http://schemas.microsoft.com/office/drawing/2014/main" id="{5EBE134B-80D1-4C1E-AA51-4304BF835D15}"/>
              </a:ext>
            </a:extLst>
          </p:cNvPr>
          <p:cNvGrpSpPr>
            <a:grpSpLocks noChangeAspect="1"/>
          </p:cNvGrpSpPr>
          <p:nvPr userDrawn="1"/>
        </p:nvGrpSpPr>
        <p:grpSpPr bwMode="auto">
          <a:xfrm>
            <a:off x="5579537" y="6394621"/>
            <a:ext cx="1032926" cy="241526"/>
            <a:chOff x="2556" y="1860"/>
            <a:chExt cx="2566" cy="600"/>
          </a:xfrm>
        </p:grpSpPr>
        <p:sp>
          <p:nvSpPr>
            <p:cNvPr id="15" name="AutoShape 3">
              <a:extLst>
                <a:ext uri="{FF2B5EF4-FFF2-40B4-BE49-F238E27FC236}">
                  <a16:creationId xmlns:a16="http://schemas.microsoft.com/office/drawing/2014/main" id="{ABC46395-EAC1-413C-90F5-55779AAC6307}"/>
                </a:ext>
              </a:extLst>
            </p:cNvPr>
            <p:cNvSpPr>
              <a:spLocks noChangeAspect="1" noChangeArrowheads="1" noTextEdit="1"/>
            </p:cNvSpPr>
            <p:nvPr/>
          </p:nvSpPr>
          <p:spPr bwMode="auto">
            <a:xfrm>
              <a:off x="2558" y="1860"/>
              <a:ext cx="256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4302AD76-7EF3-4456-85AD-A5C05D32849F}"/>
                </a:ext>
              </a:extLst>
            </p:cNvPr>
            <p:cNvSpPr>
              <a:spLocks/>
            </p:cNvSpPr>
            <p:nvPr/>
          </p:nvSpPr>
          <p:spPr bwMode="auto">
            <a:xfrm>
              <a:off x="4124" y="1938"/>
              <a:ext cx="517" cy="522"/>
            </a:xfrm>
            <a:custGeom>
              <a:avLst/>
              <a:gdLst>
                <a:gd name="T0" fmla="*/ 253 w 253"/>
                <a:gd name="T1" fmla="*/ 0 h 253"/>
                <a:gd name="T2" fmla="*/ 206 w 253"/>
                <a:gd name="T3" fmla="*/ 0 h 253"/>
                <a:gd name="T4" fmla="*/ 126 w 253"/>
                <a:gd name="T5" fmla="*/ 159 h 253"/>
                <a:gd name="T6" fmla="*/ 46 w 253"/>
                <a:gd name="T7" fmla="*/ 0 h 253"/>
                <a:gd name="T8" fmla="*/ 0 w 253"/>
                <a:gd name="T9" fmla="*/ 0 h 253"/>
                <a:gd name="T10" fmla="*/ 126 w 253"/>
                <a:gd name="T11" fmla="*/ 253 h 253"/>
                <a:gd name="T12" fmla="*/ 253 w 253"/>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253" h="253">
                  <a:moveTo>
                    <a:pt x="253" y="0"/>
                  </a:moveTo>
                  <a:cubicBezTo>
                    <a:pt x="206" y="0"/>
                    <a:pt x="206" y="0"/>
                    <a:pt x="206" y="0"/>
                  </a:cubicBezTo>
                  <a:cubicBezTo>
                    <a:pt x="126" y="159"/>
                    <a:pt x="126" y="159"/>
                    <a:pt x="126" y="159"/>
                  </a:cubicBezTo>
                  <a:cubicBezTo>
                    <a:pt x="46" y="0"/>
                    <a:pt x="46" y="0"/>
                    <a:pt x="46" y="0"/>
                  </a:cubicBezTo>
                  <a:cubicBezTo>
                    <a:pt x="0" y="0"/>
                    <a:pt x="0" y="0"/>
                    <a:pt x="0" y="0"/>
                  </a:cubicBezTo>
                  <a:cubicBezTo>
                    <a:pt x="50" y="100"/>
                    <a:pt x="126" y="253"/>
                    <a:pt x="126" y="253"/>
                  </a:cubicBezTo>
                  <a:lnTo>
                    <a:pt x="2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B86F0A19-B5CE-40B0-BC9B-9784C39B1576}"/>
                </a:ext>
              </a:extLst>
            </p:cNvPr>
            <p:cNvSpPr>
              <a:spLocks noEditPoints="1"/>
            </p:cNvSpPr>
            <p:nvPr/>
          </p:nvSpPr>
          <p:spPr bwMode="auto">
            <a:xfrm>
              <a:off x="3642" y="1934"/>
              <a:ext cx="505" cy="507"/>
            </a:xfrm>
            <a:custGeom>
              <a:avLst/>
              <a:gdLst>
                <a:gd name="T0" fmla="*/ 124 w 247"/>
                <a:gd name="T1" fmla="*/ 206 h 246"/>
                <a:gd name="T2" fmla="*/ 43 w 247"/>
                <a:gd name="T3" fmla="*/ 143 h 246"/>
                <a:gd name="T4" fmla="*/ 247 w 247"/>
                <a:gd name="T5" fmla="*/ 143 h 246"/>
                <a:gd name="T6" fmla="*/ 247 w 247"/>
                <a:gd name="T7" fmla="*/ 123 h 246"/>
                <a:gd name="T8" fmla="*/ 124 w 247"/>
                <a:gd name="T9" fmla="*/ 0 h 246"/>
                <a:gd name="T10" fmla="*/ 0 w 247"/>
                <a:gd name="T11" fmla="*/ 123 h 246"/>
                <a:gd name="T12" fmla="*/ 124 w 247"/>
                <a:gd name="T13" fmla="*/ 246 h 246"/>
                <a:gd name="T14" fmla="*/ 233 w 247"/>
                <a:gd name="T15" fmla="*/ 181 h 246"/>
                <a:gd name="T16" fmla="*/ 184 w 247"/>
                <a:gd name="T17" fmla="*/ 181 h 246"/>
                <a:gd name="T18" fmla="*/ 124 w 247"/>
                <a:gd name="T19" fmla="*/ 206 h 246"/>
                <a:gd name="T20" fmla="*/ 124 w 247"/>
                <a:gd name="T21" fmla="*/ 40 h 246"/>
                <a:gd name="T22" fmla="*/ 205 w 247"/>
                <a:gd name="T23" fmla="*/ 103 h 246"/>
                <a:gd name="T24" fmla="*/ 43 w 247"/>
                <a:gd name="T25" fmla="*/ 103 h 246"/>
                <a:gd name="T26" fmla="*/ 124 w 247"/>
                <a:gd name="T27" fmla="*/ 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46">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0"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A64A2FC0-8A2B-4F94-BBE8-2A6E06637DB0}"/>
                </a:ext>
              </a:extLst>
            </p:cNvPr>
            <p:cNvSpPr>
              <a:spLocks noEditPoints="1"/>
            </p:cNvSpPr>
            <p:nvPr/>
          </p:nvSpPr>
          <p:spPr bwMode="auto">
            <a:xfrm>
              <a:off x="4617" y="1936"/>
              <a:ext cx="503" cy="507"/>
            </a:xfrm>
            <a:custGeom>
              <a:avLst/>
              <a:gdLst>
                <a:gd name="T0" fmla="*/ 246 w 246"/>
                <a:gd name="T1" fmla="*/ 123 h 246"/>
                <a:gd name="T2" fmla="*/ 246 w 246"/>
                <a:gd name="T3" fmla="*/ 122 h 246"/>
                <a:gd name="T4" fmla="*/ 246 w 246"/>
                <a:gd name="T5" fmla="*/ 2 h 246"/>
                <a:gd name="T6" fmla="*/ 206 w 246"/>
                <a:gd name="T7" fmla="*/ 2 h 246"/>
                <a:gd name="T8" fmla="*/ 206 w 246"/>
                <a:gd name="T9" fmla="*/ 32 h 246"/>
                <a:gd name="T10" fmla="*/ 123 w 246"/>
                <a:gd name="T11" fmla="*/ 0 h 246"/>
                <a:gd name="T12" fmla="*/ 0 w 246"/>
                <a:gd name="T13" fmla="*/ 123 h 246"/>
                <a:gd name="T14" fmla="*/ 123 w 246"/>
                <a:gd name="T15" fmla="*/ 246 h 246"/>
                <a:gd name="T16" fmla="*/ 206 w 246"/>
                <a:gd name="T17" fmla="*/ 214 h 246"/>
                <a:gd name="T18" fmla="*/ 206 w 246"/>
                <a:gd name="T19" fmla="*/ 244 h 246"/>
                <a:gd name="T20" fmla="*/ 246 w 246"/>
                <a:gd name="T21" fmla="*/ 244 h 246"/>
                <a:gd name="T22" fmla="*/ 246 w 246"/>
                <a:gd name="T23" fmla="*/ 124 h 246"/>
                <a:gd name="T24" fmla="*/ 246 w 246"/>
                <a:gd name="T25" fmla="*/ 123 h 246"/>
                <a:gd name="T26" fmla="*/ 123 w 246"/>
                <a:gd name="T27" fmla="*/ 206 h 246"/>
                <a:gd name="T28" fmla="*/ 40 w 246"/>
                <a:gd name="T29" fmla="*/ 123 h 246"/>
                <a:gd name="T30" fmla="*/ 123 w 246"/>
                <a:gd name="T31" fmla="*/ 40 h 246"/>
                <a:gd name="T32" fmla="*/ 206 w 246"/>
                <a:gd name="T33" fmla="*/ 122 h 246"/>
                <a:gd name="T34" fmla="*/ 206 w 246"/>
                <a:gd name="T35" fmla="*/ 124 h 246"/>
                <a:gd name="T36" fmla="*/ 123 w 246"/>
                <a:gd name="T37"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246">
                  <a:moveTo>
                    <a:pt x="246" y="123"/>
                  </a:moveTo>
                  <a:cubicBezTo>
                    <a:pt x="246" y="123"/>
                    <a:pt x="246" y="122"/>
                    <a:pt x="246" y="122"/>
                  </a:cubicBezTo>
                  <a:cubicBezTo>
                    <a:pt x="246" y="2"/>
                    <a:pt x="246" y="2"/>
                    <a:pt x="246" y="2"/>
                  </a:cubicBezTo>
                  <a:cubicBezTo>
                    <a:pt x="206" y="2"/>
                    <a:pt x="206" y="2"/>
                    <a:pt x="206" y="2"/>
                  </a:cubicBezTo>
                  <a:cubicBezTo>
                    <a:pt x="206" y="32"/>
                    <a:pt x="206" y="32"/>
                    <a:pt x="206" y="32"/>
                  </a:cubicBezTo>
                  <a:cubicBezTo>
                    <a:pt x="184" y="12"/>
                    <a:pt x="155" y="0"/>
                    <a:pt x="123" y="0"/>
                  </a:cubicBezTo>
                  <a:cubicBezTo>
                    <a:pt x="55" y="0"/>
                    <a:pt x="0" y="55"/>
                    <a:pt x="0" y="123"/>
                  </a:cubicBezTo>
                  <a:cubicBezTo>
                    <a:pt x="0" y="191"/>
                    <a:pt x="55" y="246"/>
                    <a:pt x="123" y="246"/>
                  </a:cubicBezTo>
                  <a:cubicBezTo>
                    <a:pt x="155" y="246"/>
                    <a:pt x="184" y="234"/>
                    <a:pt x="206" y="214"/>
                  </a:cubicBezTo>
                  <a:cubicBezTo>
                    <a:pt x="206" y="244"/>
                    <a:pt x="206" y="244"/>
                    <a:pt x="206" y="244"/>
                  </a:cubicBezTo>
                  <a:cubicBezTo>
                    <a:pt x="246" y="244"/>
                    <a:pt x="246" y="244"/>
                    <a:pt x="246" y="244"/>
                  </a:cubicBezTo>
                  <a:cubicBezTo>
                    <a:pt x="246" y="124"/>
                    <a:pt x="246" y="124"/>
                    <a:pt x="246" y="124"/>
                  </a:cubicBezTo>
                  <a:cubicBezTo>
                    <a:pt x="246" y="124"/>
                    <a:pt x="246" y="123"/>
                    <a:pt x="246" y="123"/>
                  </a:cubicBezTo>
                  <a:moveTo>
                    <a:pt x="123" y="206"/>
                  </a:moveTo>
                  <a:cubicBezTo>
                    <a:pt x="77" y="206"/>
                    <a:pt x="40" y="169"/>
                    <a:pt x="40" y="123"/>
                  </a:cubicBezTo>
                  <a:cubicBezTo>
                    <a:pt x="40" y="77"/>
                    <a:pt x="77" y="40"/>
                    <a:pt x="123" y="40"/>
                  </a:cubicBezTo>
                  <a:cubicBezTo>
                    <a:pt x="169" y="40"/>
                    <a:pt x="206" y="76"/>
                    <a:pt x="206" y="122"/>
                  </a:cubicBezTo>
                  <a:cubicBezTo>
                    <a:pt x="206" y="124"/>
                    <a:pt x="206" y="124"/>
                    <a:pt x="206" y="124"/>
                  </a:cubicBezTo>
                  <a:cubicBezTo>
                    <a:pt x="206" y="170"/>
                    <a:pt x="169" y="206"/>
                    <a:pt x="123" y="2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96CB07EA-81A4-4338-A1EE-4A1B4B4415F8}"/>
                </a:ext>
              </a:extLst>
            </p:cNvPr>
            <p:cNvSpPr>
              <a:spLocks noEditPoints="1"/>
            </p:cNvSpPr>
            <p:nvPr/>
          </p:nvSpPr>
          <p:spPr bwMode="auto">
            <a:xfrm>
              <a:off x="3081" y="1934"/>
              <a:ext cx="505" cy="507"/>
            </a:xfrm>
            <a:custGeom>
              <a:avLst/>
              <a:gdLst>
                <a:gd name="T0" fmla="*/ 124 w 247"/>
                <a:gd name="T1" fmla="*/ 206 h 246"/>
                <a:gd name="T2" fmla="*/ 43 w 247"/>
                <a:gd name="T3" fmla="*/ 143 h 246"/>
                <a:gd name="T4" fmla="*/ 247 w 247"/>
                <a:gd name="T5" fmla="*/ 143 h 246"/>
                <a:gd name="T6" fmla="*/ 247 w 247"/>
                <a:gd name="T7" fmla="*/ 123 h 246"/>
                <a:gd name="T8" fmla="*/ 124 w 247"/>
                <a:gd name="T9" fmla="*/ 0 h 246"/>
                <a:gd name="T10" fmla="*/ 0 w 247"/>
                <a:gd name="T11" fmla="*/ 123 h 246"/>
                <a:gd name="T12" fmla="*/ 124 w 247"/>
                <a:gd name="T13" fmla="*/ 246 h 246"/>
                <a:gd name="T14" fmla="*/ 233 w 247"/>
                <a:gd name="T15" fmla="*/ 181 h 246"/>
                <a:gd name="T16" fmla="*/ 184 w 247"/>
                <a:gd name="T17" fmla="*/ 181 h 246"/>
                <a:gd name="T18" fmla="*/ 124 w 247"/>
                <a:gd name="T19" fmla="*/ 206 h 246"/>
                <a:gd name="T20" fmla="*/ 124 w 247"/>
                <a:gd name="T21" fmla="*/ 40 h 246"/>
                <a:gd name="T22" fmla="*/ 205 w 247"/>
                <a:gd name="T23" fmla="*/ 103 h 246"/>
                <a:gd name="T24" fmla="*/ 43 w 247"/>
                <a:gd name="T25" fmla="*/ 103 h 246"/>
                <a:gd name="T26" fmla="*/ 124 w 247"/>
                <a:gd name="T27" fmla="*/ 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46">
                  <a:moveTo>
                    <a:pt x="124" y="206"/>
                  </a:moveTo>
                  <a:cubicBezTo>
                    <a:pt x="85" y="206"/>
                    <a:pt x="52" y="179"/>
                    <a:pt x="43" y="143"/>
                  </a:cubicBezTo>
                  <a:cubicBezTo>
                    <a:pt x="247" y="143"/>
                    <a:pt x="247" y="143"/>
                    <a:pt x="247" y="143"/>
                  </a:cubicBezTo>
                  <a:cubicBezTo>
                    <a:pt x="247" y="123"/>
                    <a:pt x="247" y="123"/>
                    <a:pt x="247" y="123"/>
                  </a:cubicBezTo>
                  <a:cubicBezTo>
                    <a:pt x="247" y="55"/>
                    <a:pt x="192" y="0"/>
                    <a:pt x="124" y="0"/>
                  </a:cubicBezTo>
                  <a:cubicBezTo>
                    <a:pt x="56" y="0"/>
                    <a:pt x="0" y="55"/>
                    <a:pt x="0" y="123"/>
                  </a:cubicBezTo>
                  <a:cubicBezTo>
                    <a:pt x="0" y="191"/>
                    <a:pt x="56" y="246"/>
                    <a:pt x="124" y="246"/>
                  </a:cubicBezTo>
                  <a:cubicBezTo>
                    <a:pt x="171" y="246"/>
                    <a:pt x="212" y="220"/>
                    <a:pt x="233" y="181"/>
                  </a:cubicBezTo>
                  <a:cubicBezTo>
                    <a:pt x="184" y="181"/>
                    <a:pt x="184" y="181"/>
                    <a:pt x="184" y="181"/>
                  </a:cubicBezTo>
                  <a:cubicBezTo>
                    <a:pt x="169" y="197"/>
                    <a:pt x="147" y="206"/>
                    <a:pt x="124" y="206"/>
                  </a:cubicBezTo>
                  <a:moveTo>
                    <a:pt x="124" y="40"/>
                  </a:moveTo>
                  <a:cubicBezTo>
                    <a:pt x="163" y="40"/>
                    <a:pt x="196" y="67"/>
                    <a:pt x="205" y="103"/>
                  </a:cubicBezTo>
                  <a:cubicBezTo>
                    <a:pt x="43" y="103"/>
                    <a:pt x="43" y="103"/>
                    <a:pt x="43" y="103"/>
                  </a:cubicBezTo>
                  <a:cubicBezTo>
                    <a:pt x="52" y="67"/>
                    <a:pt x="85" y="40"/>
                    <a:pt x="124"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345BCDC0-8A9B-4220-8C2D-02A35AAB44E5}"/>
                </a:ext>
              </a:extLst>
            </p:cNvPr>
            <p:cNvSpPr>
              <a:spLocks/>
            </p:cNvSpPr>
            <p:nvPr/>
          </p:nvSpPr>
          <p:spPr bwMode="auto">
            <a:xfrm>
              <a:off x="2556" y="1862"/>
              <a:ext cx="585" cy="598"/>
            </a:xfrm>
            <a:custGeom>
              <a:avLst/>
              <a:gdLst>
                <a:gd name="T0" fmla="*/ 0 w 585"/>
                <a:gd name="T1" fmla="*/ 0 h 598"/>
                <a:gd name="T2" fmla="*/ 102 w 585"/>
                <a:gd name="T3" fmla="*/ 0 h 598"/>
                <a:gd name="T4" fmla="*/ 294 w 585"/>
                <a:gd name="T5" fmla="*/ 390 h 598"/>
                <a:gd name="T6" fmla="*/ 487 w 585"/>
                <a:gd name="T7" fmla="*/ 0 h 598"/>
                <a:gd name="T8" fmla="*/ 585 w 585"/>
                <a:gd name="T9" fmla="*/ 0 h 598"/>
                <a:gd name="T10" fmla="*/ 294 w 585"/>
                <a:gd name="T11" fmla="*/ 598 h 598"/>
                <a:gd name="T12" fmla="*/ 0 w 58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85" h="598">
                  <a:moveTo>
                    <a:pt x="0" y="0"/>
                  </a:moveTo>
                  <a:lnTo>
                    <a:pt x="102" y="0"/>
                  </a:lnTo>
                  <a:lnTo>
                    <a:pt x="294" y="390"/>
                  </a:lnTo>
                  <a:lnTo>
                    <a:pt x="487" y="0"/>
                  </a:lnTo>
                  <a:lnTo>
                    <a:pt x="585" y="0"/>
                  </a:lnTo>
                  <a:lnTo>
                    <a:pt x="294" y="59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E0FC14A4-477F-4426-B922-4D655E4BD035}"/>
                </a:ext>
              </a:extLst>
            </p:cNvPr>
            <p:cNvSpPr>
              <a:spLocks/>
            </p:cNvSpPr>
            <p:nvPr/>
          </p:nvSpPr>
          <p:spPr bwMode="auto">
            <a:xfrm>
              <a:off x="2556" y="1862"/>
              <a:ext cx="585" cy="598"/>
            </a:xfrm>
            <a:custGeom>
              <a:avLst/>
              <a:gdLst>
                <a:gd name="T0" fmla="*/ 0 w 585"/>
                <a:gd name="T1" fmla="*/ 0 h 598"/>
                <a:gd name="T2" fmla="*/ 102 w 585"/>
                <a:gd name="T3" fmla="*/ 0 h 598"/>
                <a:gd name="T4" fmla="*/ 294 w 585"/>
                <a:gd name="T5" fmla="*/ 390 h 598"/>
                <a:gd name="T6" fmla="*/ 487 w 585"/>
                <a:gd name="T7" fmla="*/ 0 h 598"/>
                <a:gd name="T8" fmla="*/ 585 w 585"/>
                <a:gd name="T9" fmla="*/ 0 h 598"/>
                <a:gd name="T10" fmla="*/ 294 w 585"/>
                <a:gd name="T11" fmla="*/ 598 h 598"/>
                <a:gd name="T12" fmla="*/ 0 w 58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85" h="598">
                  <a:moveTo>
                    <a:pt x="0" y="0"/>
                  </a:moveTo>
                  <a:lnTo>
                    <a:pt x="102" y="0"/>
                  </a:lnTo>
                  <a:lnTo>
                    <a:pt x="294" y="390"/>
                  </a:lnTo>
                  <a:lnTo>
                    <a:pt x="487" y="0"/>
                  </a:lnTo>
                  <a:lnTo>
                    <a:pt x="585" y="0"/>
                  </a:lnTo>
                  <a:lnTo>
                    <a:pt x="294" y="59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AA43B426-E2D9-422C-9506-4BAF81946C8E}"/>
                </a:ext>
              </a:extLst>
            </p:cNvPr>
            <p:cNvSpPr>
              <a:spLocks/>
            </p:cNvSpPr>
            <p:nvPr/>
          </p:nvSpPr>
          <p:spPr bwMode="auto">
            <a:xfrm>
              <a:off x="2718" y="1862"/>
              <a:ext cx="263" cy="266"/>
            </a:xfrm>
            <a:custGeom>
              <a:avLst/>
              <a:gdLst>
                <a:gd name="T0" fmla="*/ 0 w 129"/>
                <a:gd name="T1" fmla="*/ 0 h 129"/>
                <a:gd name="T2" fmla="*/ 64 w 129"/>
                <a:gd name="T3" fmla="*/ 129 h 129"/>
                <a:gd name="T4" fmla="*/ 129 w 129"/>
                <a:gd name="T5" fmla="*/ 0 h 129"/>
                <a:gd name="T6" fmla="*/ 0 w 129"/>
                <a:gd name="T7" fmla="*/ 0 h 129"/>
              </a:gdLst>
              <a:ahLst/>
              <a:cxnLst>
                <a:cxn ang="0">
                  <a:pos x="T0" y="T1"/>
                </a:cxn>
                <a:cxn ang="0">
                  <a:pos x="T2" y="T3"/>
                </a:cxn>
                <a:cxn ang="0">
                  <a:pos x="T4" y="T5"/>
                </a:cxn>
                <a:cxn ang="0">
                  <a:pos x="T6" y="T7"/>
                </a:cxn>
              </a:cxnLst>
              <a:rect l="0" t="0" r="r" b="b"/>
              <a:pathLst>
                <a:path w="129" h="129">
                  <a:moveTo>
                    <a:pt x="0" y="0"/>
                  </a:moveTo>
                  <a:cubicBezTo>
                    <a:pt x="64" y="129"/>
                    <a:pt x="64" y="129"/>
                    <a:pt x="64" y="129"/>
                  </a:cubicBezTo>
                  <a:cubicBezTo>
                    <a:pt x="129" y="0"/>
                    <a:pt x="129" y="0"/>
                    <a:pt x="129" y="0"/>
                  </a:cubicBezTo>
                  <a:cubicBezTo>
                    <a:pt x="129"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036515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3" y="96275"/>
            <a:ext cx="11639394" cy="970525"/>
          </a:xfrm>
        </p:spPr>
        <p:txBody>
          <a:bodyPr/>
          <a:lstStyle/>
          <a:p>
            <a:r>
              <a:rPr lang="en-US"/>
              <a:t>Click to edit Master title style</a:t>
            </a:r>
            <a:endParaRPr lang="en-US" dirty="0"/>
          </a:p>
        </p:txBody>
      </p:sp>
      <p:sp>
        <p:nvSpPr>
          <p:cNvPr id="11" name="Content Placeholder 2"/>
          <p:cNvSpPr>
            <a:spLocks noGrp="1"/>
          </p:cNvSpPr>
          <p:nvPr>
            <p:ph idx="1"/>
          </p:nvPr>
        </p:nvSpPr>
        <p:spPr>
          <a:xfrm>
            <a:off x="826623" y="1066800"/>
            <a:ext cx="11089073" cy="54102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56164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26624" y="1371600"/>
            <a:ext cx="11098676"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3" hasCustomPrompt="1"/>
          </p:nvPr>
        </p:nvSpPr>
        <p:spPr>
          <a:xfrm>
            <a:off x="276303" y="907082"/>
            <a:ext cx="11639394" cy="579664"/>
          </a:xfrm>
        </p:spPr>
        <p:txBody>
          <a:bodyPr>
            <a:noAutofit/>
          </a:bodyPr>
          <a:lstStyle>
            <a:lvl1pPr marL="0" indent="0" algn="ctr">
              <a:buNone/>
              <a:defRPr sz="2600">
                <a:solidFill>
                  <a:srgbClr val="87888D"/>
                </a:solidFill>
              </a:defRPr>
            </a:lvl1pPr>
          </a:lstStyle>
          <a:p>
            <a:pPr lvl="0"/>
            <a:r>
              <a:rPr lang="en-US" dirty="0"/>
              <a:t>Subtitle</a:t>
            </a:r>
          </a:p>
        </p:txBody>
      </p:sp>
      <p:sp>
        <p:nvSpPr>
          <p:cNvPr id="12" name="Title 1"/>
          <p:cNvSpPr>
            <a:spLocks noGrp="1"/>
          </p:cNvSpPr>
          <p:nvPr>
            <p:ph type="title"/>
          </p:nvPr>
        </p:nvSpPr>
        <p:spPr>
          <a:xfrm>
            <a:off x="276303" y="96275"/>
            <a:ext cx="11639394" cy="970525"/>
          </a:xfrm>
        </p:spPr>
        <p:txBody>
          <a:bodyPr/>
          <a:lstStyle/>
          <a:p>
            <a:r>
              <a:rPr lang="en-US"/>
              <a:t>Click to edit Master title style</a:t>
            </a:r>
            <a:endParaRPr lang="en-US" dirty="0"/>
          </a:p>
        </p:txBody>
      </p:sp>
    </p:spTree>
    <p:extLst>
      <p:ext uri="{BB962C8B-B14F-4D97-AF65-F5344CB8AC3E}">
        <p14:creationId xmlns:p14="http://schemas.microsoft.com/office/powerpoint/2010/main" val="31337526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71600"/>
            <a:ext cx="5181600"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7CC576A4-4C87-4B34-BF22-44DA60DFCC0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29157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70524"/>
          </a:xfrm>
        </p:spPr>
        <p:txBody>
          <a:bodyPr/>
          <a:lstStyle/>
          <a:p>
            <a:r>
              <a:rPr lang="en-US"/>
              <a:t>Click to edit Master title style</a:t>
            </a:r>
            <a:endParaRPr lang="en-US" dirty="0"/>
          </a:p>
        </p:txBody>
      </p:sp>
      <p:sp>
        <p:nvSpPr>
          <p:cNvPr id="4" name="Text Placeholder 6">
            <a:extLst>
              <a:ext uri="{FF2B5EF4-FFF2-40B4-BE49-F238E27FC236}">
                <a16:creationId xmlns:a16="http://schemas.microsoft.com/office/drawing/2014/main" id="{2AC331BD-B2D2-49AA-B79F-08337B3E34F0}"/>
              </a:ext>
            </a:extLst>
          </p:cNvPr>
          <p:cNvSpPr>
            <a:spLocks noGrp="1"/>
          </p:cNvSpPr>
          <p:nvPr>
            <p:ph type="body" sz="quarter" idx="14"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dirty="0"/>
              <a:t>Subtitle</a:t>
            </a:r>
          </a:p>
        </p:txBody>
      </p:sp>
    </p:spTree>
    <p:extLst>
      <p:ext uri="{BB962C8B-B14F-4D97-AF65-F5344CB8AC3E}">
        <p14:creationId xmlns:p14="http://schemas.microsoft.com/office/powerpoint/2010/main" val="1617560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6624" y="1082843"/>
            <a:ext cx="11098676" cy="5394158"/>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276303" y="96276"/>
            <a:ext cx="11639394" cy="986568"/>
          </a:xfrm>
          <a:prstGeom prst="rect">
            <a:avLst/>
          </a:prstGeom>
        </p:spPr>
        <p:txBody>
          <a:bodyPr vert="horz" lIns="91440" tIns="45720" rIns="91440" bIns="45720" rtlCol="0" anchor="ctr" anchorCtr="0">
            <a:noAutofit/>
          </a:bodyPr>
          <a:lstStyle/>
          <a:p>
            <a:r>
              <a:rPr lang="en-US"/>
              <a:t>Click to edit Master title style</a:t>
            </a:r>
            <a:endParaRPr lang="en-US" dirty="0"/>
          </a:p>
        </p:txBody>
      </p:sp>
      <p:grpSp>
        <p:nvGrpSpPr>
          <p:cNvPr id="7" name="Group 6"/>
          <p:cNvGrpSpPr/>
          <p:nvPr/>
        </p:nvGrpSpPr>
        <p:grpSpPr>
          <a:xfrm>
            <a:off x="234968" y="6519734"/>
            <a:ext cx="244893" cy="248803"/>
            <a:chOff x="2666237" y="2584432"/>
            <a:chExt cx="864026" cy="877824"/>
          </a:xfrm>
          <a:solidFill>
            <a:schemeClr val="tx2"/>
          </a:solidFill>
        </p:grpSpPr>
        <p:sp>
          <p:nvSpPr>
            <p:cNvPr id="8" name="Freeform 18"/>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F75D4C3E-9815-4041-A1C2-934F4867CA55}"/>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dirty="0">
              <a:solidFill>
                <a:schemeClr val="tx1">
                  <a:tint val="75000"/>
                </a:schemeClr>
              </a:solidFill>
              <a:latin typeface="+mn-lt"/>
              <a:ea typeface="+mn-ea"/>
              <a:cs typeface="+mn-cs"/>
            </a:endParaRPr>
          </a:p>
        </p:txBody>
      </p:sp>
      <p:sp>
        <p:nvSpPr>
          <p:cNvPr id="11" name="TextBox 10">
            <a:extLst>
              <a:ext uri="{FF2B5EF4-FFF2-40B4-BE49-F238E27FC236}">
                <a16:creationId xmlns:a16="http://schemas.microsoft.com/office/drawing/2014/main" id="{985A4684-0963-4276-BCD0-F5FB7C7646B5}"/>
              </a:ext>
            </a:extLst>
          </p:cNvPr>
          <p:cNvSpPr txBox="1"/>
          <p:nvPr userDrawn="1"/>
        </p:nvSpPr>
        <p:spPr>
          <a:xfrm>
            <a:off x="4392560" y="6530550"/>
            <a:ext cx="34068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2">
                    <a:lumMod val="75000"/>
                  </a:schemeClr>
                </a:solidFill>
                <a:latin typeface="+mn-lt"/>
                <a:ea typeface="ＭＳ Ｐゴシック" charset="0"/>
              </a:rPr>
              <a:t>Copyright © Veeva Systems 2020</a:t>
            </a:r>
          </a:p>
        </p:txBody>
      </p:sp>
    </p:spTree>
    <p:extLst>
      <p:ext uri="{BB962C8B-B14F-4D97-AF65-F5344CB8AC3E}">
        <p14:creationId xmlns:p14="http://schemas.microsoft.com/office/powerpoint/2010/main" val="128268724"/>
      </p:ext>
    </p:extLst>
  </p:cSld>
  <p:clrMap bg1="lt1" tx1="dk1" bg2="lt2" tx2="dk2" accent1="accent1" accent2="accent2" accent3="accent3" accent4="accent4" accent5="accent5" accent6="accent6" hlink="hlink" folHlink="folHlink"/>
  <p:sldLayoutIdLst>
    <p:sldLayoutId id="2147483683" r:id="rId1"/>
    <p:sldLayoutId id="2147483706" r:id="rId2"/>
    <p:sldLayoutId id="2147483685" r:id="rId3"/>
    <p:sldLayoutId id="2147483704" r:id="rId4"/>
    <p:sldLayoutId id="2147483708" r:id="rId5"/>
    <p:sldLayoutId id="2147483680" r:id="rId6"/>
    <p:sldLayoutId id="2147483654" r:id="rId7"/>
    <p:sldLayoutId id="2147483652" r:id="rId8"/>
    <p:sldLayoutId id="2147483675" r:id="rId9"/>
    <p:sldLayoutId id="2147483678" r:id="rId10"/>
    <p:sldLayoutId id="2147483655" r:id="rId11"/>
    <p:sldLayoutId id="2147483679" r:id="rId12"/>
    <p:sldLayoutId id="2147483687" r:id="rId13"/>
    <p:sldLayoutId id="2147483705" r:id="rId14"/>
    <p:sldLayoutId id="2147483707" r:id="rId15"/>
    <p:sldLayoutId id="2147483681" r:id="rId16"/>
    <p:sldLayoutId id="2147483682" r:id="rId17"/>
    <p:sldLayoutId id="2147483710" r:id="rId18"/>
  </p:sldLayoutIdLst>
  <p:transition>
    <p:fade/>
  </p:transition>
  <p:hf sldNum="0" hdr="0" ftr="0" dt="0"/>
  <p:txStyles>
    <p:title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72" userDrawn="1">
          <p15:clr>
            <a:srgbClr val="F26B43"/>
          </p15:clr>
        </p15:guide>
        <p15:guide id="4" orient="horz" pos="4080" userDrawn="1">
          <p15:clr>
            <a:srgbClr val="F26B43"/>
          </p15:clr>
        </p15:guide>
        <p15:guide id="5" pos="168" userDrawn="1">
          <p15:clr>
            <a:srgbClr val="F26B43"/>
          </p15:clr>
        </p15:guide>
        <p15:guide id="6" pos="75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303" y="96275"/>
            <a:ext cx="11639394" cy="1101213"/>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6624" y="1082843"/>
            <a:ext cx="10538752" cy="5394158"/>
          </a:xfrm>
          <a:prstGeom prst="rect">
            <a:avLst/>
          </a:prstGeom>
        </p:spPr>
        <p:txBody>
          <a:bodyPr vert="horz" wrap="square"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34968" y="6519734"/>
            <a:ext cx="244893" cy="248803"/>
            <a:chOff x="2666237" y="2584432"/>
            <a:chExt cx="864026" cy="877824"/>
          </a:xfrm>
          <a:solidFill>
            <a:schemeClr val="tx2"/>
          </a:solidFill>
        </p:grpSpPr>
        <p:sp>
          <p:nvSpPr>
            <p:cNvPr id="8" name="Freeform 18"/>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9"/>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F75D4C3E-9815-4041-A1C2-934F4867CA55}"/>
              </a:ext>
            </a:extLst>
          </p:cNvPr>
          <p:cNvSpPr txBox="1"/>
          <p:nvPr userDrawn="1"/>
        </p:nvSpPr>
        <p:spPr>
          <a:xfrm>
            <a:off x="11026359"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dirty="0">
              <a:solidFill>
                <a:schemeClr val="tx1">
                  <a:tint val="75000"/>
                </a:schemeClr>
              </a:solidFill>
              <a:latin typeface="+mn-lt"/>
              <a:ea typeface="+mn-ea"/>
              <a:cs typeface="+mn-cs"/>
            </a:endParaRPr>
          </a:p>
        </p:txBody>
      </p:sp>
      <p:sp>
        <p:nvSpPr>
          <p:cNvPr id="11" name="TextBox 10">
            <a:extLst>
              <a:ext uri="{FF2B5EF4-FFF2-40B4-BE49-F238E27FC236}">
                <a16:creationId xmlns:a16="http://schemas.microsoft.com/office/drawing/2014/main" id="{985A4684-0963-4276-BCD0-F5FB7C7646B5}"/>
              </a:ext>
            </a:extLst>
          </p:cNvPr>
          <p:cNvSpPr txBox="1"/>
          <p:nvPr userDrawn="1"/>
        </p:nvSpPr>
        <p:spPr>
          <a:xfrm>
            <a:off x="5142982" y="6521025"/>
            <a:ext cx="190603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2">
                    <a:lumMod val="75000"/>
                  </a:schemeClr>
                </a:solidFill>
                <a:latin typeface="+mn-lt"/>
                <a:ea typeface="ＭＳ Ｐゴシック" charset="0"/>
              </a:rPr>
              <a:t>Copyright © Veeva Systems 2020</a:t>
            </a:r>
          </a:p>
        </p:txBody>
      </p:sp>
    </p:spTree>
    <p:extLst>
      <p:ext uri="{BB962C8B-B14F-4D97-AF65-F5344CB8AC3E}">
        <p14:creationId xmlns:p14="http://schemas.microsoft.com/office/powerpoint/2010/main" val="23108567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ransition>
    <p:fade/>
  </p:transition>
  <p:hf sldNum="0" hdr="0" ftr="0" dt="0"/>
  <p:txStyles>
    <p:title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4080">
          <p15:clr>
            <a:srgbClr val="F26B43"/>
          </p15:clr>
        </p15:guide>
        <p15:guide id="5" pos="168">
          <p15:clr>
            <a:srgbClr val="F26B43"/>
          </p15:clr>
        </p15:guide>
        <p15:guide id="6" pos="75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10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106.xml.rels><?xml version="1.0" encoding="UTF-8" standalone="yes"?>
<Relationships xmlns="http://schemas.openxmlformats.org/package/2006/relationships"><Relationship Id="rId3" Type="http://schemas.openxmlformats.org/officeDocument/2006/relationships/image" Target="../media/image102.tiff"/><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vaulthelp2.vod309.com/wordpress/rn/limited-release/releasenotes-ft/new-in-20r12/#platform_data_model_changes"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hyperlink" Target="https://support.veeva.com/hc/en-us/articles/360003528094-Veeva-Vault-Best-Practices-Knowledge-Collection"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image" Target="../media/image107.svg"/><Relationship Id="rId4" Type="http://schemas.openxmlformats.org/officeDocument/2006/relationships/image" Target="../media/image106.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trust.veeva.com/"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go.veeva.com/20R2_platform" TargetMode="External"/><Relationship Id="rId3" Type="http://schemas.openxmlformats.org/officeDocument/2006/relationships/image" Target="../media/image16.png"/><Relationship Id="rId7" Type="http://schemas.microsoft.com/office/2007/relationships/hdphoto" Target="../media/hdphoto2.wdp"/><Relationship Id="rId12" Type="http://schemas.openxmlformats.org/officeDocument/2006/relationships/hyperlink" Target="http://go.veeva.com/20R2_ri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hyperlink" Target="http://go.veeva.com/20R2_quality" TargetMode="External"/><Relationship Id="rId5" Type="http://schemas.openxmlformats.org/officeDocument/2006/relationships/image" Target="../media/image17.png"/><Relationship Id="rId10" Type="http://schemas.openxmlformats.org/officeDocument/2006/relationships/hyperlink" Target="http://go.veeva.com/20R2_clinical" TargetMode="External"/><Relationship Id="rId4" Type="http://schemas.microsoft.com/office/2007/relationships/hdphoto" Target="../media/hdphoto1.wdp"/><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veeva.zoom.us/webinar/register/WN_1vHoZYNrRqytWiSxODJMzA"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6.tiff"/><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tif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6.tiff"/><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6.tiff"/><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www.veeva.com/products/vault-platform/collaborative-autho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9.emf"/></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hyperlink" Target="http://vaulthelp.vod309.com/wordpress/admin-user-help/auditing/document-audit-events/"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vaulthelp2.vod309.com/wordpress/rn/limited-release/releasenotes-ft/new-in-20r14/"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vaulthelp2.vod309.com/wordpress/rn/limited-release/releasenotes-ft/new-in-20r14/#atomic_security_for_documents_lifecycle_user_actions"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79.png"/><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png"/></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82.png"/></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84.tiff"/></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vaulthelp.vod309.com/wordpress/admin-user-help/admin-vault-loader/about-document-migration-mode/" TargetMode="External"/><Relationship Id="rId2" Type="http://schemas.openxmlformats.org/officeDocument/2006/relationships/hyperlink" Target="https://developer.veevavault.com/rn/20.2/#document-migration-mode-api-header"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vaulthelp.vod309.com/wordpress/admin-user-help/admin-vault-loader/using-configuration-migration-packages/#validation-logs"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vaulthelp2.vod309.com/wordpress/tutorial-videos/demo-self-serve-pre-release-sandbox-vaults/"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dirty="0"/>
              <a:t>20R2 </a:t>
            </a:r>
            <a:br>
              <a:rPr lang="en-US" dirty="0"/>
            </a:br>
            <a:r>
              <a:rPr lang="en-US" dirty="0"/>
              <a:t>Release Clinical </a:t>
            </a:r>
            <a:br>
              <a:rPr lang="en-US" dirty="0"/>
            </a:br>
            <a:r>
              <a:rPr lang="en-US" dirty="0"/>
              <a:t>Preview and Planning </a:t>
            </a:r>
          </a:p>
        </p:txBody>
      </p:sp>
      <p:sp>
        <p:nvSpPr>
          <p:cNvPr id="2" name="Text Placeholder 1"/>
          <p:cNvSpPr>
            <a:spLocks noGrp="1"/>
          </p:cNvSpPr>
          <p:nvPr>
            <p:ph type="subTitle" idx="1"/>
          </p:nvPr>
        </p:nvSpPr>
        <p:spPr>
          <a:xfrm>
            <a:off x="805543" y="3365802"/>
            <a:ext cx="10580914" cy="201850"/>
          </a:xfrm>
        </p:spPr>
        <p:txBody>
          <a:bodyPr vert="horz" lIns="0" tIns="0" rIns="0" bIns="0" rtlCol="0" anchor="t">
            <a:spAutoFit/>
          </a:bodyPr>
          <a:lstStyle/>
          <a:p>
            <a:r>
              <a:rPr lang="en-US" sz="1600" dirty="0"/>
              <a:t>Revision: 14 Jul 2020 </a:t>
            </a:r>
          </a:p>
        </p:txBody>
      </p:sp>
      <p:grpSp>
        <p:nvGrpSpPr>
          <p:cNvPr id="11" name="Group 10">
            <a:extLst>
              <a:ext uri="{FF2B5EF4-FFF2-40B4-BE49-F238E27FC236}">
                <a16:creationId xmlns:a16="http://schemas.microsoft.com/office/drawing/2014/main" id="{80F73798-816F-4762-BFD2-11432D31C18A}"/>
              </a:ext>
            </a:extLst>
          </p:cNvPr>
          <p:cNvGrpSpPr/>
          <p:nvPr/>
        </p:nvGrpSpPr>
        <p:grpSpPr>
          <a:xfrm>
            <a:off x="8770172" y="4724400"/>
            <a:ext cx="2659828" cy="1865086"/>
            <a:chOff x="8770172" y="4724400"/>
            <a:chExt cx="2659828" cy="1865086"/>
          </a:xfrm>
        </p:grpSpPr>
        <p:grpSp>
          <p:nvGrpSpPr>
            <p:cNvPr id="12" name="Group 11">
              <a:extLst>
                <a:ext uri="{FF2B5EF4-FFF2-40B4-BE49-F238E27FC236}">
                  <a16:creationId xmlns:a16="http://schemas.microsoft.com/office/drawing/2014/main" id="{0217114E-ED00-488E-A6AF-CCF6AFC21E31}"/>
                </a:ext>
              </a:extLst>
            </p:cNvPr>
            <p:cNvGrpSpPr/>
            <p:nvPr/>
          </p:nvGrpSpPr>
          <p:grpSpPr>
            <a:xfrm>
              <a:off x="8770172" y="5537926"/>
              <a:ext cx="2659828" cy="1051560"/>
              <a:chOff x="8305800" y="5765778"/>
              <a:chExt cx="2659828" cy="1051560"/>
            </a:xfrm>
          </p:grpSpPr>
          <p:pic>
            <p:nvPicPr>
              <p:cNvPr id="14" name="Picture 13">
                <a:extLst>
                  <a:ext uri="{FF2B5EF4-FFF2-40B4-BE49-F238E27FC236}">
                    <a16:creationId xmlns:a16="http://schemas.microsoft.com/office/drawing/2014/main" id="{3C46757A-78A0-427E-A0D9-3C7815A07F01}"/>
                  </a:ext>
                </a:extLst>
              </p:cNvPr>
              <p:cNvPicPr>
                <a:picLocks noChangeAspect="1"/>
              </p:cNvPicPr>
              <p:nvPr/>
            </p:nvPicPr>
            <p:blipFill>
              <a:blip r:embed="rId3"/>
              <a:stretch>
                <a:fillRect/>
              </a:stretch>
            </p:blipFill>
            <p:spPr>
              <a:xfrm>
                <a:off x="8305800" y="5765778"/>
                <a:ext cx="2659828" cy="1051560"/>
              </a:xfrm>
              <a:prstGeom prst="rect">
                <a:avLst/>
              </a:prstGeom>
            </p:spPr>
          </p:pic>
          <p:sp>
            <p:nvSpPr>
              <p:cNvPr id="15" name="&quot;No&quot; Symbol 12">
                <a:extLst>
                  <a:ext uri="{FF2B5EF4-FFF2-40B4-BE49-F238E27FC236}">
                    <a16:creationId xmlns:a16="http://schemas.microsoft.com/office/drawing/2014/main" id="{F08F8A7B-2B8D-441D-9EE7-B39C74625F97}"/>
                  </a:ext>
                </a:extLst>
              </p:cNvPr>
              <p:cNvSpPr/>
              <p:nvPr/>
            </p:nvSpPr>
            <p:spPr>
              <a:xfrm>
                <a:off x="8523220" y="5977815"/>
                <a:ext cx="649875" cy="649875"/>
              </a:xfrm>
              <a:prstGeom prst="noSmoking">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Rectangular Callout 13">
              <a:extLst>
                <a:ext uri="{FF2B5EF4-FFF2-40B4-BE49-F238E27FC236}">
                  <a16:creationId xmlns:a16="http://schemas.microsoft.com/office/drawing/2014/main" id="{5281974B-87F8-4A4B-8E18-43294CD2E5C9}"/>
                </a:ext>
              </a:extLst>
            </p:cNvPr>
            <p:cNvSpPr/>
            <p:nvPr/>
          </p:nvSpPr>
          <p:spPr>
            <a:xfrm>
              <a:off x="9829800" y="4724400"/>
              <a:ext cx="1389517" cy="721606"/>
            </a:xfrm>
            <a:prstGeom prst="wedgeRectCallout">
              <a:avLst>
                <a:gd name="adj1" fmla="val 17593"/>
                <a:gd name="adj2" fmla="val 98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Please use ‘Q&amp;A’ to ask a question</a:t>
              </a:r>
            </a:p>
          </p:txBody>
        </p:sp>
      </p:grpSp>
    </p:spTree>
    <p:extLst>
      <p:ext uri="{BB962C8B-B14F-4D97-AF65-F5344CB8AC3E}">
        <p14:creationId xmlns:p14="http://schemas.microsoft.com/office/powerpoint/2010/main" val="25496876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39764-5678-E347-AB22-4E29746E4B14}"/>
              </a:ext>
            </a:extLst>
          </p:cNvPr>
          <p:cNvSpPr>
            <a:spLocks noGrp="1"/>
          </p:cNvSpPr>
          <p:nvPr>
            <p:ph type="title"/>
          </p:nvPr>
        </p:nvSpPr>
        <p:spPr/>
        <p:txBody>
          <a:bodyPr/>
          <a:lstStyle/>
          <a:p>
            <a:r>
              <a:rPr lang="en-US" sz="3200" dirty="0"/>
              <a:t>Pre-Release Environments</a:t>
            </a:r>
          </a:p>
        </p:txBody>
      </p:sp>
      <p:grpSp>
        <p:nvGrpSpPr>
          <p:cNvPr id="9" name="Group 8">
            <a:extLst>
              <a:ext uri="{FF2B5EF4-FFF2-40B4-BE49-F238E27FC236}">
                <a16:creationId xmlns:a16="http://schemas.microsoft.com/office/drawing/2014/main" id="{BC30663C-0877-C746-9F7D-CB0842EA3BCF}"/>
              </a:ext>
            </a:extLst>
          </p:cNvPr>
          <p:cNvGrpSpPr/>
          <p:nvPr/>
        </p:nvGrpSpPr>
        <p:grpSpPr>
          <a:xfrm>
            <a:off x="1752600" y="1371600"/>
            <a:ext cx="6488722" cy="2792339"/>
            <a:chOff x="521679" y="1779661"/>
            <a:chExt cx="6488722" cy="2792339"/>
          </a:xfrm>
        </p:grpSpPr>
        <p:pic>
          <p:nvPicPr>
            <p:cNvPr id="10" name="Content Placeholder 3">
              <a:extLst>
                <a:ext uri="{FF2B5EF4-FFF2-40B4-BE49-F238E27FC236}">
                  <a16:creationId xmlns:a16="http://schemas.microsoft.com/office/drawing/2014/main" id="{169047C2-2FD4-9145-98C3-33D163E8A7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1679" y="1779661"/>
              <a:ext cx="6488722" cy="2792339"/>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D1E79422-D0D4-B840-9E0A-AA1B8F83F6DD}"/>
                </a:ext>
              </a:extLst>
            </p:cNvPr>
            <p:cNvSpPr/>
            <p:nvPr/>
          </p:nvSpPr>
          <p:spPr>
            <a:xfrm>
              <a:off x="5638800" y="3048000"/>
              <a:ext cx="11430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14D7C1-7983-794F-9E7C-C12398F9CC50}"/>
                </a:ext>
              </a:extLst>
            </p:cNvPr>
            <p:cNvSpPr/>
            <p:nvPr/>
          </p:nvSpPr>
          <p:spPr>
            <a:xfrm>
              <a:off x="2057400" y="2362200"/>
              <a:ext cx="16764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90FF1DF-5FE7-734A-95ED-EFF15FD31528}"/>
              </a:ext>
            </a:extLst>
          </p:cNvPr>
          <p:cNvGrpSpPr/>
          <p:nvPr/>
        </p:nvGrpSpPr>
        <p:grpSpPr>
          <a:xfrm>
            <a:off x="5061918" y="3346993"/>
            <a:ext cx="5494886" cy="2792339"/>
            <a:chOff x="4757118" y="3533151"/>
            <a:chExt cx="5494886" cy="2792339"/>
          </a:xfrm>
        </p:grpSpPr>
        <p:pic>
          <p:nvPicPr>
            <p:cNvPr id="14" name="Picture 13">
              <a:extLst>
                <a:ext uri="{FF2B5EF4-FFF2-40B4-BE49-F238E27FC236}">
                  <a16:creationId xmlns:a16="http://schemas.microsoft.com/office/drawing/2014/main" id="{B22B2AC8-2DD0-6241-9DCB-335456882E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57118" y="3533151"/>
              <a:ext cx="5494886" cy="2792339"/>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6ABC871D-A098-2348-8275-7DDBB828FD45}"/>
                </a:ext>
              </a:extLst>
            </p:cNvPr>
            <p:cNvSpPr/>
            <p:nvPr/>
          </p:nvSpPr>
          <p:spPr>
            <a:xfrm>
              <a:off x="7086600" y="5771360"/>
              <a:ext cx="849922" cy="3246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Left Arrow 15">
            <a:extLst>
              <a:ext uri="{FF2B5EF4-FFF2-40B4-BE49-F238E27FC236}">
                <a16:creationId xmlns:a16="http://schemas.microsoft.com/office/drawing/2014/main" id="{347B8837-C9D3-A744-94E2-4FF29DDF863A}"/>
              </a:ext>
            </a:extLst>
          </p:cNvPr>
          <p:cNvSpPr/>
          <p:nvPr/>
        </p:nvSpPr>
        <p:spPr>
          <a:xfrm rot="10800000">
            <a:off x="3970682" y="3623842"/>
            <a:ext cx="1116273" cy="361693"/>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120046"/>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Auto-Place Brought Image Forward Annotations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Brought forward annotations on images and text are automatically placed based on the page and coordinates in the source version</a:t>
            </a:r>
          </a:p>
          <a:p>
            <a:pPr marL="457200" lvl="1" indent="0">
              <a:spcAft>
                <a:spcPts val="1200"/>
              </a:spcAft>
              <a:buNone/>
            </a:pPr>
            <a:r>
              <a:rPr lang="en-US" sz="1600" dirty="0"/>
              <a:t>If the coordinates or page do not exist in the new version, Vault places the annotations at the page level</a:t>
            </a:r>
          </a:p>
          <a:p>
            <a:pPr>
              <a:spcBef>
                <a:spcPts val="600"/>
              </a:spcBef>
              <a:spcAft>
                <a:spcPts val="1200"/>
              </a:spcAft>
            </a:pPr>
            <a:r>
              <a:rPr lang="en-US" sz="2000" dirty="0"/>
              <a:t>Business Justification</a:t>
            </a:r>
          </a:p>
          <a:p>
            <a:pPr marL="457200" lvl="1" indent="0">
              <a:spcAft>
                <a:spcPts val="1200"/>
              </a:spcAft>
              <a:buNone/>
            </a:pPr>
            <a:r>
              <a:rPr lang="en-US" sz="1600" dirty="0"/>
              <a:t>Applies to all non-text annotations:  Image, Sticky, Line, Link and Anchor</a:t>
            </a:r>
          </a:p>
          <a:p>
            <a:pPr>
              <a:spcBef>
                <a:spcPts val="600"/>
              </a:spcBef>
              <a:spcAft>
                <a:spcPts val="1200"/>
              </a:spcAft>
            </a:pPr>
            <a:r>
              <a:rPr lang="en-US" sz="2000" dirty="0"/>
              <a:t>Considerations</a:t>
            </a:r>
          </a:p>
          <a:p>
            <a:pPr marL="457200" lvl="1" indent="0">
              <a:spcAft>
                <a:spcPts val="600"/>
              </a:spcAft>
              <a:buNone/>
            </a:pPr>
            <a:r>
              <a:rPr lang="en-US" sz="1600" dirty="0"/>
              <a:t>Dependent on existing flag: “Restore placemarks on brought forward annotations”</a:t>
            </a:r>
          </a:p>
          <a:p>
            <a:pPr marL="457200" lvl="1" indent="0">
              <a:spcAft>
                <a:spcPts val="600"/>
              </a:spcAft>
              <a:buNone/>
            </a:pPr>
            <a:r>
              <a:rPr lang="en-US" sz="1600" dirty="0"/>
              <a:t>User can opt out at runtime (Default: On)</a:t>
            </a:r>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5" name="Picture 14">
            <a:extLst>
              <a:ext uri="{FF2B5EF4-FFF2-40B4-BE49-F238E27FC236}">
                <a16:creationId xmlns:a16="http://schemas.microsoft.com/office/drawing/2014/main" id="{86030019-62E3-4BDB-99E9-C2E9C8B87A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4683" y="4354175"/>
            <a:ext cx="4156678" cy="1995888"/>
          </a:xfrm>
          <a:prstGeom prst="rect">
            <a:avLst/>
          </a:prstGeom>
          <a:ln>
            <a:solidFill>
              <a:schemeClr val="tx1"/>
            </a:solidFill>
          </a:ln>
        </p:spPr>
      </p:pic>
      <p:pic>
        <p:nvPicPr>
          <p:cNvPr id="16" name="Picture 15">
            <a:extLst>
              <a:ext uri="{FF2B5EF4-FFF2-40B4-BE49-F238E27FC236}">
                <a16:creationId xmlns:a16="http://schemas.microsoft.com/office/drawing/2014/main" id="{6F3F8248-D9E7-4453-88E4-EC461BB7AF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0640" y="4313647"/>
            <a:ext cx="2764983" cy="2110901"/>
          </a:xfrm>
          <a:prstGeom prst="rect">
            <a:avLst/>
          </a:prstGeom>
          <a:ln>
            <a:solidFill>
              <a:schemeClr val="tx1"/>
            </a:solidFill>
          </a:ln>
        </p:spPr>
      </p:pic>
      <p:sp>
        <p:nvSpPr>
          <p:cNvPr id="17" name="TextBox 16">
            <a:extLst>
              <a:ext uri="{FF2B5EF4-FFF2-40B4-BE49-F238E27FC236}">
                <a16:creationId xmlns:a16="http://schemas.microsoft.com/office/drawing/2014/main" id="{E340C4D4-0685-4C3E-98E2-9E58EACFF24D}"/>
              </a:ext>
            </a:extLst>
          </p:cNvPr>
          <p:cNvSpPr txBox="1"/>
          <p:nvPr/>
        </p:nvSpPr>
        <p:spPr>
          <a:xfrm>
            <a:off x="2903052" y="6355107"/>
            <a:ext cx="1059939" cy="243785"/>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200" dirty="0">
                <a:solidFill>
                  <a:srgbClr val="FF0000"/>
                </a:solidFill>
              </a:rPr>
              <a:t>Admin Setting</a:t>
            </a:r>
          </a:p>
        </p:txBody>
      </p:sp>
      <p:sp>
        <p:nvSpPr>
          <p:cNvPr id="18" name="TextBox 17">
            <a:extLst>
              <a:ext uri="{FF2B5EF4-FFF2-40B4-BE49-F238E27FC236}">
                <a16:creationId xmlns:a16="http://schemas.microsoft.com/office/drawing/2014/main" id="{9E8C899C-AD29-4925-B77B-512EC067FCD6}"/>
              </a:ext>
            </a:extLst>
          </p:cNvPr>
          <p:cNvSpPr txBox="1"/>
          <p:nvPr/>
        </p:nvSpPr>
        <p:spPr>
          <a:xfrm>
            <a:off x="7533161" y="6429575"/>
            <a:ext cx="1059939" cy="243785"/>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200" dirty="0">
                <a:solidFill>
                  <a:srgbClr val="FF0000"/>
                </a:solidFill>
              </a:rPr>
              <a:t>User Option</a:t>
            </a:r>
          </a:p>
        </p:txBody>
      </p:sp>
    </p:spTree>
    <p:extLst>
      <p:ext uri="{BB962C8B-B14F-4D97-AF65-F5344CB8AC3E}">
        <p14:creationId xmlns:p14="http://schemas.microsoft.com/office/powerpoint/2010/main" val="1877992706"/>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Change to Maximum Length for Link Field</a:t>
            </a:r>
          </a:p>
        </p:txBody>
      </p:sp>
      <p:sp>
        <p:nvSpPr>
          <p:cNvPr id="3" name="Content Placeholder 2"/>
          <p:cNvSpPr>
            <a:spLocks noGrp="1"/>
          </p:cNvSpPr>
          <p:nvPr>
            <p:ph idx="1"/>
          </p:nvPr>
        </p:nvSpPr>
        <p:spPr>
          <a:xfrm>
            <a:off x="276303" y="1245468"/>
            <a:ext cx="3664766" cy="5252635"/>
          </a:xfrm>
        </p:spPr>
        <p:txBody>
          <a:bodyPr/>
          <a:lstStyle/>
          <a:p>
            <a:pPr>
              <a:spcBef>
                <a:spcPts val="600"/>
              </a:spcBef>
              <a:spcAft>
                <a:spcPts val="1200"/>
              </a:spcAft>
            </a:pPr>
            <a:r>
              <a:rPr lang="en-US" sz="2000" dirty="0"/>
              <a:t>Overview</a:t>
            </a:r>
          </a:p>
          <a:p>
            <a:pPr marL="457200" lvl="1" indent="0">
              <a:spcAft>
                <a:spcPts val="1200"/>
              </a:spcAft>
              <a:buNone/>
            </a:pPr>
            <a:r>
              <a:rPr lang="en-US" sz="1600" dirty="0"/>
              <a:t>Link (</a:t>
            </a:r>
            <a:r>
              <a:rPr lang="en-US" sz="1600" dirty="0" err="1"/>
              <a:t>link_sys</a:t>
            </a:r>
            <a:r>
              <a:rPr lang="en-US" sz="1600" dirty="0"/>
              <a:t>) is a system field on all objects that is used for integrations, including Spark Messaging integrations</a:t>
            </a:r>
          </a:p>
          <a:p>
            <a:pPr lvl="1">
              <a:spcAft>
                <a:spcPts val="1200"/>
              </a:spcAft>
            </a:pPr>
            <a:r>
              <a:rPr lang="en-US" sz="1600" dirty="0"/>
              <a:t>With this release the maximum field is reduced from 1,500 characters to 255 characters</a:t>
            </a:r>
          </a:p>
          <a:p>
            <a:pPr>
              <a:spcBef>
                <a:spcPts val="600"/>
              </a:spcBef>
              <a:spcAft>
                <a:spcPts val="1200"/>
              </a:spcAft>
            </a:pPr>
            <a:r>
              <a:rPr lang="en-US" sz="2000" dirty="0"/>
              <a:t>Business Justification</a:t>
            </a:r>
          </a:p>
          <a:p>
            <a:pPr marL="457200" lvl="1" indent="0">
              <a:spcAft>
                <a:spcPts val="1200"/>
              </a:spcAft>
              <a:buNone/>
            </a:pPr>
            <a:r>
              <a:rPr lang="en-US" sz="1600" dirty="0"/>
              <a:t>Veeva updated the System Field Link maximum length to better suit its usage as </a:t>
            </a:r>
            <a:r>
              <a:rPr lang="en-US" sz="1600" dirty="0" err="1"/>
              <a:t>idParam</a:t>
            </a:r>
            <a:r>
              <a:rPr lang="en-US" sz="1600" dirty="0"/>
              <a:t> in </a:t>
            </a:r>
            <a:r>
              <a:rPr lang="en-US" sz="1600" dirty="0" err="1"/>
              <a:t>Upsert</a:t>
            </a:r>
            <a:r>
              <a:rPr lang="en-US" sz="1600" dirty="0"/>
              <a:t> Operations and also as Unique ID in Vault to Vault applications</a:t>
            </a:r>
          </a:p>
          <a:p>
            <a:pPr marL="457200" lvl="1" indent="0">
              <a:spcAft>
                <a:spcPts val="1200"/>
              </a:spcAft>
              <a:buNone/>
            </a:pPr>
            <a:r>
              <a:rPr lang="en-US" sz="1600" dirty="0"/>
              <a:t>This field should not </a:t>
            </a:r>
            <a:r>
              <a:rPr lang="en-US" sz="1600"/>
              <a:t>be used </a:t>
            </a:r>
            <a:r>
              <a:rPr lang="en-US" sz="1600" dirty="0"/>
              <a:t>by </a:t>
            </a:r>
            <a:r>
              <a:rPr lang="en-US" sz="1600"/>
              <a:t>end users, </a:t>
            </a:r>
            <a:r>
              <a:rPr lang="en-US" sz="1600" dirty="0"/>
              <a:t>and it is not shown in the default Page Layouts</a:t>
            </a: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3">
            <a:extLst>
              <a:ext uri="{FF2B5EF4-FFF2-40B4-BE49-F238E27FC236}">
                <a16:creationId xmlns:a16="http://schemas.microsoft.com/office/drawing/2014/main" id="{2CC13F43-9E67-46D5-8232-A613A43CB7FB}"/>
              </a:ext>
            </a:extLst>
          </p:cNvPr>
          <p:cNvPicPr>
            <a:picLocks noChangeAspect="1"/>
          </p:cNvPicPr>
          <p:nvPr/>
        </p:nvPicPr>
        <p:blipFill>
          <a:blip r:embed="rId3"/>
          <a:stretch>
            <a:fillRect/>
          </a:stretch>
        </p:blipFill>
        <p:spPr>
          <a:xfrm>
            <a:off x="4296825" y="1778473"/>
            <a:ext cx="5988358" cy="3664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1613470"/>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Enhanced Document Number &amp; ID Pattern Search</a:t>
            </a:r>
          </a:p>
        </p:txBody>
      </p:sp>
      <p:sp>
        <p:nvSpPr>
          <p:cNvPr id="3" name="Content Placeholder 2"/>
          <p:cNvSpPr>
            <a:spLocks noGrp="1"/>
          </p:cNvSpPr>
          <p:nvPr>
            <p:ph idx="1"/>
          </p:nvPr>
        </p:nvSpPr>
        <p:spPr>
          <a:xfrm>
            <a:off x="826623" y="1066800"/>
            <a:ext cx="3382581" cy="448379"/>
          </a:xfrm>
        </p:spPr>
        <p:txBody>
          <a:bodyPr/>
          <a:lstStyle/>
          <a:p>
            <a:pPr>
              <a:spcBef>
                <a:spcPts val="600"/>
              </a:spcBef>
              <a:spcAft>
                <a:spcPts val="1200"/>
              </a:spcAft>
            </a:pPr>
            <a:r>
              <a:rPr lang="en-US" sz="2000" dirty="0"/>
              <a:t>Overview</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C4AE9F6C-3AB2-485F-A797-D16589FD84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9017" y="1854505"/>
            <a:ext cx="3763759" cy="339783"/>
          </a:xfrm>
          <a:prstGeom prst="rect">
            <a:avLst/>
          </a:prstGeom>
        </p:spPr>
      </p:pic>
      <p:pic>
        <p:nvPicPr>
          <p:cNvPr id="5" name="Picture 4">
            <a:extLst>
              <a:ext uri="{FF2B5EF4-FFF2-40B4-BE49-F238E27FC236}">
                <a16:creationId xmlns:a16="http://schemas.microsoft.com/office/drawing/2014/main" id="{5242A1A3-D604-4A00-A0CC-7BBB103975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9016" y="3456470"/>
            <a:ext cx="3763760" cy="1687967"/>
          </a:xfrm>
          <a:prstGeom prst="rect">
            <a:avLst/>
          </a:prstGeom>
          <a:ln>
            <a:solidFill>
              <a:schemeClr val="tx1"/>
            </a:solidFill>
          </a:ln>
        </p:spPr>
      </p:pic>
      <p:sp>
        <p:nvSpPr>
          <p:cNvPr id="14" name="Content Placeholder 2">
            <a:extLst>
              <a:ext uri="{FF2B5EF4-FFF2-40B4-BE49-F238E27FC236}">
                <a16:creationId xmlns:a16="http://schemas.microsoft.com/office/drawing/2014/main" id="{41A22BC1-6185-450F-A8D8-6301D50DAC03}"/>
              </a:ext>
            </a:extLst>
          </p:cNvPr>
          <p:cNvSpPr txBox="1">
            <a:spLocks/>
          </p:cNvSpPr>
          <p:nvPr/>
        </p:nvSpPr>
        <p:spPr>
          <a:xfrm>
            <a:off x="797958" y="3030148"/>
            <a:ext cx="9290814" cy="1475962"/>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US" sz="1600" dirty="0"/>
              <a:t>Advanced Search now supports multiple Document Numbers</a:t>
            </a:r>
          </a:p>
          <a:p>
            <a:pPr lvl="1">
              <a:spcAft>
                <a:spcPts val="1200"/>
              </a:spcAft>
            </a:pPr>
            <a:endParaRPr lang="en-US" sz="1600" dirty="0"/>
          </a:p>
        </p:txBody>
      </p:sp>
      <p:sp>
        <p:nvSpPr>
          <p:cNvPr id="15" name="Content Placeholder 2">
            <a:extLst>
              <a:ext uri="{FF2B5EF4-FFF2-40B4-BE49-F238E27FC236}">
                <a16:creationId xmlns:a16="http://schemas.microsoft.com/office/drawing/2014/main" id="{E197FF36-913B-4FDC-A4F0-BA996B7B256C}"/>
              </a:ext>
            </a:extLst>
          </p:cNvPr>
          <p:cNvSpPr txBox="1">
            <a:spLocks/>
          </p:cNvSpPr>
          <p:nvPr/>
        </p:nvSpPr>
        <p:spPr>
          <a:xfrm>
            <a:off x="820593" y="5442165"/>
            <a:ext cx="8780605" cy="896605"/>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Business Justification</a:t>
            </a:r>
          </a:p>
          <a:p>
            <a:pPr marL="457200" lvl="1" indent="0">
              <a:spcAft>
                <a:spcPts val="1200"/>
              </a:spcAft>
              <a:buFont typeface="Calibri" panose="020F0502020204030204" pitchFamily="34" charset="0"/>
              <a:buNone/>
            </a:pPr>
            <a:r>
              <a:rPr lang="en-US" sz="1600" dirty="0"/>
              <a:t>Find documents more easily using Document Number, Alphanumeric, or </a:t>
            </a:r>
            <a:r>
              <a:rPr lang="en-US" sz="1600"/>
              <a:t>ID Pattern </a:t>
            </a:r>
            <a:r>
              <a:rPr lang="en-US" sz="1600" dirty="0"/>
              <a:t>searches</a:t>
            </a:r>
          </a:p>
        </p:txBody>
      </p:sp>
      <p:sp>
        <p:nvSpPr>
          <p:cNvPr id="16" name="Content Placeholder 2">
            <a:extLst>
              <a:ext uri="{FF2B5EF4-FFF2-40B4-BE49-F238E27FC236}">
                <a16:creationId xmlns:a16="http://schemas.microsoft.com/office/drawing/2014/main" id="{D4C55829-679B-43B6-8217-6434BDB57F86}"/>
              </a:ext>
            </a:extLst>
          </p:cNvPr>
          <p:cNvSpPr txBox="1">
            <a:spLocks/>
          </p:cNvSpPr>
          <p:nvPr/>
        </p:nvSpPr>
        <p:spPr>
          <a:xfrm>
            <a:off x="699194" y="2391821"/>
            <a:ext cx="3922369" cy="1970143"/>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endParaRPr lang="en-US" dirty="0"/>
          </a:p>
        </p:txBody>
      </p:sp>
      <p:sp>
        <p:nvSpPr>
          <p:cNvPr id="17" name="Content Placeholder 2">
            <a:extLst>
              <a:ext uri="{FF2B5EF4-FFF2-40B4-BE49-F238E27FC236}">
                <a16:creationId xmlns:a16="http://schemas.microsoft.com/office/drawing/2014/main" id="{37ABCA3E-29D3-40C6-AD02-418AD8B44841}"/>
              </a:ext>
            </a:extLst>
          </p:cNvPr>
          <p:cNvSpPr txBox="1">
            <a:spLocks/>
          </p:cNvSpPr>
          <p:nvPr/>
        </p:nvSpPr>
        <p:spPr>
          <a:xfrm>
            <a:off x="899509" y="1490063"/>
            <a:ext cx="9139013" cy="1127054"/>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US" sz="1600" dirty="0"/>
              <a:t>Users can search for documents using the beginning, middle, or end of a </a:t>
            </a:r>
            <a:r>
              <a:rPr lang="en-US" sz="1600" i="1" dirty="0"/>
              <a:t>Document Number</a:t>
            </a:r>
            <a:r>
              <a:rPr lang="en-US" sz="1600" dirty="0"/>
              <a:t> </a:t>
            </a:r>
            <a:endParaRPr lang="en-US" dirty="0"/>
          </a:p>
        </p:txBody>
      </p:sp>
      <p:sp>
        <p:nvSpPr>
          <p:cNvPr id="9" name="Speech Bubble: Rectangle with Corners Rounded 8">
            <a:extLst>
              <a:ext uri="{FF2B5EF4-FFF2-40B4-BE49-F238E27FC236}">
                <a16:creationId xmlns:a16="http://schemas.microsoft.com/office/drawing/2014/main" id="{64A72455-A4A8-416C-A821-A4A36C09E808}"/>
              </a:ext>
            </a:extLst>
          </p:cNvPr>
          <p:cNvSpPr/>
          <p:nvPr/>
        </p:nvSpPr>
        <p:spPr>
          <a:xfrm>
            <a:off x="7676577" y="1876734"/>
            <a:ext cx="2412195" cy="1687966"/>
          </a:xfrm>
          <a:prstGeom prst="wedgeRoundRectCallout">
            <a:avLst>
              <a:gd name="adj1" fmla="val -96810"/>
              <a:gd name="adj2" fmla="val -39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To find document VV-123-DEF, use any of the following:</a:t>
            </a:r>
          </a:p>
          <a:p>
            <a:pPr marL="285750" indent="-285750">
              <a:buFont typeface="Arial" panose="020B0604020202020204" pitchFamily="34" charset="0"/>
              <a:buChar char="•"/>
            </a:pPr>
            <a:r>
              <a:rPr lang="en-US" sz="1200" dirty="0"/>
              <a:t>VV-123-DEF</a:t>
            </a:r>
          </a:p>
          <a:p>
            <a:pPr marL="285750" indent="-285750">
              <a:buFont typeface="Arial" panose="020B0604020202020204" pitchFamily="34" charset="0"/>
              <a:buChar char="•"/>
            </a:pPr>
            <a:r>
              <a:rPr lang="en-US" sz="1200" dirty="0"/>
              <a:t>VV123DEF</a:t>
            </a:r>
          </a:p>
          <a:p>
            <a:pPr marL="285750" indent="-285750">
              <a:buFont typeface="Arial" panose="020B0604020202020204" pitchFamily="34" charset="0"/>
              <a:buChar char="•"/>
            </a:pPr>
            <a:r>
              <a:rPr lang="en-US" sz="1200" dirty="0"/>
              <a:t>VV123</a:t>
            </a:r>
          </a:p>
          <a:p>
            <a:pPr marL="285750" indent="-285750">
              <a:buFont typeface="Arial" panose="020B0604020202020204" pitchFamily="34" charset="0"/>
              <a:buChar char="•"/>
            </a:pPr>
            <a:r>
              <a:rPr lang="en-US" sz="1200" dirty="0"/>
              <a:t>123DEF</a:t>
            </a:r>
          </a:p>
          <a:p>
            <a:pPr marL="285750" indent="-285750">
              <a:buFont typeface="Arial" panose="020B0604020202020204" pitchFamily="34" charset="0"/>
              <a:buChar char="•"/>
            </a:pPr>
            <a:r>
              <a:rPr lang="en-US" sz="1200" dirty="0"/>
              <a:t>123-DEF</a:t>
            </a:r>
          </a:p>
          <a:p>
            <a:pPr marL="285750" indent="-285750">
              <a:buFont typeface="Arial" panose="020B0604020202020204" pitchFamily="34" charset="0"/>
              <a:buChar char="•"/>
            </a:pPr>
            <a:r>
              <a:rPr lang="en-US" sz="1200" dirty="0"/>
              <a:t>VV.123.DEF</a:t>
            </a:r>
          </a:p>
        </p:txBody>
      </p:sp>
      <p:sp>
        <p:nvSpPr>
          <p:cNvPr id="10" name="Arrow: Right 9">
            <a:extLst>
              <a:ext uri="{FF2B5EF4-FFF2-40B4-BE49-F238E27FC236}">
                <a16:creationId xmlns:a16="http://schemas.microsoft.com/office/drawing/2014/main" id="{9995573A-E215-4E86-8646-C9F3EF2183D8}"/>
              </a:ext>
            </a:extLst>
          </p:cNvPr>
          <p:cNvSpPr/>
          <p:nvPr/>
        </p:nvSpPr>
        <p:spPr>
          <a:xfrm rot="11107362">
            <a:off x="5671273" y="4039305"/>
            <a:ext cx="506640" cy="40991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8">
            <a:extLst>
              <a:ext uri="{FF2B5EF4-FFF2-40B4-BE49-F238E27FC236}">
                <a16:creationId xmlns:a16="http://schemas.microsoft.com/office/drawing/2014/main" id="{B86279FD-4305-45B0-BD76-A7B4102C80CC}"/>
              </a:ext>
            </a:extLst>
          </p:cNvPr>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pic>
        <p:nvPicPr>
          <p:cNvPr id="19" name="Picture 18" descr="Icons_PPT_White_ThumbsUp.png">
            <a:extLst>
              <a:ext uri="{FF2B5EF4-FFF2-40B4-BE49-F238E27FC236}">
                <a16:creationId xmlns:a16="http://schemas.microsoft.com/office/drawing/2014/main" id="{97E01A3D-5A5C-40E7-AC2C-D02A24B28F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3020020403"/>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Indicate When Annotations Hidden by Filters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When a user views a document with annotations that are hidden, either by Annotate filter settings or by the Hide button on Info Card, Vault displays an alert message to the user which includes a count of the currently hidden annotations</a:t>
            </a:r>
          </a:p>
          <a:p>
            <a:pPr>
              <a:spcBef>
                <a:spcPts val="600"/>
              </a:spcBef>
              <a:spcAft>
                <a:spcPts val="1200"/>
              </a:spcAft>
            </a:pPr>
            <a:r>
              <a:rPr lang="en-US" sz="2000" dirty="0"/>
              <a:t>Business Justification</a:t>
            </a:r>
          </a:p>
          <a:p>
            <a:pPr marL="457200" lvl="1" indent="0">
              <a:spcAft>
                <a:spcPts val="1200"/>
              </a:spcAft>
              <a:buNone/>
            </a:pPr>
            <a:r>
              <a:rPr lang="en-US" sz="1600" dirty="0"/>
              <a:t>This brings awareness to the user that some annotations </a:t>
            </a:r>
            <a:r>
              <a:rPr lang="en-US" sz="1600"/>
              <a:t>are hidden</a:t>
            </a:r>
            <a:endParaRPr lang="en-US" sz="1600" dirty="0"/>
          </a:p>
          <a:p>
            <a:pPr>
              <a:spcBef>
                <a:spcPts val="600"/>
              </a:spcBef>
              <a:spcAft>
                <a:spcPts val="1200"/>
              </a:spcAft>
            </a:pPr>
            <a:r>
              <a:rPr lang="en-US" sz="2000" dirty="0"/>
              <a:t>Considerations</a:t>
            </a:r>
          </a:p>
          <a:p>
            <a:pPr marL="457200" lvl="1" indent="0">
              <a:spcAft>
                <a:spcPts val="1200"/>
              </a:spcAft>
              <a:buNone/>
            </a:pPr>
            <a:r>
              <a:rPr lang="en-US" sz="1600" dirty="0"/>
              <a:t>This count is limited to 99, and updates whenever annotations are created, hidden, un-hidden or deleted</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026" name="Picture 2">
            <a:extLst>
              <a:ext uri="{FF2B5EF4-FFF2-40B4-BE49-F238E27FC236}">
                <a16:creationId xmlns:a16="http://schemas.microsoft.com/office/drawing/2014/main" id="{E59B8D1C-B61E-47B4-8D57-DB217E0425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8530" y="4532240"/>
            <a:ext cx="7680877" cy="18197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49047"/>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Support Priority Multi-Document Workflow Fields in Reports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b="1" dirty="0"/>
              <a:t>Task Verdict Comment</a:t>
            </a:r>
            <a:r>
              <a:rPr lang="en-US" sz="1600" dirty="0"/>
              <a:t> and </a:t>
            </a:r>
            <a:r>
              <a:rPr lang="en-US" sz="1600" b="1" dirty="0"/>
              <a:t>Task Verdict Reason</a:t>
            </a:r>
            <a:r>
              <a:rPr lang="en-US" sz="1600" dirty="0"/>
              <a:t> fields for Multi-Document Workflows can be included in Workflow with Document Reports</a:t>
            </a:r>
          </a:p>
          <a:p>
            <a:pPr>
              <a:spcBef>
                <a:spcPts val="600"/>
              </a:spcBef>
              <a:spcAft>
                <a:spcPts val="1200"/>
              </a:spcAft>
            </a:pPr>
            <a:r>
              <a:rPr lang="en-US" sz="2000" dirty="0"/>
              <a:t>Business Justification</a:t>
            </a:r>
          </a:p>
          <a:p>
            <a:pPr marL="457200" lvl="1" indent="0">
              <a:spcAft>
                <a:spcPts val="1200"/>
              </a:spcAft>
              <a:buNone/>
            </a:pPr>
            <a:r>
              <a:rPr lang="en-US" sz="1600" dirty="0"/>
              <a:t>The Multi-Document Workflow can be configured to accept a comment and reason for the verdicts that a user provides but until now, it was not possible to include this information in a workflow report</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0" name="Picture 9">
            <a:extLst>
              <a:ext uri="{FF2B5EF4-FFF2-40B4-BE49-F238E27FC236}">
                <a16:creationId xmlns:a16="http://schemas.microsoft.com/office/drawing/2014/main" id="{7C4462F6-9871-44F5-90A7-8380C7B5A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429" y="3771900"/>
            <a:ext cx="10134424" cy="1878806"/>
          </a:xfrm>
          <a:prstGeom prst="rect">
            <a:avLst/>
          </a:prstGeom>
          <a:ln>
            <a:solidFill>
              <a:schemeClr val="tx1"/>
            </a:solidFill>
          </a:ln>
        </p:spPr>
      </p:pic>
      <p:sp>
        <p:nvSpPr>
          <p:cNvPr id="4" name="Oval 3">
            <a:extLst>
              <a:ext uri="{FF2B5EF4-FFF2-40B4-BE49-F238E27FC236}">
                <a16:creationId xmlns:a16="http://schemas.microsoft.com/office/drawing/2014/main" id="{CE97DE57-98D3-4CAF-9628-135D16D4E40F}"/>
              </a:ext>
            </a:extLst>
          </p:cNvPr>
          <p:cNvSpPr/>
          <p:nvPr/>
        </p:nvSpPr>
        <p:spPr>
          <a:xfrm>
            <a:off x="7257419" y="4402099"/>
            <a:ext cx="2115178" cy="506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614706"/>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Audit Captures Source Record ID in Copy</a:t>
            </a:r>
          </a:p>
        </p:txBody>
      </p:sp>
      <p:sp>
        <p:nvSpPr>
          <p:cNvPr id="3" name="Content Placeholder 2"/>
          <p:cNvSpPr>
            <a:spLocks noGrp="1"/>
          </p:cNvSpPr>
          <p:nvPr>
            <p:ph idx="1"/>
          </p:nvPr>
        </p:nvSpPr>
        <p:spPr>
          <a:xfrm>
            <a:off x="826624" y="1066800"/>
            <a:ext cx="9055342"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Vault now distinguishes between </a:t>
            </a:r>
            <a:r>
              <a:rPr lang="en-US" sz="1600" i="1" dirty="0"/>
              <a:t>create</a:t>
            </a:r>
            <a:r>
              <a:rPr lang="en-US" sz="1600" dirty="0"/>
              <a:t> and </a:t>
            </a:r>
            <a:r>
              <a:rPr lang="en-US" sz="1600" i="1" dirty="0"/>
              <a:t>copy</a:t>
            </a:r>
            <a:r>
              <a:rPr lang="en-US" sz="1600" dirty="0"/>
              <a:t> actions in the </a:t>
            </a:r>
            <a:r>
              <a:rPr lang="en-US" sz="1600" i="1" dirty="0"/>
              <a:t>Event Description</a:t>
            </a:r>
            <a:r>
              <a:rPr lang="en-US" sz="1600" dirty="0"/>
              <a:t> for object record audit trails – </a:t>
            </a:r>
            <a:r>
              <a:rPr lang="en-US" sz="1600" i="1" dirty="0"/>
              <a:t>copy</a:t>
            </a:r>
            <a:r>
              <a:rPr lang="en-US" sz="1600" dirty="0"/>
              <a:t> is a new </a:t>
            </a:r>
            <a:r>
              <a:rPr lang="en-US" sz="1600" i="1" dirty="0"/>
              <a:t>Event </a:t>
            </a:r>
            <a:r>
              <a:rPr lang="en-US" sz="1600" i="1"/>
              <a:t>Description</a:t>
            </a:r>
            <a:r>
              <a:rPr lang="en-US" sz="1600"/>
              <a:t> in 20R2</a:t>
            </a:r>
            <a:endParaRPr lang="en-US" sz="1600" dirty="0"/>
          </a:p>
          <a:p>
            <a:pPr marL="457200" lvl="1" indent="0">
              <a:spcAft>
                <a:spcPts val="1200"/>
              </a:spcAft>
              <a:buNone/>
            </a:pPr>
            <a:r>
              <a:rPr lang="en-US" sz="1600" dirty="0"/>
              <a:t>When users copy a record, the </a:t>
            </a:r>
            <a:r>
              <a:rPr lang="en-US" sz="1600" i="1" dirty="0"/>
              <a:t>Event Description </a:t>
            </a:r>
            <a:r>
              <a:rPr lang="en-US" sz="1600" dirty="0"/>
              <a:t>in the new record’s audit trail now includes the source record’s name</a:t>
            </a:r>
          </a:p>
          <a:p>
            <a:pPr>
              <a:spcBef>
                <a:spcPts val="600"/>
              </a:spcBef>
              <a:spcAft>
                <a:spcPts val="1200"/>
              </a:spcAft>
            </a:pPr>
            <a:r>
              <a:rPr lang="en-US" sz="2000" dirty="0"/>
              <a:t>Business Justification</a:t>
            </a:r>
          </a:p>
          <a:p>
            <a:pPr marL="457200" lvl="1" indent="0">
              <a:spcAft>
                <a:spcPts val="1200"/>
              </a:spcAft>
              <a:buNone/>
            </a:pPr>
            <a:r>
              <a:rPr lang="en-US" sz="1600" dirty="0"/>
              <a:t>Make it easier to identify how object records were created, and trace the origin of object records that were copied</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rgbClr val="FFFFFF"/>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3">
            <a:extLst>
              <a:ext uri="{FF2B5EF4-FFF2-40B4-BE49-F238E27FC236}">
                <a16:creationId xmlns:a16="http://schemas.microsoft.com/office/drawing/2014/main" id="{60C17815-B7A7-4548-A1AB-EC5AE6B1F4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1095" y="3909390"/>
            <a:ext cx="8600873" cy="950419"/>
          </a:xfrm>
          <a:prstGeom prst="rect">
            <a:avLst/>
          </a:prstGeom>
          <a:ln>
            <a:solidFill>
              <a:schemeClr val="tx1"/>
            </a:solidFill>
          </a:ln>
        </p:spPr>
      </p:pic>
      <p:pic>
        <p:nvPicPr>
          <p:cNvPr id="12" name="Picture 11">
            <a:extLst>
              <a:ext uri="{FF2B5EF4-FFF2-40B4-BE49-F238E27FC236}">
                <a16:creationId xmlns:a16="http://schemas.microsoft.com/office/drawing/2014/main" id="{5225580E-226E-49C1-820F-682B487D5E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1096" y="5212679"/>
            <a:ext cx="8600870" cy="1029095"/>
          </a:xfrm>
          <a:prstGeom prst="rect">
            <a:avLst/>
          </a:prstGeom>
          <a:ln>
            <a:solidFill>
              <a:schemeClr val="tx1"/>
            </a:solidFill>
          </a:ln>
        </p:spPr>
      </p:pic>
      <p:sp>
        <p:nvSpPr>
          <p:cNvPr id="13" name="Rectangle 12">
            <a:extLst>
              <a:ext uri="{FF2B5EF4-FFF2-40B4-BE49-F238E27FC236}">
                <a16:creationId xmlns:a16="http://schemas.microsoft.com/office/drawing/2014/main" id="{AA42E5F4-0DC9-4824-92DC-61677BBD779E}"/>
              </a:ext>
            </a:extLst>
          </p:cNvPr>
          <p:cNvSpPr/>
          <p:nvPr/>
        </p:nvSpPr>
        <p:spPr>
          <a:xfrm>
            <a:off x="5811691" y="4515253"/>
            <a:ext cx="682487" cy="19511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1030DB-5CB6-4603-ADAB-A96E45170000}"/>
              </a:ext>
            </a:extLst>
          </p:cNvPr>
          <p:cNvSpPr/>
          <p:nvPr/>
        </p:nvSpPr>
        <p:spPr>
          <a:xfrm>
            <a:off x="5830741" y="5843909"/>
            <a:ext cx="1440009" cy="19511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275390"/>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Default Profile Image for System User</a:t>
            </a:r>
          </a:p>
        </p:txBody>
      </p:sp>
      <p:sp>
        <p:nvSpPr>
          <p:cNvPr id="3" name="Content Placeholder 2"/>
          <p:cNvSpPr>
            <a:spLocks noGrp="1"/>
          </p:cNvSpPr>
          <p:nvPr>
            <p:ph idx="1"/>
          </p:nvPr>
        </p:nvSpPr>
        <p:spPr>
          <a:xfrm>
            <a:off x="826624" y="1066800"/>
            <a:ext cx="9833942"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Adds a Veeva “V” logo as the user image for system-owned users such as </a:t>
            </a:r>
            <a:r>
              <a:rPr lang="en-US" sz="1600" i="1" dirty="0"/>
              <a:t>System</a:t>
            </a:r>
            <a:r>
              <a:rPr lang="en-US" sz="1600" dirty="0"/>
              <a:t> or </a:t>
            </a:r>
            <a:r>
              <a:rPr lang="en-US" sz="1600" i="1" dirty="0"/>
              <a:t>Application Owner</a:t>
            </a:r>
          </a:p>
          <a:p>
            <a:pPr>
              <a:spcBef>
                <a:spcPts val="600"/>
              </a:spcBef>
              <a:spcAft>
                <a:spcPts val="1200"/>
              </a:spcAft>
            </a:pPr>
            <a:r>
              <a:rPr lang="en-US" sz="2000" dirty="0"/>
              <a:t>Business Justification</a:t>
            </a:r>
          </a:p>
          <a:p>
            <a:pPr marL="457200" lvl="1" indent="0">
              <a:spcAft>
                <a:spcPts val="1200"/>
              </a:spcAft>
              <a:buNone/>
            </a:pPr>
            <a:r>
              <a:rPr lang="en-US" sz="1600" dirty="0"/>
              <a:t>Makes it clearer that the users are system controlled</a:t>
            </a:r>
          </a:p>
          <a:p>
            <a:pPr>
              <a:spcBef>
                <a:spcPts val="600"/>
              </a:spcBef>
              <a:spcAft>
                <a:spcPts val="1200"/>
              </a:spcAft>
            </a:pPr>
            <a:r>
              <a:rPr lang="en-US" sz="2000" dirty="0"/>
              <a:t>Considerations</a:t>
            </a:r>
          </a:p>
          <a:p>
            <a:pPr marL="457200" lvl="1" indent="0">
              <a:spcAft>
                <a:spcPts val="1200"/>
              </a:spcAft>
              <a:buNone/>
            </a:pPr>
            <a:r>
              <a:rPr lang="en-US" sz="1600" dirty="0"/>
              <a:t>This image will also appear in notification summary emails where a notification was sent from a System-owned </a:t>
            </a:r>
            <a:r>
              <a:rPr lang="en-US" sz="1600" i="1" dirty="0"/>
              <a:t>User</a:t>
            </a:r>
            <a:endParaRPr lang="en-US" sz="16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5" name="Picture 4">
            <a:extLst>
              <a:ext uri="{FF2B5EF4-FFF2-40B4-BE49-F238E27FC236}">
                <a16:creationId xmlns:a16="http://schemas.microsoft.com/office/drawing/2014/main" id="{0867F6BD-CF07-6445-B857-0078E9E926C0}"/>
              </a:ext>
            </a:extLst>
          </p:cNvPr>
          <p:cNvPicPr>
            <a:picLocks noChangeAspect="1"/>
          </p:cNvPicPr>
          <p:nvPr/>
        </p:nvPicPr>
        <p:blipFill>
          <a:blip r:embed="rId3"/>
          <a:stretch>
            <a:fillRect/>
          </a:stretch>
        </p:blipFill>
        <p:spPr>
          <a:xfrm>
            <a:off x="3216662" y="3985960"/>
            <a:ext cx="4522285" cy="2270010"/>
          </a:xfrm>
          <a:prstGeom prst="rect">
            <a:avLst/>
          </a:prstGeom>
          <a:ln>
            <a:solidFill>
              <a:schemeClr val="tx1"/>
            </a:solidFill>
          </a:ln>
        </p:spPr>
      </p:pic>
    </p:spTree>
    <p:extLst>
      <p:ext uri="{BB962C8B-B14F-4D97-AF65-F5344CB8AC3E}">
        <p14:creationId xmlns:p14="http://schemas.microsoft.com/office/powerpoint/2010/main" val="4059588788"/>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Enablement Change – Localize Vault to Dutch</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In a previous release, we added Vault UI support for Dutch as a language to display for users.  This no longer requires Veeva Support to enable</a:t>
            </a:r>
          </a:p>
          <a:p>
            <a:pPr>
              <a:spcBef>
                <a:spcPts val="600"/>
              </a:spcBef>
              <a:spcAft>
                <a:spcPts val="1200"/>
              </a:spcAft>
            </a:pPr>
            <a:r>
              <a:rPr lang="en-US" sz="2000" dirty="0"/>
              <a:t>Business Justification</a:t>
            </a:r>
          </a:p>
          <a:p>
            <a:pPr marL="457200" lvl="1" indent="0">
              <a:spcAft>
                <a:spcPts val="1200"/>
              </a:spcAft>
              <a:buNone/>
            </a:pPr>
            <a:r>
              <a:rPr lang="en-US" sz="1600" dirty="0"/>
              <a:t>Dutch is now automatically available, streamlining the process to display this </a:t>
            </a:r>
            <a:r>
              <a:rPr lang="en-US" sz="1600"/>
              <a:t>language for users</a:t>
            </a:r>
            <a:endParaRPr lang="en-US" sz="1600" dirty="0"/>
          </a:p>
          <a:p>
            <a:pPr>
              <a:spcBef>
                <a:spcPts val="600"/>
              </a:spcBef>
              <a:spcAft>
                <a:spcPts val="1200"/>
              </a:spcAft>
            </a:pPr>
            <a:r>
              <a:rPr lang="en-US" sz="2000" dirty="0"/>
              <a:t>Considerations</a:t>
            </a:r>
          </a:p>
          <a:p>
            <a:pPr marL="457200" lvl="1" indent="0">
              <a:spcAft>
                <a:spcPts val="1200"/>
              </a:spcAft>
              <a:buNone/>
            </a:pPr>
            <a:r>
              <a:rPr lang="en-GB" sz="1600" dirty="0"/>
              <a:t>Users can update the language Vault displays for them by changing the language settings on the User Profile page</a:t>
            </a:r>
            <a:endParaRPr lang="en-US" sz="1600"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1917422776"/>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Full EDL Job Match</a:t>
            </a:r>
          </a:p>
        </p:txBody>
      </p:sp>
      <p:sp>
        <p:nvSpPr>
          <p:cNvPr id="3" name="Content Placeholder 2"/>
          <p:cNvSpPr>
            <a:spLocks noGrp="1"/>
          </p:cNvSpPr>
          <p:nvPr>
            <p:ph idx="1"/>
          </p:nvPr>
        </p:nvSpPr>
        <p:spPr>
          <a:xfrm>
            <a:off x="270275" y="1146247"/>
            <a:ext cx="4611853"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With this release the Match EDL Job used to match documents to the Expected Document Lists (EDLs) is optimized to run more efficiently</a:t>
            </a:r>
          </a:p>
          <a:p>
            <a:pPr lvl="1">
              <a:spcAft>
                <a:spcPts val="1200"/>
              </a:spcAft>
            </a:pPr>
            <a:r>
              <a:rPr lang="en-US" sz="1600" dirty="0"/>
              <a:t>The first time the job runs after the Vault release, it will evaluate every document in the customer’s Vault for matching against active EDL Item records</a:t>
            </a:r>
          </a:p>
          <a:p>
            <a:pPr lvl="1">
              <a:spcAft>
                <a:spcPts val="1200"/>
              </a:spcAft>
            </a:pPr>
            <a:r>
              <a:rPr lang="en-US" sz="1600" dirty="0"/>
              <a:t>It is possible that Vault will match or </a:t>
            </a:r>
            <a:r>
              <a:rPr lang="en-US" sz="1600" dirty="0" err="1"/>
              <a:t>unmatch</a:t>
            </a:r>
            <a:r>
              <a:rPr lang="en-US" sz="1600" dirty="0"/>
              <a:t> older EDL Items to Documents as the job was doing only incremental updates prior to this release</a:t>
            </a:r>
          </a:p>
          <a:p>
            <a:pPr>
              <a:spcBef>
                <a:spcPts val="600"/>
              </a:spcBef>
              <a:spcAft>
                <a:spcPts val="1200"/>
              </a:spcAft>
            </a:pPr>
            <a:r>
              <a:rPr lang="en-US" sz="2000" dirty="0"/>
              <a:t>Business Justification</a:t>
            </a:r>
          </a:p>
          <a:p>
            <a:pPr marL="457200" lvl="1" indent="0">
              <a:spcAft>
                <a:spcPts val="1200"/>
              </a:spcAft>
              <a:buNone/>
            </a:pPr>
            <a:r>
              <a:rPr lang="en-US" sz="1600" dirty="0"/>
              <a:t>Make the EDL job more scalable to support more complex EDL Items usage scenarios</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3">
            <a:extLst>
              <a:ext uri="{FF2B5EF4-FFF2-40B4-BE49-F238E27FC236}">
                <a16:creationId xmlns:a16="http://schemas.microsoft.com/office/drawing/2014/main" id="{DCE619E8-AE1A-4CA8-B14B-8467E72494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8156" y="1785514"/>
            <a:ext cx="5764798" cy="3221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3336600"/>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Localize Vault to Hungarian</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GB" sz="1600" dirty="0"/>
              <a:t>The Veeva Vault UI now supports Hungarian </a:t>
            </a:r>
          </a:p>
          <a:p>
            <a:pPr marL="457200" lvl="1" indent="0">
              <a:spcAft>
                <a:spcPts val="1200"/>
              </a:spcAft>
              <a:buNone/>
            </a:pPr>
            <a:r>
              <a:rPr lang="en-GB" sz="1600" dirty="0"/>
              <a:t>Vault also supports setting Hungarian translations for labels in user-configurable data such as document types, fields, picklist values, and lifecycle names</a:t>
            </a:r>
            <a:endParaRPr lang="en-US" sz="1600" dirty="0"/>
          </a:p>
          <a:p>
            <a:pPr>
              <a:spcBef>
                <a:spcPts val="600"/>
              </a:spcBef>
              <a:spcAft>
                <a:spcPts val="1200"/>
              </a:spcAft>
            </a:pPr>
            <a:r>
              <a:rPr lang="en-US" sz="2000" dirty="0"/>
              <a:t>Business Justification</a:t>
            </a:r>
          </a:p>
          <a:p>
            <a:pPr marL="457200" lvl="1" indent="0">
              <a:spcAft>
                <a:spcPts val="1200"/>
              </a:spcAft>
              <a:buNone/>
            </a:pPr>
            <a:r>
              <a:rPr lang="en-US" sz="1600" dirty="0"/>
              <a:t>This feature expands the number of languages that Vault supports and can display information in</a:t>
            </a:r>
          </a:p>
          <a:p>
            <a:pPr>
              <a:spcBef>
                <a:spcPts val="600"/>
              </a:spcBef>
              <a:spcAft>
                <a:spcPts val="1200"/>
              </a:spcAft>
            </a:pPr>
            <a:r>
              <a:rPr lang="en-US" sz="2000" dirty="0"/>
              <a:t>Considerations</a:t>
            </a:r>
          </a:p>
          <a:p>
            <a:pPr marL="457200" lvl="1" indent="0">
              <a:spcAft>
                <a:spcPts val="1200"/>
              </a:spcAft>
              <a:buNone/>
            </a:pPr>
            <a:r>
              <a:rPr lang="en-GB" sz="1600" dirty="0"/>
              <a:t>Users can update the language Vault displays for them by changing the language settings on the User Profile page</a:t>
            </a: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2241218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5"/>
            <a:ext cx="11610897" cy="1101213"/>
          </a:xfrm>
        </p:spPr>
        <p:txBody>
          <a:bodyPr>
            <a:noAutofit/>
          </a:bodyPr>
          <a:lstStyle/>
          <a:p>
            <a:r>
              <a:rPr lang="en-US" dirty="0"/>
              <a:t>Validation &amp; Supporting Docs</a:t>
            </a:r>
          </a:p>
        </p:txBody>
      </p:sp>
      <p:sp>
        <p:nvSpPr>
          <p:cNvPr id="3" name="Content Placeholder 2"/>
          <p:cNvSpPr>
            <a:spLocks noGrp="1"/>
          </p:cNvSpPr>
          <p:nvPr>
            <p:ph idx="1"/>
          </p:nvPr>
        </p:nvSpPr>
        <p:spPr>
          <a:xfrm>
            <a:off x="826624" y="1066800"/>
            <a:ext cx="10603376" cy="5410200"/>
          </a:xfrm>
        </p:spPr>
        <p:txBody>
          <a:bodyPr>
            <a:noAutofit/>
          </a:bodyPr>
          <a:lstStyle/>
          <a:p>
            <a:pPr>
              <a:spcBef>
                <a:spcPts val="1200"/>
              </a:spcBef>
            </a:pPr>
            <a:r>
              <a:rPr lang="en-US" sz="2400" dirty="0"/>
              <a:t>Veeva Compliance Docs</a:t>
            </a:r>
          </a:p>
          <a:p>
            <a:pPr lvl="1">
              <a:lnSpc>
                <a:spcPct val="110000"/>
              </a:lnSpc>
              <a:spcBef>
                <a:spcPts val="1200"/>
              </a:spcBef>
            </a:pPr>
            <a:r>
              <a:rPr lang="en-US" sz="1800" dirty="0"/>
              <a:t>Validation Project Plan</a:t>
            </a:r>
          </a:p>
          <a:p>
            <a:pPr lvl="1">
              <a:lnSpc>
                <a:spcPct val="110000"/>
              </a:lnSpc>
              <a:spcBef>
                <a:spcPts val="1200"/>
              </a:spcBef>
            </a:pPr>
            <a:r>
              <a:rPr lang="en-US" sz="1800" dirty="0"/>
              <a:t>IOQ Protocols</a:t>
            </a:r>
          </a:p>
          <a:p>
            <a:pPr lvl="1">
              <a:lnSpc>
                <a:spcPct val="110000"/>
              </a:lnSpc>
              <a:spcBef>
                <a:spcPts val="1200"/>
              </a:spcBef>
            </a:pPr>
            <a:r>
              <a:rPr lang="en-US" sz="1800" dirty="0"/>
              <a:t>Business Requirement Documents</a:t>
            </a:r>
          </a:p>
          <a:p>
            <a:pPr lvl="1">
              <a:lnSpc>
                <a:spcPct val="110000"/>
              </a:lnSpc>
              <a:spcBef>
                <a:spcPts val="1200"/>
              </a:spcBef>
            </a:pPr>
            <a:r>
              <a:rPr lang="en-US" sz="1800" dirty="0"/>
              <a:t>Traceability Matrices</a:t>
            </a:r>
          </a:p>
          <a:p>
            <a:pPr lvl="1">
              <a:lnSpc>
                <a:spcPct val="110000"/>
              </a:lnSpc>
              <a:spcBef>
                <a:spcPts val="1200"/>
              </a:spcBef>
            </a:pPr>
            <a:r>
              <a:rPr lang="en-US" sz="1800" dirty="0"/>
              <a:t>System Release Memo</a:t>
            </a:r>
          </a:p>
          <a:p>
            <a:pPr lvl="1">
              <a:lnSpc>
                <a:spcPct val="110000"/>
              </a:lnSpc>
              <a:spcBef>
                <a:spcPts val="1200"/>
              </a:spcBef>
            </a:pPr>
            <a:r>
              <a:rPr lang="en-US" sz="1800" dirty="0"/>
              <a:t>Release Notes</a:t>
            </a:r>
          </a:p>
          <a:p>
            <a:pPr lvl="1">
              <a:lnSpc>
                <a:spcPct val="110000"/>
              </a:lnSpc>
              <a:spcBef>
                <a:spcPts val="1200"/>
              </a:spcBef>
            </a:pPr>
            <a:r>
              <a:rPr lang="en-US" sz="1800" dirty="0"/>
              <a:t>Summary Reports</a:t>
            </a:r>
          </a:p>
          <a:p>
            <a:pPr lvl="1">
              <a:lnSpc>
                <a:spcPct val="110000"/>
              </a:lnSpc>
              <a:spcBef>
                <a:spcPts val="1200"/>
              </a:spcBef>
            </a:pPr>
            <a:r>
              <a:rPr lang="en-US" sz="1800" b="1" dirty="0">
                <a:solidFill>
                  <a:srgbClr val="F89728"/>
                </a:solidFill>
              </a:rPr>
              <a:t>Executed OQ Scripts</a:t>
            </a:r>
            <a:br>
              <a:rPr lang="en-US" sz="1800" b="1" dirty="0">
                <a:solidFill>
                  <a:srgbClr val="F89728"/>
                </a:solidFill>
              </a:rPr>
            </a:br>
            <a:r>
              <a:rPr lang="en-US" sz="1800" b="1" dirty="0">
                <a:solidFill>
                  <a:srgbClr val="F89728"/>
                </a:solidFill>
              </a:rPr>
              <a:t>(unexecuted in Word format available upon request)</a:t>
            </a:r>
          </a:p>
          <a:p>
            <a:pPr>
              <a:spcBef>
                <a:spcPts val="1200"/>
              </a:spcBef>
            </a:pPr>
            <a:r>
              <a:rPr lang="en-US" dirty="0"/>
              <a:t>Supporting Documents available on the 20R2 Release page in Vault Help</a:t>
            </a:r>
          </a:p>
          <a:p>
            <a:pPr lvl="1">
              <a:spcBef>
                <a:spcPts val="1200"/>
              </a:spcBef>
            </a:pPr>
            <a:r>
              <a:rPr lang="en-US" dirty="0"/>
              <a:t>20R2 </a:t>
            </a:r>
            <a:r>
              <a:rPr lang="en-US" dirty="0">
                <a:solidFill>
                  <a:schemeClr val="tx1"/>
                </a:solidFill>
              </a:rPr>
              <a:t>Release Impact Assessment</a:t>
            </a:r>
          </a:p>
        </p:txBody>
      </p:sp>
      <p:graphicFrame>
        <p:nvGraphicFramePr>
          <p:cNvPr id="5" name="Table 4">
            <a:extLst>
              <a:ext uri="{FF2B5EF4-FFF2-40B4-BE49-F238E27FC236}">
                <a16:creationId xmlns:a16="http://schemas.microsoft.com/office/drawing/2014/main" id="{22C2683E-9F2C-49AC-948A-9002C6C5ADE8}"/>
              </a:ext>
            </a:extLst>
          </p:cNvPr>
          <p:cNvGraphicFramePr>
            <a:graphicFrameLocks noGrp="1"/>
          </p:cNvGraphicFramePr>
          <p:nvPr/>
        </p:nvGraphicFramePr>
        <p:xfrm>
          <a:off x="6858000" y="1260835"/>
          <a:ext cx="4191000" cy="3779520"/>
        </p:xfrm>
        <a:graphic>
          <a:graphicData uri="http://schemas.openxmlformats.org/drawingml/2006/table">
            <a:tbl>
              <a:tblPr firstRow="1" bandRow="1">
                <a:effectLst/>
                <a:tableStyleId>{21E4AEA4-8DFA-4A89-87EB-49C32662AFE0}</a:tableStyleId>
              </a:tblPr>
              <a:tblGrid>
                <a:gridCol w="2095500">
                  <a:extLst>
                    <a:ext uri="{9D8B030D-6E8A-4147-A177-3AD203B41FA5}">
                      <a16:colId xmlns:a16="http://schemas.microsoft.com/office/drawing/2014/main" val="2489410659"/>
                    </a:ext>
                  </a:extLst>
                </a:gridCol>
                <a:gridCol w="2095500">
                  <a:extLst>
                    <a:ext uri="{9D8B030D-6E8A-4147-A177-3AD203B41FA5}">
                      <a16:colId xmlns:a16="http://schemas.microsoft.com/office/drawing/2014/main" val="20000"/>
                    </a:ext>
                  </a:extLst>
                </a:gridCol>
              </a:tblGrid>
              <a:tr h="425423">
                <a:tc gridSpan="2">
                  <a:txBody>
                    <a:bodyPr/>
                    <a:lstStyle/>
                    <a:p>
                      <a:pPr algn="ctr"/>
                      <a:r>
                        <a:rPr lang="en-US" sz="3200" dirty="0">
                          <a:solidFill>
                            <a:srgbClr val="FFFFFF"/>
                          </a:solidFill>
                        </a:rPr>
                        <a:t>JULY</a:t>
                      </a:r>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89728"/>
                    </a:solidFill>
                  </a:tcPr>
                </a:tc>
                <a:tc hMerge="1">
                  <a:txBody>
                    <a:bodyPr/>
                    <a:lstStyle/>
                    <a:p>
                      <a:pPr algn="ctr"/>
                      <a:endParaRPr lang="en-US" sz="3200" dirty="0">
                        <a:solidFill>
                          <a:srgbClr val="FFFFFF"/>
                        </a:solidFill>
                      </a:endParaRPr>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89728"/>
                    </a:solidFill>
                  </a:tcPr>
                </a:tc>
                <a:extLst>
                  <a:ext uri="{0D108BD9-81ED-4DB2-BD59-A6C34878D82A}">
                    <a16:rowId xmlns:a16="http://schemas.microsoft.com/office/drawing/2014/main" val="10000"/>
                  </a:ext>
                </a:extLst>
              </a:tr>
              <a:tr h="1056942">
                <a:tc>
                  <a:txBody>
                    <a:bodyPr/>
                    <a:lstStyle/>
                    <a:p>
                      <a:pPr algn="ctr"/>
                      <a:r>
                        <a:rPr lang="en-US" sz="2400" b="1" dirty="0"/>
                        <a:t>System Release Memo</a:t>
                      </a:r>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t>Monday</a:t>
                      </a:r>
                    </a:p>
                    <a:p>
                      <a:pPr algn="ctr"/>
                      <a:r>
                        <a:rPr lang="en-US" sz="3600" b="1" dirty="0"/>
                        <a:t>13</a:t>
                      </a:r>
                      <a:r>
                        <a:rPr lang="en-US" sz="3600" b="1" baseline="30000" dirty="0"/>
                        <a:t>th</a:t>
                      </a:r>
                      <a:endParaRPr lang="en-US" sz="5400" b="1" dirty="0"/>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56942">
                <a:tc>
                  <a:txBody>
                    <a:bodyPr/>
                    <a:lstStyle/>
                    <a:p>
                      <a:pPr algn="ctr"/>
                      <a:r>
                        <a:rPr lang="en-US" sz="2400" b="1" dirty="0"/>
                        <a:t>Compliance Documents</a:t>
                      </a:r>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t>Tuesday</a:t>
                      </a:r>
                    </a:p>
                    <a:p>
                      <a:pPr algn="ctr"/>
                      <a:r>
                        <a:rPr lang="en-US" sz="3600" b="1" dirty="0"/>
                        <a:t>14</a:t>
                      </a:r>
                      <a:r>
                        <a:rPr lang="en-US" sz="3600" b="1" baseline="30000" dirty="0"/>
                        <a:t>th</a:t>
                      </a:r>
                      <a:endParaRPr lang="en-US" sz="5400" b="1" dirty="0"/>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184270"/>
                  </a:ext>
                </a:extLst>
              </a:tr>
              <a:tr h="1056942">
                <a:tc>
                  <a:txBody>
                    <a:bodyPr/>
                    <a:lstStyle/>
                    <a:p>
                      <a:pPr algn="ctr"/>
                      <a:r>
                        <a:rPr lang="en-US" sz="2400" b="1" dirty="0"/>
                        <a:t>Executed OQs</a:t>
                      </a:r>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t>Friday</a:t>
                      </a:r>
                    </a:p>
                    <a:p>
                      <a:pPr algn="ctr"/>
                      <a:r>
                        <a:rPr lang="en-US" sz="3600" b="1" dirty="0"/>
                        <a:t>17</a:t>
                      </a:r>
                      <a:r>
                        <a:rPr lang="en-US" sz="3600" b="1" baseline="30000" dirty="0"/>
                        <a:t>th</a:t>
                      </a:r>
                      <a:endParaRPr lang="en-US" sz="6600" b="1" dirty="0"/>
                    </a:p>
                  </a:txBody>
                  <a:tcPr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8888545"/>
                  </a:ext>
                </a:extLst>
              </a:tr>
            </a:tbl>
          </a:graphicData>
        </a:graphic>
      </p:graphicFrame>
    </p:spTree>
    <p:extLst>
      <p:ext uri="{BB962C8B-B14F-4D97-AF65-F5344CB8AC3E}">
        <p14:creationId xmlns:p14="http://schemas.microsoft.com/office/powerpoint/2010/main" val="2447021526"/>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GB" dirty="0"/>
              <a:t>Move Merge Anchors to Create Anchor Tool</a:t>
            </a:r>
            <a:endParaRPr lang="en-US" dirty="0"/>
          </a:p>
        </p:txBody>
      </p:sp>
      <p:sp>
        <p:nvSpPr>
          <p:cNvPr id="3" name="Content Placeholder 2"/>
          <p:cNvSpPr>
            <a:spLocks noGrp="1"/>
          </p:cNvSpPr>
          <p:nvPr>
            <p:ph idx="1"/>
          </p:nvPr>
        </p:nvSpPr>
        <p:spPr>
          <a:xfrm>
            <a:off x="826626" y="1066800"/>
            <a:ext cx="4591292" cy="2173357"/>
          </a:xfrm>
        </p:spPr>
        <p:txBody>
          <a:bodyPr/>
          <a:lstStyle/>
          <a:p>
            <a:pPr>
              <a:spcBef>
                <a:spcPts val="600"/>
              </a:spcBef>
              <a:spcAft>
                <a:spcPts val="1200"/>
              </a:spcAft>
            </a:pPr>
            <a:r>
              <a:rPr lang="en-US" sz="2000" dirty="0"/>
              <a:t>Overview</a:t>
            </a:r>
          </a:p>
          <a:p>
            <a:pPr marL="457200" lvl="1" indent="0">
              <a:spcAft>
                <a:spcPts val="1200"/>
              </a:spcAft>
              <a:buNone/>
            </a:pPr>
            <a:r>
              <a:rPr lang="en-US" sz="1600" dirty="0"/>
              <a:t>Prior to this release, the Merge Anchors action appeared when the Link tool was selected. With this enhancement, the Merge Anchors action appears when the Create Anchor tool is selected</a:t>
            </a:r>
          </a:p>
          <a:p>
            <a:pPr marL="457200" lvl="1" indent="0">
              <a:spcAft>
                <a:spcPts val="1200"/>
              </a:spcAft>
              <a:buNone/>
            </a:pPr>
            <a:r>
              <a:rPr lang="en-US" sz="1600" dirty="0"/>
              <a:t>The Merge Anchors action no longer requires Edit Relationships permission</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grpSp>
        <p:nvGrpSpPr>
          <p:cNvPr id="10" name="Group 9">
            <a:extLst>
              <a:ext uri="{FF2B5EF4-FFF2-40B4-BE49-F238E27FC236}">
                <a16:creationId xmlns:a16="http://schemas.microsoft.com/office/drawing/2014/main" id="{67BE2BE5-566F-B044-BA7B-E7D48F240623}"/>
              </a:ext>
            </a:extLst>
          </p:cNvPr>
          <p:cNvGrpSpPr>
            <a:grpSpLocks noChangeAspect="1"/>
          </p:cNvGrpSpPr>
          <p:nvPr/>
        </p:nvGrpSpPr>
        <p:grpSpPr>
          <a:xfrm>
            <a:off x="5417918" y="1723823"/>
            <a:ext cx="5196685" cy="1516334"/>
            <a:chOff x="1675848" y="2120648"/>
            <a:chExt cx="8661400" cy="2527300"/>
          </a:xfrm>
        </p:grpSpPr>
        <p:pic>
          <p:nvPicPr>
            <p:cNvPr id="4" name="Picture 3">
              <a:extLst>
                <a:ext uri="{FF2B5EF4-FFF2-40B4-BE49-F238E27FC236}">
                  <a16:creationId xmlns:a16="http://schemas.microsoft.com/office/drawing/2014/main" id="{6F86F72A-BDA6-DF48-A961-2B45DCC66A8A}"/>
                </a:ext>
              </a:extLst>
            </p:cNvPr>
            <p:cNvPicPr>
              <a:picLocks noChangeAspect="1"/>
            </p:cNvPicPr>
            <p:nvPr/>
          </p:nvPicPr>
          <p:blipFill>
            <a:blip r:embed="rId3"/>
            <a:stretch>
              <a:fillRect/>
            </a:stretch>
          </p:blipFill>
          <p:spPr>
            <a:xfrm>
              <a:off x="1675848" y="2120648"/>
              <a:ext cx="8661400" cy="2527300"/>
            </a:xfrm>
            <a:prstGeom prst="rect">
              <a:avLst/>
            </a:prstGeom>
            <a:ln>
              <a:solidFill>
                <a:schemeClr val="tx1"/>
              </a:solidFill>
            </a:ln>
          </p:spPr>
        </p:pic>
        <p:sp>
          <p:nvSpPr>
            <p:cNvPr id="5" name="Oval 4">
              <a:extLst>
                <a:ext uri="{FF2B5EF4-FFF2-40B4-BE49-F238E27FC236}">
                  <a16:creationId xmlns:a16="http://schemas.microsoft.com/office/drawing/2014/main" id="{D75A86C4-5CB6-7944-BF38-67D0142E682D}"/>
                </a:ext>
              </a:extLst>
            </p:cNvPr>
            <p:cNvSpPr/>
            <p:nvPr/>
          </p:nvSpPr>
          <p:spPr>
            <a:xfrm>
              <a:off x="6125818" y="3876261"/>
              <a:ext cx="434009" cy="39756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3C2BF1FC-B7F9-B548-880F-5C96EA1FEAEB}"/>
                </a:ext>
              </a:extLst>
            </p:cNvPr>
            <p:cNvSpPr/>
            <p:nvPr/>
          </p:nvSpPr>
          <p:spPr>
            <a:xfrm>
              <a:off x="7013714" y="3869635"/>
              <a:ext cx="1017104" cy="39756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4" name="Content Placeholder 2">
            <a:extLst>
              <a:ext uri="{FF2B5EF4-FFF2-40B4-BE49-F238E27FC236}">
                <a16:creationId xmlns:a16="http://schemas.microsoft.com/office/drawing/2014/main" id="{71FFCD04-F2E1-49BB-93F1-9951E9462637}"/>
              </a:ext>
            </a:extLst>
          </p:cNvPr>
          <p:cNvSpPr txBox="1">
            <a:spLocks/>
          </p:cNvSpPr>
          <p:nvPr/>
        </p:nvSpPr>
        <p:spPr>
          <a:xfrm>
            <a:off x="826626" y="3392798"/>
            <a:ext cx="9688377" cy="3260034"/>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dirty="0"/>
              <a:t>Business Justification</a:t>
            </a:r>
          </a:p>
          <a:p>
            <a:pPr marL="457200" lvl="1" indent="0">
              <a:spcAft>
                <a:spcPts val="1200"/>
              </a:spcAft>
              <a:buFont typeface="Calibri" panose="020F0502020204030204" pitchFamily="34" charset="0"/>
              <a:buNone/>
            </a:pPr>
            <a:r>
              <a:rPr lang="en-US" sz="1600" dirty="0"/>
              <a:t>Associating Merge Anchors with the Create Anchor tool is more intuitive.  Also, the user is not required to have additional permissions</a:t>
            </a:r>
          </a:p>
          <a:p>
            <a:pPr>
              <a:spcAft>
                <a:spcPts val="1200"/>
              </a:spcAft>
            </a:pPr>
            <a:r>
              <a:rPr lang="en-US" sz="2000" dirty="0"/>
              <a:t>Considerations</a:t>
            </a:r>
          </a:p>
          <a:p>
            <a:pPr marL="457200" lvl="1" indent="0">
              <a:spcAft>
                <a:spcPts val="1200"/>
              </a:spcAft>
              <a:buFont typeface="Calibri" panose="020F0502020204030204" pitchFamily="34" charset="0"/>
              <a:buNone/>
            </a:pPr>
            <a:r>
              <a:rPr lang="en-US" sz="1600" dirty="0"/>
              <a:t>In order to Merge Anchors users must have the following permissions:</a:t>
            </a:r>
          </a:p>
          <a:p>
            <a:pPr lvl="1">
              <a:spcAft>
                <a:spcPts val="1200"/>
              </a:spcAft>
            </a:pPr>
            <a:r>
              <a:rPr lang="en-GB" sz="1400" dirty="0"/>
              <a:t>Security Profile permission: Merge Anchors</a:t>
            </a:r>
          </a:p>
          <a:p>
            <a:pPr lvl="1">
              <a:spcAft>
                <a:spcPts val="1200"/>
              </a:spcAft>
            </a:pPr>
            <a:r>
              <a:rPr lang="en-GB" sz="1400" dirty="0"/>
              <a:t>Document Role permission: Annotate</a:t>
            </a:r>
          </a:p>
          <a:p>
            <a:pPr lvl="1">
              <a:spcAft>
                <a:spcPts val="1200"/>
              </a:spcAft>
            </a:pPr>
            <a:r>
              <a:rPr lang="en-GB" sz="1400" dirty="0"/>
              <a:t>Document Role permission: Create Anchors</a:t>
            </a:r>
          </a:p>
          <a:p>
            <a:pPr marL="457200" lvl="1" indent="0">
              <a:spcAft>
                <a:spcPts val="1200"/>
              </a:spcAft>
              <a:buFont typeface="Calibri" panose="020F0502020204030204" pitchFamily="34" charset="0"/>
              <a:buNone/>
            </a:pPr>
            <a:endParaRPr lang="en-US" sz="1600" dirty="0"/>
          </a:p>
          <a:p>
            <a:pPr>
              <a:spcAft>
                <a:spcPts val="1200"/>
              </a:spcAft>
            </a:pPr>
            <a:endParaRPr lang="en-US" sz="2000" dirty="0"/>
          </a:p>
        </p:txBody>
      </p:sp>
    </p:spTree>
    <p:extLst>
      <p:ext uri="{BB962C8B-B14F-4D97-AF65-F5344CB8AC3E}">
        <p14:creationId xmlns:p14="http://schemas.microsoft.com/office/powerpoint/2010/main" val="3174328768"/>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Platform Data Model Changes </a:t>
            </a:r>
          </a:p>
        </p:txBody>
      </p:sp>
      <p:sp>
        <p:nvSpPr>
          <p:cNvPr id="3" name="Content Placeholder 2"/>
          <p:cNvSpPr>
            <a:spLocks noGrp="1"/>
          </p:cNvSpPr>
          <p:nvPr>
            <p:ph idx="1"/>
          </p:nvPr>
        </p:nvSpPr>
        <p:spPr>
          <a:xfrm>
            <a:off x="826624" y="1066800"/>
            <a:ext cx="8910916" cy="5410200"/>
          </a:xfrm>
        </p:spPr>
        <p:txBody>
          <a:bodyPr vert="horz" wrap="square" lIns="91440" tIns="45720" rIns="91440" bIns="45720" rtlCol="0" anchor="t">
            <a:noAutofit/>
          </a:bodyPr>
          <a:lstStyle/>
          <a:p>
            <a:pPr>
              <a:spcBef>
                <a:spcPts val="600"/>
              </a:spcBef>
              <a:spcAft>
                <a:spcPts val="1200"/>
              </a:spcAft>
            </a:pPr>
            <a:r>
              <a:rPr lang="en-US" sz="2000" dirty="0"/>
              <a:t>Overview</a:t>
            </a:r>
          </a:p>
          <a:p>
            <a:pPr marL="457200" lvl="1" indent="0">
              <a:spcAft>
                <a:spcPts val="1200"/>
              </a:spcAft>
              <a:buNone/>
            </a:pPr>
            <a:r>
              <a:rPr lang="en-US" sz="1600" dirty="0"/>
              <a:t>Every release we make changes to the data model to support evolving business needs </a:t>
            </a:r>
          </a:p>
          <a:p>
            <a:pPr>
              <a:spcBef>
                <a:spcPts val="600"/>
              </a:spcBef>
              <a:spcAft>
                <a:spcPts val="1200"/>
              </a:spcAft>
            </a:pPr>
            <a:r>
              <a:rPr lang="en-US" sz="2000" dirty="0"/>
              <a:t>Business Justification</a:t>
            </a:r>
          </a:p>
          <a:p>
            <a:pPr marL="457200" lvl="1" indent="0">
              <a:spcAft>
                <a:spcPts val="1200"/>
              </a:spcAft>
              <a:buNone/>
            </a:pPr>
            <a:r>
              <a:rPr lang="en-US" sz="1600" dirty="0"/>
              <a:t>Data model changes enable Veeva to add value for our customers by increasing functionality</a:t>
            </a:r>
          </a:p>
          <a:p>
            <a:pPr>
              <a:spcBef>
                <a:spcPts val="600"/>
              </a:spcBef>
              <a:spcAft>
                <a:spcPts val="1200"/>
              </a:spcAft>
            </a:pPr>
            <a:r>
              <a:rPr lang="en-US" sz="2000" dirty="0"/>
              <a:t>Considerations</a:t>
            </a:r>
          </a:p>
          <a:p>
            <a:pPr marL="457200" lvl="1" indent="0">
              <a:spcAft>
                <a:spcPts val="1200"/>
              </a:spcAft>
              <a:buNone/>
            </a:pPr>
            <a:r>
              <a:rPr lang="en-US" sz="1600" dirty="0"/>
              <a:t>For a full list of Platform data model changes please refer to the link named </a:t>
            </a:r>
            <a:r>
              <a:rPr lang="en-US" sz="1600" i="1" dirty="0"/>
              <a:t>What's New </a:t>
            </a:r>
            <a:r>
              <a:rPr lang="en-US" sz="1600" i="1"/>
              <a:t>in 20R2</a:t>
            </a:r>
            <a:r>
              <a:rPr lang="en-US" sz="1600"/>
              <a:t> </a:t>
            </a:r>
            <a:r>
              <a:rPr lang="en-US" sz="1600" dirty="0"/>
              <a:t>on the </a:t>
            </a:r>
            <a:r>
              <a:rPr lang="en-US" sz="1600" dirty="0">
                <a:hlinkClick r:id="rId2"/>
              </a:rPr>
              <a:t>About </a:t>
            </a:r>
            <a:r>
              <a:rPr lang="en-US" sz="1600">
                <a:hlinkClick r:id="rId2"/>
              </a:rPr>
              <a:t>the 20R2 </a:t>
            </a:r>
            <a:r>
              <a:rPr lang="en-US" sz="1600" dirty="0">
                <a:hlinkClick r:id="rId2"/>
              </a:rPr>
              <a:t>Release</a:t>
            </a:r>
            <a:r>
              <a:rPr lang="en-US" sz="1600" dirty="0"/>
              <a:t> page in Vault Help </a:t>
            </a:r>
            <a:endParaRPr lang="en-US" sz="1600" dirty="0">
              <a:cs typeface="Calibri"/>
            </a:endParaRP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2112236234"/>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a:t>Restore Resizing to Annotation Comments Field</a:t>
            </a:r>
            <a:endParaRPr lang="en-US" dirty="0"/>
          </a:p>
        </p:txBody>
      </p:sp>
      <p:sp>
        <p:nvSpPr>
          <p:cNvPr id="3" name="Content Placeholder 2"/>
          <p:cNvSpPr>
            <a:spLocks noGrp="1"/>
          </p:cNvSpPr>
          <p:nvPr>
            <p:ph idx="1"/>
          </p:nvPr>
        </p:nvSpPr>
        <p:spPr>
          <a:xfrm>
            <a:off x="826624" y="1066800"/>
            <a:ext cx="4788985" cy="5410200"/>
          </a:xfrm>
        </p:spPr>
        <p:txBody>
          <a:bodyPr/>
          <a:lstStyle/>
          <a:p>
            <a:pPr>
              <a:spcBef>
                <a:spcPts val="600"/>
              </a:spcBef>
              <a:spcAft>
                <a:spcPts val="1200"/>
              </a:spcAft>
            </a:pPr>
            <a:r>
              <a:rPr lang="en-US" sz="2000" dirty="0"/>
              <a:t>Overview</a:t>
            </a:r>
            <a:endParaRPr lang="en-US" sz="1600" dirty="0"/>
          </a:p>
          <a:p>
            <a:pPr marL="457200" lvl="1" indent="0">
              <a:spcAft>
                <a:spcPts val="1200"/>
              </a:spcAft>
              <a:buNone/>
            </a:pPr>
            <a:r>
              <a:rPr lang="en-US" sz="1600" dirty="0"/>
              <a:t>Users can resize the Comment field vertically to make it taller or shorter </a:t>
            </a:r>
          </a:p>
          <a:p>
            <a:pPr marL="457200" lvl="1" indent="0">
              <a:spcAft>
                <a:spcPts val="1200"/>
              </a:spcAft>
              <a:buNone/>
            </a:pPr>
            <a:r>
              <a:rPr lang="en-US" sz="1600" dirty="0"/>
              <a:t>The entire dialog increases to accommodate the size of the Comment field.</a:t>
            </a:r>
          </a:p>
          <a:p>
            <a:pPr>
              <a:spcBef>
                <a:spcPts val="600"/>
              </a:spcBef>
              <a:spcAft>
                <a:spcPts val="1200"/>
              </a:spcAft>
            </a:pPr>
            <a:r>
              <a:rPr lang="en-US" sz="2000" dirty="0"/>
              <a:t>Business Justification</a:t>
            </a:r>
          </a:p>
          <a:p>
            <a:pPr marL="457200" lvl="1" indent="0">
              <a:spcAft>
                <a:spcPts val="1200"/>
              </a:spcAft>
              <a:buNone/>
            </a:pPr>
            <a:r>
              <a:rPr lang="en-US" sz="1600" dirty="0"/>
              <a:t>Allows users to view significantly more entered text all at once</a:t>
            </a:r>
          </a:p>
          <a:p>
            <a:pPr>
              <a:spcBef>
                <a:spcPts val="600"/>
              </a:spcBef>
              <a:spcAft>
                <a:spcPts val="1200"/>
              </a:spcAft>
            </a:pPr>
            <a:r>
              <a:rPr lang="en-US" sz="2000" dirty="0"/>
              <a:t>Considerations</a:t>
            </a:r>
          </a:p>
          <a:p>
            <a:pPr marL="457200" lvl="1" indent="0">
              <a:spcAft>
                <a:spcPts val="1200"/>
              </a:spcAft>
              <a:buNone/>
            </a:pPr>
            <a:r>
              <a:rPr lang="en-US" sz="1600" dirty="0"/>
              <a:t>Users cannot make the Comment field wider </a:t>
            </a:r>
          </a:p>
          <a:p>
            <a:pPr marL="457200" lvl="1" indent="0">
              <a:spcAft>
                <a:spcPts val="1200"/>
              </a:spcAft>
              <a:buNone/>
            </a:pPr>
            <a:endParaRPr lang="en-US" sz="1600"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6D5ED970-0789-4B48-A6C3-198AE6994B1C}"/>
              </a:ext>
            </a:extLst>
          </p:cNvPr>
          <p:cNvPicPr>
            <a:picLocks noChangeAspect="1"/>
          </p:cNvPicPr>
          <p:nvPr/>
        </p:nvPicPr>
        <p:blipFill>
          <a:blip r:embed="rId3"/>
          <a:stretch>
            <a:fillRect/>
          </a:stretch>
        </p:blipFill>
        <p:spPr>
          <a:xfrm>
            <a:off x="5943601" y="1066800"/>
            <a:ext cx="4088710" cy="4467621"/>
          </a:xfrm>
          <a:prstGeom prst="rect">
            <a:avLst/>
          </a:prstGeom>
          <a:ln>
            <a:solidFill>
              <a:schemeClr val="tx1"/>
            </a:solidFill>
          </a:ln>
          <a:effectLst>
            <a:outerShdw blurRad="50800" dist="38100" dir="2700000" algn="tl" rotWithShape="0">
              <a:prstClr val="black">
                <a:alpha val="40000"/>
              </a:prstClr>
            </a:outerShdw>
          </a:effectLst>
        </p:spPr>
      </p:pic>
      <p:sp>
        <p:nvSpPr>
          <p:cNvPr id="14" name="Up-down Arrow 13">
            <a:extLst>
              <a:ext uri="{FF2B5EF4-FFF2-40B4-BE49-F238E27FC236}">
                <a16:creationId xmlns:a16="http://schemas.microsoft.com/office/drawing/2014/main" id="{54BF15DF-D444-B945-A60A-C3B449382F98}"/>
              </a:ext>
            </a:extLst>
          </p:cNvPr>
          <p:cNvSpPr/>
          <p:nvPr/>
        </p:nvSpPr>
        <p:spPr>
          <a:xfrm>
            <a:off x="9817375" y="3684842"/>
            <a:ext cx="178905" cy="342901"/>
          </a:xfrm>
          <a:prstGeom prst="upDown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375776"/>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State Change Job Improvements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State change jobs on documents are enhanced to handle cases where there is an active workflow on the latest version of a document, and a prior Steady State document needs to change state</a:t>
            </a:r>
          </a:p>
          <a:p>
            <a:pPr>
              <a:spcBef>
                <a:spcPts val="600"/>
              </a:spcBef>
              <a:spcAft>
                <a:spcPts val="1200"/>
              </a:spcAft>
            </a:pPr>
            <a:r>
              <a:rPr lang="en-US" sz="2000" dirty="0"/>
              <a:t>Business Justification</a:t>
            </a:r>
          </a:p>
          <a:p>
            <a:pPr marL="457200" lvl="1" indent="0">
              <a:spcAft>
                <a:spcPts val="1200"/>
              </a:spcAft>
              <a:buNone/>
            </a:pPr>
            <a:r>
              <a:rPr lang="en-US" sz="1600" dirty="0"/>
              <a:t>For example, you may have a job that expires an Effective document, but a newer draft is </a:t>
            </a:r>
            <a:r>
              <a:rPr lang="en-US" sz="1600" i="1" dirty="0"/>
              <a:t>In Review</a:t>
            </a:r>
            <a:r>
              <a:rPr lang="en-US" sz="1600" dirty="0"/>
              <a:t>. With this release, the workflow can continue on the newer version after the state change is executed on the prior version </a:t>
            </a:r>
          </a:p>
          <a:p>
            <a:pPr marL="457200" lvl="1" indent="0">
              <a:spcAft>
                <a:spcPts val="1200"/>
              </a:spcAft>
              <a:buNone/>
            </a:pPr>
            <a:r>
              <a:rPr lang="en-US" sz="1600" dirty="0"/>
              <a:t>Prior to this change, Vault would not perform the state change if there was an active workflow on </a:t>
            </a:r>
            <a:r>
              <a:rPr lang="en-US" sz="1600" i="1" dirty="0"/>
              <a:t>any</a:t>
            </a:r>
            <a:r>
              <a:rPr lang="en-US" sz="1600" dirty="0"/>
              <a:t> document version unless an Admin canceled the workflow manually</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578471993"/>
      </p:ext>
    </p:extLst>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Vault File Manager: Check In &amp; Check Out Enhancements</a:t>
            </a:r>
          </a:p>
        </p:txBody>
      </p:sp>
      <p:sp>
        <p:nvSpPr>
          <p:cNvPr id="3" name="Content Placeholder 2"/>
          <p:cNvSpPr>
            <a:spLocks noGrp="1"/>
          </p:cNvSpPr>
          <p:nvPr>
            <p:ph idx="1"/>
          </p:nvPr>
        </p:nvSpPr>
        <p:spPr>
          <a:xfrm>
            <a:off x="826624" y="1066800"/>
            <a:ext cx="9139011"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Vault no longer opens a new browser tab when a user checks out a single document to Vault File Manager, or when a user checks in a single document from Vault File Manager </a:t>
            </a:r>
          </a:p>
          <a:p>
            <a:pPr>
              <a:spcBef>
                <a:spcPts val="600"/>
              </a:spcBef>
              <a:spcAft>
                <a:spcPts val="1200"/>
              </a:spcAft>
            </a:pPr>
            <a:r>
              <a:rPr lang="en-US" sz="2000" dirty="0"/>
              <a:t>Business Justification</a:t>
            </a:r>
          </a:p>
          <a:p>
            <a:pPr marL="457200" lvl="1" indent="0">
              <a:spcAft>
                <a:spcPts val="1200"/>
              </a:spcAft>
              <a:buNone/>
            </a:pPr>
            <a:r>
              <a:rPr lang="en-US" sz="1600" dirty="0"/>
              <a:t>Eliminates the side effect of many open browser tabs after check out / check in operations</a:t>
            </a:r>
          </a:p>
          <a:p>
            <a:pPr>
              <a:spcBef>
                <a:spcPts val="600"/>
              </a:spcBef>
              <a:spcAft>
                <a:spcPts val="1200"/>
              </a:spcAft>
            </a:pPr>
            <a:r>
              <a:rPr lang="en-US" sz="2000" dirty="0"/>
              <a:t>Considerations</a:t>
            </a:r>
          </a:p>
          <a:p>
            <a:pPr marL="457200" lvl="1" indent="0">
              <a:spcAft>
                <a:spcPts val="1200"/>
              </a:spcAft>
              <a:buNone/>
            </a:pPr>
            <a:r>
              <a:rPr lang="en-US" sz="1600" dirty="0"/>
              <a:t>Automatic refresh of the document in the browser after check in will be provided in a future release </a:t>
            </a:r>
          </a:p>
          <a:p>
            <a:pPr marL="457200" lvl="1" indent="0">
              <a:spcAft>
                <a:spcPts val="1200"/>
              </a:spcAft>
              <a:buNone/>
            </a:pPr>
            <a:endParaRPr lang="en-US" sz="16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2759843525"/>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CJK Optimized Record Search</a:t>
            </a:r>
          </a:p>
        </p:txBody>
      </p:sp>
      <p:sp>
        <p:nvSpPr>
          <p:cNvPr id="3" name="Content Placeholder 2"/>
          <p:cNvSpPr>
            <a:spLocks noGrp="1"/>
          </p:cNvSpPr>
          <p:nvPr>
            <p:ph idx="1"/>
          </p:nvPr>
        </p:nvSpPr>
        <p:spPr>
          <a:xfrm>
            <a:off x="826624" y="1066800"/>
            <a:ext cx="9467303"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provides a </a:t>
            </a:r>
            <a:r>
              <a:rPr lang="en-US" sz="1600" i="1" dirty="0"/>
              <a:t>CJK Optimized</a:t>
            </a:r>
            <a:r>
              <a:rPr lang="en-US" sz="1600" dirty="0"/>
              <a:t> setting for Vaults to improve findability of object records when: </a:t>
            </a:r>
          </a:p>
          <a:p>
            <a:pPr lvl="1">
              <a:spcAft>
                <a:spcPts val="600"/>
              </a:spcAft>
            </a:pPr>
            <a:r>
              <a:rPr lang="en-US" sz="1600" dirty="0"/>
              <a:t>most object records in the Vault use Chinese, Japanese, or Korean text </a:t>
            </a:r>
          </a:p>
          <a:p>
            <a:pPr lvl="1">
              <a:spcAft>
                <a:spcPts val="600"/>
              </a:spcAft>
            </a:pPr>
            <a:r>
              <a:rPr lang="en-US" sz="1600" dirty="0"/>
              <a:t>many users search using Chinese, Japanese, or Korean</a:t>
            </a:r>
          </a:p>
          <a:p>
            <a:pPr lvl="1">
              <a:spcAft>
                <a:spcPts val="1200"/>
              </a:spcAft>
            </a:pPr>
            <a:r>
              <a:rPr lang="en-US" sz="1600" dirty="0"/>
              <a:t>the Vault Language is any non-CJK language (</a:t>
            </a:r>
            <a:r>
              <a:rPr lang="en-US" sz="1600"/>
              <a:t>typically English)</a:t>
            </a:r>
            <a:endParaRPr lang="en-US" sz="1600" dirty="0"/>
          </a:p>
          <a:p>
            <a:pPr>
              <a:spcBef>
                <a:spcPts val="600"/>
              </a:spcBef>
              <a:spcAft>
                <a:spcPts val="1200"/>
              </a:spcAft>
            </a:pPr>
            <a:r>
              <a:rPr lang="en-US" sz="2000" dirty="0"/>
              <a:t>Business Justification</a:t>
            </a:r>
          </a:p>
          <a:p>
            <a:pPr marL="457200" lvl="1" indent="0">
              <a:spcAft>
                <a:spcPts val="1200"/>
              </a:spcAft>
              <a:buNone/>
            </a:pPr>
            <a:r>
              <a:rPr lang="en-US" sz="1600" dirty="0"/>
              <a:t>When this setting is enabled, Vault will split all CJK phrases into tokens on object record text, picklist, and object reference fields so that field values are easier to find when users perform searches</a:t>
            </a:r>
          </a:p>
          <a:p>
            <a:pPr>
              <a:spcBef>
                <a:spcPts val="600"/>
              </a:spcBef>
              <a:spcAft>
                <a:spcPts val="1200"/>
              </a:spcAft>
            </a:pPr>
            <a:r>
              <a:rPr lang="en-US" sz="2000" dirty="0"/>
              <a:t>Considerations</a:t>
            </a:r>
          </a:p>
          <a:p>
            <a:pPr marL="457200" lvl="1" indent="0">
              <a:spcAft>
                <a:spcPts val="1200"/>
              </a:spcAft>
              <a:buNone/>
            </a:pPr>
            <a:r>
              <a:rPr lang="en-US" sz="1600" dirty="0"/>
              <a:t>Enabling this option means Vault searches are no longer optimized for the Vault Language (typically English)</a:t>
            </a:r>
          </a:p>
          <a:p>
            <a:pPr marL="457200" lvl="1" indent="0">
              <a:spcAft>
                <a:spcPts val="1200"/>
              </a:spcAft>
              <a:buNone/>
            </a:pPr>
            <a:r>
              <a:rPr lang="en-US" sz="1600" dirty="0"/>
              <a:t>e.g. A Vault whose Vault Language is English, and enables the CJK Optimized setting, will no longer use </a:t>
            </a:r>
            <a:r>
              <a:rPr lang="en-US" sz="1600" i="1" dirty="0"/>
              <a:t>English Stemming</a:t>
            </a:r>
            <a:r>
              <a:rPr lang="en-US" sz="1600" dirty="0"/>
              <a:t> or </a:t>
            </a:r>
            <a:r>
              <a:rPr lang="en-US" sz="1600" i="1" dirty="0"/>
              <a:t>split words on case changes</a:t>
            </a:r>
            <a:endParaRPr lang="en-US" sz="1600" i="1" dirty="0">
              <a:highlight>
                <a:srgbClr val="FFFF00"/>
              </a:highlight>
            </a:endParaRPr>
          </a:p>
          <a:p>
            <a:endParaRPr lang="en-US" dirty="0"/>
          </a:p>
        </p:txBody>
      </p:sp>
      <p:graphicFrame>
        <p:nvGraphicFramePr>
          <p:cNvPr id="7" name="Table 6"/>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7" name="Picture 16" descr="Icons_PPT_B-White_OldPhon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spTree>
    <p:extLst>
      <p:ext uri="{BB962C8B-B14F-4D97-AF65-F5344CB8AC3E}">
        <p14:creationId xmlns:p14="http://schemas.microsoft.com/office/powerpoint/2010/main" val="821873650"/>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Information</a:t>
            </a:r>
          </a:p>
        </p:txBody>
      </p:sp>
      <p:sp>
        <p:nvSpPr>
          <p:cNvPr id="3" name="Subtitle 2">
            <a:extLst>
              <a:ext uri="{FF2B5EF4-FFF2-40B4-BE49-F238E27FC236}">
                <a16:creationId xmlns:a16="http://schemas.microsoft.com/office/drawing/2014/main" id="{70799A9A-A6C7-C343-A744-102D0F2E42F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875589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73CD-FF81-9D42-B288-056B48D73764}"/>
              </a:ext>
            </a:extLst>
          </p:cNvPr>
          <p:cNvSpPr>
            <a:spLocks noGrp="1"/>
          </p:cNvSpPr>
          <p:nvPr>
            <p:ph type="title"/>
          </p:nvPr>
        </p:nvSpPr>
        <p:spPr>
          <a:xfrm>
            <a:off x="276303" y="96275"/>
            <a:ext cx="11610897" cy="1101213"/>
          </a:xfrm>
        </p:spPr>
        <p:txBody>
          <a:bodyPr/>
          <a:lstStyle/>
          <a:p>
            <a:r>
              <a:rPr lang="en-US" dirty="0"/>
              <a:t>Best Practices for Managing Vault Releases</a:t>
            </a:r>
          </a:p>
        </p:txBody>
      </p:sp>
      <p:sp>
        <p:nvSpPr>
          <p:cNvPr id="3" name="Content Placeholder 2">
            <a:extLst>
              <a:ext uri="{FF2B5EF4-FFF2-40B4-BE49-F238E27FC236}">
                <a16:creationId xmlns:a16="http://schemas.microsoft.com/office/drawing/2014/main" id="{2845D692-ED5A-DD48-884C-2F06243AC44E}"/>
              </a:ext>
            </a:extLst>
          </p:cNvPr>
          <p:cNvSpPr>
            <a:spLocks noGrp="1"/>
          </p:cNvSpPr>
          <p:nvPr>
            <p:ph idx="1"/>
          </p:nvPr>
        </p:nvSpPr>
        <p:spPr/>
        <p:txBody>
          <a:bodyPr/>
          <a:lstStyle/>
          <a:p>
            <a:pPr marL="0" indent="0">
              <a:spcBef>
                <a:spcPts val="1800"/>
              </a:spcBef>
              <a:buNone/>
            </a:pPr>
            <a:r>
              <a:rPr lang="en-US" sz="2800" i="1" dirty="0"/>
              <a:t>This video contains:</a:t>
            </a:r>
          </a:p>
          <a:p>
            <a:pPr>
              <a:spcBef>
                <a:spcPts val="1800"/>
              </a:spcBef>
            </a:pPr>
            <a:r>
              <a:rPr lang="en-US" sz="2800" dirty="0"/>
              <a:t> Information About Vault General Releases</a:t>
            </a:r>
          </a:p>
          <a:p>
            <a:pPr>
              <a:spcBef>
                <a:spcPts val="1800"/>
              </a:spcBef>
            </a:pPr>
            <a:r>
              <a:rPr lang="en-US" sz="2800" dirty="0"/>
              <a:t>Recommended General Release Strategy</a:t>
            </a:r>
          </a:p>
          <a:p>
            <a:pPr lvl="1">
              <a:spcBef>
                <a:spcPts val="1800"/>
              </a:spcBef>
            </a:pPr>
            <a:r>
              <a:rPr lang="en-US" sz="2400" b="1" dirty="0">
                <a:solidFill>
                  <a:srgbClr val="F89C33"/>
                </a:solidFill>
              </a:rPr>
              <a:t>Step 1: </a:t>
            </a:r>
            <a:r>
              <a:rPr lang="en-US" sz="2400" b="1" dirty="0"/>
              <a:t>Auto-On Features</a:t>
            </a:r>
          </a:p>
          <a:p>
            <a:pPr lvl="1">
              <a:spcBef>
                <a:spcPts val="1800"/>
              </a:spcBef>
            </a:pPr>
            <a:r>
              <a:rPr lang="en-US" sz="2400" b="1" dirty="0">
                <a:solidFill>
                  <a:srgbClr val="F89C33"/>
                </a:solidFill>
              </a:rPr>
              <a:t>Step 2: </a:t>
            </a:r>
            <a:r>
              <a:rPr lang="en-US" sz="2400" b="1" dirty="0"/>
              <a:t>Configurable Features</a:t>
            </a:r>
          </a:p>
          <a:p>
            <a:pPr>
              <a:spcBef>
                <a:spcPts val="1800"/>
              </a:spcBef>
            </a:pPr>
            <a:r>
              <a:rPr lang="en-US" sz="2800" dirty="0"/>
              <a:t>Sample Demonstration of a Release Process</a:t>
            </a:r>
          </a:p>
          <a:p>
            <a:pPr>
              <a:spcBef>
                <a:spcPts val="1800"/>
              </a:spcBef>
            </a:pPr>
            <a:endParaRPr lang="en-US" dirty="0"/>
          </a:p>
          <a:p>
            <a:pPr marL="0" indent="0" algn="ctr">
              <a:buNone/>
            </a:pPr>
            <a:r>
              <a:rPr lang="en-US" sz="3600" dirty="0">
                <a:hlinkClick r:id="rId3"/>
              </a:rPr>
              <a:t>Link to Presentation </a:t>
            </a:r>
            <a:r>
              <a:rPr lang="en-US" sz="3600" dirty="0"/>
              <a:t>*</a:t>
            </a:r>
          </a:p>
          <a:p>
            <a:pPr marL="0" indent="0" algn="ctr">
              <a:buNone/>
            </a:pPr>
            <a:endParaRPr lang="en-US" sz="3600" dirty="0"/>
          </a:p>
          <a:p>
            <a:pPr marL="0" indent="0" algn="r">
              <a:buNone/>
            </a:pPr>
            <a:r>
              <a:rPr lang="en-US" sz="1200" dirty="0"/>
              <a:t>*(Support Portal Login Required)</a:t>
            </a:r>
          </a:p>
        </p:txBody>
      </p:sp>
      <p:pic>
        <p:nvPicPr>
          <p:cNvPr id="5" name="Graphic 4" descr="Film reel">
            <a:extLst>
              <a:ext uri="{FF2B5EF4-FFF2-40B4-BE49-F238E27FC236}">
                <a16:creationId xmlns:a16="http://schemas.microsoft.com/office/drawing/2014/main" id="{9CFB297F-3551-1043-A02D-13502E0C42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447800"/>
            <a:ext cx="3516776" cy="3516776"/>
          </a:xfrm>
          <a:prstGeom prst="rect">
            <a:avLst/>
          </a:prstGeom>
        </p:spPr>
      </p:pic>
    </p:spTree>
    <p:extLst>
      <p:ext uri="{BB962C8B-B14F-4D97-AF65-F5344CB8AC3E}">
        <p14:creationId xmlns:p14="http://schemas.microsoft.com/office/powerpoint/2010/main" val="377732893"/>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3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5"/>
            <a:ext cx="11610897" cy="1101213"/>
          </a:xfrm>
        </p:spPr>
        <p:txBody>
          <a:bodyPr>
            <a:normAutofit/>
          </a:bodyPr>
          <a:lstStyle/>
          <a:p>
            <a:r>
              <a:rPr lang="en-US" dirty="0">
                <a:solidFill>
                  <a:srgbClr val="FF9E16"/>
                </a:solidFill>
              </a:rPr>
              <a:t>20R2 Go Live</a:t>
            </a:r>
          </a:p>
        </p:txBody>
      </p:sp>
      <p:sp>
        <p:nvSpPr>
          <p:cNvPr id="11" name="Content Placeholder 10"/>
          <p:cNvSpPr>
            <a:spLocks noGrp="1"/>
          </p:cNvSpPr>
          <p:nvPr>
            <p:ph idx="1"/>
          </p:nvPr>
        </p:nvSpPr>
        <p:spPr>
          <a:xfrm>
            <a:off x="826624" y="1066800"/>
            <a:ext cx="7326776" cy="914400"/>
          </a:xfrm>
        </p:spPr>
        <p:txBody>
          <a:bodyPr>
            <a:normAutofit/>
          </a:bodyPr>
          <a:lstStyle/>
          <a:p>
            <a:pPr>
              <a:lnSpc>
                <a:spcPct val="100000"/>
              </a:lnSpc>
              <a:spcBef>
                <a:spcPts val="1200"/>
              </a:spcBef>
            </a:pPr>
            <a:r>
              <a:rPr lang="en-US" sz="1800" dirty="0"/>
              <a:t>All customers upgraded to 20R2</a:t>
            </a:r>
          </a:p>
          <a:p>
            <a:pPr marL="676275" lvl="1">
              <a:lnSpc>
                <a:spcPct val="100000"/>
              </a:lnSpc>
            </a:pPr>
            <a:r>
              <a:rPr lang="en-US" sz="1800" dirty="0"/>
              <a:t>Applies to Production, Test, and Sandbox Vaults</a:t>
            </a:r>
          </a:p>
        </p:txBody>
      </p:sp>
      <p:graphicFrame>
        <p:nvGraphicFramePr>
          <p:cNvPr id="8" name="Table 7"/>
          <p:cNvGraphicFramePr>
            <a:graphicFrameLocks noGrp="1"/>
          </p:cNvGraphicFramePr>
          <p:nvPr/>
        </p:nvGraphicFramePr>
        <p:xfrm>
          <a:off x="8463217" y="1219200"/>
          <a:ext cx="2579687" cy="2172580"/>
        </p:xfrm>
        <a:graphic>
          <a:graphicData uri="http://schemas.openxmlformats.org/drawingml/2006/table">
            <a:tbl>
              <a:tblPr firstRow="1" bandRow="1">
                <a:effectLst/>
                <a:tableStyleId>{21E4AEA4-8DFA-4A89-87EB-49C32662AFE0}</a:tableStyleId>
              </a:tblPr>
              <a:tblGrid>
                <a:gridCol w="2579687">
                  <a:extLst>
                    <a:ext uri="{9D8B030D-6E8A-4147-A177-3AD203B41FA5}">
                      <a16:colId xmlns:a16="http://schemas.microsoft.com/office/drawing/2014/main" val="20000"/>
                    </a:ext>
                  </a:extLst>
                </a:gridCol>
              </a:tblGrid>
              <a:tr h="589692">
                <a:tc>
                  <a:txBody>
                    <a:bodyPr/>
                    <a:lstStyle/>
                    <a:p>
                      <a:pPr algn="ctr"/>
                      <a:r>
                        <a:rPr lang="en-US" sz="3000" dirty="0">
                          <a:solidFill>
                            <a:srgbClr val="FFFFFF"/>
                          </a:solidFill>
                        </a:rPr>
                        <a:t>JULY</a:t>
                      </a:r>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89728"/>
                    </a:solidFill>
                  </a:tcPr>
                </a:tc>
                <a:extLst>
                  <a:ext uri="{0D108BD9-81ED-4DB2-BD59-A6C34878D82A}">
                    <a16:rowId xmlns:a16="http://schemas.microsoft.com/office/drawing/2014/main" val="10000"/>
                  </a:ext>
                </a:extLst>
              </a:tr>
              <a:tr h="1582888">
                <a:tc>
                  <a:txBody>
                    <a:bodyPr/>
                    <a:lstStyle/>
                    <a:p>
                      <a:pPr algn="ctr"/>
                      <a:endParaRPr lang="en-US" sz="1100" b="1" dirty="0"/>
                    </a:p>
                    <a:p>
                      <a:pPr algn="ctr"/>
                      <a:endParaRPr lang="en-US" sz="2300" b="1" dirty="0"/>
                    </a:p>
                    <a:p>
                      <a:pPr algn="ctr"/>
                      <a:r>
                        <a:rPr lang="en-US" sz="2800" b="1" dirty="0"/>
                        <a:t>Friday</a:t>
                      </a:r>
                    </a:p>
                    <a:p>
                      <a:pPr algn="ctr"/>
                      <a:r>
                        <a:rPr lang="en-US" sz="3600" b="1" dirty="0"/>
                        <a:t>31</a:t>
                      </a:r>
                      <a:endParaRPr lang="en-US" sz="3800" b="1" dirty="0"/>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mpd="sng">
                      <a:noFill/>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8469313" y="3581400"/>
          <a:ext cx="2579687" cy="2166747"/>
        </p:xfrm>
        <a:graphic>
          <a:graphicData uri="http://schemas.openxmlformats.org/drawingml/2006/table">
            <a:tbl>
              <a:tblPr firstRow="1" bandRow="1">
                <a:effectLst/>
                <a:tableStyleId>{21E4AEA4-8DFA-4A89-87EB-49C32662AFE0}</a:tableStyleId>
              </a:tblPr>
              <a:tblGrid>
                <a:gridCol w="2579687">
                  <a:extLst>
                    <a:ext uri="{9D8B030D-6E8A-4147-A177-3AD203B41FA5}">
                      <a16:colId xmlns:a16="http://schemas.microsoft.com/office/drawing/2014/main" val="20000"/>
                    </a:ext>
                  </a:extLst>
                </a:gridCol>
              </a:tblGrid>
              <a:tr h="583859">
                <a:tc>
                  <a:txBody>
                    <a:bodyPr/>
                    <a:lstStyle/>
                    <a:p>
                      <a:pPr algn="ctr"/>
                      <a:r>
                        <a:rPr lang="en-US" sz="3000" dirty="0">
                          <a:solidFill>
                            <a:srgbClr val="FFFFFF"/>
                          </a:solidFill>
                        </a:rPr>
                        <a:t>AUGUST</a:t>
                      </a:r>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89728"/>
                    </a:solidFill>
                  </a:tcPr>
                </a:tc>
                <a:extLst>
                  <a:ext uri="{0D108BD9-81ED-4DB2-BD59-A6C34878D82A}">
                    <a16:rowId xmlns:a16="http://schemas.microsoft.com/office/drawing/2014/main" val="10000"/>
                  </a:ext>
                </a:extLst>
              </a:tr>
              <a:tr h="1582888">
                <a:tc>
                  <a:txBody>
                    <a:bodyPr/>
                    <a:lstStyle/>
                    <a:p>
                      <a:pPr algn="ctr"/>
                      <a:endParaRPr lang="en-US" sz="1100" b="1" dirty="0"/>
                    </a:p>
                    <a:p>
                      <a:pPr algn="ctr"/>
                      <a:endParaRPr lang="en-US" sz="2300" b="1" dirty="0"/>
                    </a:p>
                    <a:p>
                      <a:pPr algn="ctr"/>
                      <a:r>
                        <a:rPr lang="en-US" sz="2800" b="1" dirty="0"/>
                        <a:t>Friday</a:t>
                      </a:r>
                      <a:endParaRPr lang="en-US" sz="2600" b="1" dirty="0"/>
                    </a:p>
                    <a:p>
                      <a:pPr algn="ctr"/>
                      <a:r>
                        <a:rPr lang="en-US" sz="3600" b="1" dirty="0"/>
                        <a:t>7</a:t>
                      </a:r>
                      <a:endParaRPr lang="en-US" sz="5700" b="1" dirty="0"/>
                    </a:p>
                  </a:txBody>
                  <a:tcPr marL="86339" marR="86339" marT="43170" marB="4317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38100" cmpd="sng">
                      <a:noFill/>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8382000" y="1828800"/>
            <a:ext cx="2738182" cy="58477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646569"/>
                </a:solidFill>
                <a:effectLst/>
                <a:uLnTx/>
                <a:uFillTx/>
                <a:latin typeface="Calibri"/>
                <a:ea typeface="+mn-ea"/>
                <a:cs typeface="+mn-cs"/>
              </a:rPr>
              <a:t>PODs VV1-8, VV1-1068,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646569"/>
                </a:solidFill>
                <a:effectLst/>
                <a:uLnTx/>
                <a:uFillTx/>
                <a:latin typeface="Calibri"/>
                <a:ea typeface="+mn-ea"/>
                <a:cs typeface="+mn-cs"/>
              </a:rPr>
              <a:t>VV1-1065, VV1-1088</a:t>
            </a:r>
          </a:p>
        </p:txBody>
      </p:sp>
      <p:sp>
        <p:nvSpPr>
          <p:cNvPr id="9" name="TextBox 8"/>
          <p:cNvSpPr txBox="1"/>
          <p:nvPr/>
        </p:nvSpPr>
        <p:spPr>
          <a:xfrm>
            <a:off x="8790172" y="4324290"/>
            <a:ext cx="19210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646569"/>
                </a:solidFill>
                <a:effectLst/>
                <a:uLnTx/>
                <a:uFillTx/>
                <a:latin typeface="Calibri"/>
                <a:ea typeface="+mn-ea"/>
                <a:cs typeface="+mn-cs"/>
              </a:rPr>
              <a:t>All Other PODs</a:t>
            </a:r>
          </a:p>
        </p:txBody>
      </p:sp>
      <p:graphicFrame>
        <p:nvGraphicFramePr>
          <p:cNvPr id="4" name="Table 3">
            <a:extLst>
              <a:ext uri="{FF2B5EF4-FFF2-40B4-BE49-F238E27FC236}">
                <a16:creationId xmlns:a16="http://schemas.microsoft.com/office/drawing/2014/main" id="{4248922D-715B-4897-96BE-00E5922B9077}"/>
              </a:ext>
            </a:extLst>
          </p:cNvPr>
          <p:cNvGraphicFramePr>
            <a:graphicFrameLocks noGrp="1"/>
          </p:cNvGraphicFramePr>
          <p:nvPr/>
        </p:nvGraphicFramePr>
        <p:xfrm>
          <a:off x="826624" y="1996440"/>
          <a:ext cx="7077472" cy="1991280"/>
        </p:xfrm>
        <a:graphic>
          <a:graphicData uri="http://schemas.openxmlformats.org/drawingml/2006/table">
            <a:tbl>
              <a:tblPr firstRow="1" bandRow="1">
                <a:tableStyleId>{F5AB1C69-6EDB-4FF4-983F-18BD219EF322}</a:tableStyleId>
              </a:tblPr>
              <a:tblGrid>
                <a:gridCol w="1230776">
                  <a:extLst>
                    <a:ext uri="{9D8B030D-6E8A-4147-A177-3AD203B41FA5}">
                      <a16:colId xmlns:a16="http://schemas.microsoft.com/office/drawing/2014/main" val="572469147"/>
                    </a:ext>
                  </a:extLst>
                </a:gridCol>
                <a:gridCol w="2895600">
                  <a:extLst>
                    <a:ext uri="{9D8B030D-6E8A-4147-A177-3AD203B41FA5}">
                      <a16:colId xmlns:a16="http://schemas.microsoft.com/office/drawing/2014/main" val="16063907"/>
                    </a:ext>
                  </a:extLst>
                </a:gridCol>
                <a:gridCol w="1371600">
                  <a:extLst>
                    <a:ext uri="{9D8B030D-6E8A-4147-A177-3AD203B41FA5}">
                      <a16:colId xmlns:a16="http://schemas.microsoft.com/office/drawing/2014/main" val="994614794"/>
                    </a:ext>
                  </a:extLst>
                </a:gridCol>
                <a:gridCol w="1579496">
                  <a:extLst>
                    <a:ext uri="{9D8B030D-6E8A-4147-A177-3AD203B41FA5}">
                      <a16:colId xmlns:a16="http://schemas.microsoft.com/office/drawing/2014/main" val="2006357711"/>
                    </a:ext>
                  </a:extLst>
                </a:gridCol>
              </a:tblGrid>
              <a:tr h="130682">
                <a:tc>
                  <a:txBody>
                    <a:bodyPr/>
                    <a:lstStyle/>
                    <a:p>
                      <a:r>
                        <a:rPr lang="en-US" sz="1600" dirty="0"/>
                        <a:t>Date</a:t>
                      </a:r>
                    </a:p>
                  </a:txBody>
                  <a:tcPr/>
                </a:tc>
                <a:tc>
                  <a:txBody>
                    <a:bodyPr/>
                    <a:lstStyle/>
                    <a:p>
                      <a:r>
                        <a:rPr lang="en-US" sz="1600" dirty="0"/>
                        <a:t>POD</a:t>
                      </a:r>
                    </a:p>
                  </a:txBody>
                  <a:tcPr/>
                </a:tc>
                <a:tc>
                  <a:txBody>
                    <a:bodyPr/>
                    <a:lstStyle/>
                    <a:p>
                      <a:r>
                        <a:rPr lang="en-US" sz="1600" dirty="0"/>
                        <a:t>Start Time</a:t>
                      </a:r>
                    </a:p>
                  </a:txBody>
                  <a:tcPr/>
                </a:tc>
                <a:tc>
                  <a:txBody>
                    <a:bodyPr/>
                    <a:lstStyle/>
                    <a:p>
                      <a:r>
                        <a:rPr lang="en-US" sz="1600" dirty="0"/>
                        <a:t>Duration</a:t>
                      </a:r>
                    </a:p>
                  </a:txBody>
                  <a:tcPr/>
                </a:tc>
                <a:extLst>
                  <a:ext uri="{0D108BD9-81ED-4DB2-BD59-A6C34878D82A}">
                    <a16:rowId xmlns:a16="http://schemas.microsoft.com/office/drawing/2014/main" val="1785074471"/>
                  </a:ext>
                </a:extLst>
              </a:tr>
              <a:tr h="497760">
                <a:tc rowSpan="3">
                  <a:txBody>
                    <a:bodyPr/>
                    <a:lstStyle/>
                    <a:p>
                      <a:r>
                        <a:rPr lang="en-US" sz="1600" dirty="0"/>
                        <a:t>Jul 31 2020</a:t>
                      </a:r>
                    </a:p>
                  </a:txBody>
                  <a:tcPr anchor="ctr"/>
                </a:tc>
                <a:tc>
                  <a:txBody>
                    <a:bodyPr/>
                    <a:lstStyle/>
                    <a:p>
                      <a:r>
                        <a:rPr lang="en-US" sz="1600" dirty="0"/>
                        <a:t>US POD VV1-1068 </a:t>
                      </a:r>
                      <a:r>
                        <a:rPr lang="en-US" sz="1600" b="1" dirty="0"/>
                        <a:t>Sandbox</a:t>
                      </a:r>
                      <a:r>
                        <a:rPr lang="en-US" sz="1600" dirty="0"/>
                        <a:t> POD</a:t>
                      </a:r>
                    </a:p>
                  </a:txBody>
                  <a:tcPr/>
                </a:tc>
                <a:tc>
                  <a:txBody>
                    <a:bodyPr/>
                    <a:lstStyle/>
                    <a:p>
                      <a:r>
                        <a:rPr lang="en-US" sz="1600" dirty="0">
                          <a:solidFill>
                            <a:schemeClr val="tx1"/>
                          </a:solidFill>
                        </a:rPr>
                        <a:t>12:00 pm PT</a:t>
                      </a:r>
                    </a:p>
                  </a:txBody>
                  <a:tcPr/>
                </a:tc>
                <a:tc>
                  <a:txBody>
                    <a:bodyPr/>
                    <a:lstStyle/>
                    <a:p>
                      <a:r>
                        <a:rPr lang="en-US" sz="1600" dirty="0">
                          <a:solidFill>
                            <a:schemeClr val="tx1"/>
                          </a:solidFill>
                        </a:rPr>
                        <a:t>Up to 4 hours*</a:t>
                      </a:r>
                    </a:p>
                  </a:txBody>
                  <a:tcPr/>
                </a:tc>
                <a:extLst>
                  <a:ext uri="{0D108BD9-81ED-4DB2-BD59-A6C34878D82A}">
                    <a16:rowId xmlns:a16="http://schemas.microsoft.com/office/drawing/2014/main" val="1996660050"/>
                  </a:ext>
                </a:extLst>
              </a:tr>
              <a:tr h="497760">
                <a:tc vMerge="1">
                  <a:txBody>
                    <a:bodyPr/>
                    <a:lstStyle/>
                    <a:p>
                      <a:endParaRPr lang="en-US" sz="1600" dirty="0"/>
                    </a:p>
                  </a:txBody>
                  <a:tcPr anchor="ctr"/>
                </a:tc>
                <a:tc>
                  <a:txBody>
                    <a:bodyPr/>
                    <a:lstStyle/>
                    <a:p>
                      <a:r>
                        <a:rPr lang="en-US" sz="1600" b="1" dirty="0"/>
                        <a:t>All PODs</a:t>
                      </a:r>
                      <a:r>
                        <a:rPr lang="en-US" sz="1600" dirty="0"/>
                        <a:t> – Authentication service update</a:t>
                      </a:r>
                    </a:p>
                  </a:txBody>
                  <a:tcPr/>
                </a:tc>
                <a:tc>
                  <a:txBody>
                    <a:bodyPr/>
                    <a:lstStyle/>
                    <a:p>
                      <a:r>
                        <a:rPr lang="en-US" sz="1600" dirty="0">
                          <a:solidFill>
                            <a:schemeClr val="tx1"/>
                          </a:solidFill>
                        </a:rPr>
                        <a:t>6:00 pm PT</a:t>
                      </a:r>
                    </a:p>
                  </a:txBody>
                  <a:tcPr/>
                </a:tc>
                <a:tc>
                  <a:txBody>
                    <a:bodyPr/>
                    <a:lstStyle/>
                    <a:p>
                      <a:r>
                        <a:rPr lang="en-US" sz="1600" dirty="0">
                          <a:solidFill>
                            <a:schemeClr val="tx1"/>
                          </a:solidFill>
                        </a:rPr>
                        <a:t>1 hour</a:t>
                      </a:r>
                    </a:p>
                  </a:txBody>
                  <a:tcPr/>
                </a:tc>
                <a:extLst>
                  <a:ext uri="{0D108BD9-81ED-4DB2-BD59-A6C34878D82A}">
                    <a16:rowId xmlns:a16="http://schemas.microsoft.com/office/drawing/2014/main" val="2127983614"/>
                  </a:ext>
                </a:extLst>
              </a:tr>
              <a:tr h="497760">
                <a:tc vMerge="1">
                  <a:txBody>
                    <a:bodyPr/>
                    <a:lstStyle/>
                    <a:p>
                      <a:endParaRPr lang="en-US" sz="1600" dirty="0"/>
                    </a:p>
                  </a:txBody>
                  <a:tcPr/>
                </a:tc>
                <a:tc>
                  <a:txBody>
                    <a:bodyPr/>
                    <a:lstStyle/>
                    <a:p>
                      <a:r>
                        <a:rPr lang="en-US" sz="1600" dirty="0"/>
                        <a:t>US PODs VV1-8, VV1-1065,</a:t>
                      </a:r>
                      <a:br>
                        <a:rPr lang="en-US" sz="1600" dirty="0"/>
                      </a:br>
                      <a:r>
                        <a:rPr lang="en-US" sz="1600" dirty="0"/>
                        <a:t>VV1-1088</a:t>
                      </a:r>
                    </a:p>
                  </a:txBody>
                  <a:tcPr/>
                </a:tc>
                <a:tc>
                  <a:txBody>
                    <a:bodyPr/>
                    <a:lstStyle/>
                    <a:p>
                      <a:r>
                        <a:rPr lang="en-US" sz="1600" dirty="0">
                          <a:solidFill>
                            <a:schemeClr val="tx1"/>
                          </a:solidFill>
                        </a:rPr>
                        <a:t>7:00 pm PT</a:t>
                      </a:r>
                    </a:p>
                  </a:txBody>
                  <a:tcPr/>
                </a:tc>
                <a:tc>
                  <a:txBody>
                    <a:bodyPr/>
                    <a:lstStyle/>
                    <a:p>
                      <a:r>
                        <a:rPr lang="en-US" sz="1600" dirty="0">
                          <a:solidFill>
                            <a:schemeClr val="tx1"/>
                          </a:solidFill>
                        </a:rPr>
                        <a:t>Up to 4 hours*</a:t>
                      </a:r>
                    </a:p>
                  </a:txBody>
                  <a:tcPr/>
                </a:tc>
                <a:extLst>
                  <a:ext uri="{0D108BD9-81ED-4DB2-BD59-A6C34878D82A}">
                    <a16:rowId xmlns:a16="http://schemas.microsoft.com/office/drawing/2014/main" val="1365080471"/>
                  </a:ext>
                </a:extLst>
              </a:tr>
            </a:tbl>
          </a:graphicData>
        </a:graphic>
      </p:graphicFrame>
      <p:graphicFrame>
        <p:nvGraphicFramePr>
          <p:cNvPr id="12" name="Table 11">
            <a:extLst>
              <a:ext uri="{FF2B5EF4-FFF2-40B4-BE49-F238E27FC236}">
                <a16:creationId xmlns:a16="http://schemas.microsoft.com/office/drawing/2014/main" id="{10186EA7-0129-49DF-AFDD-0AB9BEF4BDD3}"/>
              </a:ext>
            </a:extLst>
          </p:cNvPr>
          <p:cNvGraphicFramePr>
            <a:graphicFrameLocks noGrp="1"/>
          </p:cNvGraphicFramePr>
          <p:nvPr/>
        </p:nvGraphicFramePr>
        <p:xfrm>
          <a:off x="826624" y="4023360"/>
          <a:ext cx="7077471" cy="2072640"/>
        </p:xfrm>
        <a:graphic>
          <a:graphicData uri="http://schemas.openxmlformats.org/drawingml/2006/table">
            <a:tbl>
              <a:tblPr firstRow="1" bandRow="1">
                <a:tableStyleId>{F5AB1C69-6EDB-4FF4-983F-18BD219EF322}</a:tableStyleId>
              </a:tblPr>
              <a:tblGrid>
                <a:gridCol w="1230776">
                  <a:extLst>
                    <a:ext uri="{9D8B030D-6E8A-4147-A177-3AD203B41FA5}">
                      <a16:colId xmlns:a16="http://schemas.microsoft.com/office/drawing/2014/main" val="572469147"/>
                    </a:ext>
                  </a:extLst>
                </a:gridCol>
                <a:gridCol w="2895600">
                  <a:extLst>
                    <a:ext uri="{9D8B030D-6E8A-4147-A177-3AD203B41FA5}">
                      <a16:colId xmlns:a16="http://schemas.microsoft.com/office/drawing/2014/main" val="16063907"/>
                    </a:ext>
                  </a:extLst>
                </a:gridCol>
                <a:gridCol w="1371600">
                  <a:extLst>
                    <a:ext uri="{9D8B030D-6E8A-4147-A177-3AD203B41FA5}">
                      <a16:colId xmlns:a16="http://schemas.microsoft.com/office/drawing/2014/main" val="994614794"/>
                    </a:ext>
                  </a:extLst>
                </a:gridCol>
                <a:gridCol w="1579495">
                  <a:extLst>
                    <a:ext uri="{9D8B030D-6E8A-4147-A177-3AD203B41FA5}">
                      <a16:colId xmlns:a16="http://schemas.microsoft.com/office/drawing/2014/main" val="1042625440"/>
                    </a:ext>
                  </a:extLst>
                </a:gridCol>
              </a:tblGrid>
              <a:tr h="0">
                <a:tc>
                  <a:txBody>
                    <a:bodyPr/>
                    <a:lstStyle/>
                    <a:p>
                      <a:r>
                        <a:rPr lang="en-US" sz="1600" dirty="0"/>
                        <a:t>Date</a:t>
                      </a:r>
                    </a:p>
                  </a:txBody>
                  <a:tcPr/>
                </a:tc>
                <a:tc>
                  <a:txBody>
                    <a:bodyPr/>
                    <a:lstStyle/>
                    <a:p>
                      <a:r>
                        <a:rPr lang="en-US" sz="1600" dirty="0"/>
                        <a:t>POD</a:t>
                      </a:r>
                    </a:p>
                  </a:txBody>
                  <a:tcPr/>
                </a:tc>
                <a:tc>
                  <a:txBody>
                    <a:bodyPr/>
                    <a:lstStyle/>
                    <a:p>
                      <a:r>
                        <a:rPr lang="en-US" sz="1600" dirty="0"/>
                        <a:t>Start Time</a:t>
                      </a:r>
                    </a:p>
                  </a:txBody>
                  <a:tcPr/>
                </a:tc>
                <a:tc>
                  <a:txBody>
                    <a:bodyPr/>
                    <a:lstStyle/>
                    <a:p>
                      <a:r>
                        <a:rPr lang="en-US" sz="1600" dirty="0"/>
                        <a:t>Duration</a:t>
                      </a:r>
                    </a:p>
                  </a:txBody>
                  <a:tcPr/>
                </a:tc>
                <a:extLst>
                  <a:ext uri="{0D108BD9-81ED-4DB2-BD59-A6C34878D82A}">
                    <a16:rowId xmlns:a16="http://schemas.microsoft.com/office/drawing/2014/main" val="1785074471"/>
                  </a:ext>
                </a:extLst>
              </a:tr>
              <a:tr h="304217">
                <a:tc rowSpan="3">
                  <a:txBody>
                    <a:bodyPr/>
                    <a:lstStyle/>
                    <a:p>
                      <a:r>
                        <a:rPr kumimoji="0" lang="en-US" sz="1600" b="0" i="0" u="none" strike="noStrike" kern="1200" cap="none" spc="0" normalizeH="0" baseline="0" noProof="0" dirty="0">
                          <a:ln>
                            <a:noFill/>
                          </a:ln>
                          <a:solidFill>
                            <a:srgbClr val="646569"/>
                          </a:solidFill>
                          <a:effectLst/>
                          <a:uLnTx/>
                          <a:uFillTx/>
                          <a:latin typeface="Calibri"/>
                          <a:ea typeface="+mn-ea"/>
                          <a:cs typeface="+mn-cs"/>
                        </a:rPr>
                        <a:t>Aug 7 2020</a:t>
                      </a:r>
                      <a:endParaRPr lang="en-US" sz="1600" dirty="0"/>
                    </a:p>
                  </a:txBody>
                  <a:tcPr anchor="ctr"/>
                </a:tc>
                <a:tc>
                  <a:txBody>
                    <a:bodyPr/>
                    <a:lstStyle/>
                    <a:p>
                      <a:r>
                        <a:rPr lang="en-US" sz="1600" dirty="0"/>
                        <a:t>APAC POD VV3-3064</a:t>
                      </a:r>
                      <a:br>
                        <a:rPr lang="en-US" sz="1600" dirty="0"/>
                      </a:br>
                      <a:r>
                        <a:rPr lang="en-US" sz="1600" dirty="0"/>
                        <a:t>APAC &amp; EU </a:t>
                      </a:r>
                      <a:r>
                        <a:rPr lang="en-US" sz="1600" b="1" dirty="0"/>
                        <a:t>Sandbox</a:t>
                      </a:r>
                      <a:r>
                        <a:rPr lang="en-US" sz="1600" dirty="0"/>
                        <a:t> PODs</a:t>
                      </a:r>
                    </a:p>
                  </a:txBody>
                  <a:tcPr/>
                </a:tc>
                <a:tc>
                  <a:txBody>
                    <a:bodyPr/>
                    <a:lstStyle/>
                    <a:p>
                      <a:r>
                        <a:rPr lang="en-US" sz="1600" dirty="0">
                          <a:solidFill>
                            <a:schemeClr val="tx1"/>
                          </a:solidFill>
                        </a:rPr>
                        <a:t>10:00 am PT</a:t>
                      </a:r>
                    </a:p>
                  </a:txBody>
                  <a:tcPr/>
                </a:tc>
                <a:tc>
                  <a:txBody>
                    <a:bodyPr/>
                    <a:lstStyle/>
                    <a:p>
                      <a:r>
                        <a:rPr kumimoji="0" lang="en-US" sz="1600" b="0" i="0" u="none" strike="noStrike" kern="1200" cap="none" spc="0" normalizeH="0" baseline="0" noProof="0" dirty="0">
                          <a:ln>
                            <a:noFill/>
                          </a:ln>
                          <a:solidFill>
                            <a:schemeClr val="tx1"/>
                          </a:solidFill>
                          <a:effectLst/>
                          <a:uLnTx/>
                          <a:uFillTx/>
                          <a:latin typeface="Calibri"/>
                          <a:ea typeface="+mn-ea"/>
                          <a:cs typeface="+mn-cs"/>
                        </a:rPr>
                        <a:t>Up to 4 hours*</a:t>
                      </a:r>
                      <a:endParaRPr lang="en-US" sz="1600" dirty="0">
                        <a:solidFill>
                          <a:schemeClr val="tx1"/>
                        </a:solidFill>
                      </a:endParaRPr>
                    </a:p>
                  </a:txBody>
                  <a:tcPr/>
                </a:tc>
                <a:extLst>
                  <a:ext uri="{0D108BD9-81ED-4DB2-BD59-A6C34878D82A}">
                    <a16:rowId xmlns:a16="http://schemas.microsoft.com/office/drawing/2014/main" val="38849930"/>
                  </a:ext>
                </a:extLst>
              </a:tr>
              <a:tr h="304217">
                <a:tc vMerge="1">
                  <a:txBody>
                    <a:bodyPr/>
                    <a:lstStyle/>
                    <a:p>
                      <a:endParaRPr lang="en-US" dirty="0"/>
                    </a:p>
                  </a:txBody>
                  <a:tcPr/>
                </a:tc>
                <a:tc>
                  <a:txBody>
                    <a:bodyPr/>
                    <a:lstStyle/>
                    <a:p>
                      <a:r>
                        <a:rPr lang="en-US" sz="1600" dirty="0"/>
                        <a:t>US </a:t>
                      </a:r>
                      <a:r>
                        <a:rPr lang="en-US" sz="1600" b="1" dirty="0"/>
                        <a:t>Sandbox</a:t>
                      </a:r>
                      <a:r>
                        <a:rPr lang="en-US" sz="1600" dirty="0"/>
                        <a:t> PODs</a:t>
                      </a:r>
                    </a:p>
                  </a:txBody>
                  <a:tcPr/>
                </a:tc>
                <a:tc>
                  <a:txBody>
                    <a:bodyPr/>
                    <a:lstStyle/>
                    <a:p>
                      <a:r>
                        <a:rPr lang="en-US" sz="1600" dirty="0">
                          <a:solidFill>
                            <a:schemeClr val="tx1"/>
                          </a:solidFill>
                        </a:rPr>
                        <a:t>2:00 pm PT</a:t>
                      </a:r>
                    </a:p>
                  </a:txBody>
                  <a:tcPr/>
                </a:tc>
                <a:tc>
                  <a:txBody>
                    <a:bodyPr/>
                    <a:lstStyle/>
                    <a:p>
                      <a:r>
                        <a:rPr kumimoji="0" lang="en-US" sz="1600" b="0" i="0" u="none" strike="noStrike" kern="1200" cap="none" spc="0" normalizeH="0" baseline="0" noProof="0" dirty="0">
                          <a:ln>
                            <a:noFill/>
                          </a:ln>
                          <a:solidFill>
                            <a:schemeClr val="tx1"/>
                          </a:solidFill>
                          <a:effectLst/>
                          <a:uLnTx/>
                          <a:uFillTx/>
                          <a:latin typeface="Calibri"/>
                          <a:ea typeface="+mn-ea"/>
                          <a:cs typeface="+mn-cs"/>
                        </a:rPr>
                        <a:t>Up to 4 hours*</a:t>
                      </a:r>
                      <a:endParaRPr lang="en-US" sz="1600" dirty="0">
                        <a:solidFill>
                          <a:schemeClr val="tx1"/>
                        </a:solidFill>
                      </a:endParaRPr>
                    </a:p>
                  </a:txBody>
                  <a:tcPr/>
                </a:tc>
                <a:extLst>
                  <a:ext uri="{0D108BD9-81ED-4DB2-BD59-A6C34878D82A}">
                    <a16:rowId xmlns:a16="http://schemas.microsoft.com/office/drawing/2014/main" val="1624823988"/>
                  </a:ext>
                </a:extLst>
              </a:tr>
              <a:tr h="304217">
                <a:tc vMerge="1">
                  <a:txBody>
                    <a:bodyPr/>
                    <a:lstStyle/>
                    <a:p>
                      <a:endParaRPr lang="en-US" dirty="0"/>
                    </a:p>
                  </a:txBody>
                  <a:tcPr/>
                </a:tc>
                <a:tc>
                  <a:txBody>
                    <a:bodyPr/>
                    <a:lstStyle/>
                    <a:p>
                      <a:r>
                        <a:rPr lang="en-US" sz="1600" b="0" i="0" kern="1200" dirty="0">
                          <a:solidFill>
                            <a:schemeClr val="dk1"/>
                          </a:solidFill>
                          <a:effectLst/>
                          <a:latin typeface="+mn-lt"/>
                          <a:ea typeface="+mn-ea"/>
                          <a:cs typeface="+mn-cs"/>
                        </a:rPr>
                        <a:t>US PODs </a:t>
                      </a:r>
                      <a:r>
                        <a:rPr lang="en-US" sz="1400" b="0" i="0" kern="1200" dirty="0">
                          <a:solidFill>
                            <a:schemeClr val="dk1"/>
                          </a:solidFill>
                          <a:effectLst/>
                          <a:latin typeface="+mn-lt"/>
                          <a:ea typeface="+mn-ea"/>
                          <a:cs typeface="+mn-cs"/>
                        </a:rPr>
                        <a:t>(</a:t>
                      </a:r>
                      <a:r>
                        <a:rPr lang="en-US" sz="1400" b="0" i="1" kern="1200" dirty="0">
                          <a:solidFill>
                            <a:schemeClr val="dk1"/>
                          </a:solidFill>
                          <a:effectLst/>
                          <a:latin typeface="+mn-lt"/>
                          <a:ea typeface="+mn-ea"/>
                          <a:cs typeface="+mn-cs"/>
                        </a:rPr>
                        <a:t>except July 31</a:t>
                      </a:r>
                      <a:r>
                        <a:rPr lang="en-US" sz="1400" b="0" i="1" kern="1200" baseline="30000" dirty="0">
                          <a:solidFill>
                            <a:schemeClr val="dk1"/>
                          </a:solidFill>
                          <a:effectLst/>
                          <a:latin typeface="+mn-lt"/>
                          <a:ea typeface="+mn-ea"/>
                          <a:cs typeface="+mn-cs"/>
                        </a:rPr>
                        <a:t>st</a:t>
                      </a:r>
                      <a:r>
                        <a:rPr lang="en-US" sz="1400" b="0" i="1" kern="1200" dirty="0">
                          <a:solidFill>
                            <a:schemeClr val="dk1"/>
                          </a:solidFill>
                          <a:effectLst/>
                          <a:latin typeface="+mn-lt"/>
                          <a:ea typeface="+mn-ea"/>
                          <a:cs typeface="+mn-cs"/>
                        </a:rPr>
                        <a:t> PODs</a:t>
                      </a:r>
                      <a:r>
                        <a:rPr lang="en-US" sz="1400" b="0" i="0" kern="1200" dirty="0">
                          <a:solidFill>
                            <a:schemeClr val="dk1"/>
                          </a:solidFill>
                          <a:effectLst/>
                          <a:latin typeface="+mn-lt"/>
                          <a:ea typeface="+mn-ea"/>
                          <a:cs typeface="+mn-cs"/>
                        </a:rPr>
                        <a:t>)</a:t>
                      </a:r>
                    </a:p>
                    <a:p>
                      <a:r>
                        <a:rPr lang="en-US" sz="1600" b="0" i="0" kern="1200" dirty="0">
                          <a:solidFill>
                            <a:schemeClr val="dk1"/>
                          </a:solidFill>
                          <a:effectLst/>
                          <a:latin typeface="+mn-lt"/>
                          <a:ea typeface="+mn-ea"/>
                          <a:cs typeface="+mn-cs"/>
                        </a:rPr>
                        <a:t>EU PODs</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APAC POD VV3-34</a:t>
                      </a:r>
                      <a:endParaRPr lang="en-US" sz="1600" dirty="0"/>
                    </a:p>
                  </a:txBody>
                  <a:tcPr/>
                </a:tc>
                <a:tc>
                  <a:txBody>
                    <a:bodyPr/>
                    <a:lstStyle/>
                    <a:p>
                      <a:r>
                        <a:rPr lang="en-US" sz="1600" dirty="0">
                          <a:solidFill>
                            <a:schemeClr val="tx1"/>
                          </a:solidFill>
                        </a:rPr>
                        <a:t>6:00 pm 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Up to 4 hours*</a:t>
                      </a:r>
                      <a:endParaRPr lang="en-US" sz="1600" dirty="0">
                        <a:solidFill>
                          <a:schemeClr val="tx1"/>
                        </a:solidFill>
                      </a:endParaRPr>
                    </a:p>
                  </a:txBody>
                  <a:tcPr/>
                </a:tc>
                <a:extLst>
                  <a:ext uri="{0D108BD9-81ED-4DB2-BD59-A6C34878D82A}">
                    <a16:rowId xmlns:a16="http://schemas.microsoft.com/office/drawing/2014/main" val="2140201189"/>
                  </a:ext>
                </a:extLst>
              </a:tr>
            </a:tbl>
          </a:graphicData>
        </a:graphic>
      </p:graphicFrame>
      <p:sp>
        <p:nvSpPr>
          <p:cNvPr id="6" name="Rectangle 5">
            <a:extLst>
              <a:ext uri="{FF2B5EF4-FFF2-40B4-BE49-F238E27FC236}">
                <a16:creationId xmlns:a16="http://schemas.microsoft.com/office/drawing/2014/main" id="{AB5EE4B2-EABB-4928-85F8-74C897BA9E43}"/>
              </a:ext>
            </a:extLst>
          </p:cNvPr>
          <p:cNvSpPr/>
          <p:nvPr/>
        </p:nvSpPr>
        <p:spPr>
          <a:xfrm>
            <a:off x="838200" y="6183868"/>
            <a:ext cx="10134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569"/>
                </a:solidFill>
                <a:effectLst/>
                <a:uLnTx/>
                <a:uFillTx/>
                <a:latin typeface="Calibri"/>
                <a:ea typeface="+mn-ea"/>
                <a:cs typeface="+mn-cs"/>
              </a:rPr>
              <a:t>* On July 10 2020, </a:t>
            </a:r>
            <a:r>
              <a:rPr kumimoji="0" lang="en-US" sz="1800" b="0" i="0" u="none" strike="noStrike" kern="1200" cap="none" spc="0" normalizeH="0" baseline="0" noProof="0" dirty="0">
                <a:ln>
                  <a:noFill/>
                </a:ln>
                <a:solidFill>
                  <a:srgbClr val="646569"/>
                </a:solidFill>
                <a:effectLst/>
                <a:uLnTx/>
                <a:uFillTx/>
                <a:latin typeface="Calibri"/>
                <a:ea typeface="+mn-ea"/>
                <a:cs typeface="+mn-cs"/>
                <a:hlinkClick r:id="rId3"/>
              </a:rPr>
              <a:t>http://trust.veeva.com</a:t>
            </a:r>
            <a:r>
              <a:rPr kumimoji="0" lang="en-US" sz="1800" b="0" i="0" u="none" strike="noStrike" kern="1200" cap="none" spc="0" normalizeH="0" baseline="0" noProof="0" dirty="0">
                <a:ln>
                  <a:noFill/>
                </a:ln>
                <a:solidFill>
                  <a:srgbClr val="646569"/>
                </a:solidFill>
                <a:effectLst/>
                <a:uLnTx/>
                <a:uFillTx/>
                <a:latin typeface="Calibri"/>
                <a:ea typeface="+mn-ea"/>
                <a:cs typeface="+mn-cs"/>
              </a:rPr>
              <a:t> will be updated with final downtime durations</a:t>
            </a:r>
          </a:p>
        </p:txBody>
      </p:sp>
    </p:spTree>
    <p:extLst>
      <p:ext uri="{BB962C8B-B14F-4D97-AF65-F5344CB8AC3E}">
        <p14:creationId xmlns:p14="http://schemas.microsoft.com/office/powerpoint/2010/main" val="23971954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43"/>
          <p:cNvSpPr>
            <a:spLocks/>
          </p:cNvSpPr>
          <p:nvPr/>
        </p:nvSpPr>
        <p:spPr>
          <a:xfrm flipH="1">
            <a:off x="9026932" y="3726283"/>
            <a:ext cx="2727412" cy="2445917"/>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dirty="0">
              <a:solidFill>
                <a:sysClr val="windowText" lastClr="000000"/>
              </a:solidFill>
              <a:latin typeface="Calibri"/>
              <a:ea typeface="ＭＳ Ｐゴシック" charset="0"/>
              <a:cs typeface="ＭＳ Ｐゴシック" charset="0"/>
            </a:endParaRPr>
          </a:p>
        </p:txBody>
      </p:sp>
      <p:sp>
        <p:nvSpPr>
          <p:cNvPr id="61" name="Round Single Corner Rectangle 43"/>
          <p:cNvSpPr>
            <a:spLocks/>
          </p:cNvSpPr>
          <p:nvPr/>
        </p:nvSpPr>
        <p:spPr>
          <a:xfrm flipH="1">
            <a:off x="3343748" y="3726283"/>
            <a:ext cx="2727412" cy="2445917"/>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dirty="0">
              <a:solidFill>
                <a:sysClr val="windowText" lastClr="000000"/>
              </a:solidFill>
              <a:latin typeface="Calibri"/>
              <a:ea typeface="ＭＳ Ｐゴシック" charset="0"/>
              <a:cs typeface="ＭＳ Ｐゴシック" charset="0"/>
            </a:endParaRPr>
          </a:p>
        </p:txBody>
      </p:sp>
      <p:sp>
        <p:nvSpPr>
          <p:cNvPr id="68" name="Round Single Corner Rectangle 43"/>
          <p:cNvSpPr>
            <a:spLocks/>
          </p:cNvSpPr>
          <p:nvPr/>
        </p:nvSpPr>
        <p:spPr>
          <a:xfrm flipH="1">
            <a:off x="6185340" y="3726283"/>
            <a:ext cx="2727412" cy="2445917"/>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dirty="0">
              <a:solidFill>
                <a:sysClr val="windowText" lastClr="000000"/>
              </a:solidFill>
              <a:latin typeface="Calibri"/>
              <a:ea typeface="ＭＳ Ｐゴシック" charset="0"/>
              <a:cs typeface="ＭＳ Ｐゴシック" charset="0"/>
            </a:endParaRPr>
          </a:p>
        </p:txBody>
      </p:sp>
      <p:sp>
        <p:nvSpPr>
          <p:cNvPr id="2" name="Title 1"/>
          <p:cNvSpPr>
            <a:spLocks noGrp="1"/>
          </p:cNvSpPr>
          <p:nvPr>
            <p:ph type="title"/>
          </p:nvPr>
        </p:nvSpPr>
        <p:spPr>
          <a:xfrm>
            <a:off x="276303" y="96275"/>
            <a:ext cx="11610897" cy="1101213"/>
          </a:xfrm>
        </p:spPr>
        <p:txBody>
          <a:bodyPr>
            <a:noAutofit/>
          </a:bodyPr>
          <a:lstStyle/>
          <a:p>
            <a:r>
              <a:rPr lang="en-US" dirty="0"/>
              <a:t>20R2 Release Webinar Series</a:t>
            </a:r>
          </a:p>
        </p:txBody>
      </p:sp>
      <p:sp>
        <p:nvSpPr>
          <p:cNvPr id="4" name="Text Placeholder 3"/>
          <p:cNvSpPr>
            <a:spLocks noGrp="1"/>
          </p:cNvSpPr>
          <p:nvPr>
            <p:ph idx="1"/>
          </p:nvPr>
        </p:nvSpPr>
        <p:spPr>
          <a:xfrm>
            <a:off x="826624" y="1066800"/>
            <a:ext cx="10538752" cy="2560260"/>
          </a:xfrm>
        </p:spPr>
        <p:txBody>
          <a:bodyPr/>
          <a:lstStyle/>
          <a:p>
            <a:pPr>
              <a:lnSpc>
                <a:spcPct val="100000"/>
              </a:lnSpc>
              <a:spcBef>
                <a:spcPts val="1200"/>
              </a:spcBef>
              <a:spcAft>
                <a:spcPts val="600"/>
              </a:spcAft>
            </a:pPr>
            <a:r>
              <a:rPr lang="en-US" u="sng" dirty="0"/>
              <a:t>Product-specific</a:t>
            </a:r>
            <a:r>
              <a:rPr lang="en-US" dirty="0"/>
              <a:t> webinars focused on the use cases and impact of key features </a:t>
            </a:r>
          </a:p>
          <a:p>
            <a:pPr lvl="1">
              <a:lnSpc>
                <a:spcPct val="100000"/>
              </a:lnSpc>
              <a:spcBef>
                <a:spcPts val="1200"/>
              </a:spcBef>
              <a:spcAft>
                <a:spcPts val="600"/>
              </a:spcAft>
            </a:pPr>
            <a:r>
              <a:rPr lang="en-US" dirty="0"/>
              <a:t>All webinars are presented at multiple times</a:t>
            </a:r>
          </a:p>
          <a:p>
            <a:pPr lvl="1">
              <a:lnSpc>
                <a:spcPct val="100000"/>
              </a:lnSpc>
              <a:spcBef>
                <a:spcPts val="1200"/>
              </a:spcBef>
              <a:spcAft>
                <a:spcPts val="600"/>
              </a:spcAft>
            </a:pPr>
            <a:r>
              <a:rPr lang="en-US" dirty="0"/>
              <a:t>One webinar per product set will be recorded and available after the series at:</a:t>
            </a:r>
          </a:p>
          <a:p>
            <a:pPr marL="457200" lvl="1" indent="0" algn="ctr">
              <a:spcAft>
                <a:spcPts val="600"/>
              </a:spcAft>
              <a:buNone/>
            </a:pPr>
            <a:r>
              <a:rPr lang="en-US" sz="2000" b="1" dirty="0">
                <a:solidFill>
                  <a:schemeClr val="accent1"/>
                </a:solidFill>
              </a:rPr>
              <a:t>Help</a:t>
            </a:r>
            <a:r>
              <a:rPr lang="en-US" sz="2000" dirty="0"/>
              <a:t> </a:t>
            </a:r>
            <a:r>
              <a:rPr lang="en-US" sz="2000" dirty="0">
                <a:sym typeface="Wingdings" panose="05000000000000000000" pitchFamily="2" charset="2"/>
              </a:rPr>
              <a:t>&gt; </a:t>
            </a:r>
            <a:r>
              <a:rPr lang="en-US" sz="2000" b="1" dirty="0">
                <a:solidFill>
                  <a:schemeClr val="accent1"/>
                </a:solidFill>
                <a:sym typeface="Wingdings" panose="05000000000000000000" pitchFamily="2" charset="2"/>
              </a:rPr>
              <a:t>Release Notes</a:t>
            </a:r>
            <a:r>
              <a:rPr lang="en-US" sz="2000" dirty="0">
                <a:sym typeface="Wingdings" panose="05000000000000000000" pitchFamily="2" charset="2"/>
              </a:rPr>
              <a:t> &gt; </a:t>
            </a:r>
            <a:r>
              <a:rPr lang="en-US" sz="2000" b="1" dirty="0">
                <a:solidFill>
                  <a:schemeClr val="accent1"/>
                </a:solidFill>
                <a:sym typeface="Wingdings" panose="05000000000000000000" pitchFamily="2" charset="2"/>
              </a:rPr>
              <a:t>About the 20R2 Release</a:t>
            </a:r>
            <a:endParaRPr lang="en-US" sz="900" dirty="0"/>
          </a:p>
        </p:txBody>
      </p:sp>
      <p:sp>
        <p:nvSpPr>
          <p:cNvPr id="6" name="Content Placeholder 2"/>
          <p:cNvSpPr txBox="1">
            <a:spLocks/>
          </p:cNvSpPr>
          <p:nvPr/>
        </p:nvSpPr>
        <p:spPr>
          <a:xfrm>
            <a:off x="1966916" y="1404758"/>
            <a:ext cx="3404154" cy="3497442"/>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rgbClr val="F89728"/>
              </a:buClr>
              <a:buFont typeface="Wingdings" pitchFamily="2" charset="2"/>
              <a:buChar char="§"/>
              <a:defRPr sz="2000" b="1" kern="1200">
                <a:solidFill>
                  <a:srgbClr val="595959"/>
                </a:solidFill>
                <a:latin typeface="Arial" pitchFamily="34" charset="0"/>
                <a:ea typeface="+mn-ea"/>
                <a:cs typeface="Arial" pitchFamily="34" charset="0"/>
              </a:defRPr>
            </a:lvl1pPr>
            <a:lvl2pPr marL="685800" indent="-228600" algn="l" defTabSz="914400" rtl="0" eaLnBrk="1" latinLnBrk="0" hangingPunct="1">
              <a:spcBef>
                <a:spcPts val="1200"/>
              </a:spcBef>
              <a:buClr>
                <a:srgbClr val="A6A6A6"/>
              </a:buClr>
              <a:buFont typeface="Wingdings" pitchFamily="2" charset="2"/>
              <a:buChar char="§"/>
              <a:defRPr sz="1600" kern="1200">
                <a:solidFill>
                  <a:srgbClr val="595959"/>
                </a:solidFill>
                <a:latin typeface="Arial" pitchFamily="34" charset="0"/>
                <a:ea typeface="+mn-ea"/>
                <a:cs typeface="Arial" pitchFamily="34" charset="0"/>
              </a:defRPr>
            </a:lvl2pPr>
            <a:lvl3pPr marL="1143000" indent="-228600" algn="l" defTabSz="914400" rtl="0" eaLnBrk="1" latinLnBrk="0" hangingPunct="1">
              <a:spcBef>
                <a:spcPts val="1200"/>
              </a:spcBef>
              <a:buClr>
                <a:srgbClr val="A6A6A6"/>
              </a:buClr>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defTabSz="914400" rtl="0" eaLnBrk="1" latinLnBrk="0" hangingPunct="1">
              <a:spcBef>
                <a:spcPts val="1200"/>
              </a:spcBef>
              <a:buClr>
                <a:srgbClr val="A6A6A6"/>
              </a:buClr>
              <a:buFont typeface="Arial" pitchFamily="34" charset="0"/>
              <a:buChar char="–"/>
              <a:defRPr sz="1400" kern="1200">
                <a:solidFill>
                  <a:srgbClr val="595959"/>
                </a:solidFill>
                <a:latin typeface="Arial" pitchFamily="34" charset="0"/>
                <a:ea typeface="+mn-ea"/>
                <a:cs typeface="Arial" pitchFamily="34" charset="0"/>
              </a:defRPr>
            </a:lvl4pPr>
            <a:lvl5pPr marL="2057400" indent="-228600" algn="l" defTabSz="914400" rtl="0" eaLnBrk="1" latinLnBrk="0" hangingPunct="1">
              <a:spcBef>
                <a:spcPct val="20000"/>
              </a:spcBef>
              <a:buClr>
                <a:srgbClr val="F89728"/>
              </a:buClr>
              <a:buFont typeface="Arial" pitchFamily="34" charset="0"/>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endParaRPr lang="en-US" sz="800" dirty="0"/>
          </a:p>
        </p:txBody>
      </p:sp>
      <p:grpSp>
        <p:nvGrpSpPr>
          <p:cNvPr id="16" name="Group 15"/>
          <p:cNvGrpSpPr/>
          <p:nvPr/>
        </p:nvGrpSpPr>
        <p:grpSpPr>
          <a:xfrm>
            <a:off x="6158695" y="3716193"/>
            <a:ext cx="2201881" cy="569585"/>
            <a:chOff x="8603673" y="1983028"/>
            <a:chExt cx="2201881" cy="569585"/>
          </a:xfrm>
        </p:grpSpPr>
        <p:pic>
          <p:nvPicPr>
            <p:cNvPr id="17" name="Picture 16"/>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12303"/>
            <a:stretch/>
          </p:blipFill>
          <p:spPr>
            <a:xfrm>
              <a:off x="9088268" y="2107838"/>
              <a:ext cx="1717286" cy="444775"/>
            </a:xfrm>
            <a:prstGeom prst="rect">
              <a:avLst/>
            </a:prstGeom>
          </p:spPr>
        </p:pic>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l="-24773" t="-27046" b="-12303"/>
            <a:stretch/>
          </p:blipFill>
          <p:spPr>
            <a:xfrm>
              <a:off x="8603673" y="1983028"/>
              <a:ext cx="484595" cy="551895"/>
            </a:xfrm>
            <a:prstGeom prst="rect">
              <a:avLst/>
            </a:prstGeom>
          </p:spPr>
        </p:pic>
      </p:grpSp>
      <p:grpSp>
        <p:nvGrpSpPr>
          <p:cNvPr id="8" name="Group 7"/>
          <p:cNvGrpSpPr/>
          <p:nvPr/>
        </p:nvGrpSpPr>
        <p:grpSpPr>
          <a:xfrm>
            <a:off x="9006191" y="3711656"/>
            <a:ext cx="1960764" cy="592229"/>
            <a:chOff x="7235754" y="5809746"/>
            <a:chExt cx="1960764" cy="592229"/>
          </a:xfrm>
        </p:grpSpPr>
        <p:sp>
          <p:nvSpPr>
            <p:cNvPr id="7" name="TextBox 6"/>
            <p:cNvSpPr txBox="1"/>
            <p:nvPr/>
          </p:nvSpPr>
          <p:spPr>
            <a:xfrm>
              <a:off x="7628460" y="5863366"/>
              <a:ext cx="1568058" cy="538609"/>
            </a:xfrm>
            <a:prstGeom prst="rect">
              <a:avLst/>
            </a:prstGeom>
            <a:noFill/>
          </p:spPr>
          <p:txBody>
            <a:bodyPr wrap="none" rtlCol="0">
              <a:spAutoFit/>
            </a:bodyPr>
            <a:lstStyle/>
            <a:p>
              <a:r>
                <a:rPr lang="en-US" sz="2900" dirty="0">
                  <a:solidFill>
                    <a:srgbClr val="9A9A9A"/>
                  </a:solidFill>
                </a:rPr>
                <a:t>Platform</a:t>
              </a:r>
            </a:p>
          </p:txBody>
        </p:sp>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l="-24773" t="-27046" b="-12303"/>
            <a:stretch/>
          </p:blipFill>
          <p:spPr>
            <a:xfrm>
              <a:off x="7235754" y="5809746"/>
              <a:ext cx="484595" cy="551895"/>
            </a:xfrm>
            <a:prstGeom prst="rect">
              <a:avLst/>
            </a:prstGeom>
          </p:spPr>
        </p:pic>
      </p:grpSp>
      <p:grpSp>
        <p:nvGrpSpPr>
          <p:cNvPr id="19" name="Group 18"/>
          <p:cNvGrpSpPr/>
          <p:nvPr/>
        </p:nvGrpSpPr>
        <p:grpSpPr>
          <a:xfrm>
            <a:off x="3323590" y="3717927"/>
            <a:ext cx="1655468" cy="565886"/>
            <a:chOff x="6326888" y="1983028"/>
            <a:chExt cx="1655468" cy="565886"/>
          </a:xfrm>
        </p:grpSpPr>
        <p:pic>
          <p:nvPicPr>
            <p:cNvPr id="20" name="Picture 19"/>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b="-11985"/>
            <a:stretch/>
          </p:blipFill>
          <p:spPr>
            <a:xfrm>
              <a:off x="6811483" y="2107838"/>
              <a:ext cx="1170873" cy="441076"/>
            </a:xfrm>
            <a:prstGeom prst="rect">
              <a:avLst/>
            </a:prstGeom>
          </p:spPr>
        </p:pic>
        <p:pic>
          <p:nvPicPr>
            <p:cNvPr id="21" name="Picture 20"/>
            <p:cNvPicPr>
              <a:picLocks noChangeAspect="1"/>
            </p:cNvPicPr>
            <p:nvPr/>
          </p:nvPicPr>
          <p:blipFill rotWithShape="1">
            <a:blip r:embed="rId5" cstate="screen">
              <a:extLst>
                <a:ext uri="{28A0092B-C50C-407E-A947-70E740481C1C}">
                  <a14:useLocalDpi xmlns:a14="http://schemas.microsoft.com/office/drawing/2010/main"/>
                </a:ext>
              </a:extLst>
            </a:blip>
            <a:srcRect l="-24773" t="-27046" b="-12303"/>
            <a:stretch/>
          </p:blipFill>
          <p:spPr>
            <a:xfrm>
              <a:off x="6326888" y="1983028"/>
              <a:ext cx="484595" cy="551895"/>
            </a:xfrm>
            <a:prstGeom prst="rect">
              <a:avLst/>
            </a:prstGeom>
          </p:spPr>
        </p:pic>
      </p:grpSp>
      <p:grpSp>
        <p:nvGrpSpPr>
          <p:cNvPr id="72" name="Group 71"/>
          <p:cNvGrpSpPr/>
          <p:nvPr/>
        </p:nvGrpSpPr>
        <p:grpSpPr>
          <a:xfrm>
            <a:off x="481169" y="3717511"/>
            <a:ext cx="2748399" cy="2454689"/>
            <a:chOff x="405770" y="3054353"/>
            <a:chExt cx="2748399" cy="2454689"/>
          </a:xfrm>
        </p:grpSpPr>
        <p:grpSp>
          <p:nvGrpSpPr>
            <p:cNvPr id="73" name="Group 72"/>
            <p:cNvGrpSpPr/>
            <p:nvPr/>
          </p:nvGrpSpPr>
          <p:grpSpPr>
            <a:xfrm>
              <a:off x="405770" y="3054353"/>
              <a:ext cx="2748399" cy="2454689"/>
              <a:chOff x="728505" y="3054353"/>
              <a:chExt cx="2748399" cy="2454689"/>
            </a:xfrm>
          </p:grpSpPr>
          <p:sp>
            <p:nvSpPr>
              <p:cNvPr id="75" name="Round Single Corner Rectangle 43"/>
              <p:cNvSpPr>
                <a:spLocks/>
              </p:cNvSpPr>
              <p:nvPr/>
            </p:nvSpPr>
            <p:spPr>
              <a:xfrm flipH="1">
                <a:off x="749492" y="3063125"/>
                <a:ext cx="2727412" cy="2445917"/>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dirty="0">
                  <a:solidFill>
                    <a:sysClr val="windowText" lastClr="000000"/>
                  </a:solidFill>
                  <a:latin typeface="Calibri"/>
                  <a:ea typeface="ＭＳ Ｐゴシック" charset="0"/>
                  <a:cs typeface="ＭＳ Ｐゴシック" charset="0"/>
                </a:endParaRPr>
              </a:p>
            </p:txBody>
          </p:sp>
          <p:grpSp>
            <p:nvGrpSpPr>
              <p:cNvPr id="76" name="Group 75"/>
              <p:cNvGrpSpPr/>
              <p:nvPr/>
            </p:nvGrpSpPr>
            <p:grpSpPr>
              <a:xfrm>
                <a:off x="728505" y="3054353"/>
                <a:ext cx="1595955" cy="551895"/>
                <a:chOff x="1426906" y="1983028"/>
                <a:chExt cx="1595955" cy="551895"/>
              </a:xfrm>
            </p:grpSpPr>
            <p:pic>
              <p:nvPicPr>
                <p:cNvPr id="77" name="Picture 76"/>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1891258" y="2107838"/>
                  <a:ext cx="1131603" cy="367601"/>
                </a:xfrm>
                <a:prstGeom prst="rect">
                  <a:avLst/>
                </a:prstGeom>
              </p:spPr>
            </p:pic>
            <p:pic>
              <p:nvPicPr>
                <p:cNvPr id="78" name="Picture 77"/>
                <p:cNvPicPr>
                  <a:picLocks noChangeAspect="1"/>
                </p:cNvPicPr>
                <p:nvPr/>
              </p:nvPicPr>
              <p:blipFill rotWithShape="1">
                <a:blip r:embed="rId5" cstate="screen">
                  <a:extLst>
                    <a:ext uri="{28A0092B-C50C-407E-A947-70E740481C1C}">
                      <a14:useLocalDpi xmlns:a14="http://schemas.microsoft.com/office/drawing/2010/main"/>
                    </a:ext>
                  </a:extLst>
                </a:blip>
                <a:srcRect l="-24773" t="-27046" b="-12303"/>
                <a:stretch/>
              </p:blipFill>
              <p:spPr>
                <a:xfrm>
                  <a:off x="1426906" y="1983028"/>
                  <a:ext cx="484595" cy="551895"/>
                </a:xfrm>
                <a:prstGeom prst="rect">
                  <a:avLst/>
                </a:prstGeom>
              </p:spPr>
            </p:pic>
          </p:grpSp>
        </p:grpSp>
        <p:sp>
          <p:nvSpPr>
            <p:cNvPr id="74" name="TextBox 73"/>
            <p:cNvSpPr txBox="1"/>
            <p:nvPr/>
          </p:nvSpPr>
          <p:spPr>
            <a:xfrm>
              <a:off x="498345" y="3679227"/>
              <a:ext cx="2112053" cy="830997"/>
            </a:xfrm>
            <a:prstGeom prst="rect">
              <a:avLst/>
            </a:prstGeom>
            <a:noFill/>
          </p:spPr>
          <p:txBody>
            <a:bodyPr wrap="none" rtlCol="0">
              <a:spAutoFit/>
            </a:bodyPr>
            <a:lstStyle/>
            <a:p>
              <a:pPr marL="285750" lvl="0" indent="-220663" fontAlgn="base">
                <a:buFont typeface="Arial" charset="0"/>
                <a:buChar char="•"/>
                <a:tabLst/>
              </a:pPr>
              <a:r>
                <a:rPr lang="en-US" sz="1600" dirty="0"/>
                <a:t>Jul 8 at 3 PM EDT</a:t>
              </a:r>
            </a:p>
            <a:p>
              <a:pPr marL="285750" lvl="0" indent="-220663" fontAlgn="base">
                <a:buFont typeface="Arial" charset="0"/>
                <a:buChar char="•"/>
                <a:tabLst/>
              </a:pPr>
              <a:r>
                <a:rPr lang="en-US" sz="1600" dirty="0"/>
                <a:t>Jul 9 at 9 AM EDT</a:t>
              </a:r>
            </a:p>
            <a:p>
              <a:pPr marL="285750" lvl="0" indent="-220663" fontAlgn="base">
                <a:buFont typeface="Arial" charset="0"/>
                <a:buChar char="•"/>
                <a:tabLst/>
              </a:pPr>
              <a:r>
                <a:rPr lang="en-US" sz="1600" dirty="0"/>
                <a:t>Jul 14 at 12 PM EDT</a:t>
              </a:r>
            </a:p>
          </p:txBody>
        </p:sp>
      </p:grpSp>
      <p:sp>
        <p:nvSpPr>
          <p:cNvPr id="9" name="TextBox 8"/>
          <p:cNvSpPr txBox="1"/>
          <p:nvPr/>
        </p:nvSpPr>
        <p:spPr>
          <a:xfrm>
            <a:off x="9103299" y="4342385"/>
            <a:ext cx="2651046" cy="830997"/>
          </a:xfrm>
          <a:prstGeom prst="rect">
            <a:avLst/>
          </a:prstGeom>
          <a:noFill/>
        </p:spPr>
        <p:txBody>
          <a:bodyPr wrap="square" rtlCol="0">
            <a:spAutoFit/>
          </a:bodyPr>
          <a:lstStyle/>
          <a:p>
            <a:pPr marL="285750" lvl="0" indent="-220663" fontAlgn="base">
              <a:buFont typeface="Arial" charset="0"/>
              <a:buChar char="•"/>
              <a:tabLst/>
            </a:pPr>
            <a:r>
              <a:rPr lang="en-US" sz="1600" dirty="0"/>
              <a:t>Jul 8 at 12 PM EDT</a:t>
            </a:r>
          </a:p>
          <a:p>
            <a:pPr marL="285750" lvl="0" indent="-220663" fontAlgn="base">
              <a:buFont typeface="Arial" charset="0"/>
              <a:buChar char="•"/>
              <a:tabLst/>
            </a:pPr>
            <a:r>
              <a:rPr lang="en-US" sz="1600" dirty="0"/>
              <a:t>Jul 9 at 3 PM EDT</a:t>
            </a:r>
          </a:p>
          <a:p>
            <a:pPr marL="285750" lvl="0" indent="-220663" fontAlgn="base">
              <a:buFont typeface="Arial" charset="0"/>
              <a:buChar char="•"/>
              <a:tabLst/>
            </a:pPr>
            <a:r>
              <a:rPr lang="en-US" sz="1600" dirty="0"/>
              <a:t>Jul 14 at 9 AM EDT</a:t>
            </a:r>
          </a:p>
        </p:txBody>
      </p:sp>
      <p:sp>
        <p:nvSpPr>
          <p:cNvPr id="60" name="TextBox 59"/>
          <p:cNvSpPr txBox="1"/>
          <p:nvPr/>
        </p:nvSpPr>
        <p:spPr>
          <a:xfrm>
            <a:off x="3415336" y="4267200"/>
            <a:ext cx="2682469" cy="1815882"/>
          </a:xfrm>
          <a:prstGeom prst="rect">
            <a:avLst/>
          </a:prstGeom>
          <a:noFill/>
        </p:spPr>
        <p:txBody>
          <a:bodyPr wrap="square" rtlCol="0">
            <a:spAutoFit/>
          </a:bodyPr>
          <a:lstStyle/>
          <a:p>
            <a:pPr marL="65087" lvl="0" algn="ctr" fontAlgn="base">
              <a:tabLst/>
            </a:pPr>
            <a:r>
              <a:rPr lang="en-US" sz="1600" b="1" dirty="0" err="1"/>
              <a:t>QDocs</a:t>
            </a:r>
            <a:r>
              <a:rPr lang="en-US" sz="1600" b="1" dirty="0"/>
              <a:t>, Station </a:t>
            </a:r>
            <a:r>
              <a:rPr lang="en-US" sz="1600" b="1" dirty="0" err="1"/>
              <a:t>Mgr</a:t>
            </a:r>
            <a:r>
              <a:rPr lang="en-US" sz="1600" b="1" dirty="0"/>
              <a:t>, Training</a:t>
            </a:r>
          </a:p>
          <a:p>
            <a:pPr marL="285750" lvl="0" indent="-220663" fontAlgn="base">
              <a:buFont typeface="Arial" charset="0"/>
              <a:buChar char="•"/>
              <a:tabLst/>
            </a:pPr>
            <a:r>
              <a:rPr lang="en-US" sz="1600" dirty="0"/>
              <a:t>Jul 7 at 12 PM EDT</a:t>
            </a:r>
          </a:p>
          <a:p>
            <a:pPr marL="285750" lvl="0" indent="-220663" fontAlgn="base">
              <a:buFont typeface="Arial" charset="0"/>
              <a:buChar char="•"/>
              <a:tabLst/>
            </a:pPr>
            <a:r>
              <a:rPr lang="en-US" sz="1600" dirty="0"/>
              <a:t>Jul 8 at 9 AM EDT</a:t>
            </a:r>
          </a:p>
          <a:p>
            <a:pPr marL="65087" lvl="0" algn="ctr" fontAlgn="base">
              <a:tabLst/>
            </a:pPr>
            <a:r>
              <a:rPr lang="en-US" sz="1600" b="1" dirty="0"/>
              <a:t>QMS</a:t>
            </a:r>
          </a:p>
          <a:p>
            <a:pPr marL="285750" lvl="0" indent="-220663" fontAlgn="base">
              <a:buFont typeface="Arial" charset="0"/>
              <a:buChar char="•"/>
              <a:tabLst/>
            </a:pPr>
            <a:r>
              <a:rPr lang="en-US" sz="1600" dirty="0"/>
              <a:t>Jul 8 at 3 PM EDT</a:t>
            </a:r>
          </a:p>
          <a:p>
            <a:pPr marL="285750" lvl="0" indent="-220663" fontAlgn="base">
              <a:buFont typeface="Arial" charset="0"/>
              <a:buChar char="•"/>
              <a:tabLst/>
            </a:pPr>
            <a:r>
              <a:rPr lang="en-US" sz="1600" dirty="0"/>
              <a:t>Jul 9 at 9 AM EDT</a:t>
            </a:r>
          </a:p>
          <a:p>
            <a:pPr marL="65087" lvl="0" algn="ctr" fontAlgn="base">
              <a:tabLst/>
            </a:pPr>
            <a:endParaRPr lang="en-US" sz="1600" dirty="0"/>
          </a:p>
        </p:txBody>
      </p:sp>
      <p:sp>
        <p:nvSpPr>
          <p:cNvPr id="67" name="TextBox 66"/>
          <p:cNvSpPr txBox="1"/>
          <p:nvPr/>
        </p:nvSpPr>
        <p:spPr>
          <a:xfrm>
            <a:off x="6256928" y="4342385"/>
            <a:ext cx="2655824" cy="830997"/>
          </a:xfrm>
          <a:prstGeom prst="rect">
            <a:avLst/>
          </a:prstGeom>
          <a:noFill/>
        </p:spPr>
        <p:txBody>
          <a:bodyPr wrap="square" rtlCol="0">
            <a:spAutoFit/>
          </a:bodyPr>
          <a:lstStyle/>
          <a:p>
            <a:pPr marL="285750" lvl="0" indent="-220663" fontAlgn="base">
              <a:buFont typeface="Arial" charset="0"/>
              <a:buChar char="•"/>
              <a:tabLst/>
            </a:pPr>
            <a:r>
              <a:rPr lang="en-US" sz="1600" dirty="0"/>
              <a:t>Jul 8 at 9 AM EDT</a:t>
            </a:r>
          </a:p>
          <a:p>
            <a:pPr marL="285750" lvl="0" indent="-220663" fontAlgn="base">
              <a:buFont typeface="Arial" charset="0"/>
              <a:buChar char="•"/>
              <a:tabLst/>
            </a:pPr>
            <a:r>
              <a:rPr lang="en-US" sz="1600" dirty="0"/>
              <a:t>Jul 9 at 12 PM EDT</a:t>
            </a:r>
          </a:p>
          <a:p>
            <a:pPr marL="285750" lvl="0" indent="-220663" fontAlgn="base">
              <a:buFont typeface="Arial" charset="0"/>
              <a:buChar char="•"/>
              <a:tabLst/>
            </a:pPr>
            <a:r>
              <a:rPr lang="en-US" sz="1600" dirty="0"/>
              <a:t>Jul 14 at 9 AM EDT</a:t>
            </a:r>
          </a:p>
        </p:txBody>
      </p:sp>
      <p:sp>
        <p:nvSpPr>
          <p:cNvPr id="3" name="TextBox 2">
            <a:extLst>
              <a:ext uri="{FF2B5EF4-FFF2-40B4-BE49-F238E27FC236}">
                <a16:creationId xmlns:a16="http://schemas.microsoft.com/office/drawing/2014/main" id="{916AFAEF-2F9E-4F37-A974-7A3486BCF0E0}"/>
              </a:ext>
            </a:extLst>
          </p:cNvPr>
          <p:cNvSpPr txBox="1"/>
          <p:nvPr/>
        </p:nvSpPr>
        <p:spPr>
          <a:xfrm>
            <a:off x="619847" y="5807488"/>
            <a:ext cx="2492029" cy="294183"/>
          </a:xfrm>
          <a:prstGeom prst="rect">
            <a:avLst/>
          </a:prstGeom>
          <a:noFill/>
        </p:spPr>
        <p:txBody>
          <a:bodyPr wrap="none" rtlCol="0">
            <a:spAutoFit/>
          </a:bodyPr>
          <a:lstStyle/>
          <a:p>
            <a:pPr algn="ctr">
              <a:lnSpc>
                <a:spcPct val="80000"/>
              </a:lnSpc>
              <a:spcBef>
                <a:spcPts val="1200"/>
              </a:spcBef>
              <a:buClr>
                <a:schemeClr val="tx2"/>
              </a:buClr>
            </a:pPr>
            <a:r>
              <a:rPr lang="en-US" sz="1600" dirty="0">
                <a:hlinkClick r:id="rId10"/>
              </a:rPr>
              <a:t>go.veeva.com/20R2_clinical</a:t>
            </a:r>
            <a:endParaRPr lang="en-US" sz="1600" dirty="0"/>
          </a:p>
        </p:txBody>
      </p:sp>
      <p:sp>
        <p:nvSpPr>
          <p:cNvPr id="30" name="TextBox 29">
            <a:extLst>
              <a:ext uri="{FF2B5EF4-FFF2-40B4-BE49-F238E27FC236}">
                <a16:creationId xmlns:a16="http://schemas.microsoft.com/office/drawing/2014/main" id="{B4D70080-6CE2-49AF-BA5E-52EB560AC1B7}"/>
              </a:ext>
            </a:extLst>
          </p:cNvPr>
          <p:cNvSpPr txBox="1"/>
          <p:nvPr/>
        </p:nvSpPr>
        <p:spPr>
          <a:xfrm>
            <a:off x="3463148" y="5807488"/>
            <a:ext cx="2496966" cy="294183"/>
          </a:xfrm>
          <a:prstGeom prst="rect">
            <a:avLst/>
          </a:prstGeom>
          <a:noFill/>
        </p:spPr>
        <p:txBody>
          <a:bodyPr wrap="none" rtlCol="0">
            <a:spAutoFit/>
          </a:bodyPr>
          <a:lstStyle/>
          <a:p>
            <a:pPr algn="ctr">
              <a:lnSpc>
                <a:spcPct val="80000"/>
              </a:lnSpc>
              <a:spcBef>
                <a:spcPts val="1200"/>
              </a:spcBef>
              <a:buClr>
                <a:schemeClr val="tx2"/>
              </a:buClr>
            </a:pPr>
            <a:r>
              <a:rPr lang="en-US" sz="1600" dirty="0">
                <a:hlinkClick r:id="rId11"/>
              </a:rPr>
              <a:t>go.veeva.com/20R2_quality</a:t>
            </a:r>
            <a:endParaRPr lang="en-US" sz="1600" dirty="0"/>
          </a:p>
        </p:txBody>
      </p:sp>
      <p:sp>
        <p:nvSpPr>
          <p:cNvPr id="31" name="TextBox 30">
            <a:extLst>
              <a:ext uri="{FF2B5EF4-FFF2-40B4-BE49-F238E27FC236}">
                <a16:creationId xmlns:a16="http://schemas.microsoft.com/office/drawing/2014/main" id="{95776CE4-32A3-4F2B-8E08-58ED9F732F88}"/>
              </a:ext>
            </a:extLst>
          </p:cNvPr>
          <p:cNvSpPr txBox="1"/>
          <p:nvPr/>
        </p:nvSpPr>
        <p:spPr>
          <a:xfrm>
            <a:off x="6479025" y="5813756"/>
            <a:ext cx="2211631" cy="294183"/>
          </a:xfrm>
          <a:prstGeom prst="rect">
            <a:avLst/>
          </a:prstGeom>
          <a:noFill/>
        </p:spPr>
        <p:txBody>
          <a:bodyPr wrap="none" rtlCol="0">
            <a:spAutoFit/>
          </a:bodyPr>
          <a:lstStyle/>
          <a:p>
            <a:pPr algn="ctr">
              <a:lnSpc>
                <a:spcPct val="80000"/>
              </a:lnSpc>
              <a:spcBef>
                <a:spcPts val="1200"/>
              </a:spcBef>
              <a:buClr>
                <a:schemeClr val="tx2"/>
              </a:buClr>
            </a:pPr>
            <a:r>
              <a:rPr lang="en-US" sz="1600" dirty="0">
                <a:hlinkClick r:id="rId12"/>
              </a:rPr>
              <a:t>go.veeva.com/20R2_rim</a:t>
            </a:r>
            <a:endParaRPr lang="en-US" sz="1600" dirty="0"/>
          </a:p>
        </p:txBody>
      </p:sp>
      <p:sp>
        <p:nvSpPr>
          <p:cNvPr id="32" name="TextBox 31">
            <a:extLst>
              <a:ext uri="{FF2B5EF4-FFF2-40B4-BE49-F238E27FC236}">
                <a16:creationId xmlns:a16="http://schemas.microsoft.com/office/drawing/2014/main" id="{9FBB0C3F-BCC0-45BD-916D-82E5EBF9FBB4}"/>
              </a:ext>
            </a:extLst>
          </p:cNvPr>
          <p:cNvSpPr txBox="1"/>
          <p:nvPr/>
        </p:nvSpPr>
        <p:spPr>
          <a:xfrm>
            <a:off x="9065116" y="5804491"/>
            <a:ext cx="2651046" cy="294183"/>
          </a:xfrm>
          <a:prstGeom prst="rect">
            <a:avLst/>
          </a:prstGeom>
          <a:noFill/>
        </p:spPr>
        <p:txBody>
          <a:bodyPr wrap="none" rtlCol="0">
            <a:spAutoFit/>
          </a:bodyPr>
          <a:lstStyle/>
          <a:p>
            <a:pPr algn="ctr">
              <a:lnSpc>
                <a:spcPct val="80000"/>
              </a:lnSpc>
              <a:spcBef>
                <a:spcPts val="1200"/>
              </a:spcBef>
              <a:buClr>
                <a:schemeClr val="tx2"/>
              </a:buClr>
            </a:pPr>
            <a:r>
              <a:rPr lang="en-US" sz="1600" dirty="0">
                <a:hlinkClick r:id="rId13"/>
              </a:rPr>
              <a:t>go.veeva.com/20R2_platform</a:t>
            </a:r>
            <a:endParaRPr lang="en-US" sz="1600" dirty="0"/>
          </a:p>
        </p:txBody>
      </p:sp>
    </p:spTree>
    <p:extLst>
      <p:ext uri="{BB962C8B-B14F-4D97-AF65-F5344CB8AC3E}">
        <p14:creationId xmlns:p14="http://schemas.microsoft.com/office/powerpoint/2010/main" val="27917667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Announcements</a:t>
            </a:r>
          </a:p>
        </p:txBody>
      </p:sp>
    </p:spTree>
    <p:extLst>
      <p:ext uri="{BB962C8B-B14F-4D97-AF65-F5344CB8AC3E}">
        <p14:creationId xmlns:p14="http://schemas.microsoft.com/office/powerpoint/2010/main" val="4642891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FEC57A-246C-144A-8ABB-55CDAE518D20}"/>
              </a:ext>
            </a:extLst>
          </p:cNvPr>
          <p:cNvPicPr>
            <a:picLocks noChangeAspect="1"/>
          </p:cNvPicPr>
          <p:nvPr/>
        </p:nvPicPr>
        <p:blipFill>
          <a:blip r:embed="rId3"/>
          <a:stretch>
            <a:fillRect/>
          </a:stretch>
        </p:blipFill>
        <p:spPr>
          <a:xfrm>
            <a:off x="4459128" y="4978717"/>
            <a:ext cx="6064765" cy="1422083"/>
          </a:xfrm>
          <a:prstGeom prst="rect">
            <a:avLst/>
          </a:prstGeom>
        </p:spPr>
      </p:pic>
      <p:sp>
        <p:nvSpPr>
          <p:cNvPr id="2" name="Title 1">
            <a:extLst>
              <a:ext uri="{FF2B5EF4-FFF2-40B4-BE49-F238E27FC236}">
                <a16:creationId xmlns:a16="http://schemas.microsoft.com/office/drawing/2014/main" id="{C881DAE7-B677-4AB2-BD7D-3CAF2ADC99E0}"/>
              </a:ext>
            </a:extLst>
          </p:cNvPr>
          <p:cNvSpPr>
            <a:spLocks noGrp="1"/>
          </p:cNvSpPr>
          <p:nvPr>
            <p:ph type="title"/>
          </p:nvPr>
        </p:nvSpPr>
        <p:spPr>
          <a:xfrm>
            <a:off x="1" y="96275"/>
            <a:ext cx="12192000" cy="1101213"/>
          </a:xfrm>
        </p:spPr>
        <p:txBody>
          <a:bodyPr/>
          <a:lstStyle/>
          <a:p>
            <a:r>
              <a:rPr lang="en-US" dirty="0"/>
              <a:t>Notification Emails from Veeva</a:t>
            </a:r>
          </a:p>
        </p:txBody>
      </p:sp>
      <p:sp>
        <p:nvSpPr>
          <p:cNvPr id="3" name="Content Placeholder 2">
            <a:extLst>
              <a:ext uri="{FF2B5EF4-FFF2-40B4-BE49-F238E27FC236}">
                <a16:creationId xmlns:a16="http://schemas.microsoft.com/office/drawing/2014/main" id="{F1750E1F-6474-492A-BDDB-941AC0BEF57A}"/>
              </a:ext>
            </a:extLst>
          </p:cNvPr>
          <p:cNvSpPr>
            <a:spLocks noGrp="1"/>
          </p:cNvSpPr>
          <p:nvPr>
            <p:ph idx="1"/>
          </p:nvPr>
        </p:nvSpPr>
        <p:spPr>
          <a:xfrm>
            <a:off x="826624" y="1253691"/>
            <a:ext cx="10538752" cy="474876"/>
          </a:xfrm>
        </p:spPr>
        <p:txBody>
          <a:bodyPr>
            <a:normAutofit/>
          </a:bodyPr>
          <a:lstStyle/>
          <a:p>
            <a:pPr>
              <a:spcAft>
                <a:spcPts val="1200"/>
              </a:spcAft>
            </a:pPr>
            <a:r>
              <a:rPr lang="en-US" dirty="0"/>
              <a:t>Opt-in to </a:t>
            </a:r>
            <a:r>
              <a:rPr lang="en-US" b="1" dirty="0"/>
              <a:t>Product Announcements </a:t>
            </a:r>
            <a:r>
              <a:rPr lang="en-US" dirty="0"/>
              <a:t>in User Profile to be contacted about:</a:t>
            </a:r>
          </a:p>
        </p:txBody>
      </p:sp>
      <p:pic>
        <p:nvPicPr>
          <p:cNvPr id="5" name="Picture 4">
            <a:extLst>
              <a:ext uri="{FF2B5EF4-FFF2-40B4-BE49-F238E27FC236}">
                <a16:creationId xmlns:a16="http://schemas.microsoft.com/office/drawing/2014/main" id="{8C607C8B-BC29-4EAF-9478-165776D2F1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27539" y="4843821"/>
            <a:ext cx="1529661" cy="1465654"/>
          </a:xfrm>
          <a:prstGeom prst="rect">
            <a:avLst/>
          </a:prstGeom>
          <a:ln>
            <a:solidFill>
              <a:schemeClr val="tx1"/>
            </a:solidFill>
          </a:ln>
        </p:spPr>
      </p:pic>
      <p:sp>
        <p:nvSpPr>
          <p:cNvPr id="9" name="Content Placeholder 2">
            <a:extLst>
              <a:ext uri="{FF2B5EF4-FFF2-40B4-BE49-F238E27FC236}">
                <a16:creationId xmlns:a16="http://schemas.microsoft.com/office/drawing/2014/main" id="{A1A5708C-0880-48F1-8FF9-F4F779920424}"/>
              </a:ext>
            </a:extLst>
          </p:cNvPr>
          <p:cNvSpPr txBox="1">
            <a:spLocks/>
          </p:cNvSpPr>
          <p:nvPr/>
        </p:nvSpPr>
        <p:spPr>
          <a:xfrm>
            <a:off x="5638800" y="1752600"/>
            <a:ext cx="5910095" cy="823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lvl="1"/>
            <a:r>
              <a:rPr lang="en-US" sz="2000" dirty="0"/>
              <a:t>Pre-release and validation document availability</a:t>
            </a:r>
          </a:p>
          <a:p>
            <a:pPr marL="350838" lvl="1"/>
            <a:r>
              <a:rPr lang="en-US" sz="2000" dirty="0"/>
              <a:t>Go-live &amp; key date reminders</a:t>
            </a:r>
          </a:p>
        </p:txBody>
      </p:sp>
      <p:sp>
        <p:nvSpPr>
          <p:cNvPr id="10" name="Content Placeholder 2">
            <a:extLst>
              <a:ext uri="{FF2B5EF4-FFF2-40B4-BE49-F238E27FC236}">
                <a16:creationId xmlns:a16="http://schemas.microsoft.com/office/drawing/2014/main" id="{C6AC29F6-663D-4962-A35B-4F3A3CB0BEFB}"/>
              </a:ext>
            </a:extLst>
          </p:cNvPr>
          <p:cNvSpPr txBox="1">
            <a:spLocks/>
          </p:cNvSpPr>
          <p:nvPr/>
        </p:nvSpPr>
        <p:spPr>
          <a:xfrm>
            <a:off x="1090788" y="1752600"/>
            <a:ext cx="4202576" cy="823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lvl="1"/>
            <a:r>
              <a:rPr lang="en-US" sz="2000" dirty="0"/>
              <a:t>Initial release announcement (RIA)</a:t>
            </a:r>
          </a:p>
          <a:p>
            <a:pPr marL="350838" lvl="1"/>
            <a:r>
              <a:rPr lang="en-US" sz="2000" dirty="0"/>
              <a:t>Release webinar invites</a:t>
            </a:r>
          </a:p>
        </p:txBody>
      </p:sp>
      <p:sp>
        <p:nvSpPr>
          <p:cNvPr id="12" name="Arrow: Right 11">
            <a:extLst>
              <a:ext uri="{FF2B5EF4-FFF2-40B4-BE49-F238E27FC236}">
                <a16:creationId xmlns:a16="http://schemas.microsoft.com/office/drawing/2014/main" id="{B242E360-5795-42C4-8FE7-83BEC27B4606}"/>
              </a:ext>
            </a:extLst>
          </p:cNvPr>
          <p:cNvSpPr/>
          <p:nvPr/>
        </p:nvSpPr>
        <p:spPr>
          <a:xfrm>
            <a:off x="4419600" y="5675772"/>
            <a:ext cx="607685" cy="282997"/>
          </a:xfrm>
          <a:prstGeom prst="rightArrow">
            <a:avLst/>
          </a:prstGeom>
          <a:solidFill>
            <a:srgbClr val="FF9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3460BD95-905A-6B40-A981-0ADEF0E47430}"/>
              </a:ext>
            </a:extLst>
          </p:cNvPr>
          <p:cNvSpPr txBox="1">
            <a:spLocks/>
          </p:cNvSpPr>
          <p:nvPr/>
        </p:nvSpPr>
        <p:spPr>
          <a:xfrm>
            <a:off x="860491" y="2930142"/>
            <a:ext cx="10538752" cy="474876"/>
          </a:xfrm>
          <a:prstGeom prst="rect">
            <a:avLst/>
          </a:prstGeom>
        </p:spPr>
        <p:txBody>
          <a:bodyPr vert="horz" wrap="square" lIns="91440" tIns="45720" rIns="91440" bIns="45720" rtlCol="0">
            <a:norm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t>Opt-in to </a:t>
            </a:r>
            <a:r>
              <a:rPr lang="en-US" b="1" dirty="0"/>
              <a:t>Service Availability </a:t>
            </a:r>
            <a:r>
              <a:rPr lang="en-US" dirty="0"/>
              <a:t>notifications in User Profile to be contacted about:</a:t>
            </a:r>
          </a:p>
        </p:txBody>
      </p:sp>
      <p:sp>
        <p:nvSpPr>
          <p:cNvPr id="14" name="Content Placeholder 2">
            <a:extLst>
              <a:ext uri="{FF2B5EF4-FFF2-40B4-BE49-F238E27FC236}">
                <a16:creationId xmlns:a16="http://schemas.microsoft.com/office/drawing/2014/main" id="{3B27B70B-68A3-8946-B958-CCB57E3265BA}"/>
              </a:ext>
            </a:extLst>
          </p:cNvPr>
          <p:cNvSpPr txBox="1">
            <a:spLocks/>
          </p:cNvSpPr>
          <p:nvPr/>
        </p:nvSpPr>
        <p:spPr>
          <a:xfrm>
            <a:off x="1090788" y="3371219"/>
            <a:ext cx="4202576" cy="823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0838" lvl="1"/>
            <a:r>
              <a:rPr lang="en-US" sz="2000" dirty="0"/>
              <a:t>Planned system maintenance</a:t>
            </a:r>
          </a:p>
          <a:p>
            <a:pPr marL="350838" lvl="1"/>
            <a:r>
              <a:rPr lang="en-US" sz="2000" dirty="0"/>
              <a:t>Service disruptions</a:t>
            </a:r>
          </a:p>
        </p:txBody>
      </p:sp>
    </p:spTree>
    <p:extLst>
      <p:ext uri="{BB962C8B-B14F-4D97-AF65-F5344CB8AC3E}">
        <p14:creationId xmlns:p14="http://schemas.microsoft.com/office/powerpoint/2010/main" val="10833837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idx="1"/>
          </p:nvPr>
        </p:nvSpPr>
        <p:spPr>
          <a:prstGeom prst="rect">
            <a:avLst/>
          </a:prstGeom>
          <a:noFill/>
          <a:ln>
            <a:noFill/>
          </a:ln>
        </p:spPr>
        <p:txBody>
          <a:bodyPr vert="horz" wrap="square" lIns="91425" tIns="45700" rIns="91425" bIns="45700" rtlCol="0" anchor="t" anchorCtr="0">
            <a:noAutofit/>
          </a:bodyPr>
          <a:lstStyle/>
          <a:p>
            <a:pPr>
              <a:spcBef>
                <a:spcPts val="600"/>
              </a:spcBef>
            </a:pPr>
            <a:r>
              <a:rPr lang="en-US" dirty="0"/>
              <a:t>Join Veeva Customer Success and Product teams for an education session on new features in the Veeva Vault developer-focused toolkit</a:t>
            </a:r>
          </a:p>
          <a:p>
            <a:pPr marL="0" indent="0">
              <a:spcBef>
                <a:spcPts val="600"/>
              </a:spcBef>
              <a:buNone/>
            </a:pPr>
            <a:endParaRPr lang="en-US" b="1" dirty="0">
              <a:solidFill>
                <a:schemeClr val="tx2"/>
              </a:solidFill>
            </a:endParaRPr>
          </a:p>
          <a:p>
            <a:pPr>
              <a:spcBef>
                <a:spcPts val="600"/>
              </a:spcBef>
            </a:pPr>
            <a:r>
              <a:rPr lang="en-US" dirty="0"/>
              <a:t>This webinar is geared towards current users of the Vault Developer toolkit (API)</a:t>
            </a:r>
          </a:p>
          <a:p>
            <a:pPr marL="0" indent="0">
              <a:spcBef>
                <a:spcPts val="600"/>
              </a:spcBef>
              <a:buNone/>
            </a:pPr>
            <a:endParaRPr lang="en-US" dirty="0"/>
          </a:p>
          <a:p>
            <a:pPr>
              <a:spcBef>
                <a:spcPts val="600"/>
              </a:spcBef>
            </a:pPr>
            <a:r>
              <a:rPr lang="en-US" dirty="0"/>
              <a:t>Key topics for discussion will include: </a:t>
            </a:r>
          </a:p>
          <a:p>
            <a:pPr lvl="1"/>
            <a:r>
              <a:rPr lang="en-US" dirty="0"/>
              <a:t>Detailed explanation of new features </a:t>
            </a:r>
          </a:p>
          <a:p>
            <a:pPr lvl="1"/>
            <a:r>
              <a:rPr lang="en-US" dirty="0"/>
              <a:t>Spark Integration Services</a:t>
            </a:r>
          </a:p>
          <a:p>
            <a:pPr lvl="1"/>
            <a:r>
              <a:rPr lang="en-US" dirty="0"/>
              <a:t>Java SDK updates</a:t>
            </a:r>
          </a:p>
          <a:p>
            <a:pPr lvl="1"/>
            <a:r>
              <a:rPr lang="en-US" dirty="0"/>
              <a:t>Considerations for using new features, and impacts features may have</a:t>
            </a:r>
            <a:br>
              <a:rPr lang="en-US" dirty="0"/>
            </a:br>
            <a:r>
              <a:rPr lang="en-US" dirty="0"/>
              <a:t>on your Vault or end users </a:t>
            </a:r>
          </a:p>
          <a:p>
            <a:pPr lvl="1"/>
            <a:endParaRPr lang="en-US" dirty="0"/>
          </a:p>
          <a:p>
            <a:r>
              <a:rPr lang="en-US" dirty="0">
                <a:hlinkClick r:id="rId3"/>
              </a:rPr>
              <a:t>Advanced registration required</a:t>
            </a:r>
            <a:endParaRPr lang="en-US" dirty="0"/>
          </a:p>
        </p:txBody>
      </p:sp>
      <p:sp>
        <p:nvSpPr>
          <p:cNvPr id="2" name="Text Placeholder 1">
            <a:extLst>
              <a:ext uri="{FF2B5EF4-FFF2-40B4-BE49-F238E27FC236}">
                <a16:creationId xmlns:a16="http://schemas.microsoft.com/office/drawing/2014/main" id="{7255CA4F-18F8-4B56-954A-3D7DA9DB4289}"/>
              </a:ext>
            </a:extLst>
          </p:cNvPr>
          <p:cNvSpPr>
            <a:spLocks noGrp="1"/>
          </p:cNvSpPr>
          <p:nvPr>
            <p:ph type="body" sz="quarter" idx="13"/>
          </p:nvPr>
        </p:nvSpPr>
        <p:spPr/>
        <p:txBody>
          <a:bodyPr/>
          <a:lstStyle/>
          <a:p>
            <a:r>
              <a:rPr lang="en-US" b="1" dirty="0"/>
              <a:t>Thursday, 16-Jul at 7 a.m. PT / 10 a.m. ET / 3 p.m. GMT</a:t>
            </a:r>
          </a:p>
        </p:txBody>
      </p:sp>
      <p:sp>
        <p:nvSpPr>
          <p:cNvPr id="251" name="Shape 251"/>
          <p:cNvSpPr txBox="1">
            <a:spLocks noGrp="1"/>
          </p:cNvSpPr>
          <p:nvPr>
            <p:ph type="title"/>
          </p:nvPr>
        </p:nvSpPr>
        <p:spPr>
          <a:prstGeom prst="rect">
            <a:avLst/>
          </a:prstGeom>
          <a:noFill/>
          <a:ln>
            <a:noFill/>
          </a:ln>
        </p:spPr>
        <p:txBody>
          <a:bodyPr vert="horz" wrap="square" lIns="91425" tIns="45700" rIns="91425" bIns="45700" rtlCol="0" anchor="ctr" anchorCtr="0">
            <a:noAutofit/>
          </a:bodyPr>
          <a:lstStyle/>
          <a:p>
            <a:pPr indent="-228600"/>
            <a:r>
              <a:rPr lang="en-US" dirty="0"/>
              <a:t>20R2 Developer Release Deep Dive</a:t>
            </a:r>
          </a:p>
        </p:txBody>
      </p:sp>
      <p:grpSp>
        <p:nvGrpSpPr>
          <p:cNvPr id="6" name="Group 252">
            <a:extLst>
              <a:ext uri="{FF2B5EF4-FFF2-40B4-BE49-F238E27FC236}">
                <a16:creationId xmlns:a16="http://schemas.microsoft.com/office/drawing/2014/main" id="{CDDDAA2D-BD49-3B48-93A2-E61D926C5BF3}"/>
              </a:ext>
            </a:extLst>
          </p:cNvPr>
          <p:cNvGrpSpPr>
            <a:grpSpLocks noChangeAspect="1"/>
          </p:cNvGrpSpPr>
          <p:nvPr/>
        </p:nvGrpSpPr>
        <p:grpSpPr bwMode="auto">
          <a:xfrm>
            <a:off x="9829800" y="4572000"/>
            <a:ext cx="1587723" cy="1791928"/>
            <a:chOff x="2280" y="3557"/>
            <a:chExt cx="311" cy="351"/>
          </a:xfrm>
          <a:solidFill>
            <a:schemeClr val="accent1"/>
          </a:solidFill>
        </p:grpSpPr>
        <p:sp>
          <p:nvSpPr>
            <p:cNvPr id="7" name="Freeform 253">
              <a:extLst>
                <a:ext uri="{FF2B5EF4-FFF2-40B4-BE49-F238E27FC236}">
                  <a16:creationId xmlns:a16="http://schemas.microsoft.com/office/drawing/2014/main" id="{C2BF9D19-7EA7-C545-8957-888752259038}"/>
                </a:ext>
              </a:extLst>
            </p:cNvPr>
            <p:cNvSpPr>
              <a:spLocks noEditPoints="1"/>
            </p:cNvSpPr>
            <p:nvPr/>
          </p:nvSpPr>
          <p:spPr bwMode="auto">
            <a:xfrm>
              <a:off x="2280" y="3557"/>
              <a:ext cx="311" cy="351"/>
            </a:xfrm>
            <a:custGeom>
              <a:avLst/>
              <a:gdLst>
                <a:gd name="T0" fmla="*/ 0 w 219"/>
                <a:gd name="T1" fmla="*/ 34 h 247"/>
                <a:gd name="T2" fmla="*/ 39 w 219"/>
                <a:gd name="T3" fmla="*/ 34 h 247"/>
                <a:gd name="T4" fmla="*/ 40 w 219"/>
                <a:gd name="T5" fmla="*/ 31 h 247"/>
                <a:gd name="T6" fmla="*/ 47 w 219"/>
                <a:gd name="T7" fmla="*/ 23 h 247"/>
                <a:gd name="T8" fmla="*/ 48 w 219"/>
                <a:gd name="T9" fmla="*/ 23 h 247"/>
                <a:gd name="T10" fmla="*/ 62 w 219"/>
                <a:gd name="T11" fmla="*/ 23 h 247"/>
                <a:gd name="T12" fmla="*/ 64 w 219"/>
                <a:gd name="T13" fmla="*/ 23 h 247"/>
                <a:gd name="T14" fmla="*/ 71 w 219"/>
                <a:gd name="T15" fmla="*/ 7 h 247"/>
                <a:gd name="T16" fmla="*/ 99 w 219"/>
                <a:gd name="T17" fmla="*/ 10 h 247"/>
                <a:gd name="T18" fmla="*/ 104 w 219"/>
                <a:gd name="T19" fmla="*/ 23 h 247"/>
                <a:gd name="T20" fmla="*/ 106 w 219"/>
                <a:gd name="T21" fmla="*/ 23 h 247"/>
                <a:gd name="T22" fmla="*/ 120 w 219"/>
                <a:gd name="T23" fmla="*/ 23 h 247"/>
                <a:gd name="T24" fmla="*/ 128 w 219"/>
                <a:gd name="T25" fmla="*/ 31 h 247"/>
                <a:gd name="T26" fmla="*/ 128 w 219"/>
                <a:gd name="T27" fmla="*/ 31 h 247"/>
                <a:gd name="T28" fmla="*/ 128 w 219"/>
                <a:gd name="T29" fmla="*/ 34 h 247"/>
                <a:gd name="T30" fmla="*/ 165 w 219"/>
                <a:gd name="T31" fmla="*/ 34 h 247"/>
                <a:gd name="T32" fmla="*/ 165 w 219"/>
                <a:gd name="T33" fmla="*/ 49 h 247"/>
                <a:gd name="T34" fmla="*/ 165 w 219"/>
                <a:gd name="T35" fmla="*/ 65 h 247"/>
                <a:gd name="T36" fmla="*/ 165 w 219"/>
                <a:gd name="T37" fmla="*/ 112 h 247"/>
                <a:gd name="T38" fmla="*/ 172 w 219"/>
                <a:gd name="T39" fmla="*/ 113 h 247"/>
                <a:gd name="T40" fmla="*/ 213 w 219"/>
                <a:gd name="T41" fmla="*/ 156 h 247"/>
                <a:gd name="T42" fmla="*/ 171 w 219"/>
                <a:gd name="T43" fmla="*/ 220 h 247"/>
                <a:gd name="T44" fmla="*/ 165 w 219"/>
                <a:gd name="T45" fmla="*/ 221 h 247"/>
                <a:gd name="T46" fmla="*/ 165 w 219"/>
                <a:gd name="T47" fmla="*/ 247 h 247"/>
                <a:gd name="T48" fmla="*/ 0 w 219"/>
                <a:gd name="T49" fmla="*/ 247 h 247"/>
                <a:gd name="T50" fmla="*/ 0 w 219"/>
                <a:gd name="T51" fmla="*/ 34 h 247"/>
                <a:gd name="T52" fmla="*/ 10 w 219"/>
                <a:gd name="T53" fmla="*/ 237 h 247"/>
                <a:gd name="T54" fmla="*/ 11 w 219"/>
                <a:gd name="T55" fmla="*/ 237 h 247"/>
                <a:gd name="T56" fmla="*/ 154 w 219"/>
                <a:gd name="T57" fmla="*/ 237 h 247"/>
                <a:gd name="T58" fmla="*/ 154 w 219"/>
                <a:gd name="T59" fmla="*/ 237 h 247"/>
                <a:gd name="T60" fmla="*/ 155 w 219"/>
                <a:gd name="T61" fmla="*/ 237 h 247"/>
                <a:gd name="T62" fmla="*/ 155 w 219"/>
                <a:gd name="T63" fmla="*/ 221 h 247"/>
                <a:gd name="T64" fmla="*/ 119 w 219"/>
                <a:gd name="T65" fmla="*/ 204 h 247"/>
                <a:gd name="T66" fmla="*/ 104 w 219"/>
                <a:gd name="T67" fmla="*/ 166 h 247"/>
                <a:gd name="T68" fmla="*/ 114 w 219"/>
                <a:gd name="T69" fmla="*/ 134 h 247"/>
                <a:gd name="T70" fmla="*/ 155 w 219"/>
                <a:gd name="T71" fmla="*/ 112 h 247"/>
                <a:gd name="T72" fmla="*/ 155 w 219"/>
                <a:gd name="T73" fmla="*/ 44 h 247"/>
                <a:gd name="T74" fmla="*/ 128 w 219"/>
                <a:gd name="T75" fmla="*/ 44 h 247"/>
                <a:gd name="T76" fmla="*/ 128 w 219"/>
                <a:gd name="T77" fmla="*/ 45 h 247"/>
                <a:gd name="T78" fmla="*/ 121 w 219"/>
                <a:gd name="T79" fmla="*/ 52 h 247"/>
                <a:gd name="T80" fmla="*/ 119 w 219"/>
                <a:gd name="T81" fmla="*/ 52 h 247"/>
                <a:gd name="T82" fmla="*/ 49 w 219"/>
                <a:gd name="T83" fmla="*/ 52 h 247"/>
                <a:gd name="T84" fmla="*/ 47 w 219"/>
                <a:gd name="T85" fmla="*/ 52 h 247"/>
                <a:gd name="T86" fmla="*/ 40 w 219"/>
                <a:gd name="T87" fmla="*/ 45 h 247"/>
                <a:gd name="T88" fmla="*/ 39 w 219"/>
                <a:gd name="T89" fmla="*/ 44 h 247"/>
                <a:gd name="T90" fmla="*/ 10 w 219"/>
                <a:gd name="T91" fmla="*/ 44 h 247"/>
                <a:gd name="T92" fmla="*/ 10 w 219"/>
                <a:gd name="T93" fmla="*/ 237 h 247"/>
                <a:gd name="T94" fmla="*/ 131 w 219"/>
                <a:gd name="T95" fmla="*/ 172 h 247"/>
                <a:gd name="T96" fmla="*/ 153 w 219"/>
                <a:gd name="T97" fmla="*/ 190 h 247"/>
                <a:gd name="T98" fmla="*/ 187 w 219"/>
                <a:gd name="T99" fmla="*/ 150 h 247"/>
                <a:gd name="T100" fmla="*/ 178 w 219"/>
                <a:gd name="T101" fmla="*/ 143 h 247"/>
                <a:gd name="T102" fmla="*/ 151 w 219"/>
                <a:gd name="T103" fmla="*/ 175 h 247"/>
                <a:gd name="T104" fmla="*/ 138 w 219"/>
                <a:gd name="T105" fmla="*/ 164 h 247"/>
                <a:gd name="T106" fmla="*/ 131 w 219"/>
                <a:gd name="T107" fmla="*/ 172 h 247"/>
                <a:gd name="T108" fmla="*/ 84 w 219"/>
                <a:gd name="T109" fmla="*/ 25 h 247"/>
                <a:gd name="T110" fmla="*/ 90 w 219"/>
                <a:gd name="T111" fmla="*/ 19 h 247"/>
                <a:gd name="T112" fmla="*/ 84 w 219"/>
                <a:gd name="T113" fmla="*/ 13 h 247"/>
                <a:gd name="T114" fmla="*/ 78 w 219"/>
                <a:gd name="T115" fmla="*/ 19 h 247"/>
                <a:gd name="T116" fmla="*/ 84 w 219"/>
                <a:gd name="T117" fmla="*/ 2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247">
                  <a:moveTo>
                    <a:pt x="0" y="34"/>
                  </a:moveTo>
                  <a:cubicBezTo>
                    <a:pt x="39" y="34"/>
                    <a:pt x="39" y="34"/>
                    <a:pt x="39" y="34"/>
                  </a:cubicBezTo>
                  <a:cubicBezTo>
                    <a:pt x="39" y="33"/>
                    <a:pt x="40" y="32"/>
                    <a:pt x="40" y="31"/>
                  </a:cubicBezTo>
                  <a:cubicBezTo>
                    <a:pt x="39" y="26"/>
                    <a:pt x="43" y="23"/>
                    <a:pt x="47" y="23"/>
                  </a:cubicBezTo>
                  <a:cubicBezTo>
                    <a:pt x="47" y="23"/>
                    <a:pt x="48" y="23"/>
                    <a:pt x="48" y="23"/>
                  </a:cubicBezTo>
                  <a:cubicBezTo>
                    <a:pt x="52" y="23"/>
                    <a:pt x="57" y="23"/>
                    <a:pt x="62" y="23"/>
                  </a:cubicBezTo>
                  <a:cubicBezTo>
                    <a:pt x="62" y="23"/>
                    <a:pt x="63" y="23"/>
                    <a:pt x="64" y="23"/>
                  </a:cubicBezTo>
                  <a:cubicBezTo>
                    <a:pt x="64" y="17"/>
                    <a:pt x="67" y="11"/>
                    <a:pt x="71" y="7"/>
                  </a:cubicBezTo>
                  <a:cubicBezTo>
                    <a:pt x="79" y="0"/>
                    <a:pt x="92" y="1"/>
                    <a:pt x="99" y="10"/>
                  </a:cubicBezTo>
                  <a:cubicBezTo>
                    <a:pt x="102" y="13"/>
                    <a:pt x="104" y="18"/>
                    <a:pt x="104" y="23"/>
                  </a:cubicBezTo>
                  <a:cubicBezTo>
                    <a:pt x="105" y="23"/>
                    <a:pt x="106" y="23"/>
                    <a:pt x="106" y="23"/>
                  </a:cubicBezTo>
                  <a:cubicBezTo>
                    <a:pt x="111" y="23"/>
                    <a:pt x="116" y="23"/>
                    <a:pt x="120" y="23"/>
                  </a:cubicBezTo>
                  <a:cubicBezTo>
                    <a:pt x="125" y="23"/>
                    <a:pt x="128" y="26"/>
                    <a:pt x="128" y="31"/>
                  </a:cubicBezTo>
                  <a:cubicBezTo>
                    <a:pt x="128" y="31"/>
                    <a:pt x="128" y="31"/>
                    <a:pt x="128" y="31"/>
                  </a:cubicBezTo>
                  <a:cubicBezTo>
                    <a:pt x="128" y="32"/>
                    <a:pt x="128" y="33"/>
                    <a:pt x="128" y="34"/>
                  </a:cubicBezTo>
                  <a:cubicBezTo>
                    <a:pt x="165" y="34"/>
                    <a:pt x="165" y="34"/>
                    <a:pt x="165" y="34"/>
                  </a:cubicBezTo>
                  <a:cubicBezTo>
                    <a:pt x="165" y="39"/>
                    <a:pt x="165" y="44"/>
                    <a:pt x="165" y="49"/>
                  </a:cubicBezTo>
                  <a:cubicBezTo>
                    <a:pt x="165" y="55"/>
                    <a:pt x="165" y="60"/>
                    <a:pt x="165" y="65"/>
                  </a:cubicBezTo>
                  <a:cubicBezTo>
                    <a:pt x="165" y="112"/>
                    <a:pt x="165" y="112"/>
                    <a:pt x="165" y="112"/>
                  </a:cubicBezTo>
                  <a:cubicBezTo>
                    <a:pt x="167" y="113"/>
                    <a:pt x="170" y="113"/>
                    <a:pt x="172" y="113"/>
                  </a:cubicBezTo>
                  <a:cubicBezTo>
                    <a:pt x="194" y="120"/>
                    <a:pt x="208" y="134"/>
                    <a:pt x="213" y="156"/>
                  </a:cubicBezTo>
                  <a:cubicBezTo>
                    <a:pt x="219" y="185"/>
                    <a:pt x="200" y="213"/>
                    <a:pt x="171" y="220"/>
                  </a:cubicBezTo>
                  <a:cubicBezTo>
                    <a:pt x="169" y="220"/>
                    <a:pt x="167" y="220"/>
                    <a:pt x="165" y="221"/>
                  </a:cubicBezTo>
                  <a:cubicBezTo>
                    <a:pt x="165" y="247"/>
                    <a:pt x="165" y="247"/>
                    <a:pt x="165" y="247"/>
                  </a:cubicBezTo>
                  <a:cubicBezTo>
                    <a:pt x="0" y="247"/>
                    <a:pt x="0" y="247"/>
                    <a:pt x="0" y="247"/>
                  </a:cubicBezTo>
                  <a:cubicBezTo>
                    <a:pt x="0" y="34"/>
                    <a:pt x="0" y="34"/>
                    <a:pt x="0" y="34"/>
                  </a:cubicBezTo>
                  <a:close/>
                  <a:moveTo>
                    <a:pt x="10" y="237"/>
                  </a:moveTo>
                  <a:cubicBezTo>
                    <a:pt x="11" y="237"/>
                    <a:pt x="11" y="237"/>
                    <a:pt x="11" y="237"/>
                  </a:cubicBezTo>
                  <a:cubicBezTo>
                    <a:pt x="154" y="237"/>
                    <a:pt x="154" y="237"/>
                    <a:pt x="154" y="237"/>
                  </a:cubicBezTo>
                  <a:cubicBezTo>
                    <a:pt x="154" y="237"/>
                    <a:pt x="154" y="237"/>
                    <a:pt x="154" y="237"/>
                  </a:cubicBezTo>
                  <a:cubicBezTo>
                    <a:pt x="155" y="237"/>
                    <a:pt x="155" y="237"/>
                    <a:pt x="155" y="237"/>
                  </a:cubicBezTo>
                  <a:cubicBezTo>
                    <a:pt x="155" y="221"/>
                    <a:pt x="155" y="221"/>
                    <a:pt x="155" y="221"/>
                  </a:cubicBezTo>
                  <a:cubicBezTo>
                    <a:pt x="141" y="220"/>
                    <a:pt x="128" y="214"/>
                    <a:pt x="119" y="204"/>
                  </a:cubicBezTo>
                  <a:cubicBezTo>
                    <a:pt x="109" y="194"/>
                    <a:pt x="104" y="180"/>
                    <a:pt x="104" y="166"/>
                  </a:cubicBezTo>
                  <a:cubicBezTo>
                    <a:pt x="103" y="155"/>
                    <a:pt x="107" y="143"/>
                    <a:pt x="114" y="134"/>
                  </a:cubicBezTo>
                  <a:cubicBezTo>
                    <a:pt x="124" y="121"/>
                    <a:pt x="138" y="114"/>
                    <a:pt x="155" y="112"/>
                  </a:cubicBezTo>
                  <a:cubicBezTo>
                    <a:pt x="155" y="44"/>
                    <a:pt x="155" y="44"/>
                    <a:pt x="155" y="44"/>
                  </a:cubicBezTo>
                  <a:cubicBezTo>
                    <a:pt x="152" y="43"/>
                    <a:pt x="130" y="44"/>
                    <a:pt x="128" y="44"/>
                  </a:cubicBezTo>
                  <a:cubicBezTo>
                    <a:pt x="128" y="44"/>
                    <a:pt x="128" y="45"/>
                    <a:pt x="128" y="45"/>
                  </a:cubicBezTo>
                  <a:cubicBezTo>
                    <a:pt x="128" y="49"/>
                    <a:pt x="125" y="52"/>
                    <a:pt x="121" y="52"/>
                  </a:cubicBezTo>
                  <a:cubicBezTo>
                    <a:pt x="120" y="52"/>
                    <a:pt x="119" y="52"/>
                    <a:pt x="119" y="52"/>
                  </a:cubicBezTo>
                  <a:cubicBezTo>
                    <a:pt x="49" y="52"/>
                    <a:pt x="49" y="52"/>
                    <a:pt x="49" y="52"/>
                  </a:cubicBezTo>
                  <a:cubicBezTo>
                    <a:pt x="49" y="52"/>
                    <a:pt x="48" y="52"/>
                    <a:pt x="47" y="52"/>
                  </a:cubicBezTo>
                  <a:cubicBezTo>
                    <a:pt x="43" y="52"/>
                    <a:pt x="40" y="49"/>
                    <a:pt x="40" y="45"/>
                  </a:cubicBezTo>
                  <a:cubicBezTo>
                    <a:pt x="39" y="44"/>
                    <a:pt x="39" y="44"/>
                    <a:pt x="39" y="44"/>
                  </a:cubicBezTo>
                  <a:cubicBezTo>
                    <a:pt x="10" y="44"/>
                    <a:pt x="10" y="44"/>
                    <a:pt x="10" y="44"/>
                  </a:cubicBezTo>
                  <a:cubicBezTo>
                    <a:pt x="10" y="237"/>
                    <a:pt x="10" y="237"/>
                    <a:pt x="10" y="237"/>
                  </a:cubicBezTo>
                  <a:close/>
                  <a:moveTo>
                    <a:pt x="131" y="172"/>
                  </a:moveTo>
                  <a:cubicBezTo>
                    <a:pt x="153" y="190"/>
                    <a:pt x="153" y="190"/>
                    <a:pt x="153" y="190"/>
                  </a:cubicBezTo>
                  <a:cubicBezTo>
                    <a:pt x="187" y="150"/>
                    <a:pt x="187" y="150"/>
                    <a:pt x="187" y="150"/>
                  </a:cubicBezTo>
                  <a:cubicBezTo>
                    <a:pt x="178" y="143"/>
                    <a:pt x="178" y="143"/>
                    <a:pt x="178" y="143"/>
                  </a:cubicBezTo>
                  <a:cubicBezTo>
                    <a:pt x="151" y="175"/>
                    <a:pt x="151" y="175"/>
                    <a:pt x="151" y="175"/>
                  </a:cubicBezTo>
                  <a:cubicBezTo>
                    <a:pt x="138" y="164"/>
                    <a:pt x="138" y="164"/>
                    <a:pt x="138" y="164"/>
                  </a:cubicBezTo>
                  <a:lnTo>
                    <a:pt x="131" y="172"/>
                  </a:lnTo>
                  <a:close/>
                  <a:moveTo>
                    <a:pt x="84" y="25"/>
                  </a:moveTo>
                  <a:cubicBezTo>
                    <a:pt x="87" y="25"/>
                    <a:pt x="90" y="22"/>
                    <a:pt x="90" y="19"/>
                  </a:cubicBezTo>
                  <a:cubicBezTo>
                    <a:pt x="90" y="16"/>
                    <a:pt x="87" y="13"/>
                    <a:pt x="84" y="13"/>
                  </a:cubicBezTo>
                  <a:cubicBezTo>
                    <a:pt x="81" y="13"/>
                    <a:pt x="78" y="16"/>
                    <a:pt x="78" y="19"/>
                  </a:cubicBezTo>
                  <a:cubicBezTo>
                    <a:pt x="78" y="22"/>
                    <a:pt x="81" y="25"/>
                    <a:pt x="84" y="2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46569"/>
                </a:solidFill>
                <a:effectLst/>
                <a:uLnTx/>
                <a:uFillTx/>
                <a:latin typeface="Calibri"/>
                <a:ea typeface="+mn-ea"/>
                <a:cs typeface="+mn-cs"/>
              </a:endParaRPr>
            </a:p>
          </p:txBody>
        </p:sp>
        <p:sp>
          <p:nvSpPr>
            <p:cNvPr id="8" name="Freeform 254">
              <a:extLst>
                <a:ext uri="{FF2B5EF4-FFF2-40B4-BE49-F238E27FC236}">
                  <a16:creationId xmlns:a16="http://schemas.microsoft.com/office/drawing/2014/main" id="{998947BC-0014-EA4A-A507-23B011CB32C5}"/>
                </a:ext>
              </a:extLst>
            </p:cNvPr>
            <p:cNvSpPr>
              <a:spLocks/>
            </p:cNvSpPr>
            <p:nvPr/>
          </p:nvSpPr>
          <p:spPr bwMode="auto">
            <a:xfrm>
              <a:off x="2316" y="3683"/>
              <a:ext cx="32" cy="33"/>
            </a:xfrm>
            <a:custGeom>
              <a:avLst/>
              <a:gdLst>
                <a:gd name="T0" fmla="*/ 0 w 23"/>
                <a:gd name="T1" fmla="*/ 23 h 23"/>
                <a:gd name="T2" fmla="*/ 0 w 23"/>
                <a:gd name="T3" fmla="*/ 0 h 23"/>
                <a:gd name="T4" fmla="*/ 23 w 23"/>
                <a:gd name="T5" fmla="*/ 0 h 23"/>
                <a:gd name="T6" fmla="*/ 23 w 23"/>
                <a:gd name="T7" fmla="*/ 23 h 23"/>
                <a:gd name="T8" fmla="*/ 0 w 23"/>
                <a:gd name="T9" fmla="*/ 23 h 23"/>
              </a:gdLst>
              <a:ahLst/>
              <a:cxnLst>
                <a:cxn ang="0">
                  <a:pos x="T0" y="T1"/>
                </a:cxn>
                <a:cxn ang="0">
                  <a:pos x="T2" y="T3"/>
                </a:cxn>
                <a:cxn ang="0">
                  <a:pos x="T4" y="T5"/>
                </a:cxn>
                <a:cxn ang="0">
                  <a:pos x="T6" y="T7"/>
                </a:cxn>
                <a:cxn ang="0">
                  <a:pos x="T8" y="T9"/>
                </a:cxn>
              </a:cxnLst>
              <a:rect l="0" t="0" r="r" b="b"/>
              <a:pathLst>
                <a:path w="23" h="23">
                  <a:moveTo>
                    <a:pt x="0" y="23"/>
                  </a:moveTo>
                  <a:cubicBezTo>
                    <a:pt x="0" y="0"/>
                    <a:pt x="0" y="0"/>
                    <a:pt x="0" y="0"/>
                  </a:cubicBezTo>
                  <a:cubicBezTo>
                    <a:pt x="8" y="0"/>
                    <a:pt x="15" y="0"/>
                    <a:pt x="23" y="0"/>
                  </a:cubicBezTo>
                  <a:cubicBezTo>
                    <a:pt x="23" y="23"/>
                    <a:pt x="23" y="23"/>
                    <a:pt x="23" y="23"/>
                  </a:cubicBezTo>
                  <a:lnTo>
                    <a:pt x="0" y="2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sp>
          <p:nvSpPr>
            <p:cNvPr id="9" name="Freeform 255">
              <a:extLst>
                <a:ext uri="{FF2B5EF4-FFF2-40B4-BE49-F238E27FC236}">
                  <a16:creationId xmlns:a16="http://schemas.microsoft.com/office/drawing/2014/main" id="{D0D64FC3-21F3-C841-A87A-E807FA49F657}"/>
                </a:ext>
              </a:extLst>
            </p:cNvPr>
            <p:cNvSpPr>
              <a:spLocks/>
            </p:cNvSpPr>
            <p:nvPr/>
          </p:nvSpPr>
          <p:spPr bwMode="auto">
            <a:xfrm>
              <a:off x="2317" y="3749"/>
              <a:ext cx="31" cy="33"/>
            </a:xfrm>
            <a:custGeom>
              <a:avLst/>
              <a:gdLst>
                <a:gd name="T0" fmla="*/ 22 w 22"/>
                <a:gd name="T1" fmla="*/ 0 h 23"/>
                <a:gd name="T2" fmla="*/ 22 w 22"/>
                <a:gd name="T3" fmla="*/ 23 h 23"/>
                <a:gd name="T4" fmla="*/ 0 w 22"/>
                <a:gd name="T5" fmla="*/ 23 h 23"/>
                <a:gd name="T6" fmla="*/ 0 w 22"/>
                <a:gd name="T7" fmla="*/ 1 h 23"/>
                <a:gd name="T8" fmla="*/ 22 w 22"/>
                <a:gd name="T9" fmla="*/ 0 h 23"/>
              </a:gdLst>
              <a:ahLst/>
              <a:cxnLst>
                <a:cxn ang="0">
                  <a:pos x="T0" y="T1"/>
                </a:cxn>
                <a:cxn ang="0">
                  <a:pos x="T2" y="T3"/>
                </a:cxn>
                <a:cxn ang="0">
                  <a:pos x="T4" y="T5"/>
                </a:cxn>
                <a:cxn ang="0">
                  <a:pos x="T6" y="T7"/>
                </a:cxn>
                <a:cxn ang="0">
                  <a:pos x="T8" y="T9"/>
                </a:cxn>
              </a:cxnLst>
              <a:rect l="0" t="0" r="r" b="b"/>
              <a:pathLst>
                <a:path w="22" h="23">
                  <a:moveTo>
                    <a:pt x="22" y="0"/>
                  </a:moveTo>
                  <a:cubicBezTo>
                    <a:pt x="22" y="23"/>
                    <a:pt x="22" y="23"/>
                    <a:pt x="22" y="23"/>
                  </a:cubicBezTo>
                  <a:cubicBezTo>
                    <a:pt x="0" y="23"/>
                    <a:pt x="0" y="23"/>
                    <a:pt x="0" y="23"/>
                  </a:cubicBezTo>
                  <a:cubicBezTo>
                    <a:pt x="0" y="1"/>
                    <a:pt x="0" y="1"/>
                    <a:pt x="0" y="1"/>
                  </a:cubicBezTo>
                  <a:cubicBezTo>
                    <a:pt x="1" y="0"/>
                    <a:pt x="18" y="0"/>
                    <a:pt x="22"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46569"/>
                </a:solidFill>
                <a:effectLst/>
                <a:uLnTx/>
                <a:uFillTx/>
                <a:latin typeface="Calibri"/>
                <a:ea typeface="+mn-ea"/>
                <a:cs typeface="+mn-cs"/>
              </a:endParaRPr>
            </a:p>
          </p:txBody>
        </p:sp>
        <p:sp>
          <p:nvSpPr>
            <p:cNvPr id="10" name="Freeform 256">
              <a:extLst>
                <a:ext uri="{FF2B5EF4-FFF2-40B4-BE49-F238E27FC236}">
                  <a16:creationId xmlns:a16="http://schemas.microsoft.com/office/drawing/2014/main" id="{BE9C499D-7537-F543-8EF7-F3DB560CAD10}"/>
                </a:ext>
              </a:extLst>
            </p:cNvPr>
            <p:cNvSpPr>
              <a:spLocks/>
            </p:cNvSpPr>
            <p:nvPr/>
          </p:nvSpPr>
          <p:spPr bwMode="auto">
            <a:xfrm>
              <a:off x="2316" y="3814"/>
              <a:ext cx="32" cy="33"/>
            </a:xfrm>
            <a:custGeom>
              <a:avLst/>
              <a:gdLst>
                <a:gd name="T0" fmla="*/ 23 w 23"/>
                <a:gd name="T1" fmla="*/ 1 h 23"/>
                <a:gd name="T2" fmla="*/ 23 w 23"/>
                <a:gd name="T3" fmla="*/ 23 h 23"/>
                <a:gd name="T4" fmla="*/ 1 w 23"/>
                <a:gd name="T5" fmla="*/ 23 h 23"/>
                <a:gd name="T6" fmla="*/ 1 w 23"/>
                <a:gd name="T7" fmla="*/ 1 h 23"/>
                <a:gd name="T8" fmla="*/ 23 w 23"/>
                <a:gd name="T9" fmla="*/ 1 h 23"/>
              </a:gdLst>
              <a:ahLst/>
              <a:cxnLst>
                <a:cxn ang="0">
                  <a:pos x="T0" y="T1"/>
                </a:cxn>
                <a:cxn ang="0">
                  <a:pos x="T2" y="T3"/>
                </a:cxn>
                <a:cxn ang="0">
                  <a:pos x="T4" y="T5"/>
                </a:cxn>
                <a:cxn ang="0">
                  <a:pos x="T6" y="T7"/>
                </a:cxn>
                <a:cxn ang="0">
                  <a:pos x="T8" y="T9"/>
                </a:cxn>
              </a:cxnLst>
              <a:rect l="0" t="0" r="r" b="b"/>
              <a:pathLst>
                <a:path w="23" h="23">
                  <a:moveTo>
                    <a:pt x="23" y="1"/>
                  </a:moveTo>
                  <a:cubicBezTo>
                    <a:pt x="23" y="23"/>
                    <a:pt x="23" y="23"/>
                    <a:pt x="23" y="23"/>
                  </a:cubicBezTo>
                  <a:cubicBezTo>
                    <a:pt x="1" y="23"/>
                    <a:pt x="1" y="23"/>
                    <a:pt x="1" y="23"/>
                  </a:cubicBezTo>
                  <a:cubicBezTo>
                    <a:pt x="0" y="21"/>
                    <a:pt x="0" y="6"/>
                    <a:pt x="1" y="1"/>
                  </a:cubicBezTo>
                  <a:cubicBezTo>
                    <a:pt x="2" y="0"/>
                    <a:pt x="20" y="0"/>
                    <a:pt x="23" y="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46569"/>
                </a:solidFill>
                <a:effectLst/>
                <a:uLnTx/>
                <a:uFillTx/>
                <a:latin typeface="Calibri"/>
                <a:ea typeface="+mn-ea"/>
                <a:cs typeface="+mn-cs"/>
              </a:endParaRPr>
            </a:p>
          </p:txBody>
        </p:sp>
      </p:grpSp>
    </p:spTree>
    <p:extLst>
      <p:ext uri="{BB962C8B-B14F-4D97-AF65-F5344CB8AC3E}">
        <p14:creationId xmlns:p14="http://schemas.microsoft.com/office/powerpoint/2010/main" val="2093743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BC5E38-68F4-4BD3-884B-4C1B5B1AB0B7}"/>
              </a:ext>
            </a:extLst>
          </p:cNvPr>
          <p:cNvGrpSpPr/>
          <p:nvPr/>
        </p:nvGrpSpPr>
        <p:grpSpPr>
          <a:xfrm>
            <a:off x="0" y="2337936"/>
            <a:ext cx="5865474" cy="3570817"/>
            <a:chOff x="0" y="2485545"/>
            <a:chExt cx="5865474" cy="3570817"/>
          </a:xfrm>
        </p:grpSpPr>
        <p:pic>
          <p:nvPicPr>
            <p:cNvPr id="8" name="Picture 7" descr="A picture containing computer&#10;&#10;Description automatically generated">
              <a:extLst>
                <a:ext uri="{FF2B5EF4-FFF2-40B4-BE49-F238E27FC236}">
                  <a16:creationId xmlns:a16="http://schemas.microsoft.com/office/drawing/2014/main" id="{6C6D15A7-361A-45CF-9A56-4F2B31B732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85545"/>
              <a:ext cx="5700845" cy="3570817"/>
            </a:xfrm>
            <a:prstGeom prst="rect">
              <a:avLst/>
            </a:prstGeom>
          </p:spPr>
        </p:pic>
        <p:sp>
          <p:nvSpPr>
            <p:cNvPr id="11" name="Rectangle 10">
              <a:extLst>
                <a:ext uri="{FF2B5EF4-FFF2-40B4-BE49-F238E27FC236}">
                  <a16:creationId xmlns:a16="http://schemas.microsoft.com/office/drawing/2014/main" id="{A0AAFD67-ECD8-404C-A12F-A81754CB796E}"/>
                </a:ext>
              </a:extLst>
            </p:cNvPr>
            <p:cNvSpPr/>
            <p:nvPr/>
          </p:nvSpPr>
          <p:spPr>
            <a:xfrm>
              <a:off x="4426216" y="5278098"/>
              <a:ext cx="1439258" cy="730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A close up of a logo&#10;&#10;Description automatically generated">
            <a:extLst>
              <a:ext uri="{FF2B5EF4-FFF2-40B4-BE49-F238E27FC236}">
                <a16:creationId xmlns:a16="http://schemas.microsoft.com/office/drawing/2014/main" id="{ABC7C95D-100A-478E-8ECE-FFCFC55FA1BC}"/>
              </a:ext>
            </a:extLst>
          </p:cNvPr>
          <p:cNvPicPr>
            <a:picLocks noChangeAspect="1"/>
          </p:cNvPicPr>
          <p:nvPr/>
        </p:nvPicPr>
        <p:blipFill>
          <a:blip r:embed="rId4"/>
          <a:stretch>
            <a:fillRect/>
          </a:stretch>
        </p:blipFill>
        <p:spPr>
          <a:xfrm>
            <a:off x="-17756" y="-724382"/>
            <a:ext cx="12235350" cy="3055019"/>
          </a:xfrm>
          <a:prstGeom prst="rect">
            <a:avLst/>
          </a:prstGeom>
        </p:spPr>
      </p:pic>
      <p:sp>
        <p:nvSpPr>
          <p:cNvPr id="31" name="TextBox 30">
            <a:extLst>
              <a:ext uri="{FF2B5EF4-FFF2-40B4-BE49-F238E27FC236}">
                <a16:creationId xmlns:a16="http://schemas.microsoft.com/office/drawing/2014/main" id="{624576B7-3018-4D96-BF2F-3B63DECD946B}"/>
              </a:ext>
            </a:extLst>
          </p:cNvPr>
          <p:cNvSpPr txBox="1"/>
          <p:nvPr/>
        </p:nvSpPr>
        <p:spPr>
          <a:xfrm>
            <a:off x="1660278" y="1657073"/>
            <a:ext cx="8879282" cy="461665"/>
          </a:xfrm>
          <a:prstGeom prst="rect">
            <a:avLst/>
          </a:prstGeom>
          <a:noFill/>
        </p:spPr>
        <p:txBody>
          <a:bodyPr wrap="square" rtlCol="0">
            <a:spAutoFit/>
          </a:bodyPr>
          <a:lstStyle/>
          <a:p>
            <a:pPr algn="ctr"/>
            <a:r>
              <a:rPr lang="en-US" sz="2400" dirty="0">
                <a:solidFill>
                  <a:schemeClr val="bg1"/>
                </a:solidFill>
              </a:rPr>
              <a:t>October 13–14, 2020</a:t>
            </a:r>
          </a:p>
        </p:txBody>
      </p:sp>
      <p:sp>
        <p:nvSpPr>
          <p:cNvPr id="17" name="Rectangle 16">
            <a:extLst>
              <a:ext uri="{FF2B5EF4-FFF2-40B4-BE49-F238E27FC236}">
                <a16:creationId xmlns:a16="http://schemas.microsoft.com/office/drawing/2014/main" id="{E2502798-41DC-4227-B08F-D2AA1394808F}"/>
              </a:ext>
            </a:extLst>
          </p:cNvPr>
          <p:cNvSpPr/>
          <p:nvPr/>
        </p:nvSpPr>
        <p:spPr>
          <a:xfrm>
            <a:off x="0" y="5888736"/>
            <a:ext cx="12192000" cy="969264"/>
          </a:xfrm>
          <a:prstGeom prst="rect">
            <a:avLst/>
          </a:prstGeom>
          <a:solidFill>
            <a:srgbClr val="F2A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2BD772B-D0F4-4846-BBEE-9B6F513B0B44}"/>
              </a:ext>
            </a:extLst>
          </p:cNvPr>
          <p:cNvGrpSpPr/>
          <p:nvPr/>
        </p:nvGrpSpPr>
        <p:grpSpPr>
          <a:xfrm>
            <a:off x="312436" y="6168749"/>
            <a:ext cx="11567129" cy="409238"/>
            <a:chOff x="352070" y="3635874"/>
            <a:chExt cx="11567129" cy="409238"/>
          </a:xfrm>
        </p:grpSpPr>
        <p:sp>
          <p:nvSpPr>
            <p:cNvPr id="24" name="TextBox 23">
              <a:extLst>
                <a:ext uri="{FF2B5EF4-FFF2-40B4-BE49-F238E27FC236}">
                  <a16:creationId xmlns:a16="http://schemas.microsoft.com/office/drawing/2014/main" id="{10BF4442-C467-4299-A6BF-FFCA85017204}"/>
                </a:ext>
              </a:extLst>
            </p:cNvPr>
            <p:cNvSpPr txBox="1"/>
            <p:nvPr/>
          </p:nvSpPr>
          <p:spPr>
            <a:xfrm>
              <a:off x="10550627" y="3635874"/>
              <a:ext cx="1368572" cy="400110"/>
            </a:xfrm>
            <a:prstGeom prst="rect">
              <a:avLst/>
            </a:prstGeom>
            <a:noFill/>
          </p:spPr>
          <p:txBody>
            <a:bodyPr wrap="square" rtlCol="0">
              <a:spAutoFit/>
            </a:bodyPr>
            <a:lstStyle/>
            <a:p>
              <a:pPr algn="ctr"/>
              <a:r>
                <a:rPr lang="en-US" sz="2000" dirty="0">
                  <a:solidFill>
                    <a:schemeClr val="bg1"/>
                  </a:solidFill>
                </a:rPr>
                <a:t>IT</a:t>
              </a:r>
            </a:p>
          </p:txBody>
        </p:sp>
        <p:sp>
          <p:nvSpPr>
            <p:cNvPr id="25" name="TextBox 24">
              <a:extLst>
                <a:ext uri="{FF2B5EF4-FFF2-40B4-BE49-F238E27FC236}">
                  <a16:creationId xmlns:a16="http://schemas.microsoft.com/office/drawing/2014/main" id="{85D625FA-D430-4AE6-9F61-C2C9A2E27734}"/>
                </a:ext>
              </a:extLst>
            </p:cNvPr>
            <p:cNvSpPr txBox="1"/>
            <p:nvPr/>
          </p:nvSpPr>
          <p:spPr>
            <a:xfrm>
              <a:off x="9110821" y="3645002"/>
              <a:ext cx="1368572" cy="400110"/>
            </a:xfrm>
            <a:prstGeom prst="rect">
              <a:avLst/>
            </a:prstGeom>
            <a:noFill/>
          </p:spPr>
          <p:txBody>
            <a:bodyPr wrap="square" rtlCol="0">
              <a:spAutoFit/>
            </a:bodyPr>
            <a:lstStyle/>
            <a:p>
              <a:pPr algn="ctr"/>
              <a:r>
                <a:rPr lang="en-US" sz="2000" dirty="0">
                  <a:solidFill>
                    <a:schemeClr val="bg1"/>
                  </a:solidFill>
                </a:rPr>
                <a:t>SAFETY</a:t>
              </a:r>
            </a:p>
          </p:txBody>
        </p:sp>
        <p:sp>
          <p:nvSpPr>
            <p:cNvPr id="26" name="TextBox 25">
              <a:extLst>
                <a:ext uri="{FF2B5EF4-FFF2-40B4-BE49-F238E27FC236}">
                  <a16:creationId xmlns:a16="http://schemas.microsoft.com/office/drawing/2014/main" id="{4E55A66A-A1CC-45A7-8016-B3811D45A820}"/>
                </a:ext>
              </a:extLst>
            </p:cNvPr>
            <p:cNvSpPr txBox="1"/>
            <p:nvPr/>
          </p:nvSpPr>
          <p:spPr>
            <a:xfrm>
              <a:off x="6530790" y="3645002"/>
              <a:ext cx="2508797" cy="400110"/>
            </a:xfrm>
            <a:prstGeom prst="rect">
              <a:avLst/>
            </a:prstGeom>
            <a:noFill/>
          </p:spPr>
          <p:txBody>
            <a:bodyPr wrap="square" rtlCol="0">
              <a:spAutoFit/>
            </a:bodyPr>
            <a:lstStyle/>
            <a:p>
              <a:pPr algn="ctr"/>
              <a:r>
                <a:rPr lang="en-US" sz="2000" dirty="0">
                  <a:solidFill>
                    <a:schemeClr val="bg1"/>
                  </a:solidFill>
                </a:rPr>
                <a:t>REGULATORY</a:t>
              </a:r>
            </a:p>
          </p:txBody>
        </p:sp>
        <p:sp>
          <p:nvSpPr>
            <p:cNvPr id="27" name="TextBox 26">
              <a:extLst>
                <a:ext uri="{FF2B5EF4-FFF2-40B4-BE49-F238E27FC236}">
                  <a16:creationId xmlns:a16="http://schemas.microsoft.com/office/drawing/2014/main" id="{43E2E705-F92B-49B3-8A6C-BFBAC5F49198}"/>
                </a:ext>
              </a:extLst>
            </p:cNvPr>
            <p:cNvSpPr txBox="1"/>
            <p:nvPr/>
          </p:nvSpPr>
          <p:spPr>
            <a:xfrm>
              <a:off x="2472146" y="3645002"/>
              <a:ext cx="3987409" cy="400110"/>
            </a:xfrm>
            <a:prstGeom prst="rect">
              <a:avLst/>
            </a:prstGeom>
            <a:noFill/>
          </p:spPr>
          <p:txBody>
            <a:bodyPr wrap="square" rtlCol="0">
              <a:spAutoFit/>
            </a:bodyPr>
            <a:lstStyle/>
            <a:p>
              <a:pPr algn="ctr"/>
              <a:r>
                <a:rPr lang="en-US" sz="2000" dirty="0">
                  <a:solidFill>
                    <a:schemeClr val="bg1"/>
                  </a:solidFill>
                </a:rPr>
                <a:t>QUALITY &amp; MANUFACTURING</a:t>
              </a:r>
            </a:p>
          </p:txBody>
        </p:sp>
        <p:sp>
          <p:nvSpPr>
            <p:cNvPr id="28" name="TextBox 27">
              <a:extLst>
                <a:ext uri="{FF2B5EF4-FFF2-40B4-BE49-F238E27FC236}">
                  <a16:creationId xmlns:a16="http://schemas.microsoft.com/office/drawing/2014/main" id="{F6BE20EB-0D10-46EA-AEF5-9EB4BC38BB79}"/>
                </a:ext>
              </a:extLst>
            </p:cNvPr>
            <p:cNvSpPr txBox="1"/>
            <p:nvPr/>
          </p:nvSpPr>
          <p:spPr>
            <a:xfrm>
              <a:off x="352070" y="3645002"/>
              <a:ext cx="2048841" cy="400110"/>
            </a:xfrm>
            <a:prstGeom prst="rect">
              <a:avLst/>
            </a:prstGeom>
            <a:noFill/>
          </p:spPr>
          <p:txBody>
            <a:bodyPr wrap="square" rtlCol="0">
              <a:spAutoFit/>
            </a:bodyPr>
            <a:lstStyle/>
            <a:p>
              <a:pPr algn="ctr"/>
              <a:r>
                <a:rPr lang="en-US" sz="2000" dirty="0">
                  <a:solidFill>
                    <a:schemeClr val="bg1"/>
                  </a:solidFill>
                </a:rPr>
                <a:t>CLINICAL</a:t>
              </a:r>
            </a:p>
          </p:txBody>
        </p:sp>
      </p:grpSp>
      <p:grpSp>
        <p:nvGrpSpPr>
          <p:cNvPr id="85" name="Group 84">
            <a:extLst>
              <a:ext uri="{FF2B5EF4-FFF2-40B4-BE49-F238E27FC236}">
                <a16:creationId xmlns:a16="http://schemas.microsoft.com/office/drawing/2014/main" id="{EDEEE960-3877-4B12-95E7-AEDDE0038CCF}"/>
              </a:ext>
            </a:extLst>
          </p:cNvPr>
          <p:cNvGrpSpPr/>
          <p:nvPr/>
        </p:nvGrpSpPr>
        <p:grpSpPr>
          <a:xfrm>
            <a:off x="6772946" y="2829831"/>
            <a:ext cx="4641106" cy="2381287"/>
            <a:chOff x="6678638" y="2829831"/>
            <a:chExt cx="4641106" cy="2381287"/>
          </a:xfrm>
        </p:grpSpPr>
        <p:sp>
          <p:nvSpPr>
            <p:cNvPr id="2" name="TextBox 1">
              <a:extLst>
                <a:ext uri="{FF2B5EF4-FFF2-40B4-BE49-F238E27FC236}">
                  <a16:creationId xmlns:a16="http://schemas.microsoft.com/office/drawing/2014/main" id="{1C1888C3-504A-407F-B3F0-BC82F84400AC}"/>
                </a:ext>
              </a:extLst>
            </p:cNvPr>
            <p:cNvSpPr txBox="1"/>
            <p:nvPr/>
          </p:nvSpPr>
          <p:spPr>
            <a:xfrm>
              <a:off x="7343227" y="2829831"/>
              <a:ext cx="3421712" cy="690638"/>
            </a:xfrm>
            <a:prstGeom prst="rect">
              <a:avLst/>
            </a:prstGeom>
            <a:noFill/>
          </p:spPr>
          <p:txBody>
            <a:bodyPr wrap="square" rtlCol="0">
              <a:spAutoFit/>
            </a:bodyPr>
            <a:lstStyle/>
            <a:p>
              <a:pPr marR="0" algn="l" defTabSz="914400" rtl="0" eaLnBrk="1" fontAlgn="auto" latinLnBrk="0" hangingPunct="1">
                <a:lnSpc>
                  <a:spcPct val="80000"/>
                </a:lnSpc>
                <a:spcBef>
                  <a:spcPts val="1200"/>
                </a:spcBef>
                <a:spcAft>
                  <a:spcPts val="0"/>
                </a:spcAft>
                <a:buClr>
                  <a:schemeClr val="tx2"/>
                </a:buClr>
                <a:buSzTx/>
                <a:tabLst/>
              </a:pPr>
              <a:r>
                <a:rPr lang="en-US" sz="2400" dirty="0"/>
                <a:t>Develop new </a:t>
              </a:r>
              <a:br>
                <a:rPr lang="en-US" sz="2400" dirty="0"/>
              </a:br>
              <a:r>
                <a:rPr lang="en-US" sz="2400" dirty="0"/>
                <a:t>industry partnerships</a:t>
              </a:r>
            </a:p>
          </p:txBody>
        </p:sp>
        <p:grpSp>
          <p:nvGrpSpPr>
            <p:cNvPr id="10" name="Group 9">
              <a:extLst>
                <a:ext uri="{FF2B5EF4-FFF2-40B4-BE49-F238E27FC236}">
                  <a16:creationId xmlns:a16="http://schemas.microsoft.com/office/drawing/2014/main" id="{EEC4CAA2-D98F-4E99-8C9F-CF68F9BAE35E}"/>
                </a:ext>
              </a:extLst>
            </p:cNvPr>
            <p:cNvGrpSpPr/>
            <p:nvPr/>
          </p:nvGrpSpPr>
          <p:grpSpPr>
            <a:xfrm>
              <a:off x="6678638" y="2906944"/>
              <a:ext cx="536412" cy="536412"/>
              <a:chOff x="6627072" y="2968041"/>
              <a:chExt cx="628735" cy="628735"/>
            </a:xfrm>
          </p:grpSpPr>
          <p:sp>
            <p:nvSpPr>
              <p:cNvPr id="44" name="Oval 43">
                <a:extLst>
                  <a:ext uri="{FF2B5EF4-FFF2-40B4-BE49-F238E27FC236}">
                    <a16:creationId xmlns:a16="http://schemas.microsoft.com/office/drawing/2014/main" id="{5A64868A-F3A0-45FC-8283-D69C04C5BBCA}"/>
                  </a:ext>
                </a:extLst>
              </p:cNvPr>
              <p:cNvSpPr/>
              <p:nvPr/>
            </p:nvSpPr>
            <p:spPr>
              <a:xfrm>
                <a:off x="6627072" y="2968041"/>
                <a:ext cx="628735" cy="628735"/>
              </a:xfrm>
              <a:prstGeom prst="ellipse">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280">
                <a:extLst>
                  <a:ext uri="{FF2B5EF4-FFF2-40B4-BE49-F238E27FC236}">
                    <a16:creationId xmlns:a16="http://schemas.microsoft.com/office/drawing/2014/main" id="{A645ADF2-4E0E-4544-93B6-2F7494E5C525}"/>
                  </a:ext>
                </a:extLst>
              </p:cNvPr>
              <p:cNvSpPr>
                <a:spLocks noChangeAspect="1" noEditPoints="1"/>
              </p:cNvSpPr>
              <p:nvPr/>
            </p:nvSpPr>
            <p:spPr bwMode="auto">
              <a:xfrm>
                <a:off x="6728689" y="3144460"/>
                <a:ext cx="425500" cy="272320"/>
              </a:xfrm>
              <a:custGeom>
                <a:avLst/>
                <a:gdLst>
                  <a:gd name="T0" fmla="*/ 195 w 247"/>
                  <a:gd name="T1" fmla="*/ 1 h 157"/>
                  <a:gd name="T2" fmla="*/ 171 w 247"/>
                  <a:gd name="T3" fmla="*/ 27 h 157"/>
                  <a:gd name="T4" fmla="*/ 96 w 247"/>
                  <a:gd name="T5" fmla="*/ 30 h 157"/>
                  <a:gd name="T6" fmla="*/ 69 w 247"/>
                  <a:gd name="T7" fmla="*/ 25 h 157"/>
                  <a:gd name="T8" fmla="*/ 48 w 247"/>
                  <a:gd name="T9" fmla="*/ 0 h 157"/>
                  <a:gd name="T10" fmla="*/ 21 w 247"/>
                  <a:gd name="T11" fmla="*/ 94 h 157"/>
                  <a:gd name="T12" fmla="*/ 37 w 247"/>
                  <a:gd name="T13" fmla="*/ 89 h 157"/>
                  <a:gd name="T14" fmla="*/ 54 w 247"/>
                  <a:gd name="T15" fmla="*/ 120 h 157"/>
                  <a:gd name="T16" fmla="*/ 76 w 247"/>
                  <a:gd name="T17" fmla="*/ 144 h 157"/>
                  <a:gd name="T18" fmla="*/ 102 w 247"/>
                  <a:gd name="T19" fmla="*/ 157 h 157"/>
                  <a:gd name="T20" fmla="*/ 136 w 247"/>
                  <a:gd name="T21" fmla="*/ 154 h 157"/>
                  <a:gd name="T22" fmla="*/ 171 w 247"/>
                  <a:gd name="T23" fmla="*/ 131 h 157"/>
                  <a:gd name="T24" fmla="*/ 200 w 247"/>
                  <a:gd name="T25" fmla="*/ 97 h 157"/>
                  <a:gd name="T26" fmla="*/ 216 w 247"/>
                  <a:gd name="T27" fmla="*/ 91 h 157"/>
                  <a:gd name="T28" fmla="*/ 245 w 247"/>
                  <a:gd name="T29" fmla="*/ 74 h 157"/>
                  <a:gd name="T30" fmla="*/ 222 w 247"/>
                  <a:gd name="T31" fmla="*/ 87 h 157"/>
                  <a:gd name="T32" fmla="*/ 195 w 247"/>
                  <a:gd name="T33" fmla="*/ 91 h 157"/>
                  <a:gd name="T34" fmla="*/ 180 w 247"/>
                  <a:gd name="T35" fmla="*/ 80 h 157"/>
                  <a:gd name="T36" fmla="*/ 122 w 247"/>
                  <a:gd name="T37" fmla="*/ 45 h 157"/>
                  <a:gd name="T38" fmla="*/ 87 w 247"/>
                  <a:gd name="T39" fmla="*/ 65 h 157"/>
                  <a:gd name="T40" fmla="*/ 101 w 247"/>
                  <a:gd name="T41" fmla="*/ 35 h 157"/>
                  <a:gd name="T42" fmla="*/ 159 w 247"/>
                  <a:gd name="T43" fmla="*/ 32 h 157"/>
                  <a:gd name="T44" fmla="*/ 204 w 247"/>
                  <a:gd name="T45" fmla="*/ 84 h 157"/>
                  <a:gd name="T46" fmla="*/ 64 w 247"/>
                  <a:gd name="T47" fmla="*/ 18 h 157"/>
                  <a:gd name="T48" fmla="*/ 98 w 247"/>
                  <a:gd name="T49" fmla="*/ 148 h 157"/>
                  <a:gd name="T50" fmla="*/ 97 w 247"/>
                  <a:gd name="T51" fmla="*/ 139 h 157"/>
                  <a:gd name="T52" fmla="*/ 112 w 247"/>
                  <a:gd name="T53" fmla="*/ 129 h 157"/>
                  <a:gd name="T54" fmla="*/ 105 w 247"/>
                  <a:gd name="T55" fmla="*/ 148 h 157"/>
                  <a:gd name="T56" fmla="*/ 78 w 247"/>
                  <a:gd name="T57" fmla="*/ 131 h 157"/>
                  <a:gd name="T58" fmla="*/ 93 w 247"/>
                  <a:gd name="T59" fmla="*/ 111 h 157"/>
                  <a:gd name="T60" fmla="*/ 92 w 247"/>
                  <a:gd name="T61" fmla="*/ 132 h 157"/>
                  <a:gd name="T62" fmla="*/ 62 w 247"/>
                  <a:gd name="T63" fmla="*/ 119 h 157"/>
                  <a:gd name="T64" fmla="*/ 70 w 247"/>
                  <a:gd name="T65" fmla="*/ 108 h 157"/>
                  <a:gd name="T66" fmla="*/ 86 w 247"/>
                  <a:gd name="T67" fmla="*/ 96 h 157"/>
                  <a:gd name="T68" fmla="*/ 75 w 247"/>
                  <a:gd name="T69" fmla="*/ 122 h 157"/>
                  <a:gd name="T70" fmla="*/ 68 w 247"/>
                  <a:gd name="T71" fmla="*/ 128 h 157"/>
                  <a:gd name="T72" fmla="*/ 49 w 247"/>
                  <a:gd name="T73" fmla="*/ 103 h 157"/>
                  <a:gd name="T74" fmla="*/ 62 w 247"/>
                  <a:gd name="T75" fmla="*/ 96 h 157"/>
                  <a:gd name="T76" fmla="*/ 61 w 247"/>
                  <a:gd name="T77" fmla="*/ 107 h 157"/>
                  <a:gd name="T78" fmla="*/ 51 w 247"/>
                  <a:gd name="T79" fmla="*/ 111 h 157"/>
                  <a:gd name="T80" fmla="*/ 148 w 247"/>
                  <a:gd name="T81" fmla="*/ 88 h 157"/>
                  <a:gd name="T82" fmla="*/ 176 w 247"/>
                  <a:gd name="T83" fmla="*/ 122 h 157"/>
                  <a:gd name="T84" fmla="*/ 134 w 247"/>
                  <a:gd name="T85" fmla="*/ 112 h 157"/>
                  <a:gd name="T86" fmla="*/ 153 w 247"/>
                  <a:gd name="T87" fmla="*/ 136 h 157"/>
                  <a:gd name="T88" fmla="*/ 124 w 247"/>
                  <a:gd name="T89" fmla="*/ 131 h 157"/>
                  <a:gd name="T90" fmla="*/ 129 w 247"/>
                  <a:gd name="T91" fmla="*/ 146 h 157"/>
                  <a:gd name="T92" fmla="*/ 109 w 247"/>
                  <a:gd name="T93" fmla="*/ 120 h 157"/>
                  <a:gd name="T94" fmla="*/ 82 w 247"/>
                  <a:gd name="T95" fmla="*/ 87 h 157"/>
                  <a:gd name="T96" fmla="*/ 58 w 247"/>
                  <a:gd name="T97" fmla="*/ 87 h 157"/>
                  <a:gd name="T98" fmla="*/ 38 w 247"/>
                  <a:gd name="T99" fmla="*/ 78 h 157"/>
                  <a:gd name="T100" fmla="*/ 88 w 247"/>
                  <a:gd name="T101" fmla="*/ 40 h 157"/>
                  <a:gd name="T102" fmla="*/ 85 w 247"/>
                  <a:gd name="T103" fmla="*/ 73 h 157"/>
                  <a:gd name="T104" fmla="*/ 150 w 247"/>
                  <a:gd name="T105" fmla="*/ 68 h 157"/>
                  <a:gd name="T106" fmla="*/ 186 w 247"/>
                  <a:gd name="T107"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157">
                    <a:moveTo>
                      <a:pt x="245" y="74"/>
                    </a:moveTo>
                    <a:cubicBezTo>
                      <a:pt x="206" y="4"/>
                      <a:pt x="206" y="4"/>
                      <a:pt x="206" y="4"/>
                    </a:cubicBezTo>
                    <a:cubicBezTo>
                      <a:pt x="204" y="2"/>
                      <a:pt x="202" y="0"/>
                      <a:pt x="199" y="0"/>
                    </a:cubicBezTo>
                    <a:cubicBezTo>
                      <a:pt x="198" y="0"/>
                      <a:pt x="196" y="1"/>
                      <a:pt x="195" y="1"/>
                    </a:cubicBezTo>
                    <a:cubicBezTo>
                      <a:pt x="179" y="11"/>
                      <a:pt x="179" y="11"/>
                      <a:pt x="179" y="11"/>
                    </a:cubicBezTo>
                    <a:cubicBezTo>
                      <a:pt x="176" y="13"/>
                      <a:pt x="175" y="18"/>
                      <a:pt x="177" y="21"/>
                    </a:cubicBezTo>
                    <a:cubicBezTo>
                      <a:pt x="179" y="25"/>
                      <a:pt x="179" y="25"/>
                      <a:pt x="179" y="25"/>
                    </a:cubicBezTo>
                    <a:cubicBezTo>
                      <a:pt x="176" y="26"/>
                      <a:pt x="174" y="27"/>
                      <a:pt x="171" y="27"/>
                    </a:cubicBezTo>
                    <a:cubicBezTo>
                      <a:pt x="168" y="26"/>
                      <a:pt x="164" y="26"/>
                      <a:pt x="161" y="25"/>
                    </a:cubicBezTo>
                    <a:cubicBezTo>
                      <a:pt x="154" y="23"/>
                      <a:pt x="146" y="21"/>
                      <a:pt x="137" y="21"/>
                    </a:cubicBezTo>
                    <a:cubicBezTo>
                      <a:pt x="137" y="21"/>
                      <a:pt x="137" y="21"/>
                      <a:pt x="137" y="21"/>
                    </a:cubicBezTo>
                    <a:cubicBezTo>
                      <a:pt x="123" y="21"/>
                      <a:pt x="101" y="23"/>
                      <a:pt x="96" y="30"/>
                    </a:cubicBezTo>
                    <a:cubicBezTo>
                      <a:pt x="95" y="31"/>
                      <a:pt x="94" y="32"/>
                      <a:pt x="93" y="33"/>
                    </a:cubicBezTo>
                    <a:cubicBezTo>
                      <a:pt x="92" y="33"/>
                      <a:pt x="91" y="32"/>
                      <a:pt x="89" y="32"/>
                    </a:cubicBezTo>
                    <a:cubicBezTo>
                      <a:pt x="85" y="32"/>
                      <a:pt x="79" y="31"/>
                      <a:pt x="77" y="30"/>
                    </a:cubicBezTo>
                    <a:cubicBezTo>
                      <a:pt x="75" y="29"/>
                      <a:pt x="72" y="27"/>
                      <a:pt x="69" y="25"/>
                    </a:cubicBezTo>
                    <a:cubicBezTo>
                      <a:pt x="70" y="21"/>
                      <a:pt x="70" y="21"/>
                      <a:pt x="70" y="21"/>
                    </a:cubicBezTo>
                    <a:cubicBezTo>
                      <a:pt x="72" y="18"/>
                      <a:pt x="71" y="13"/>
                      <a:pt x="68" y="11"/>
                    </a:cubicBezTo>
                    <a:cubicBezTo>
                      <a:pt x="52" y="1"/>
                      <a:pt x="52" y="1"/>
                      <a:pt x="52" y="1"/>
                    </a:cubicBezTo>
                    <a:cubicBezTo>
                      <a:pt x="51" y="1"/>
                      <a:pt x="49" y="0"/>
                      <a:pt x="48" y="0"/>
                    </a:cubicBezTo>
                    <a:cubicBezTo>
                      <a:pt x="45" y="0"/>
                      <a:pt x="43" y="2"/>
                      <a:pt x="41" y="4"/>
                    </a:cubicBezTo>
                    <a:cubicBezTo>
                      <a:pt x="2" y="74"/>
                      <a:pt x="2" y="74"/>
                      <a:pt x="2" y="74"/>
                    </a:cubicBezTo>
                    <a:cubicBezTo>
                      <a:pt x="0" y="77"/>
                      <a:pt x="2" y="82"/>
                      <a:pt x="5" y="84"/>
                    </a:cubicBezTo>
                    <a:cubicBezTo>
                      <a:pt x="21" y="94"/>
                      <a:pt x="21" y="94"/>
                      <a:pt x="21" y="94"/>
                    </a:cubicBezTo>
                    <a:cubicBezTo>
                      <a:pt x="22" y="94"/>
                      <a:pt x="23" y="95"/>
                      <a:pt x="25" y="95"/>
                    </a:cubicBezTo>
                    <a:cubicBezTo>
                      <a:pt x="27" y="95"/>
                      <a:pt x="30" y="93"/>
                      <a:pt x="31" y="91"/>
                    </a:cubicBezTo>
                    <a:cubicBezTo>
                      <a:pt x="34" y="85"/>
                      <a:pt x="34" y="85"/>
                      <a:pt x="34" y="85"/>
                    </a:cubicBezTo>
                    <a:cubicBezTo>
                      <a:pt x="37" y="89"/>
                      <a:pt x="37" y="89"/>
                      <a:pt x="37" y="89"/>
                    </a:cubicBezTo>
                    <a:cubicBezTo>
                      <a:pt x="44" y="97"/>
                      <a:pt x="44" y="97"/>
                      <a:pt x="44" y="97"/>
                    </a:cubicBezTo>
                    <a:cubicBezTo>
                      <a:pt x="43" y="98"/>
                      <a:pt x="43" y="98"/>
                      <a:pt x="43" y="98"/>
                    </a:cubicBezTo>
                    <a:cubicBezTo>
                      <a:pt x="39" y="104"/>
                      <a:pt x="40" y="112"/>
                      <a:pt x="46" y="117"/>
                    </a:cubicBezTo>
                    <a:cubicBezTo>
                      <a:pt x="48" y="119"/>
                      <a:pt x="51" y="120"/>
                      <a:pt x="54" y="120"/>
                    </a:cubicBezTo>
                    <a:cubicBezTo>
                      <a:pt x="54" y="125"/>
                      <a:pt x="56" y="130"/>
                      <a:pt x="59" y="133"/>
                    </a:cubicBezTo>
                    <a:cubicBezTo>
                      <a:pt x="62" y="135"/>
                      <a:pt x="65" y="136"/>
                      <a:pt x="68" y="136"/>
                    </a:cubicBezTo>
                    <a:cubicBezTo>
                      <a:pt x="69" y="136"/>
                      <a:pt x="70" y="136"/>
                      <a:pt x="71" y="136"/>
                    </a:cubicBezTo>
                    <a:cubicBezTo>
                      <a:pt x="71" y="139"/>
                      <a:pt x="73" y="142"/>
                      <a:pt x="76" y="144"/>
                    </a:cubicBezTo>
                    <a:cubicBezTo>
                      <a:pt x="78" y="146"/>
                      <a:pt x="81" y="147"/>
                      <a:pt x="85" y="147"/>
                    </a:cubicBezTo>
                    <a:cubicBezTo>
                      <a:pt x="86" y="147"/>
                      <a:pt x="87" y="147"/>
                      <a:pt x="88" y="146"/>
                    </a:cubicBezTo>
                    <a:cubicBezTo>
                      <a:pt x="89" y="149"/>
                      <a:pt x="91" y="152"/>
                      <a:pt x="93" y="154"/>
                    </a:cubicBezTo>
                    <a:cubicBezTo>
                      <a:pt x="96" y="156"/>
                      <a:pt x="99" y="157"/>
                      <a:pt x="102" y="157"/>
                    </a:cubicBezTo>
                    <a:cubicBezTo>
                      <a:pt x="106" y="157"/>
                      <a:pt x="109" y="155"/>
                      <a:pt x="112" y="152"/>
                    </a:cubicBezTo>
                    <a:cubicBezTo>
                      <a:pt x="114" y="150"/>
                      <a:pt x="114" y="150"/>
                      <a:pt x="114" y="150"/>
                    </a:cubicBezTo>
                    <a:cubicBezTo>
                      <a:pt x="118" y="151"/>
                      <a:pt x="123" y="153"/>
                      <a:pt x="128" y="154"/>
                    </a:cubicBezTo>
                    <a:cubicBezTo>
                      <a:pt x="131" y="154"/>
                      <a:pt x="133" y="154"/>
                      <a:pt x="136" y="154"/>
                    </a:cubicBezTo>
                    <a:cubicBezTo>
                      <a:pt x="139" y="155"/>
                      <a:pt x="143" y="154"/>
                      <a:pt x="146" y="152"/>
                    </a:cubicBezTo>
                    <a:cubicBezTo>
                      <a:pt x="149" y="150"/>
                      <a:pt x="152" y="147"/>
                      <a:pt x="155" y="144"/>
                    </a:cubicBezTo>
                    <a:cubicBezTo>
                      <a:pt x="157" y="144"/>
                      <a:pt x="162" y="144"/>
                      <a:pt x="165" y="142"/>
                    </a:cubicBezTo>
                    <a:cubicBezTo>
                      <a:pt x="169" y="139"/>
                      <a:pt x="170" y="134"/>
                      <a:pt x="171" y="131"/>
                    </a:cubicBezTo>
                    <a:cubicBezTo>
                      <a:pt x="174" y="131"/>
                      <a:pt x="178" y="130"/>
                      <a:pt x="180" y="128"/>
                    </a:cubicBezTo>
                    <a:cubicBezTo>
                      <a:pt x="184" y="125"/>
                      <a:pt x="186" y="122"/>
                      <a:pt x="186" y="118"/>
                    </a:cubicBezTo>
                    <a:cubicBezTo>
                      <a:pt x="191" y="118"/>
                      <a:pt x="196" y="117"/>
                      <a:pt x="200" y="110"/>
                    </a:cubicBezTo>
                    <a:cubicBezTo>
                      <a:pt x="202" y="106"/>
                      <a:pt x="202" y="101"/>
                      <a:pt x="200" y="97"/>
                    </a:cubicBezTo>
                    <a:cubicBezTo>
                      <a:pt x="202" y="96"/>
                      <a:pt x="204" y="94"/>
                      <a:pt x="206" y="92"/>
                    </a:cubicBezTo>
                    <a:cubicBezTo>
                      <a:pt x="208" y="91"/>
                      <a:pt x="209" y="90"/>
                      <a:pt x="210" y="89"/>
                    </a:cubicBezTo>
                    <a:cubicBezTo>
                      <a:pt x="211" y="88"/>
                      <a:pt x="212" y="87"/>
                      <a:pt x="213" y="86"/>
                    </a:cubicBezTo>
                    <a:cubicBezTo>
                      <a:pt x="216" y="91"/>
                      <a:pt x="216" y="91"/>
                      <a:pt x="216" y="91"/>
                    </a:cubicBezTo>
                    <a:cubicBezTo>
                      <a:pt x="217" y="93"/>
                      <a:pt x="220" y="95"/>
                      <a:pt x="222" y="95"/>
                    </a:cubicBezTo>
                    <a:cubicBezTo>
                      <a:pt x="224" y="95"/>
                      <a:pt x="225" y="94"/>
                      <a:pt x="226" y="94"/>
                    </a:cubicBezTo>
                    <a:cubicBezTo>
                      <a:pt x="242" y="84"/>
                      <a:pt x="242" y="84"/>
                      <a:pt x="242" y="84"/>
                    </a:cubicBezTo>
                    <a:cubicBezTo>
                      <a:pt x="246" y="82"/>
                      <a:pt x="247" y="77"/>
                      <a:pt x="245" y="74"/>
                    </a:cubicBezTo>
                    <a:close/>
                    <a:moveTo>
                      <a:pt x="183" y="18"/>
                    </a:moveTo>
                    <a:cubicBezTo>
                      <a:pt x="199" y="8"/>
                      <a:pt x="199" y="8"/>
                      <a:pt x="199" y="8"/>
                    </a:cubicBezTo>
                    <a:cubicBezTo>
                      <a:pt x="238" y="77"/>
                      <a:pt x="238" y="77"/>
                      <a:pt x="238" y="77"/>
                    </a:cubicBezTo>
                    <a:cubicBezTo>
                      <a:pt x="222" y="87"/>
                      <a:pt x="222" y="87"/>
                      <a:pt x="222" y="87"/>
                    </a:cubicBezTo>
                    <a:lnTo>
                      <a:pt x="183" y="18"/>
                    </a:lnTo>
                    <a:close/>
                    <a:moveTo>
                      <a:pt x="204" y="84"/>
                    </a:moveTo>
                    <a:cubicBezTo>
                      <a:pt x="203" y="85"/>
                      <a:pt x="202" y="86"/>
                      <a:pt x="201" y="87"/>
                    </a:cubicBezTo>
                    <a:cubicBezTo>
                      <a:pt x="199" y="89"/>
                      <a:pt x="197" y="90"/>
                      <a:pt x="195" y="91"/>
                    </a:cubicBezTo>
                    <a:cubicBezTo>
                      <a:pt x="195" y="91"/>
                      <a:pt x="195" y="91"/>
                      <a:pt x="195" y="91"/>
                    </a:cubicBezTo>
                    <a:cubicBezTo>
                      <a:pt x="191" y="88"/>
                      <a:pt x="191" y="88"/>
                      <a:pt x="191" y="88"/>
                    </a:cubicBezTo>
                    <a:cubicBezTo>
                      <a:pt x="191" y="88"/>
                      <a:pt x="191" y="88"/>
                      <a:pt x="191" y="88"/>
                    </a:cubicBezTo>
                    <a:cubicBezTo>
                      <a:pt x="190" y="88"/>
                      <a:pt x="187" y="85"/>
                      <a:pt x="180" y="80"/>
                    </a:cubicBezTo>
                    <a:cubicBezTo>
                      <a:pt x="175" y="76"/>
                      <a:pt x="168" y="71"/>
                      <a:pt x="159" y="65"/>
                    </a:cubicBezTo>
                    <a:cubicBezTo>
                      <a:pt x="158" y="64"/>
                      <a:pt x="154" y="62"/>
                      <a:pt x="153" y="61"/>
                    </a:cubicBezTo>
                    <a:cubicBezTo>
                      <a:pt x="140" y="53"/>
                      <a:pt x="124" y="45"/>
                      <a:pt x="124" y="45"/>
                    </a:cubicBezTo>
                    <a:cubicBezTo>
                      <a:pt x="123" y="45"/>
                      <a:pt x="123" y="45"/>
                      <a:pt x="122" y="45"/>
                    </a:cubicBezTo>
                    <a:cubicBezTo>
                      <a:pt x="122" y="45"/>
                      <a:pt x="121" y="45"/>
                      <a:pt x="121" y="45"/>
                    </a:cubicBezTo>
                    <a:cubicBezTo>
                      <a:pt x="111" y="48"/>
                      <a:pt x="111" y="48"/>
                      <a:pt x="111" y="48"/>
                    </a:cubicBezTo>
                    <a:cubicBezTo>
                      <a:pt x="110" y="48"/>
                      <a:pt x="109" y="49"/>
                      <a:pt x="109" y="50"/>
                    </a:cubicBezTo>
                    <a:cubicBezTo>
                      <a:pt x="109" y="50"/>
                      <a:pt x="100" y="64"/>
                      <a:pt x="87" y="65"/>
                    </a:cubicBezTo>
                    <a:cubicBezTo>
                      <a:pt x="86" y="65"/>
                      <a:pt x="86" y="65"/>
                      <a:pt x="85" y="65"/>
                    </a:cubicBezTo>
                    <a:cubicBezTo>
                      <a:pt x="85" y="65"/>
                      <a:pt x="84" y="65"/>
                      <a:pt x="83" y="65"/>
                    </a:cubicBezTo>
                    <a:cubicBezTo>
                      <a:pt x="83" y="65"/>
                      <a:pt x="83" y="64"/>
                      <a:pt x="84" y="60"/>
                    </a:cubicBezTo>
                    <a:cubicBezTo>
                      <a:pt x="87" y="55"/>
                      <a:pt x="100" y="36"/>
                      <a:pt x="101" y="35"/>
                    </a:cubicBezTo>
                    <a:cubicBezTo>
                      <a:pt x="102" y="34"/>
                      <a:pt x="102" y="34"/>
                      <a:pt x="102" y="34"/>
                    </a:cubicBezTo>
                    <a:cubicBezTo>
                      <a:pt x="104" y="32"/>
                      <a:pt x="117" y="29"/>
                      <a:pt x="137" y="29"/>
                    </a:cubicBezTo>
                    <a:cubicBezTo>
                      <a:pt x="137" y="29"/>
                      <a:pt x="137" y="29"/>
                      <a:pt x="137" y="29"/>
                    </a:cubicBezTo>
                    <a:cubicBezTo>
                      <a:pt x="145" y="29"/>
                      <a:pt x="153" y="31"/>
                      <a:pt x="159" y="32"/>
                    </a:cubicBezTo>
                    <a:cubicBezTo>
                      <a:pt x="163" y="33"/>
                      <a:pt x="166" y="34"/>
                      <a:pt x="170" y="34"/>
                    </a:cubicBezTo>
                    <a:cubicBezTo>
                      <a:pt x="174" y="34"/>
                      <a:pt x="179" y="34"/>
                      <a:pt x="183" y="32"/>
                    </a:cubicBezTo>
                    <a:cubicBezTo>
                      <a:pt x="209" y="79"/>
                      <a:pt x="209" y="79"/>
                      <a:pt x="209" y="79"/>
                    </a:cubicBezTo>
                    <a:cubicBezTo>
                      <a:pt x="209" y="79"/>
                      <a:pt x="206" y="82"/>
                      <a:pt x="204" y="84"/>
                    </a:cubicBezTo>
                    <a:close/>
                    <a:moveTo>
                      <a:pt x="25" y="87"/>
                    </a:moveTo>
                    <a:cubicBezTo>
                      <a:pt x="9" y="77"/>
                      <a:pt x="9" y="77"/>
                      <a:pt x="9" y="77"/>
                    </a:cubicBezTo>
                    <a:cubicBezTo>
                      <a:pt x="48" y="8"/>
                      <a:pt x="48" y="8"/>
                      <a:pt x="48" y="8"/>
                    </a:cubicBezTo>
                    <a:cubicBezTo>
                      <a:pt x="64" y="18"/>
                      <a:pt x="64" y="18"/>
                      <a:pt x="64" y="18"/>
                    </a:cubicBezTo>
                    <a:lnTo>
                      <a:pt x="25" y="87"/>
                    </a:lnTo>
                    <a:close/>
                    <a:moveTo>
                      <a:pt x="105" y="148"/>
                    </a:moveTo>
                    <a:cubicBezTo>
                      <a:pt x="105" y="149"/>
                      <a:pt x="103" y="149"/>
                      <a:pt x="102" y="149"/>
                    </a:cubicBezTo>
                    <a:cubicBezTo>
                      <a:pt x="101" y="149"/>
                      <a:pt x="99" y="149"/>
                      <a:pt x="98" y="148"/>
                    </a:cubicBezTo>
                    <a:cubicBezTo>
                      <a:pt x="96" y="146"/>
                      <a:pt x="95" y="144"/>
                      <a:pt x="95" y="142"/>
                    </a:cubicBezTo>
                    <a:cubicBezTo>
                      <a:pt x="95" y="141"/>
                      <a:pt x="96" y="140"/>
                      <a:pt x="96" y="139"/>
                    </a:cubicBezTo>
                    <a:cubicBezTo>
                      <a:pt x="96" y="139"/>
                      <a:pt x="96" y="139"/>
                      <a:pt x="96" y="139"/>
                    </a:cubicBezTo>
                    <a:cubicBezTo>
                      <a:pt x="97" y="139"/>
                      <a:pt x="97" y="139"/>
                      <a:pt x="97" y="139"/>
                    </a:cubicBezTo>
                    <a:cubicBezTo>
                      <a:pt x="99" y="135"/>
                      <a:pt x="99" y="135"/>
                      <a:pt x="99" y="135"/>
                    </a:cubicBezTo>
                    <a:cubicBezTo>
                      <a:pt x="104" y="129"/>
                      <a:pt x="104" y="129"/>
                      <a:pt x="104" y="129"/>
                    </a:cubicBezTo>
                    <a:cubicBezTo>
                      <a:pt x="105" y="128"/>
                      <a:pt x="106" y="127"/>
                      <a:pt x="108" y="127"/>
                    </a:cubicBezTo>
                    <a:cubicBezTo>
                      <a:pt x="109" y="127"/>
                      <a:pt x="110" y="128"/>
                      <a:pt x="112" y="129"/>
                    </a:cubicBezTo>
                    <a:cubicBezTo>
                      <a:pt x="114" y="131"/>
                      <a:pt x="115" y="135"/>
                      <a:pt x="113" y="137"/>
                    </a:cubicBezTo>
                    <a:cubicBezTo>
                      <a:pt x="111" y="140"/>
                      <a:pt x="111" y="140"/>
                      <a:pt x="111" y="140"/>
                    </a:cubicBezTo>
                    <a:cubicBezTo>
                      <a:pt x="106" y="147"/>
                      <a:pt x="106" y="147"/>
                      <a:pt x="106" y="147"/>
                    </a:cubicBezTo>
                    <a:lnTo>
                      <a:pt x="105" y="148"/>
                    </a:lnTo>
                    <a:close/>
                    <a:moveTo>
                      <a:pt x="85" y="139"/>
                    </a:moveTo>
                    <a:cubicBezTo>
                      <a:pt x="83" y="139"/>
                      <a:pt x="82" y="139"/>
                      <a:pt x="81" y="138"/>
                    </a:cubicBezTo>
                    <a:cubicBezTo>
                      <a:pt x="79" y="136"/>
                      <a:pt x="78" y="135"/>
                      <a:pt x="78" y="133"/>
                    </a:cubicBezTo>
                    <a:cubicBezTo>
                      <a:pt x="78" y="132"/>
                      <a:pt x="78" y="131"/>
                      <a:pt x="78" y="131"/>
                    </a:cubicBezTo>
                    <a:cubicBezTo>
                      <a:pt x="78" y="130"/>
                      <a:pt x="79" y="130"/>
                      <a:pt x="79" y="130"/>
                    </a:cubicBezTo>
                    <a:cubicBezTo>
                      <a:pt x="82" y="126"/>
                      <a:pt x="82" y="126"/>
                      <a:pt x="82" y="126"/>
                    </a:cubicBezTo>
                    <a:cubicBezTo>
                      <a:pt x="92" y="112"/>
                      <a:pt x="92" y="112"/>
                      <a:pt x="92" y="112"/>
                    </a:cubicBezTo>
                    <a:cubicBezTo>
                      <a:pt x="92" y="111"/>
                      <a:pt x="93" y="111"/>
                      <a:pt x="93" y="111"/>
                    </a:cubicBezTo>
                    <a:cubicBezTo>
                      <a:pt x="94" y="110"/>
                      <a:pt x="95" y="110"/>
                      <a:pt x="95" y="110"/>
                    </a:cubicBezTo>
                    <a:cubicBezTo>
                      <a:pt x="97" y="110"/>
                      <a:pt x="98" y="111"/>
                      <a:pt x="99" y="112"/>
                    </a:cubicBezTo>
                    <a:cubicBezTo>
                      <a:pt x="102" y="114"/>
                      <a:pt x="103" y="118"/>
                      <a:pt x="101" y="120"/>
                    </a:cubicBezTo>
                    <a:cubicBezTo>
                      <a:pt x="92" y="132"/>
                      <a:pt x="92" y="132"/>
                      <a:pt x="92" y="132"/>
                    </a:cubicBezTo>
                    <a:cubicBezTo>
                      <a:pt x="88" y="138"/>
                      <a:pt x="88" y="138"/>
                      <a:pt x="88" y="138"/>
                    </a:cubicBezTo>
                    <a:cubicBezTo>
                      <a:pt x="88" y="138"/>
                      <a:pt x="88" y="138"/>
                      <a:pt x="88" y="138"/>
                    </a:cubicBezTo>
                    <a:cubicBezTo>
                      <a:pt x="87" y="139"/>
                      <a:pt x="86" y="139"/>
                      <a:pt x="85" y="139"/>
                    </a:cubicBezTo>
                    <a:close/>
                    <a:moveTo>
                      <a:pt x="62" y="119"/>
                    </a:moveTo>
                    <a:cubicBezTo>
                      <a:pt x="62" y="119"/>
                      <a:pt x="62" y="119"/>
                      <a:pt x="62" y="118"/>
                    </a:cubicBezTo>
                    <a:cubicBezTo>
                      <a:pt x="66" y="113"/>
                      <a:pt x="66" y="113"/>
                      <a:pt x="66" y="113"/>
                    </a:cubicBezTo>
                    <a:cubicBezTo>
                      <a:pt x="67" y="113"/>
                      <a:pt x="67" y="113"/>
                      <a:pt x="67" y="113"/>
                    </a:cubicBezTo>
                    <a:cubicBezTo>
                      <a:pt x="70" y="108"/>
                      <a:pt x="70" y="108"/>
                      <a:pt x="70" y="108"/>
                    </a:cubicBezTo>
                    <a:cubicBezTo>
                      <a:pt x="70" y="108"/>
                      <a:pt x="70" y="108"/>
                      <a:pt x="70" y="108"/>
                    </a:cubicBezTo>
                    <a:cubicBezTo>
                      <a:pt x="79" y="96"/>
                      <a:pt x="79" y="96"/>
                      <a:pt x="79" y="96"/>
                    </a:cubicBezTo>
                    <a:cubicBezTo>
                      <a:pt x="80" y="95"/>
                      <a:pt x="81" y="95"/>
                      <a:pt x="82" y="95"/>
                    </a:cubicBezTo>
                    <a:cubicBezTo>
                      <a:pt x="84" y="95"/>
                      <a:pt x="85" y="95"/>
                      <a:pt x="86" y="96"/>
                    </a:cubicBezTo>
                    <a:cubicBezTo>
                      <a:pt x="89" y="98"/>
                      <a:pt x="90" y="102"/>
                      <a:pt x="88" y="104"/>
                    </a:cubicBezTo>
                    <a:cubicBezTo>
                      <a:pt x="87" y="105"/>
                      <a:pt x="87" y="105"/>
                      <a:pt x="87" y="105"/>
                    </a:cubicBezTo>
                    <a:cubicBezTo>
                      <a:pt x="87" y="106"/>
                      <a:pt x="86" y="106"/>
                      <a:pt x="86" y="107"/>
                    </a:cubicBezTo>
                    <a:cubicBezTo>
                      <a:pt x="75" y="122"/>
                      <a:pt x="75" y="122"/>
                      <a:pt x="75" y="122"/>
                    </a:cubicBezTo>
                    <a:cubicBezTo>
                      <a:pt x="72" y="125"/>
                      <a:pt x="72" y="125"/>
                      <a:pt x="72" y="125"/>
                    </a:cubicBezTo>
                    <a:cubicBezTo>
                      <a:pt x="72" y="126"/>
                      <a:pt x="72" y="126"/>
                      <a:pt x="71" y="127"/>
                    </a:cubicBezTo>
                    <a:cubicBezTo>
                      <a:pt x="71" y="127"/>
                      <a:pt x="71" y="127"/>
                      <a:pt x="70" y="128"/>
                    </a:cubicBezTo>
                    <a:cubicBezTo>
                      <a:pt x="70" y="128"/>
                      <a:pt x="69" y="128"/>
                      <a:pt x="68" y="128"/>
                    </a:cubicBezTo>
                    <a:cubicBezTo>
                      <a:pt x="67" y="128"/>
                      <a:pt x="65" y="128"/>
                      <a:pt x="64" y="127"/>
                    </a:cubicBezTo>
                    <a:cubicBezTo>
                      <a:pt x="62" y="125"/>
                      <a:pt x="61" y="122"/>
                      <a:pt x="62" y="119"/>
                    </a:cubicBezTo>
                    <a:close/>
                    <a:moveTo>
                      <a:pt x="49" y="103"/>
                    </a:moveTo>
                    <a:cubicBezTo>
                      <a:pt x="49" y="103"/>
                      <a:pt x="49" y="103"/>
                      <a:pt x="49" y="103"/>
                    </a:cubicBezTo>
                    <a:cubicBezTo>
                      <a:pt x="54" y="97"/>
                      <a:pt x="54" y="97"/>
                      <a:pt x="54" y="97"/>
                    </a:cubicBezTo>
                    <a:cubicBezTo>
                      <a:pt x="54" y="96"/>
                      <a:pt x="54" y="96"/>
                      <a:pt x="54" y="96"/>
                    </a:cubicBezTo>
                    <a:cubicBezTo>
                      <a:pt x="55" y="95"/>
                      <a:pt x="56" y="94"/>
                      <a:pt x="58" y="94"/>
                    </a:cubicBezTo>
                    <a:cubicBezTo>
                      <a:pt x="59" y="94"/>
                      <a:pt x="61" y="95"/>
                      <a:pt x="62" y="96"/>
                    </a:cubicBezTo>
                    <a:cubicBezTo>
                      <a:pt x="64" y="98"/>
                      <a:pt x="65" y="102"/>
                      <a:pt x="64" y="104"/>
                    </a:cubicBezTo>
                    <a:cubicBezTo>
                      <a:pt x="64" y="104"/>
                      <a:pt x="64" y="104"/>
                      <a:pt x="64" y="104"/>
                    </a:cubicBezTo>
                    <a:cubicBezTo>
                      <a:pt x="62" y="107"/>
                      <a:pt x="62" y="107"/>
                      <a:pt x="62" y="107"/>
                    </a:cubicBezTo>
                    <a:cubicBezTo>
                      <a:pt x="61" y="107"/>
                      <a:pt x="61" y="107"/>
                      <a:pt x="61" y="107"/>
                    </a:cubicBezTo>
                    <a:cubicBezTo>
                      <a:pt x="58" y="111"/>
                      <a:pt x="58" y="111"/>
                      <a:pt x="58" y="111"/>
                    </a:cubicBezTo>
                    <a:cubicBezTo>
                      <a:pt x="58" y="112"/>
                      <a:pt x="57" y="112"/>
                      <a:pt x="56" y="112"/>
                    </a:cubicBezTo>
                    <a:cubicBezTo>
                      <a:pt x="56" y="112"/>
                      <a:pt x="55" y="113"/>
                      <a:pt x="55" y="113"/>
                    </a:cubicBezTo>
                    <a:cubicBezTo>
                      <a:pt x="54" y="113"/>
                      <a:pt x="52" y="112"/>
                      <a:pt x="51" y="111"/>
                    </a:cubicBezTo>
                    <a:cubicBezTo>
                      <a:pt x="48" y="109"/>
                      <a:pt x="48" y="105"/>
                      <a:pt x="49" y="103"/>
                    </a:cubicBezTo>
                    <a:close/>
                    <a:moveTo>
                      <a:pt x="193" y="107"/>
                    </a:moveTo>
                    <a:cubicBezTo>
                      <a:pt x="191" y="111"/>
                      <a:pt x="186" y="110"/>
                      <a:pt x="184" y="110"/>
                    </a:cubicBezTo>
                    <a:cubicBezTo>
                      <a:pt x="148" y="88"/>
                      <a:pt x="148" y="88"/>
                      <a:pt x="148" y="88"/>
                    </a:cubicBezTo>
                    <a:cubicBezTo>
                      <a:pt x="146" y="87"/>
                      <a:pt x="144" y="87"/>
                      <a:pt x="143" y="89"/>
                    </a:cubicBezTo>
                    <a:cubicBezTo>
                      <a:pt x="142" y="91"/>
                      <a:pt x="143" y="93"/>
                      <a:pt x="144" y="94"/>
                    </a:cubicBezTo>
                    <a:cubicBezTo>
                      <a:pt x="178" y="115"/>
                      <a:pt x="178" y="115"/>
                      <a:pt x="178" y="115"/>
                    </a:cubicBezTo>
                    <a:cubicBezTo>
                      <a:pt x="179" y="117"/>
                      <a:pt x="178" y="120"/>
                      <a:pt x="176" y="122"/>
                    </a:cubicBezTo>
                    <a:cubicBezTo>
                      <a:pt x="174" y="123"/>
                      <a:pt x="171" y="123"/>
                      <a:pt x="168" y="123"/>
                    </a:cubicBezTo>
                    <a:cubicBezTo>
                      <a:pt x="138" y="106"/>
                      <a:pt x="138" y="106"/>
                      <a:pt x="138" y="106"/>
                    </a:cubicBezTo>
                    <a:cubicBezTo>
                      <a:pt x="136" y="105"/>
                      <a:pt x="134" y="105"/>
                      <a:pt x="133" y="107"/>
                    </a:cubicBezTo>
                    <a:cubicBezTo>
                      <a:pt x="132" y="109"/>
                      <a:pt x="132" y="111"/>
                      <a:pt x="134" y="112"/>
                    </a:cubicBezTo>
                    <a:cubicBezTo>
                      <a:pt x="134" y="112"/>
                      <a:pt x="134" y="112"/>
                      <a:pt x="134" y="112"/>
                    </a:cubicBezTo>
                    <a:cubicBezTo>
                      <a:pt x="163" y="129"/>
                      <a:pt x="163" y="129"/>
                      <a:pt x="163" y="129"/>
                    </a:cubicBezTo>
                    <a:cubicBezTo>
                      <a:pt x="163" y="131"/>
                      <a:pt x="162" y="134"/>
                      <a:pt x="161" y="135"/>
                    </a:cubicBezTo>
                    <a:cubicBezTo>
                      <a:pt x="159" y="136"/>
                      <a:pt x="155" y="136"/>
                      <a:pt x="153" y="136"/>
                    </a:cubicBezTo>
                    <a:cubicBezTo>
                      <a:pt x="153" y="136"/>
                      <a:pt x="153" y="136"/>
                      <a:pt x="153" y="136"/>
                    </a:cubicBezTo>
                    <a:cubicBezTo>
                      <a:pt x="127" y="124"/>
                      <a:pt x="127" y="124"/>
                      <a:pt x="127" y="124"/>
                    </a:cubicBezTo>
                    <a:cubicBezTo>
                      <a:pt x="126" y="123"/>
                      <a:pt x="123" y="124"/>
                      <a:pt x="122" y="126"/>
                    </a:cubicBezTo>
                    <a:cubicBezTo>
                      <a:pt x="121" y="127"/>
                      <a:pt x="122" y="130"/>
                      <a:pt x="124" y="131"/>
                    </a:cubicBezTo>
                    <a:cubicBezTo>
                      <a:pt x="147" y="142"/>
                      <a:pt x="147" y="142"/>
                      <a:pt x="147" y="142"/>
                    </a:cubicBezTo>
                    <a:cubicBezTo>
                      <a:pt x="145" y="143"/>
                      <a:pt x="144" y="145"/>
                      <a:pt x="142" y="146"/>
                    </a:cubicBezTo>
                    <a:cubicBezTo>
                      <a:pt x="138" y="148"/>
                      <a:pt x="132" y="147"/>
                      <a:pt x="130" y="146"/>
                    </a:cubicBezTo>
                    <a:cubicBezTo>
                      <a:pt x="129" y="146"/>
                      <a:pt x="129" y="146"/>
                      <a:pt x="129" y="146"/>
                    </a:cubicBezTo>
                    <a:cubicBezTo>
                      <a:pt x="126" y="145"/>
                      <a:pt x="122" y="144"/>
                      <a:pt x="118" y="143"/>
                    </a:cubicBezTo>
                    <a:cubicBezTo>
                      <a:pt x="120" y="141"/>
                      <a:pt x="120" y="141"/>
                      <a:pt x="120" y="141"/>
                    </a:cubicBezTo>
                    <a:cubicBezTo>
                      <a:pt x="124" y="136"/>
                      <a:pt x="122" y="128"/>
                      <a:pt x="116" y="123"/>
                    </a:cubicBezTo>
                    <a:cubicBezTo>
                      <a:pt x="114" y="121"/>
                      <a:pt x="112" y="120"/>
                      <a:pt x="109" y="120"/>
                    </a:cubicBezTo>
                    <a:cubicBezTo>
                      <a:pt x="110" y="114"/>
                      <a:pt x="108" y="109"/>
                      <a:pt x="104" y="106"/>
                    </a:cubicBezTo>
                    <a:cubicBezTo>
                      <a:pt x="102" y="104"/>
                      <a:pt x="99" y="103"/>
                      <a:pt x="97" y="102"/>
                    </a:cubicBezTo>
                    <a:cubicBezTo>
                      <a:pt x="97" y="98"/>
                      <a:pt x="95" y="93"/>
                      <a:pt x="91" y="90"/>
                    </a:cubicBezTo>
                    <a:cubicBezTo>
                      <a:pt x="89" y="88"/>
                      <a:pt x="85" y="87"/>
                      <a:pt x="82" y="87"/>
                    </a:cubicBezTo>
                    <a:cubicBezTo>
                      <a:pt x="78" y="87"/>
                      <a:pt x="75" y="89"/>
                      <a:pt x="73" y="92"/>
                    </a:cubicBezTo>
                    <a:cubicBezTo>
                      <a:pt x="71" y="95"/>
                      <a:pt x="71" y="95"/>
                      <a:pt x="71" y="95"/>
                    </a:cubicBezTo>
                    <a:cubicBezTo>
                      <a:pt x="70" y="93"/>
                      <a:pt x="68" y="91"/>
                      <a:pt x="67" y="90"/>
                    </a:cubicBezTo>
                    <a:cubicBezTo>
                      <a:pt x="64" y="88"/>
                      <a:pt x="61" y="87"/>
                      <a:pt x="58" y="87"/>
                    </a:cubicBezTo>
                    <a:cubicBezTo>
                      <a:pt x="54" y="87"/>
                      <a:pt x="51" y="88"/>
                      <a:pt x="49" y="91"/>
                    </a:cubicBezTo>
                    <a:cubicBezTo>
                      <a:pt x="43" y="84"/>
                      <a:pt x="43" y="84"/>
                      <a:pt x="43" y="84"/>
                    </a:cubicBezTo>
                    <a:cubicBezTo>
                      <a:pt x="43" y="84"/>
                      <a:pt x="43" y="84"/>
                      <a:pt x="43" y="84"/>
                    </a:cubicBezTo>
                    <a:cubicBezTo>
                      <a:pt x="38" y="78"/>
                      <a:pt x="38" y="78"/>
                      <a:pt x="38" y="78"/>
                    </a:cubicBezTo>
                    <a:cubicBezTo>
                      <a:pt x="65" y="31"/>
                      <a:pt x="65" y="31"/>
                      <a:pt x="65" y="31"/>
                    </a:cubicBezTo>
                    <a:cubicBezTo>
                      <a:pt x="68" y="33"/>
                      <a:pt x="71" y="35"/>
                      <a:pt x="73" y="36"/>
                    </a:cubicBezTo>
                    <a:cubicBezTo>
                      <a:pt x="76" y="38"/>
                      <a:pt x="82" y="39"/>
                      <a:pt x="88" y="40"/>
                    </a:cubicBezTo>
                    <a:cubicBezTo>
                      <a:pt x="88" y="40"/>
                      <a:pt x="88" y="40"/>
                      <a:pt x="88" y="40"/>
                    </a:cubicBezTo>
                    <a:cubicBezTo>
                      <a:pt x="84" y="45"/>
                      <a:pt x="80" y="51"/>
                      <a:pt x="77" y="57"/>
                    </a:cubicBezTo>
                    <a:cubicBezTo>
                      <a:pt x="77" y="58"/>
                      <a:pt x="77" y="58"/>
                      <a:pt x="77" y="58"/>
                    </a:cubicBezTo>
                    <a:cubicBezTo>
                      <a:pt x="76" y="61"/>
                      <a:pt x="75" y="66"/>
                      <a:pt x="77" y="69"/>
                    </a:cubicBezTo>
                    <a:cubicBezTo>
                      <a:pt x="79" y="71"/>
                      <a:pt x="82" y="73"/>
                      <a:pt x="85" y="73"/>
                    </a:cubicBezTo>
                    <a:cubicBezTo>
                      <a:pt x="86" y="73"/>
                      <a:pt x="87" y="73"/>
                      <a:pt x="88" y="72"/>
                    </a:cubicBezTo>
                    <a:cubicBezTo>
                      <a:pt x="102" y="71"/>
                      <a:pt x="112" y="59"/>
                      <a:pt x="114" y="55"/>
                    </a:cubicBezTo>
                    <a:cubicBezTo>
                      <a:pt x="122" y="52"/>
                      <a:pt x="122" y="52"/>
                      <a:pt x="122" y="52"/>
                    </a:cubicBezTo>
                    <a:cubicBezTo>
                      <a:pt x="126" y="55"/>
                      <a:pt x="139" y="62"/>
                      <a:pt x="150" y="68"/>
                    </a:cubicBezTo>
                    <a:cubicBezTo>
                      <a:pt x="155" y="71"/>
                      <a:pt x="155" y="71"/>
                      <a:pt x="155" y="71"/>
                    </a:cubicBezTo>
                    <a:cubicBezTo>
                      <a:pt x="164" y="78"/>
                      <a:pt x="171" y="83"/>
                      <a:pt x="176" y="86"/>
                    </a:cubicBezTo>
                    <a:cubicBezTo>
                      <a:pt x="179" y="89"/>
                      <a:pt x="183" y="92"/>
                      <a:pt x="186" y="94"/>
                    </a:cubicBezTo>
                    <a:cubicBezTo>
                      <a:pt x="186" y="94"/>
                      <a:pt x="186" y="94"/>
                      <a:pt x="186" y="94"/>
                    </a:cubicBezTo>
                    <a:cubicBezTo>
                      <a:pt x="191" y="98"/>
                      <a:pt x="191" y="98"/>
                      <a:pt x="191" y="98"/>
                    </a:cubicBezTo>
                    <a:cubicBezTo>
                      <a:pt x="195" y="102"/>
                      <a:pt x="194" y="105"/>
                      <a:pt x="193"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a:extLst>
                <a:ext uri="{FF2B5EF4-FFF2-40B4-BE49-F238E27FC236}">
                  <a16:creationId xmlns:a16="http://schemas.microsoft.com/office/drawing/2014/main" id="{5C2FAF9B-51A2-4C20-AF17-1AC57C54CE52}"/>
                </a:ext>
              </a:extLst>
            </p:cNvPr>
            <p:cNvSpPr txBox="1"/>
            <p:nvPr/>
          </p:nvSpPr>
          <p:spPr>
            <a:xfrm>
              <a:off x="7343227" y="3827602"/>
              <a:ext cx="3421712" cy="395173"/>
            </a:xfrm>
            <a:prstGeom prst="rect">
              <a:avLst/>
            </a:prstGeom>
            <a:noFill/>
          </p:spPr>
          <p:txBody>
            <a:bodyPr wrap="square" rtlCol="0">
              <a:spAutoFit/>
            </a:bodyPr>
            <a:lstStyle/>
            <a:p>
              <a:pPr marR="0" algn="l" defTabSz="914400" rtl="0" eaLnBrk="1" fontAlgn="auto" latinLnBrk="0" hangingPunct="1">
                <a:lnSpc>
                  <a:spcPct val="80000"/>
                </a:lnSpc>
                <a:spcBef>
                  <a:spcPts val="1200"/>
                </a:spcBef>
                <a:spcAft>
                  <a:spcPts val="0"/>
                </a:spcAft>
                <a:buClr>
                  <a:schemeClr val="tx2"/>
                </a:buClr>
                <a:buSzTx/>
                <a:tabLst/>
              </a:pPr>
              <a:r>
                <a:rPr lang="en-US" sz="2400" dirty="0"/>
                <a:t>Share best practices</a:t>
              </a:r>
            </a:p>
          </p:txBody>
        </p:sp>
        <p:grpSp>
          <p:nvGrpSpPr>
            <p:cNvPr id="14" name="Group 13">
              <a:extLst>
                <a:ext uri="{FF2B5EF4-FFF2-40B4-BE49-F238E27FC236}">
                  <a16:creationId xmlns:a16="http://schemas.microsoft.com/office/drawing/2014/main" id="{27494A6D-2B6C-4BCF-8C4E-83DD3F86F321}"/>
                </a:ext>
              </a:extLst>
            </p:cNvPr>
            <p:cNvGrpSpPr/>
            <p:nvPr/>
          </p:nvGrpSpPr>
          <p:grpSpPr>
            <a:xfrm>
              <a:off x="6678638" y="3752268"/>
              <a:ext cx="536412" cy="536412"/>
              <a:chOff x="6627072" y="3811776"/>
              <a:chExt cx="628735" cy="628735"/>
            </a:xfrm>
          </p:grpSpPr>
          <p:sp>
            <p:nvSpPr>
              <p:cNvPr id="29" name="Oval 28">
                <a:extLst>
                  <a:ext uri="{FF2B5EF4-FFF2-40B4-BE49-F238E27FC236}">
                    <a16:creationId xmlns:a16="http://schemas.microsoft.com/office/drawing/2014/main" id="{1EE09742-A250-416B-8C67-5D0CCAE0B740}"/>
                  </a:ext>
                </a:extLst>
              </p:cNvPr>
              <p:cNvSpPr/>
              <p:nvPr/>
            </p:nvSpPr>
            <p:spPr>
              <a:xfrm>
                <a:off x="6627072" y="3811776"/>
                <a:ext cx="628735" cy="628735"/>
              </a:xfrm>
              <a:prstGeom prst="ellipse">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66">
                <a:extLst>
                  <a:ext uri="{FF2B5EF4-FFF2-40B4-BE49-F238E27FC236}">
                    <a16:creationId xmlns:a16="http://schemas.microsoft.com/office/drawing/2014/main" id="{0ED96C3E-8B98-4CA8-89EB-AF6DCD4876F4}"/>
                  </a:ext>
                </a:extLst>
              </p:cNvPr>
              <p:cNvSpPr>
                <a:spLocks noChangeAspect="1"/>
              </p:cNvSpPr>
              <p:nvPr/>
            </p:nvSpPr>
            <p:spPr bwMode="auto">
              <a:xfrm>
                <a:off x="6798725" y="3983428"/>
                <a:ext cx="285429" cy="285430"/>
              </a:xfrm>
              <a:custGeom>
                <a:avLst/>
                <a:gdLst>
                  <a:gd name="T0" fmla="*/ 239 w 242"/>
                  <a:gd name="T1" fmla="*/ 125 h 242"/>
                  <a:gd name="T2" fmla="*/ 197 w 242"/>
                  <a:gd name="T3" fmla="*/ 83 h 242"/>
                  <a:gd name="T4" fmla="*/ 197 w 242"/>
                  <a:gd name="T5" fmla="*/ 69 h 242"/>
                  <a:gd name="T6" fmla="*/ 199 w 242"/>
                  <a:gd name="T7" fmla="*/ 68 h 242"/>
                  <a:gd name="T8" fmla="*/ 236 w 242"/>
                  <a:gd name="T9" fmla="*/ 43 h 242"/>
                  <a:gd name="T10" fmla="*/ 212 w 242"/>
                  <a:gd name="T11" fmla="*/ 6 h 242"/>
                  <a:gd name="T12" fmla="*/ 174 w 242"/>
                  <a:gd name="T13" fmla="*/ 30 h 242"/>
                  <a:gd name="T14" fmla="*/ 174 w 242"/>
                  <a:gd name="T15" fmla="*/ 44 h 242"/>
                  <a:gd name="T16" fmla="*/ 173 w 242"/>
                  <a:gd name="T17" fmla="*/ 45 h 242"/>
                  <a:gd name="T18" fmla="*/ 159 w 242"/>
                  <a:gd name="T19" fmla="*/ 46 h 242"/>
                  <a:gd name="T20" fmla="*/ 117 w 242"/>
                  <a:gd name="T21" fmla="*/ 3 h 242"/>
                  <a:gd name="T22" fmla="*/ 108 w 242"/>
                  <a:gd name="T23" fmla="*/ 3 h 242"/>
                  <a:gd name="T24" fmla="*/ 70 w 242"/>
                  <a:gd name="T25" fmla="*/ 40 h 242"/>
                  <a:gd name="T26" fmla="*/ 69 w 242"/>
                  <a:gd name="T27" fmla="*/ 53 h 242"/>
                  <a:gd name="T28" fmla="*/ 71 w 242"/>
                  <a:gd name="T29" fmla="*/ 55 h 242"/>
                  <a:gd name="T30" fmla="*/ 77 w 242"/>
                  <a:gd name="T31" fmla="*/ 57 h 242"/>
                  <a:gd name="T32" fmla="*/ 77 w 242"/>
                  <a:gd name="T33" fmla="*/ 57 h 242"/>
                  <a:gd name="T34" fmla="*/ 101 w 242"/>
                  <a:gd name="T35" fmla="*/ 81 h 242"/>
                  <a:gd name="T36" fmla="*/ 76 w 242"/>
                  <a:gd name="T37" fmla="*/ 105 h 242"/>
                  <a:gd name="T38" fmla="*/ 53 w 242"/>
                  <a:gd name="T39" fmla="*/ 81 h 242"/>
                  <a:gd name="T40" fmla="*/ 53 w 242"/>
                  <a:gd name="T41" fmla="*/ 81 h 242"/>
                  <a:gd name="T42" fmla="*/ 53 w 242"/>
                  <a:gd name="T43" fmla="*/ 81 h 242"/>
                  <a:gd name="T44" fmla="*/ 51 w 242"/>
                  <a:gd name="T45" fmla="*/ 75 h 242"/>
                  <a:gd name="T46" fmla="*/ 49 w 242"/>
                  <a:gd name="T47" fmla="*/ 73 h 242"/>
                  <a:gd name="T48" fmla="*/ 36 w 242"/>
                  <a:gd name="T49" fmla="*/ 74 h 242"/>
                  <a:gd name="T50" fmla="*/ 3 w 242"/>
                  <a:gd name="T51" fmla="*/ 108 h 242"/>
                  <a:gd name="T52" fmla="*/ 3 w 242"/>
                  <a:gd name="T53" fmla="*/ 117 h 242"/>
                  <a:gd name="T54" fmla="*/ 46 w 242"/>
                  <a:gd name="T55" fmla="*/ 159 h 242"/>
                  <a:gd name="T56" fmla="*/ 45 w 242"/>
                  <a:gd name="T57" fmla="*/ 173 h 242"/>
                  <a:gd name="T58" fmla="*/ 44 w 242"/>
                  <a:gd name="T59" fmla="*/ 174 h 242"/>
                  <a:gd name="T60" fmla="*/ 6 w 242"/>
                  <a:gd name="T61" fmla="*/ 198 h 242"/>
                  <a:gd name="T62" fmla="*/ 30 w 242"/>
                  <a:gd name="T63" fmla="*/ 236 h 242"/>
                  <a:gd name="T64" fmla="*/ 68 w 242"/>
                  <a:gd name="T65" fmla="*/ 212 h 242"/>
                  <a:gd name="T66" fmla="*/ 68 w 242"/>
                  <a:gd name="T67" fmla="*/ 199 h 242"/>
                  <a:gd name="T68" fmla="*/ 69 w 242"/>
                  <a:gd name="T69" fmla="*/ 197 h 242"/>
                  <a:gd name="T70" fmla="*/ 83 w 242"/>
                  <a:gd name="T71" fmla="*/ 197 h 242"/>
                  <a:gd name="T72" fmla="*/ 125 w 242"/>
                  <a:gd name="T73" fmla="*/ 239 h 242"/>
                  <a:gd name="T74" fmla="*/ 134 w 242"/>
                  <a:gd name="T75" fmla="*/ 239 h 242"/>
                  <a:gd name="T76" fmla="*/ 168 w 242"/>
                  <a:gd name="T77" fmla="*/ 206 h 242"/>
                  <a:gd name="T78" fmla="*/ 168 w 242"/>
                  <a:gd name="T79" fmla="*/ 193 h 242"/>
                  <a:gd name="T80" fmla="*/ 167 w 242"/>
                  <a:gd name="T81" fmla="*/ 191 h 242"/>
                  <a:gd name="T82" fmla="*/ 161 w 242"/>
                  <a:gd name="T83" fmla="*/ 189 h 242"/>
                  <a:gd name="T84" fmla="*/ 161 w 242"/>
                  <a:gd name="T85" fmla="*/ 189 h 242"/>
                  <a:gd name="T86" fmla="*/ 161 w 242"/>
                  <a:gd name="T87" fmla="*/ 189 h 242"/>
                  <a:gd name="T88" fmla="*/ 137 w 242"/>
                  <a:gd name="T89" fmla="*/ 165 h 242"/>
                  <a:gd name="T90" fmla="*/ 161 w 242"/>
                  <a:gd name="T91" fmla="*/ 141 h 242"/>
                  <a:gd name="T92" fmla="*/ 185 w 242"/>
                  <a:gd name="T93" fmla="*/ 165 h 242"/>
                  <a:gd name="T94" fmla="*/ 185 w 242"/>
                  <a:gd name="T95" fmla="*/ 165 h 242"/>
                  <a:gd name="T96" fmla="*/ 187 w 242"/>
                  <a:gd name="T97" fmla="*/ 171 h 242"/>
                  <a:gd name="T98" fmla="*/ 189 w 242"/>
                  <a:gd name="T99" fmla="*/ 173 h 242"/>
                  <a:gd name="T100" fmla="*/ 201 w 242"/>
                  <a:gd name="T101" fmla="*/ 172 h 242"/>
                  <a:gd name="T102" fmla="*/ 239 w 242"/>
                  <a:gd name="T103" fmla="*/ 134 h 242"/>
                  <a:gd name="T104" fmla="*/ 239 w 242"/>
                  <a:gd name="T105" fmla="*/ 125 h 242"/>
                  <a:gd name="T106" fmla="*/ 239 w 242"/>
                  <a:gd name="T107" fmla="*/ 1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42">
                    <a:moveTo>
                      <a:pt x="239" y="125"/>
                    </a:moveTo>
                    <a:cubicBezTo>
                      <a:pt x="197" y="83"/>
                      <a:pt x="197" y="83"/>
                      <a:pt x="197" y="83"/>
                    </a:cubicBezTo>
                    <a:cubicBezTo>
                      <a:pt x="194" y="79"/>
                      <a:pt x="194" y="73"/>
                      <a:pt x="197" y="69"/>
                    </a:cubicBezTo>
                    <a:cubicBezTo>
                      <a:pt x="199" y="68"/>
                      <a:pt x="199" y="68"/>
                      <a:pt x="199" y="68"/>
                    </a:cubicBezTo>
                    <a:cubicBezTo>
                      <a:pt x="216" y="72"/>
                      <a:pt x="233" y="61"/>
                      <a:pt x="236" y="43"/>
                    </a:cubicBezTo>
                    <a:cubicBezTo>
                      <a:pt x="240" y="26"/>
                      <a:pt x="229" y="9"/>
                      <a:pt x="212" y="6"/>
                    </a:cubicBezTo>
                    <a:cubicBezTo>
                      <a:pt x="195" y="2"/>
                      <a:pt x="178" y="13"/>
                      <a:pt x="174" y="30"/>
                    </a:cubicBezTo>
                    <a:cubicBezTo>
                      <a:pt x="173" y="35"/>
                      <a:pt x="173" y="39"/>
                      <a:pt x="174" y="44"/>
                    </a:cubicBezTo>
                    <a:cubicBezTo>
                      <a:pt x="173" y="45"/>
                      <a:pt x="173" y="45"/>
                      <a:pt x="173" y="45"/>
                    </a:cubicBezTo>
                    <a:cubicBezTo>
                      <a:pt x="169" y="48"/>
                      <a:pt x="164" y="48"/>
                      <a:pt x="159" y="46"/>
                    </a:cubicBezTo>
                    <a:cubicBezTo>
                      <a:pt x="117" y="3"/>
                      <a:pt x="117" y="3"/>
                      <a:pt x="117" y="3"/>
                    </a:cubicBezTo>
                    <a:cubicBezTo>
                      <a:pt x="114" y="0"/>
                      <a:pt x="110" y="0"/>
                      <a:pt x="108" y="3"/>
                    </a:cubicBezTo>
                    <a:cubicBezTo>
                      <a:pt x="70" y="40"/>
                      <a:pt x="70" y="40"/>
                      <a:pt x="70" y="40"/>
                    </a:cubicBezTo>
                    <a:cubicBezTo>
                      <a:pt x="67" y="44"/>
                      <a:pt x="66" y="49"/>
                      <a:pt x="69" y="53"/>
                    </a:cubicBezTo>
                    <a:cubicBezTo>
                      <a:pt x="71" y="55"/>
                      <a:pt x="71" y="55"/>
                      <a:pt x="71" y="55"/>
                    </a:cubicBezTo>
                    <a:cubicBezTo>
                      <a:pt x="73" y="56"/>
                      <a:pt x="75" y="57"/>
                      <a:pt x="77" y="57"/>
                    </a:cubicBezTo>
                    <a:cubicBezTo>
                      <a:pt x="77" y="57"/>
                      <a:pt x="77" y="57"/>
                      <a:pt x="77" y="57"/>
                    </a:cubicBezTo>
                    <a:cubicBezTo>
                      <a:pt x="90" y="57"/>
                      <a:pt x="101" y="68"/>
                      <a:pt x="101" y="81"/>
                    </a:cubicBezTo>
                    <a:cubicBezTo>
                      <a:pt x="101" y="95"/>
                      <a:pt x="90" y="105"/>
                      <a:pt x="76" y="105"/>
                    </a:cubicBezTo>
                    <a:cubicBezTo>
                      <a:pt x="63" y="105"/>
                      <a:pt x="53" y="94"/>
                      <a:pt x="53" y="81"/>
                    </a:cubicBezTo>
                    <a:cubicBezTo>
                      <a:pt x="53" y="81"/>
                      <a:pt x="53" y="81"/>
                      <a:pt x="53" y="81"/>
                    </a:cubicBezTo>
                    <a:cubicBezTo>
                      <a:pt x="53" y="81"/>
                      <a:pt x="53" y="81"/>
                      <a:pt x="53" y="81"/>
                    </a:cubicBezTo>
                    <a:cubicBezTo>
                      <a:pt x="53" y="79"/>
                      <a:pt x="52" y="77"/>
                      <a:pt x="51" y="75"/>
                    </a:cubicBezTo>
                    <a:cubicBezTo>
                      <a:pt x="49" y="73"/>
                      <a:pt x="49" y="73"/>
                      <a:pt x="49" y="73"/>
                    </a:cubicBezTo>
                    <a:cubicBezTo>
                      <a:pt x="45" y="70"/>
                      <a:pt x="40" y="71"/>
                      <a:pt x="36" y="74"/>
                    </a:cubicBezTo>
                    <a:cubicBezTo>
                      <a:pt x="3" y="108"/>
                      <a:pt x="3" y="108"/>
                      <a:pt x="3" y="108"/>
                    </a:cubicBezTo>
                    <a:cubicBezTo>
                      <a:pt x="0" y="110"/>
                      <a:pt x="0" y="114"/>
                      <a:pt x="3" y="117"/>
                    </a:cubicBezTo>
                    <a:cubicBezTo>
                      <a:pt x="46" y="159"/>
                      <a:pt x="46" y="159"/>
                      <a:pt x="46" y="159"/>
                    </a:cubicBezTo>
                    <a:cubicBezTo>
                      <a:pt x="48" y="164"/>
                      <a:pt x="48" y="169"/>
                      <a:pt x="45" y="173"/>
                    </a:cubicBezTo>
                    <a:cubicBezTo>
                      <a:pt x="44" y="174"/>
                      <a:pt x="44" y="174"/>
                      <a:pt x="44" y="174"/>
                    </a:cubicBezTo>
                    <a:cubicBezTo>
                      <a:pt x="26" y="170"/>
                      <a:pt x="9" y="181"/>
                      <a:pt x="6" y="198"/>
                    </a:cubicBezTo>
                    <a:cubicBezTo>
                      <a:pt x="2" y="215"/>
                      <a:pt x="13" y="233"/>
                      <a:pt x="30" y="236"/>
                    </a:cubicBezTo>
                    <a:cubicBezTo>
                      <a:pt x="47" y="240"/>
                      <a:pt x="64" y="229"/>
                      <a:pt x="68" y="212"/>
                    </a:cubicBezTo>
                    <a:cubicBezTo>
                      <a:pt x="69" y="208"/>
                      <a:pt x="69" y="203"/>
                      <a:pt x="68" y="199"/>
                    </a:cubicBezTo>
                    <a:cubicBezTo>
                      <a:pt x="69" y="197"/>
                      <a:pt x="69" y="197"/>
                      <a:pt x="69" y="197"/>
                    </a:cubicBezTo>
                    <a:cubicBezTo>
                      <a:pt x="73" y="194"/>
                      <a:pt x="79" y="194"/>
                      <a:pt x="83" y="197"/>
                    </a:cubicBezTo>
                    <a:cubicBezTo>
                      <a:pt x="125" y="239"/>
                      <a:pt x="125" y="239"/>
                      <a:pt x="125" y="239"/>
                    </a:cubicBezTo>
                    <a:cubicBezTo>
                      <a:pt x="128" y="242"/>
                      <a:pt x="132" y="242"/>
                      <a:pt x="134" y="239"/>
                    </a:cubicBezTo>
                    <a:cubicBezTo>
                      <a:pt x="168" y="206"/>
                      <a:pt x="168" y="206"/>
                      <a:pt x="168" y="206"/>
                    </a:cubicBezTo>
                    <a:cubicBezTo>
                      <a:pt x="171" y="202"/>
                      <a:pt x="171" y="197"/>
                      <a:pt x="168" y="193"/>
                    </a:cubicBezTo>
                    <a:cubicBezTo>
                      <a:pt x="167" y="191"/>
                      <a:pt x="167" y="191"/>
                      <a:pt x="167" y="191"/>
                    </a:cubicBezTo>
                    <a:cubicBezTo>
                      <a:pt x="165" y="190"/>
                      <a:pt x="163" y="189"/>
                      <a:pt x="161" y="189"/>
                    </a:cubicBezTo>
                    <a:cubicBezTo>
                      <a:pt x="161" y="189"/>
                      <a:pt x="161" y="189"/>
                      <a:pt x="161" y="189"/>
                    </a:cubicBezTo>
                    <a:cubicBezTo>
                      <a:pt x="161" y="189"/>
                      <a:pt x="161" y="189"/>
                      <a:pt x="161" y="189"/>
                    </a:cubicBezTo>
                    <a:cubicBezTo>
                      <a:pt x="148" y="189"/>
                      <a:pt x="137" y="179"/>
                      <a:pt x="137" y="165"/>
                    </a:cubicBezTo>
                    <a:cubicBezTo>
                      <a:pt x="137" y="152"/>
                      <a:pt x="148" y="141"/>
                      <a:pt x="161" y="141"/>
                    </a:cubicBezTo>
                    <a:cubicBezTo>
                      <a:pt x="174" y="141"/>
                      <a:pt x="185" y="152"/>
                      <a:pt x="185" y="165"/>
                    </a:cubicBezTo>
                    <a:cubicBezTo>
                      <a:pt x="185" y="165"/>
                      <a:pt x="185" y="165"/>
                      <a:pt x="185" y="165"/>
                    </a:cubicBezTo>
                    <a:cubicBezTo>
                      <a:pt x="185" y="167"/>
                      <a:pt x="186" y="169"/>
                      <a:pt x="187" y="171"/>
                    </a:cubicBezTo>
                    <a:cubicBezTo>
                      <a:pt x="189" y="173"/>
                      <a:pt x="189" y="173"/>
                      <a:pt x="189" y="173"/>
                    </a:cubicBezTo>
                    <a:cubicBezTo>
                      <a:pt x="193" y="176"/>
                      <a:pt x="198" y="175"/>
                      <a:pt x="201" y="172"/>
                    </a:cubicBezTo>
                    <a:cubicBezTo>
                      <a:pt x="239" y="134"/>
                      <a:pt x="239" y="134"/>
                      <a:pt x="239" y="134"/>
                    </a:cubicBezTo>
                    <a:cubicBezTo>
                      <a:pt x="242" y="132"/>
                      <a:pt x="242" y="128"/>
                      <a:pt x="239" y="125"/>
                    </a:cubicBezTo>
                    <a:cubicBezTo>
                      <a:pt x="239" y="125"/>
                      <a:pt x="239" y="125"/>
                      <a:pt x="239" y="125"/>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a:extLst>
                <a:ext uri="{FF2B5EF4-FFF2-40B4-BE49-F238E27FC236}">
                  <a16:creationId xmlns:a16="http://schemas.microsoft.com/office/drawing/2014/main" id="{D8620A85-C678-482C-A9E0-33163D3C1787}"/>
                </a:ext>
              </a:extLst>
            </p:cNvPr>
            <p:cNvSpPr txBox="1"/>
            <p:nvPr/>
          </p:nvSpPr>
          <p:spPr>
            <a:xfrm>
              <a:off x="7343227" y="4520480"/>
              <a:ext cx="3976517" cy="690638"/>
            </a:xfrm>
            <a:prstGeom prst="rect">
              <a:avLst/>
            </a:prstGeom>
            <a:noFill/>
          </p:spPr>
          <p:txBody>
            <a:bodyPr wrap="square" rtlCol="0">
              <a:spAutoFit/>
            </a:bodyPr>
            <a:lstStyle/>
            <a:p>
              <a:pPr marR="0" algn="l" defTabSz="914400" rtl="0" eaLnBrk="1" fontAlgn="auto" latinLnBrk="0" hangingPunct="1">
                <a:lnSpc>
                  <a:spcPct val="80000"/>
                </a:lnSpc>
                <a:spcBef>
                  <a:spcPts val="1200"/>
                </a:spcBef>
                <a:spcAft>
                  <a:spcPts val="0"/>
                </a:spcAft>
                <a:buClr>
                  <a:schemeClr val="tx2"/>
                </a:buClr>
                <a:buSzTx/>
                <a:tabLst/>
              </a:pPr>
              <a:r>
                <a:rPr lang="en-US" sz="2400" dirty="0"/>
                <a:t>Network with </a:t>
              </a:r>
              <a:br>
                <a:rPr lang="en-US" sz="2400" dirty="0"/>
              </a:br>
              <a:r>
                <a:rPr lang="en-US" sz="2400" dirty="0"/>
                <a:t>sponsors, CROs, &amp; sites</a:t>
              </a:r>
            </a:p>
          </p:txBody>
        </p:sp>
        <p:grpSp>
          <p:nvGrpSpPr>
            <p:cNvPr id="84" name="Group 83">
              <a:extLst>
                <a:ext uri="{FF2B5EF4-FFF2-40B4-BE49-F238E27FC236}">
                  <a16:creationId xmlns:a16="http://schemas.microsoft.com/office/drawing/2014/main" id="{A11E080C-749E-42AD-B64C-C0A508FFFFBD}"/>
                </a:ext>
              </a:extLst>
            </p:cNvPr>
            <p:cNvGrpSpPr/>
            <p:nvPr/>
          </p:nvGrpSpPr>
          <p:grpSpPr>
            <a:xfrm>
              <a:off x="6678638" y="4597593"/>
              <a:ext cx="536412" cy="536412"/>
              <a:chOff x="6756538" y="4638190"/>
              <a:chExt cx="536412" cy="536412"/>
            </a:xfrm>
          </p:grpSpPr>
          <p:sp>
            <p:nvSpPr>
              <p:cNvPr id="6" name="Oval 5">
                <a:extLst>
                  <a:ext uri="{FF2B5EF4-FFF2-40B4-BE49-F238E27FC236}">
                    <a16:creationId xmlns:a16="http://schemas.microsoft.com/office/drawing/2014/main" id="{7F8EC807-8255-43DC-94E8-24B5A69D18AB}"/>
                  </a:ext>
                </a:extLst>
              </p:cNvPr>
              <p:cNvSpPr/>
              <p:nvPr/>
            </p:nvSpPr>
            <p:spPr>
              <a:xfrm>
                <a:off x="6756538" y="4638190"/>
                <a:ext cx="536412" cy="536412"/>
              </a:xfrm>
              <a:prstGeom prst="ellipse">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6D0DFFC4-785E-47A7-A31C-1A4EF0BD95E7}"/>
                  </a:ext>
                </a:extLst>
              </p:cNvPr>
              <p:cNvGrpSpPr/>
              <p:nvPr/>
            </p:nvGrpSpPr>
            <p:grpSpPr>
              <a:xfrm>
                <a:off x="6878072" y="4751551"/>
                <a:ext cx="293345" cy="273755"/>
                <a:chOff x="3227103" y="2569364"/>
                <a:chExt cx="599368" cy="559342"/>
              </a:xfrm>
              <a:solidFill>
                <a:schemeClr val="bg1"/>
              </a:solidFill>
            </p:grpSpPr>
            <p:grpSp>
              <p:nvGrpSpPr>
                <p:cNvPr id="67" name="Group 66">
                  <a:extLst>
                    <a:ext uri="{FF2B5EF4-FFF2-40B4-BE49-F238E27FC236}">
                      <a16:creationId xmlns:a16="http://schemas.microsoft.com/office/drawing/2014/main" id="{8A039F02-5C13-49C8-808A-B0071C701F44}"/>
                    </a:ext>
                  </a:extLst>
                </p:cNvPr>
                <p:cNvGrpSpPr/>
                <p:nvPr/>
              </p:nvGrpSpPr>
              <p:grpSpPr>
                <a:xfrm>
                  <a:off x="3630394" y="2889675"/>
                  <a:ext cx="196077" cy="235111"/>
                  <a:chOff x="4056892" y="2890272"/>
                  <a:chExt cx="196077" cy="235111"/>
                </a:xfrm>
                <a:grpFill/>
              </p:grpSpPr>
              <p:sp>
                <p:nvSpPr>
                  <p:cNvPr id="82" name="Freeform 169">
                    <a:extLst>
                      <a:ext uri="{FF2B5EF4-FFF2-40B4-BE49-F238E27FC236}">
                        <a16:creationId xmlns:a16="http://schemas.microsoft.com/office/drawing/2014/main" id="{1295E91A-D651-4803-985D-D5B475CE6159}"/>
                      </a:ext>
                    </a:extLst>
                  </p:cNvPr>
                  <p:cNvSpPr>
                    <a:spLocks noEditPoints="1"/>
                  </p:cNvSpPr>
                  <p:nvPr/>
                </p:nvSpPr>
                <p:spPr bwMode="auto">
                  <a:xfrm>
                    <a:off x="4083520" y="2890272"/>
                    <a:ext cx="141611" cy="230572"/>
                  </a:xfrm>
                  <a:custGeom>
                    <a:avLst/>
                    <a:gdLst>
                      <a:gd name="T0" fmla="*/ 88 w 128"/>
                      <a:gd name="T1" fmla="*/ 136 h 207"/>
                      <a:gd name="T2" fmla="*/ 88 w 128"/>
                      <a:gd name="T3" fmla="*/ 128 h 207"/>
                      <a:gd name="T4" fmla="*/ 128 w 128"/>
                      <a:gd name="T5" fmla="*/ 115 h 207"/>
                      <a:gd name="T6" fmla="*/ 113 w 128"/>
                      <a:gd name="T7" fmla="*/ 76 h 207"/>
                      <a:gd name="T8" fmla="*/ 81 w 128"/>
                      <a:gd name="T9" fmla="*/ 14 h 207"/>
                      <a:gd name="T10" fmla="*/ 45 w 128"/>
                      <a:gd name="T11" fmla="*/ 9 h 207"/>
                      <a:gd name="T12" fmla="*/ 16 w 128"/>
                      <a:gd name="T13" fmla="*/ 67 h 207"/>
                      <a:gd name="T14" fmla="*/ 0 w 128"/>
                      <a:gd name="T15" fmla="*/ 115 h 207"/>
                      <a:gd name="T16" fmla="*/ 40 w 128"/>
                      <a:gd name="T17" fmla="*/ 128 h 207"/>
                      <a:gd name="T18" fmla="*/ 40 w 128"/>
                      <a:gd name="T19" fmla="*/ 137 h 207"/>
                      <a:gd name="T20" fmla="*/ 64 w 128"/>
                      <a:gd name="T21" fmla="*/ 207 h 207"/>
                      <a:gd name="T22" fmla="*/ 88 w 128"/>
                      <a:gd name="T23" fmla="*/ 137 h 207"/>
                      <a:gd name="T24" fmla="*/ 88 w 128"/>
                      <a:gd name="T25" fmla="*/ 136 h 207"/>
                      <a:gd name="T26" fmla="*/ 88 w 128"/>
                      <a:gd name="T27" fmla="*/ 136 h 207"/>
                      <a:gd name="T28" fmla="*/ 88 w 128"/>
                      <a:gd name="T29"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207">
                        <a:moveTo>
                          <a:pt x="88" y="136"/>
                        </a:moveTo>
                        <a:cubicBezTo>
                          <a:pt x="88" y="128"/>
                          <a:pt x="88" y="128"/>
                          <a:pt x="88" y="128"/>
                        </a:cubicBezTo>
                        <a:cubicBezTo>
                          <a:pt x="88" y="128"/>
                          <a:pt x="115" y="129"/>
                          <a:pt x="128" y="115"/>
                        </a:cubicBezTo>
                        <a:cubicBezTo>
                          <a:pt x="128" y="115"/>
                          <a:pt x="109" y="110"/>
                          <a:pt x="113" y="76"/>
                        </a:cubicBezTo>
                        <a:cubicBezTo>
                          <a:pt x="116" y="41"/>
                          <a:pt x="109" y="11"/>
                          <a:pt x="81" y="14"/>
                        </a:cubicBezTo>
                        <a:cubicBezTo>
                          <a:pt x="81" y="14"/>
                          <a:pt x="69" y="0"/>
                          <a:pt x="45" y="9"/>
                        </a:cubicBezTo>
                        <a:cubicBezTo>
                          <a:pt x="37" y="12"/>
                          <a:pt x="15" y="20"/>
                          <a:pt x="16" y="67"/>
                        </a:cubicBezTo>
                        <a:cubicBezTo>
                          <a:pt x="18" y="114"/>
                          <a:pt x="0" y="115"/>
                          <a:pt x="0" y="115"/>
                        </a:cubicBezTo>
                        <a:cubicBezTo>
                          <a:pt x="0" y="115"/>
                          <a:pt x="9" y="128"/>
                          <a:pt x="40" y="128"/>
                        </a:cubicBezTo>
                        <a:cubicBezTo>
                          <a:pt x="40" y="137"/>
                          <a:pt x="40" y="137"/>
                          <a:pt x="40" y="137"/>
                        </a:cubicBezTo>
                        <a:cubicBezTo>
                          <a:pt x="64" y="207"/>
                          <a:pt x="64" y="207"/>
                          <a:pt x="64" y="207"/>
                        </a:cubicBezTo>
                        <a:cubicBezTo>
                          <a:pt x="88" y="137"/>
                          <a:pt x="88" y="137"/>
                          <a:pt x="88" y="137"/>
                        </a:cubicBezTo>
                        <a:lnTo>
                          <a:pt x="88" y="136"/>
                        </a:lnTo>
                        <a:close/>
                        <a:moveTo>
                          <a:pt x="88" y="136"/>
                        </a:moveTo>
                        <a:cubicBezTo>
                          <a:pt x="88" y="136"/>
                          <a:pt x="88" y="136"/>
                          <a:pt x="88" y="1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70">
                    <a:extLst>
                      <a:ext uri="{FF2B5EF4-FFF2-40B4-BE49-F238E27FC236}">
                        <a16:creationId xmlns:a16="http://schemas.microsoft.com/office/drawing/2014/main" id="{11016DCF-139E-47E5-8DB1-D2134B7100F0}"/>
                      </a:ext>
                    </a:extLst>
                  </p:cNvPr>
                  <p:cNvSpPr>
                    <a:spLocks noEditPoints="1"/>
                  </p:cNvSpPr>
                  <p:nvPr/>
                </p:nvSpPr>
                <p:spPr bwMode="auto">
                  <a:xfrm>
                    <a:off x="4056892" y="3050644"/>
                    <a:ext cx="196077" cy="74739"/>
                  </a:xfrm>
                  <a:custGeom>
                    <a:avLst/>
                    <a:gdLst>
                      <a:gd name="T0" fmla="*/ 3 w 177"/>
                      <a:gd name="T1" fmla="*/ 67 h 67"/>
                      <a:gd name="T2" fmla="*/ 173 w 177"/>
                      <a:gd name="T3" fmla="*/ 67 h 67"/>
                      <a:gd name="T4" fmla="*/ 176 w 177"/>
                      <a:gd name="T5" fmla="*/ 64 h 67"/>
                      <a:gd name="T6" fmla="*/ 171 w 177"/>
                      <a:gd name="T7" fmla="*/ 37 h 67"/>
                      <a:gd name="T8" fmla="*/ 157 w 177"/>
                      <a:gd name="T9" fmla="*/ 17 h 67"/>
                      <a:gd name="T10" fmla="*/ 126 w 177"/>
                      <a:gd name="T11" fmla="*/ 2 h 67"/>
                      <a:gd name="T12" fmla="*/ 121 w 177"/>
                      <a:gd name="T13" fmla="*/ 0 h 67"/>
                      <a:gd name="T14" fmla="*/ 131 w 177"/>
                      <a:gd name="T15" fmla="*/ 28 h 67"/>
                      <a:gd name="T16" fmla="*/ 118 w 177"/>
                      <a:gd name="T17" fmla="*/ 27 h 67"/>
                      <a:gd name="T18" fmla="*/ 88 w 177"/>
                      <a:gd name="T19" fmla="*/ 63 h 67"/>
                      <a:gd name="T20" fmla="*/ 59 w 177"/>
                      <a:gd name="T21" fmla="*/ 27 h 67"/>
                      <a:gd name="T22" fmla="*/ 46 w 177"/>
                      <a:gd name="T23" fmla="*/ 28 h 67"/>
                      <a:gd name="T24" fmla="*/ 55 w 177"/>
                      <a:gd name="T25" fmla="*/ 0 h 67"/>
                      <a:gd name="T26" fmla="*/ 50 w 177"/>
                      <a:gd name="T27" fmla="*/ 3 h 67"/>
                      <a:gd name="T28" fmla="*/ 20 w 177"/>
                      <a:gd name="T29" fmla="*/ 17 h 67"/>
                      <a:gd name="T30" fmla="*/ 5 w 177"/>
                      <a:gd name="T31" fmla="*/ 37 h 67"/>
                      <a:gd name="T32" fmla="*/ 0 w 177"/>
                      <a:gd name="T33" fmla="*/ 64 h 67"/>
                      <a:gd name="T34" fmla="*/ 3 w 177"/>
                      <a:gd name="T35" fmla="*/ 67 h 67"/>
                      <a:gd name="T36" fmla="*/ 3 w 177"/>
                      <a:gd name="T37" fmla="*/ 67 h 67"/>
                      <a:gd name="T38" fmla="*/ 3 w 177"/>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67">
                        <a:moveTo>
                          <a:pt x="3" y="67"/>
                        </a:moveTo>
                        <a:cubicBezTo>
                          <a:pt x="173" y="67"/>
                          <a:pt x="173" y="67"/>
                          <a:pt x="173" y="67"/>
                        </a:cubicBezTo>
                        <a:cubicBezTo>
                          <a:pt x="175" y="67"/>
                          <a:pt x="177" y="66"/>
                          <a:pt x="176" y="64"/>
                        </a:cubicBezTo>
                        <a:cubicBezTo>
                          <a:pt x="171" y="37"/>
                          <a:pt x="171" y="37"/>
                          <a:pt x="171" y="37"/>
                        </a:cubicBezTo>
                        <a:cubicBezTo>
                          <a:pt x="170" y="28"/>
                          <a:pt x="164" y="21"/>
                          <a:pt x="157" y="17"/>
                        </a:cubicBezTo>
                        <a:cubicBezTo>
                          <a:pt x="126" y="2"/>
                          <a:pt x="126" y="2"/>
                          <a:pt x="126" y="2"/>
                        </a:cubicBezTo>
                        <a:cubicBezTo>
                          <a:pt x="125" y="2"/>
                          <a:pt x="123" y="1"/>
                          <a:pt x="121" y="0"/>
                        </a:cubicBezTo>
                        <a:cubicBezTo>
                          <a:pt x="131" y="28"/>
                          <a:pt x="131" y="28"/>
                          <a:pt x="131" y="28"/>
                        </a:cubicBezTo>
                        <a:cubicBezTo>
                          <a:pt x="118" y="27"/>
                          <a:pt x="118" y="27"/>
                          <a:pt x="118" y="27"/>
                        </a:cubicBezTo>
                        <a:cubicBezTo>
                          <a:pt x="88" y="63"/>
                          <a:pt x="88" y="63"/>
                          <a:pt x="88" y="63"/>
                        </a:cubicBezTo>
                        <a:cubicBezTo>
                          <a:pt x="59" y="27"/>
                          <a:pt x="59" y="27"/>
                          <a:pt x="59" y="27"/>
                        </a:cubicBezTo>
                        <a:cubicBezTo>
                          <a:pt x="46" y="28"/>
                          <a:pt x="46" y="28"/>
                          <a:pt x="46" y="28"/>
                        </a:cubicBezTo>
                        <a:cubicBezTo>
                          <a:pt x="55" y="0"/>
                          <a:pt x="55" y="0"/>
                          <a:pt x="55" y="0"/>
                        </a:cubicBezTo>
                        <a:cubicBezTo>
                          <a:pt x="50" y="3"/>
                          <a:pt x="50" y="3"/>
                          <a:pt x="50" y="3"/>
                        </a:cubicBezTo>
                        <a:cubicBezTo>
                          <a:pt x="20" y="17"/>
                          <a:pt x="20" y="17"/>
                          <a:pt x="20" y="17"/>
                        </a:cubicBezTo>
                        <a:cubicBezTo>
                          <a:pt x="12" y="21"/>
                          <a:pt x="7" y="28"/>
                          <a:pt x="5" y="37"/>
                        </a:cubicBezTo>
                        <a:cubicBezTo>
                          <a:pt x="0" y="64"/>
                          <a:pt x="0" y="64"/>
                          <a:pt x="0" y="64"/>
                        </a:cubicBezTo>
                        <a:cubicBezTo>
                          <a:pt x="0" y="66"/>
                          <a:pt x="1" y="67"/>
                          <a:pt x="3" y="67"/>
                        </a:cubicBezTo>
                        <a:close/>
                        <a:moveTo>
                          <a:pt x="3" y="67"/>
                        </a:moveTo>
                        <a:cubicBezTo>
                          <a:pt x="3" y="67"/>
                          <a:pt x="3" y="67"/>
                          <a:pt x="3" y="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Freeform 150">
                  <a:extLst>
                    <a:ext uri="{FF2B5EF4-FFF2-40B4-BE49-F238E27FC236}">
                      <a16:creationId xmlns:a16="http://schemas.microsoft.com/office/drawing/2014/main" id="{65954ACB-3E11-4358-AED5-A29F367D24A3}"/>
                    </a:ext>
                  </a:extLst>
                </p:cNvPr>
                <p:cNvSpPr>
                  <a:spLocks noEditPoints="1"/>
                </p:cNvSpPr>
                <p:nvPr/>
              </p:nvSpPr>
              <p:spPr bwMode="auto">
                <a:xfrm>
                  <a:off x="3515991" y="2871992"/>
                  <a:ext cx="20778" cy="22119"/>
                </a:xfrm>
                <a:custGeom>
                  <a:avLst/>
                  <a:gdLst>
                    <a:gd name="T0" fmla="*/ 9 w 18"/>
                    <a:gd name="T1" fmla="*/ 0 h 19"/>
                    <a:gd name="T2" fmla="*/ 0 w 18"/>
                    <a:gd name="T3" fmla="*/ 9 h 19"/>
                    <a:gd name="T4" fmla="*/ 9 w 18"/>
                    <a:gd name="T5" fmla="*/ 19 h 19"/>
                    <a:gd name="T6" fmla="*/ 18 w 18"/>
                    <a:gd name="T7" fmla="*/ 9 h 19"/>
                    <a:gd name="T8" fmla="*/ 9 w 18"/>
                    <a:gd name="T9" fmla="*/ 0 h 19"/>
                    <a:gd name="T10" fmla="*/ 9 w 18"/>
                    <a:gd name="T11" fmla="*/ 0 h 19"/>
                    <a:gd name="T12" fmla="*/ 9 w 1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9" y="0"/>
                      </a:moveTo>
                      <a:cubicBezTo>
                        <a:pt x="4" y="0"/>
                        <a:pt x="0" y="4"/>
                        <a:pt x="0" y="9"/>
                      </a:cubicBezTo>
                      <a:cubicBezTo>
                        <a:pt x="0" y="14"/>
                        <a:pt x="4" y="19"/>
                        <a:pt x="9" y="19"/>
                      </a:cubicBezTo>
                      <a:cubicBezTo>
                        <a:pt x="14" y="19"/>
                        <a:pt x="18" y="14"/>
                        <a:pt x="18" y="9"/>
                      </a:cubicBezTo>
                      <a:cubicBezTo>
                        <a:pt x="18" y="4"/>
                        <a:pt x="14" y="0"/>
                        <a:pt x="9" y="0"/>
                      </a:cubicBezTo>
                      <a:close/>
                      <a:moveTo>
                        <a:pt x="9" y="0"/>
                      </a:move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51">
                  <a:extLst>
                    <a:ext uri="{FF2B5EF4-FFF2-40B4-BE49-F238E27FC236}">
                      <a16:creationId xmlns:a16="http://schemas.microsoft.com/office/drawing/2014/main" id="{EB108D56-B853-42DB-8F5D-C7A58B6E256A}"/>
                    </a:ext>
                  </a:extLst>
                </p:cNvPr>
                <p:cNvSpPr>
                  <a:spLocks noEditPoints="1"/>
                </p:cNvSpPr>
                <p:nvPr/>
              </p:nvSpPr>
              <p:spPr bwMode="auto">
                <a:xfrm>
                  <a:off x="3515991" y="2902824"/>
                  <a:ext cx="20778" cy="20778"/>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18 w 18"/>
                    <a:gd name="T11" fmla="*/ 9 h 18"/>
                    <a:gd name="T12" fmla="*/ 18 w 18"/>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9"/>
                      </a:moveTo>
                      <a:cubicBezTo>
                        <a:pt x="18" y="14"/>
                        <a:pt x="14" y="18"/>
                        <a:pt x="9" y="18"/>
                      </a:cubicBezTo>
                      <a:cubicBezTo>
                        <a:pt x="4" y="18"/>
                        <a:pt x="0" y="14"/>
                        <a:pt x="0" y="9"/>
                      </a:cubicBezTo>
                      <a:cubicBezTo>
                        <a:pt x="0" y="4"/>
                        <a:pt x="4" y="0"/>
                        <a:pt x="9" y="0"/>
                      </a:cubicBezTo>
                      <a:cubicBezTo>
                        <a:pt x="14" y="0"/>
                        <a:pt x="18" y="4"/>
                        <a:pt x="18" y="9"/>
                      </a:cubicBezTo>
                      <a:close/>
                      <a:moveTo>
                        <a:pt x="18" y="9"/>
                      </a:moveTo>
                      <a:cubicBezTo>
                        <a:pt x="18" y="9"/>
                        <a:pt x="18" y="9"/>
                        <a:pt x="18"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52">
                  <a:extLst>
                    <a:ext uri="{FF2B5EF4-FFF2-40B4-BE49-F238E27FC236}">
                      <a16:creationId xmlns:a16="http://schemas.microsoft.com/office/drawing/2014/main" id="{3426DE3C-9FD7-48DF-989F-979749E4FE9F}"/>
                    </a:ext>
                  </a:extLst>
                </p:cNvPr>
                <p:cNvSpPr>
                  <a:spLocks noEditPoints="1"/>
                </p:cNvSpPr>
                <p:nvPr/>
              </p:nvSpPr>
              <p:spPr bwMode="auto">
                <a:xfrm>
                  <a:off x="3515991" y="2934327"/>
                  <a:ext cx="20778" cy="20778"/>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18 w 18"/>
                    <a:gd name="T11" fmla="*/ 9 h 18"/>
                    <a:gd name="T12" fmla="*/ 18 w 18"/>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9"/>
                      </a:moveTo>
                      <a:cubicBezTo>
                        <a:pt x="18" y="14"/>
                        <a:pt x="14" y="18"/>
                        <a:pt x="9" y="18"/>
                      </a:cubicBezTo>
                      <a:cubicBezTo>
                        <a:pt x="4" y="18"/>
                        <a:pt x="0" y="14"/>
                        <a:pt x="0" y="9"/>
                      </a:cubicBezTo>
                      <a:cubicBezTo>
                        <a:pt x="0" y="4"/>
                        <a:pt x="4" y="0"/>
                        <a:pt x="9" y="0"/>
                      </a:cubicBezTo>
                      <a:cubicBezTo>
                        <a:pt x="14" y="0"/>
                        <a:pt x="18" y="4"/>
                        <a:pt x="18" y="9"/>
                      </a:cubicBezTo>
                      <a:close/>
                      <a:moveTo>
                        <a:pt x="18" y="9"/>
                      </a:moveTo>
                      <a:cubicBezTo>
                        <a:pt x="18" y="9"/>
                        <a:pt x="18" y="9"/>
                        <a:pt x="18"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53">
                  <a:extLst>
                    <a:ext uri="{FF2B5EF4-FFF2-40B4-BE49-F238E27FC236}">
                      <a16:creationId xmlns:a16="http://schemas.microsoft.com/office/drawing/2014/main" id="{30BEEABA-110E-47C9-A6D3-B5B5A3029B19}"/>
                    </a:ext>
                  </a:extLst>
                </p:cNvPr>
                <p:cNvSpPr>
                  <a:spLocks noEditPoints="1"/>
                </p:cNvSpPr>
                <p:nvPr/>
              </p:nvSpPr>
              <p:spPr bwMode="auto">
                <a:xfrm>
                  <a:off x="3515991" y="2841159"/>
                  <a:ext cx="20778" cy="21449"/>
                </a:xfrm>
                <a:custGeom>
                  <a:avLst/>
                  <a:gdLst>
                    <a:gd name="T0" fmla="*/ 9 w 18"/>
                    <a:gd name="T1" fmla="*/ 0 h 19"/>
                    <a:gd name="T2" fmla="*/ 2 w 18"/>
                    <a:gd name="T3" fmla="*/ 3 h 19"/>
                    <a:gd name="T4" fmla="*/ 0 w 18"/>
                    <a:gd name="T5" fmla="*/ 9 h 19"/>
                    <a:gd name="T6" fmla="*/ 2 w 18"/>
                    <a:gd name="T7" fmla="*/ 16 h 19"/>
                    <a:gd name="T8" fmla="*/ 9 w 18"/>
                    <a:gd name="T9" fmla="*/ 19 h 19"/>
                    <a:gd name="T10" fmla="*/ 15 w 18"/>
                    <a:gd name="T11" fmla="*/ 16 h 19"/>
                    <a:gd name="T12" fmla="*/ 18 w 18"/>
                    <a:gd name="T13" fmla="*/ 9 h 19"/>
                    <a:gd name="T14" fmla="*/ 15 w 18"/>
                    <a:gd name="T15" fmla="*/ 3 h 19"/>
                    <a:gd name="T16" fmla="*/ 9 w 18"/>
                    <a:gd name="T17" fmla="*/ 0 h 19"/>
                    <a:gd name="T18" fmla="*/ 9 w 18"/>
                    <a:gd name="T19" fmla="*/ 0 h 19"/>
                    <a:gd name="T20" fmla="*/ 9 w 18"/>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9" y="0"/>
                      </a:moveTo>
                      <a:cubicBezTo>
                        <a:pt x="6" y="0"/>
                        <a:pt x="4" y="1"/>
                        <a:pt x="2" y="3"/>
                      </a:cubicBezTo>
                      <a:cubicBezTo>
                        <a:pt x="0" y="5"/>
                        <a:pt x="0" y="7"/>
                        <a:pt x="0" y="9"/>
                      </a:cubicBezTo>
                      <a:cubicBezTo>
                        <a:pt x="0" y="12"/>
                        <a:pt x="0" y="14"/>
                        <a:pt x="2" y="16"/>
                      </a:cubicBezTo>
                      <a:cubicBezTo>
                        <a:pt x="4" y="18"/>
                        <a:pt x="6" y="19"/>
                        <a:pt x="9" y="19"/>
                      </a:cubicBezTo>
                      <a:cubicBezTo>
                        <a:pt x="11" y="19"/>
                        <a:pt x="13" y="18"/>
                        <a:pt x="15" y="16"/>
                      </a:cubicBezTo>
                      <a:cubicBezTo>
                        <a:pt x="17" y="14"/>
                        <a:pt x="18" y="12"/>
                        <a:pt x="18" y="9"/>
                      </a:cubicBezTo>
                      <a:cubicBezTo>
                        <a:pt x="18" y="7"/>
                        <a:pt x="17" y="5"/>
                        <a:pt x="15" y="3"/>
                      </a:cubicBezTo>
                      <a:cubicBezTo>
                        <a:pt x="13" y="1"/>
                        <a:pt x="11" y="0"/>
                        <a:pt x="9" y="0"/>
                      </a:cubicBezTo>
                      <a:close/>
                      <a:moveTo>
                        <a:pt x="9" y="0"/>
                      </a:move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54">
                  <a:extLst>
                    <a:ext uri="{FF2B5EF4-FFF2-40B4-BE49-F238E27FC236}">
                      <a16:creationId xmlns:a16="http://schemas.microsoft.com/office/drawing/2014/main" id="{F9CAAF9B-9EAD-4D0A-817F-F11A5E66E69E}"/>
                    </a:ext>
                  </a:extLst>
                </p:cNvPr>
                <p:cNvSpPr>
                  <a:spLocks noEditPoints="1"/>
                </p:cNvSpPr>
                <p:nvPr/>
              </p:nvSpPr>
              <p:spPr bwMode="auto">
                <a:xfrm>
                  <a:off x="3540121" y="2949073"/>
                  <a:ext cx="24130" cy="24130"/>
                </a:xfrm>
                <a:custGeom>
                  <a:avLst/>
                  <a:gdLst>
                    <a:gd name="T0" fmla="*/ 15 w 21"/>
                    <a:gd name="T1" fmla="*/ 3 h 21"/>
                    <a:gd name="T2" fmla="*/ 3 w 21"/>
                    <a:gd name="T3" fmla="*/ 6 h 21"/>
                    <a:gd name="T4" fmla="*/ 5 w 21"/>
                    <a:gd name="T5" fmla="*/ 18 h 21"/>
                    <a:gd name="T6" fmla="*/ 18 w 21"/>
                    <a:gd name="T7" fmla="*/ 16 h 21"/>
                    <a:gd name="T8" fmla="*/ 15 w 21"/>
                    <a:gd name="T9" fmla="*/ 3 h 21"/>
                    <a:gd name="T10" fmla="*/ 15 w 21"/>
                    <a:gd name="T11" fmla="*/ 3 h 21"/>
                    <a:gd name="T12" fmla="*/ 15 w 21"/>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5" y="3"/>
                      </a:moveTo>
                      <a:cubicBezTo>
                        <a:pt x="11" y="0"/>
                        <a:pt x="5" y="1"/>
                        <a:pt x="3" y="6"/>
                      </a:cubicBezTo>
                      <a:cubicBezTo>
                        <a:pt x="0" y="10"/>
                        <a:pt x="1" y="16"/>
                        <a:pt x="5" y="18"/>
                      </a:cubicBezTo>
                      <a:cubicBezTo>
                        <a:pt x="10" y="21"/>
                        <a:pt x="15" y="20"/>
                        <a:pt x="18" y="16"/>
                      </a:cubicBezTo>
                      <a:cubicBezTo>
                        <a:pt x="21" y="11"/>
                        <a:pt x="19" y="6"/>
                        <a:pt x="15" y="3"/>
                      </a:cubicBezTo>
                      <a:close/>
                      <a:moveTo>
                        <a:pt x="15" y="3"/>
                      </a:moveTo>
                      <a:cubicBezTo>
                        <a:pt x="15" y="3"/>
                        <a:pt x="15" y="3"/>
                        <a:pt x="15"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55">
                  <a:extLst>
                    <a:ext uri="{FF2B5EF4-FFF2-40B4-BE49-F238E27FC236}">
                      <a16:creationId xmlns:a16="http://schemas.microsoft.com/office/drawing/2014/main" id="{EFCFAD7B-9224-4FF0-85C7-056D91713319}"/>
                    </a:ext>
                  </a:extLst>
                </p:cNvPr>
                <p:cNvSpPr>
                  <a:spLocks noEditPoints="1"/>
                </p:cNvSpPr>
                <p:nvPr/>
              </p:nvSpPr>
              <p:spPr bwMode="auto">
                <a:xfrm>
                  <a:off x="3567602" y="2967841"/>
                  <a:ext cx="20108" cy="20108"/>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18 w 18"/>
                    <a:gd name="T11" fmla="*/ 9 h 18"/>
                    <a:gd name="T12" fmla="*/ 18 w 18"/>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9"/>
                      </a:moveTo>
                      <a:cubicBezTo>
                        <a:pt x="18" y="14"/>
                        <a:pt x="14" y="18"/>
                        <a:pt x="9" y="18"/>
                      </a:cubicBezTo>
                      <a:cubicBezTo>
                        <a:pt x="4" y="18"/>
                        <a:pt x="0" y="14"/>
                        <a:pt x="0" y="9"/>
                      </a:cubicBezTo>
                      <a:cubicBezTo>
                        <a:pt x="0" y="4"/>
                        <a:pt x="4" y="0"/>
                        <a:pt x="9" y="0"/>
                      </a:cubicBezTo>
                      <a:cubicBezTo>
                        <a:pt x="14" y="0"/>
                        <a:pt x="18" y="4"/>
                        <a:pt x="18" y="9"/>
                      </a:cubicBezTo>
                      <a:close/>
                      <a:moveTo>
                        <a:pt x="18" y="9"/>
                      </a:moveTo>
                      <a:cubicBezTo>
                        <a:pt x="18" y="9"/>
                        <a:pt x="18" y="9"/>
                        <a:pt x="18"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6">
                  <a:extLst>
                    <a:ext uri="{FF2B5EF4-FFF2-40B4-BE49-F238E27FC236}">
                      <a16:creationId xmlns:a16="http://schemas.microsoft.com/office/drawing/2014/main" id="{DD2AD9D7-3F50-4560-8DFF-1096B7024EA5}"/>
                    </a:ext>
                  </a:extLst>
                </p:cNvPr>
                <p:cNvSpPr>
                  <a:spLocks noEditPoints="1"/>
                </p:cNvSpPr>
                <p:nvPr/>
              </p:nvSpPr>
              <p:spPr bwMode="auto">
                <a:xfrm>
                  <a:off x="3592402" y="2984597"/>
                  <a:ext cx="22119" cy="20778"/>
                </a:xfrm>
                <a:custGeom>
                  <a:avLst/>
                  <a:gdLst>
                    <a:gd name="T0" fmla="*/ 19 w 19"/>
                    <a:gd name="T1" fmla="*/ 9 h 18"/>
                    <a:gd name="T2" fmla="*/ 9 w 19"/>
                    <a:gd name="T3" fmla="*/ 18 h 18"/>
                    <a:gd name="T4" fmla="*/ 0 w 19"/>
                    <a:gd name="T5" fmla="*/ 9 h 18"/>
                    <a:gd name="T6" fmla="*/ 9 w 19"/>
                    <a:gd name="T7" fmla="*/ 0 h 18"/>
                    <a:gd name="T8" fmla="*/ 19 w 19"/>
                    <a:gd name="T9" fmla="*/ 9 h 18"/>
                    <a:gd name="T10" fmla="*/ 19 w 19"/>
                    <a:gd name="T11" fmla="*/ 9 h 18"/>
                    <a:gd name="T12" fmla="*/ 19 w 19"/>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9" y="9"/>
                      </a:moveTo>
                      <a:cubicBezTo>
                        <a:pt x="19" y="14"/>
                        <a:pt x="14" y="18"/>
                        <a:pt x="9" y="18"/>
                      </a:cubicBezTo>
                      <a:cubicBezTo>
                        <a:pt x="4" y="18"/>
                        <a:pt x="0" y="14"/>
                        <a:pt x="0" y="9"/>
                      </a:cubicBezTo>
                      <a:cubicBezTo>
                        <a:pt x="0" y="4"/>
                        <a:pt x="4" y="0"/>
                        <a:pt x="9" y="0"/>
                      </a:cubicBezTo>
                      <a:cubicBezTo>
                        <a:pt x="14" y="0"/>
                        <a:pt x="19" y="4"/>
                        <a:pt x="19" y="9"/>
                      </a:cubicBezTo>
                      <a:close/>
                      <a:moveTo>
                        <a:pt x="19" y="9"/>
                      </a:moveTo>
                      <a:cubicBezTo>
                        <a:pt x="19" y="9"/>
                        <a:pt x="19" y="9"/>
                        <a:pt x="19"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7">
                  <a:extLst>
                    <a:ext uri="{FF2B5EF4-FFF2-40B4-BE49-F238E27FC236}">
                      <a16:creationId xmlns:a16="http://schemas.microsoft.com/office/drawing/2014/main" id="{86EA8664-E20C-4A1B-8CF0-A03EFFDDFADB}"/>
                    </a:ext>
                  </a:extLst>
                </p:cNvPr>
                <p:cNvSpPr>
                  <a:spLocks noEditPoints="1"/>
                </p:cNvSpPr>
                <p:nvPr/>
              </p:nvSpPr>
              <p:spPr bwMode="auto">
                <a:xfrm>
                  <a:off x="3488510" y="2949073"/>
                  <a:ext cx="24130" cy="24130"/>
                </a:xfrm>
                <a:custGeom>
                  <a:avLst/>
                  <a:gdLst>
                    <a:gd name="T0" fmla="*/ 5 w 21"/>
                    <a:gd name="T1" fmla="*/ 3 h 21"/>
                    <a:gd name="T2" fmla="*/ 2 w 21"/>
                    <a:gd name="T3" fmla="*/ 16 h 21"/>
                    <a:gd name="T4" fmla="*/ 15 w 21"/>
                    <a:gd name="T5" fmla="*/ 18 h 21"/>
                    <a:gd name="T6" fmla="*/ 18 w 21"/>
                    <a:gd name="T7" fmla="*/ 6 h 21"/>
                    <a:gd name="T8" fmla="*/ 5 w 21"/>
                    <a:gd name="T9" fmla="*/ 3 h 21"/>
                    <a:gd name="T10" fmla="*/ 5 w 21"/>
                    <a:gd name="T11" fmla="*/ 3 h 21"/>
                    <a:gd name="T12" fmla="*/ 5 w 21"/>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5" y="3"/>
                      </a:moveTo>
                      <a:cubicBezTo>
                        <a:pt x="1" y="6"/>
                        <a:pt x="0" y="11"/>
                        <a:pt x="2" y="16"/>
                      </a:cubicBezTo>
                      <a:cubicBezTo>
                        <a:pt x="5" y="20"/>
                        <a:pt x="11" y="21"/>
                        <a:pt x="15" y="18"/>
                      </a:cubicBezTo>
                      <a:cubicBezTo>
                        <a:pt x="19" y="16"/>
                        <a:pt x="21" y="10"/>
                        <a:pt x="18" y="6"/>
                      </a:cubicBezTo>
                      <a:cubicBezTo>
                        <a:pt x="15" y="1"/>
                        <a:pt x="9" y="0"/>
                        <a:pt x="5" y="3"/>
                      </a:cubicBezTo>
                      <a:close/>
                      <a:moveTo>
                        <a:pt x="5" y="3"/>
                      </a:moveTo>
                      <a:cubicBezTo>
                        <a:pt x="5" y="3"/>
                        <a:pt x="5" y="3"/>
                        <a:pt x="5"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58">
                  <a:extLst>
                    <a:ext uri="{FF2B5EF4-FFF2-40B4-BE49-F238E27FC236}">
                      <a16:creationId xmlns:a16="http://schemas.microsoft.com/office/drawing/2014/main" id="{1118050B-1C8B-4A4F-BFBC-960C8794AF06}"/>
                    </a:ext>
                  </a:extLst>
                </p:cNvPr>
                <p:cNvSpPr>
                  <a:spLocks noEditPoints="1"/>
                </p:cNvSpPr>
                <p:nvPr/>
              </p:nvSpPr>
              <p:spPr bwMode="auto">
                <a:xfrm>
                  <a:off x="3463709" y="2967841"/>
                  <a:ext cx="21449" cy="20108"/>
                </a:xfrm>
                <a:custGeom>
                  <a:avLst/>
                  <a:gdLst>
                    <a:gd name="T0" fmla="*/ 19 w 19"/>
                    <a:gd name="T1" fmla="*/ 9 h 18"/>
                    <a:gd name="T2" fmla="*/ 10 w 19"/>
                    <a:gd name="T3" fmla="*/ 18 h 18"/>
                    <a:gd name="T4" fmla="*/ 0 w 19"/>
                    <a:gd name="T5" fmla="*/ 9 h 18"/>
                    <a:gd name="T6" fmla="*/ 10 w 19"/>
                    <a:gd name="T7" fmla="*/ 0 h 18"/>
                    <a:gd name="T8" fmla="*/ 19 w 19"/>
                    <a:gd name="T9" fmla="*/ 9 h 18"/>
                    <a:gd name="T10" fmla="*/ 19 w 19"/>
                    <a:gd name="T11" fmla="*/ 9 h 18"/>
                    <a:gd name="T12" fmla="*/ 19 w 19"/>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9" y="9"/>
                      </a:moveTo>
                      <a:cubicBezTo>
                        <a:pt x="19" y="14"/>
                        <a:pt x="15" y="18"/>
                        <a:pt x="10" y="18"/>
                      </a:cubicBezTo>
                      <a:cubicBezTo>
                        <a:pt x="4" y="18"/>
                        <a:pt x="0" y="14"/>
                        <a:pt x="0" y="9"/>
                      </a:cubicBezTo>
                      <a:cubicBezTo>
                        <a:pt x="0" y="4"/>
                        <a:pt x="4" y="0"/>
                        <a:pt x="10" y="0"/>
                      </a:cubicBezTo>
                      <a:cubicBezTo>
                        <a:pt x="15" y="0"/>
                        <a:pt x="19" y="4"/>
                        <a:pt x="19" y="9"/>
                      </a:cubicBezTo>
                      <a:close/>
                      <a:moveTo>
                        <a:pt x="19" y="9"/>
                      </a:moveTo>
                      <a:cubicBezTo>
                        <a:pt x="19" y="9"/>
                        <a:pt x="19" y="9"/>
                        <a:pt x="19"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59">
                  <a:extLst>
                    <a:ext uri="{FF2B5EF4-FFF2-40B4-BE49-F238E27FC236}">
                      <a16:creationId xmlns:a16="http://schemas.microsoft.com/office/drawing/2014/main" id="{957F54AD-4C3D-4A33-8141-D51E0756E23A}"/>
                    </a:ext>
                  </a:extLst>
                </p:cNvPr>
                <p:cNvSpPr>
                  <a:spLocks noEditPoints="1"/>
                </p:cNvSpPr>
                <p:nvPr/>
              </p:nvSpPr>
              <p:spPr bwMode="auto">
                <a:xfrm>
                  <a:off x="3438239" y="2984597"/>
                  <a:ext cx="20778" cy="20778"/>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18 w 18"/>
                    <a:gd name="T11" fmla="*/ 9 h 18"/>
                    <a:gd name="T12" fmla="*/ 18 w 18"/>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9"/>
                      </a:moveTo>
                      <a:cubicBezTo>
                        <a:pt x="18" y="14"/>
                        <a:pt x="14" y="18"/>
                        <a:pt x="9" y="18"/>
                      </a:cubicBezTo>
                      <a:cubicBezTo>
                        <a:pt x="4" y="18"/>
                        <a:pt x="0" y="14"/>
                        <a:pt x="0" y="9"/>
                      </a:cubicBezTo>
                      <a:cubicBezTo>
                        <a:pt x="0" y="4"/>
                        <a:pt x="4" y="0"/>
                        <a:pt x="9" y="0"/>
                      </a:cubicBezTo>
                      <a:cubicBezTo>
                        <a:pt x="14" y="0"/>
                        <a:pt x="18" y="4"/>
                        <a:pt x="18" y="9"/>
                      </a:cubicBezTo>
                      <a:close/>
                      <a:moveTo>
                        <a:pt x="18" y="9"/>
                      </a:moveTo>
                      <a:cubicBezTo>
                        <a:pt x="18" y="9"/>
                        <a:pt x="18" y="9"/>
                        <a:pt x="18"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62">
                  <a:extLst>
                    <a:ext uri="{FF2B5EF4-FFF2-40B4-BE49-F238E27FC236}">
                      <a16:creationId xmlns:a16="http://schemas.microsoft.com/office/drawing/2014/main" id="{51138D83-DFB3-4E65-BE5F-51C50A18DC0D}"/>
                    </a:ext>
                  </a:extLst>
                </p:cNvPr>
                <p:cNvSpPr>
                  <a:spLocks noEditPoints="1"/>
                </p:cNvSpPr>
                <p:nvPr/>
              </p:nvSpPr>
              <p:spPr bwMode="auto">
                <a:xfrm>
                  <a:off x="3227103" y="3032187"/>
                  <a:ext cx="210466" cy="96519"/>
                </a:xfrm>
                <a:custGeom>
                  <a:avLst/>
                  <a:gdLst>
                    <a:gd name="T0" fmla="*/ 160 w 184"/>
                    <a:gd name="T1" fmla="*/ 17 h 84"/>
                    <a:gd name="T2" fmla="*/ 124 w 184"/>
                    <a:gd name="T3" fmla="*/ 0 h 84"/>
                    <a:gd name="T4" fmla="*/ 107 w 184"/>
                    <a:gd name="T5" fmla="*/ 54 h 84"/>
                    <a:gd name="T6" fmla="*/ 104 w 184"/>
                    <a:gd name="T7" fmla="*/ 62 h 84"/>
                    <a:gd name="T8" fmla="*/ 97 w 184"/>
                    <a:gd name="T9" fmla="*/ 40 h 84"/>
                    <a:gd name="T10" fmla="*/ 92 w 184"/>
                    <a:gd name="T11" fmla="*/ 14 h 84"/>
                    <a:gd name="T12" fmla="*/ 92 w 184"/>
                    <a:gd name="T13" fmla="*/ 14 h 84"/>
                    <a:gd name="T14" fmla="*/ 87 w 184"/>
                    <a:gd name="T15" fmla="*/ 40 h 84"/>
                    <a:gd name="T16" fmla="*/ 79 w 184"/>
                    <a:gd name="T17" fmla="*/ 62 h 84"/>
                    <a:gd name="T18" fmla="*/ 77 w 184"/>
                    <a:gd name="T19" fmla="*/ 54 h 84"/>
                    <a:gd name="T20" fmla="*/ 60 w 184"/>
                    <a:gd name="T21" fmla="*/ 0 h 84"/>
                    <a:gd name="T22" fmla="*/ 24 w 184"/>
                    <a:gd name="T23" fmla="*/ 17 h 84"/>
                    <a:gd name="T24" fmla="*/ 1 w 184"/>
                    <a:gd name="T25" fmla="*/ 84 h 84"/>
                    <a:gd name="T26" fmla="*/ 183 w 184"/>
                    <a:gd name="T27" fmla="*/ 84 h 84"/>
                    <a:gd name="T28" fmla="*/ 160 w 184"/>
                    <a:gd name="T29" fmla="*/ 17 h 84"/>
                    <a:gd name="T30" fmla="*/ 160 w 184"/>
                    <a:gd name="T31" fmla="*/ 17 h 84"/>
                    <a:gd name="T32" fmla="*/ 160 w 184"/>
                    <a:gd name="T33"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84">
                      <a:moveTo>
                        <a:pt x="160" y="17"/>
                      </a:moveTo>
                      <a:cubicBezTo>
                        <a:pt x="137" y="9"/>
                        <a:pt x="124" y="0"/>
                        <a:pt x="124" y="0"/>
                      </a:cubicBezTo>
                      <a:cubicBezTo>
                        <a:pt x="107" y="54"/>
                        <a:pt x="107" y="54"/>
                        <a:pt x="107" y="54"/>
                      </a:cubicBezTo>
                      <a:cubicBezTo>
                        <a:pt x="104" y="62"/>
                        <a:pt x="104" y="62"/>
                        <a:pt x="104" y="62"/>
                      </a:cubicBezTo>
                      <a:cubicBezTo>
                        <a:pt x="97" y="40"/>
                        <a:pt x="97" y="40"/>
                        <a:pt x="97" y="40"/>
                      </a:cubicBezTo>
                      <a:cubicBezTo>
                        <a:pt x="114" y="15"/>
                        <a:pt x="95" y="14"/>
                        <a:pt x="92" y="14"/>
                      </a:cubicBezTo>
                      <a:cubicBezTo>
                        <a:pt x="92" y="14"/>
                        <a:pt x="92" y="14"/>
                        <a:pt x="92" y="14"/>
                      </a:cubicBezTo>
                      <a:cubicBezTo>
                        <a:pt x="89" y="14"/>
                        <a:pt x="69" y="15"/>
                        <a:pt x="87" y="40"/>
                      </a:cubicBezTo>
                      <a:cubicBezTo>
                        <a:pt x="79" y="62"/>
                        <a:pt x="79" y="62"/>
                        <a:pt x="79" y="62"/>
                      </a:cubicBezTo>
                      <a:cubicBezTo>
                        <a:pt x="77" y="54"/>
                        <a:pt x="77" y="54"/>
                        <a:pt x="77" y="54"/>
                      </a:cubicBezTo>
                      <a:cubicBezTo>
                        <a:pt x="60" y="0"/>
                        <a:pt x="60" y="0"/>
                        <a:pt x="60" y="0"/>
                      </a:cubicBezTo>
                      <a:cubicBezTo>
                        <a:pt x="60" y="0"/>
                        <a:pt x="47" y="9"/>
                        <a:pt x="24" y="17"/>
                      </a:cubicBezTo>
                      <a:cubicBezTo>
                        <a:pt x="0" y="26"/>
                        <a:pt x="1" y="47"/>
                        <a:pt x="1" y="84"/>
                      </a:cubicBezTo>
                      <a:cubicBezTo>
                        <a:pt x="183" y="84"/>
                        <a:pt x="183" y="84"/>
                        <a:pt x="183" y="84"/>
                      </a:cubicBezTo>
                      <a:cubicBezTo>
                        <a:pt x="183" y="47"/>
                        <a:pt x="184" y="26"/>
                        <a:pt x="160" y="17"/>
                      </a:cubicBezTo>
                      <a:close/>
                      <a:moveTo>
                        <a:pt x="160" y="17"/>
                      </a:moveTo>
                      <a:cubicBezTo>
                        <a:pt x="160" y="17"/>
                        <a:pt x="160" y="17"/>
                        <a:pt x="160"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63">
                  <a:extLst>
                    <a:ext uri="{FF2B5EF4-FFF2-40B4-BE49-F238E27FC236}">
                      <a16:creationId xmlns:a16="http://schemas.microsoft.com/office/drawing/2014/main" id="{3F8F1074-8697-4483-8F94-6A5DD212DF6E}"/>
                    </a:ext>
                  </a:extLst>
                </p:cNvPr>
                <p:cNvSpPr>
                  <a:spLocks noEditPoints="1"/>
                </p:cNvSpPr>
                <p:nvPr/>
              </p:nvSpPr>
              <p:spPr bwMode="auto">
                <a:xfrm>
                  <a:off x="3274022" y="2886738"/>
                  <a:ext cx="115287" cy="148801"/>
                </a:xfrm>
                <a:custGeom>
                  <a:avLst/>
                  <a:gdLst>
                    <a:gd name="T0" fmla="*/ 12 w 101"/>
                    <a:gd name="T1" fmla="*/ 92 h 129"/>
                    <a:gd name="T2" fmla="*/ 40 w 101"/>
                    <a:gd name="T3" fmla="*/ 126 h 129"/>
                    <a:gd name="T4" fmla="*/ 61 w 101"/>
                    <a:gd name="T5" fmla="*/ 126 h 129"/>
                    <a:gd name="T6" fmla="*/ 89 w 101"/>
                    <a:gd name="T7" fmla="*/ 92 h 129"/>
                    <a:gd name="T8" fmla="*/ 97 w 101"/>
                    <a:gd name="T9" fmla="*/ 78 h 129"/>
                    <a:gd name="T10" fmla="*/ 93 w 101"/>
                    <a:gd name="T11" fmla="*/ 61 h 129"/>
                    <a:gd name="T12" fmla="*/ 95 w 101"/>
                    <a:gd name="T13" fmla="*/ 55 h 129"/>
                    <a:gd name="T14" fmla="*/ 82 w 101"/>
                    <a:gd name="T15" fmla="*/ 16 h 129"/>
                    <a:gd name="T16" fmla="*/ 71 w 101"/>
                    <a:gd name="T17" fmla="*/ 5 h 129"/>
                    <a:gd name="T18" fmla="*/ 48 w 101"/>
                    <a:gd name="T19" fmla="*/ 0 h 129"/>
                    <a:gd name="T20" fmla="*/ 39 w 101"/>
                    <a:gd name="T21" fmla="*/ 2 h 129"/>
                    <a:gd name="T22" fmla="*/ 28 w 101"/>
                    <a:gd name="T23" fmla="*/ 7 h 129"/>
                    <a:gd name="T24" fmla="*/ 18 w 101"/>
                    <a:gd name="T25" fmla="*/ 16 h 129"/>
                    <a:gd name="T26" fmla="*/ 7 w 101"/>
                    <a:gd name="T27" fmla="*/ 36 h 129"/>
                    <a:gd name="T28" fmla="*/ 7 w 101"/>
                    <a:gd name="T29" fmla="*/ 55 h 129"/>
                    <a:gd name="T30" fmla="*/ 8 w 101"/>
                    <a:gd name="T31" fmla="*/ 61 h 129"/>
                    <a:gd name="T32" fmla="*/ 4 w 101"/>
                    <a:gd name="T33" fmla="*/ 78 h 129"/>
                    <a:gd name="T34" fmla="*/ 12 w 101"/>
                    <a:gd name="T35" fmla="*/ 92 h 129"/>
                    <a:gd name="T36" fmla="*/ 12 w 101"/>
                    <a:gd name="T37" fmla="*/ 92 h 129"/>
                    <a:gd name="T38" fmla="*/ 12 w 101"/>
                    <a:gd name="T39"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29">
                      <a:moveTo>
                        <a:pt x="12" y="92"/>
                      </a:moveTo>
                      <a:cubicBezTo>
                        <a:pt x="14" y="104"/>
                        <a:pt x="24" y="121"/>
                        <a:pt x="40" y="126"/>
                      </a:cubicBezTo>
                      <a:cubicBezTo>
                        <a:pt x="47" y="129"/>
                        <a:pt x="54" y="129"/>
                        <a:pt x="61" y="126"/>
                      </a:cubicBezTo>
                      <a:cubicBezTo>
                        <a:pt x="77" y="121"/>
                        <a:pt x="87" y="104"/>
                        <a:pt x="89" y="92"/>
                      </a:cubicBezTo>
                      <a:cubicBezTo>
                        <a:pt x="91" y="92"/>
                        <a:pt x="94" y="89"/>
                        <a:pt x="97" y="78"/>
                      </a:cubicBezTo>
                      <a:cubicBezTo>
                        <a:pt x="101" y="63"/>
                        <a:pt x="97" y="61"/>
                        <a:pt x="93" y="61"/>
                      </a:cubicBezTo>
                      <a:cubicBezTo>
                        <a:pt x="94" y="59"/>
                        <a:pt x="94" y="57"/>
                        <a:pt x="95" y="55"/>
                      </a:cubicBezTo>
                      <a:cubicBezTo>
                        <a:pt x="101" y="17"/>
                        <a:pt x="82" y="16"/>
                        <a:pt x="82" y="16"/>
                      </a:cubicBezTo>
                      <a:cubicBezTo>
                        <a:pt x="82" y="16"/>
                        <a:pt x="79" y="10"/>
                        <a:pt x="71" y="5"/>
                      </a:cubicBezTo>
                      <a:cubicBezTo>
                        <a:pt x="66" y="2"/>
                        <a:pt x="58" y="0"/>
                        <a:pt x="48" y="0"/>
                      </a:cubicBezTo>
                      <a:cubicBezTo>
                        <a:pt x="45" y="1"/>
                        <a:pt x="42" y="1"/>
                        <a:pt x="39" y="2"/>
                      </a:cubicBezTo>
                      <a:cubicBezTo>
                        <a:pt x="35" y="4"/>
                        <a:pt x="31" y="5"/>
                        <a:pt x="28" y="7"/>
                      </a:cubicBezTo>
                      <a:cubicBezTo>
                        <a:pt x="25" y="10"/>
                        <a:pt x="21" y="13"/>
                        <a:pt x="18" y="16"/>
                      </a:cubicBezTo>
                      <a:cubicBezTo>
                        <a:pt x="13" y="21"/>
                        <a:pt x="9" y="28"/>
                        <a:pt x="7" y="36"/>
                      </a:cubicBezTo>
                      <a:cubicBezTo>
                        <a:pt x="5" y="42"/>
                        <a:pt x="5" y="48"/>
                        <a:pt x="7" y="55"/>
                      </a:cubicBezTo>
                      <a:cubicBezTo>
                        <a:pt x="7" y="57"/>
                        <a:pt x="8" y="59"/>
                        <a:pt x="8" y="61"/>
                      </a:cubicBezTo>
                      <a:cubicBezTo>
                        <a:pt x="5" y="61"/>
                        <a:pt x="0" y="63"/>
                        <a:pt x="4" y="78"/>
                      </a:cubicBezTo>
                      <a:cubicBezTo>
                        <a:pt x="7" y="88"/>
                        <a:pt x="10" y="91"/>
                        <a:pt x="12" y="92"/>
                      </a:cubicBezTo>
                      <a:close/>
                      <a:moveTo>
                        <a:pt x="12" y="92"/>
                      </a:moveTo>
                      <a:cubicBezTo>
                        <a:pt x="12" y="92"/>
                        <a:pt x="12" y="92"/>
                        <a:pt x="12" y="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64">
                  <a:extLst>
                    <a:ext uri="{FF2B5EF4-FFF2-40B4-BE49-F238E27FC236}">
                      <a16:creationId xmlns:a16="http://schemas.microsoft.com/office/drawing/2014/main" id="{06134B7A-A0F2-4611-BFC1-B2BD13C47759}"/>
                    </a:ext>
                  </a:extLst>
                </p:cNvPr>
                <p:cNvSpPr>
                  <a:spLocks noEditPoints="1"/>
                </p:cNvSpPr>
                <p:nvPr/>
              </p:nvSpPr>
              <p:spPr bwMode="auto">
                <a:xfrm>
                  <a:off x="3411154" y="2714813"/>
                  <a:ext cx="211136" cy="96519"/>
                </a:xfrm>
                <a:custGeom>
                  <a:avLst/>
                  <a:gdLst>
                    <a:gd name="T0" fmla="*/ 160 w 185"/>
                    <a:gd name="T1" fmla="*/ 17 h 84"/>
                    <a:gd name="T2" fmla="*/ 125 w 185"/>
                    <a:gd name="T3" fmla="*/ 0 h 84"/>
                    <a:gd name="T4" fmla="*/ 107 w 185"/>
                    <a:gd name="T5" fmla="*/ 54 h 84"/>
                    <a:gd name="T6" fmla="*/ 105 w 185"/>
                    <a:gd name="T7" fmla="*/ 62 h 84"/>
                    <a:gd name="T8" fmla="*/ 97 w 185"/>
                    <a:gd name="T9" fmla="*/ 40 h 84"/>
                    <a:gd name="T10" fmla="*/ 93 w 185"/>
                    <a:gd name="T11" fmla="*/ 14 h 84"/>
                    <a:gd name="T12" fmla="*/ 92 w 185"/>
                    <a:gd name="T13" fmla="*/ 14 h 84"/>
                    <a:gd name="T14" fmla="*/ 88 w 185"/>
                    <a:gd name="T15" fmla="*/ 40 h 84"/>
                    <a:gd name="T16" fmla="*/ 80 w 185"/>
                    <a:gd name="T17" fmla="*/ 62 h 84"/>
                    <a:gd name="T18" fmla="*/ 78 w 185"/>
                    <a:gd name="T19" fmla="*/ 54 h 84"/>
                    <a:gd name="T20" fmla="*/ 61 w 185"/>
                    <a:gd name="T21" fmla="*/ 0 h 84"/>
                    <a:gd name="T22" fmla="*/ 25 w 185"/>
                    <a:gd name="T23" fmla="*/ 17 h 84"/>
                    <a:gd name="T24" fmla="*/ 1 w 185"/>
                    <a:gd name="T25" fmla="*/ 84 h 84"/>
                    <a:gd name="T26" fmla="*/ 184 w 185"/>
                    <a:gd name="T27" fmla="*/ 84 h 84"/>
                    <a:gd name="T28" fmla="*/ 160 w 185"/>
                    <a:gd name="T29" fmla="*/ 17 h 84"/>
                    <a:gd name="T30" fmla="*/ 160 w 185"/>
                    <a:gd name="T31" fmla="*/ 17 h 84"/>
                    <a:gd name="T32" fmla="*/ 160 w 185"/>
                    <a:gd name="T33"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84">
                      <a:moveTo>
                        <a:pt x="160" y="17"/>
                      </a:moveTo>
                      <a:cubicBezTo>
                        <a:pt x="138" y="9"/>
                        <a:pt x="125" y="0"/>
                        <a:pt x="125" y="0"/>
                      </a:cubicBezTo>
                      <a:cubicBezTo>
                        <a:pt x="107" y="54"/>
                        <a:pt x="107" y="54"/>
                        <a:pt x="107" y="54"/>
                      </a:cubicBezTo>
                      <a:cubicBezTo>
                        <a:pt x="105" y="62"/>
                        <a:pt x="105" y="62"/>
                        <a:pt x="105" y="62"/>
                      </a:cubicBezTo>
                      <a:cubicBezTo>
                        <a:pt x="97" y="40"/>
                        <a:pt x="97" y="40"/>
                        <a:pt x="97" y="40"/>
                      </a:cubicBezTo>
                      <a:cubicBezTo>
                        <a:pt x="115" y="15"/>
                        <a:pt x="96" y="14"/>
                        <a:pt x="93" y="14"/>
                      </a:cubicBezTo>
                      <a:cubicBezTo>
                        <a:pt x="92" y="14"/>
                        <a:pt x="92" y="14"/>
                        <a:pt x="92" y="14"/>
                      </a:cubicBezTo>
                      <a:cubicBezTo>
                        <a:pt x="89" y="14"/>
                        <a:pt x="70" y="15"/>
                        <a:pt x="88" y="40"/>
                      </a:cubicBezTo>
                      <a:cubicBezTo>
                        <a:pt x="80" y="62"/>
                        <a:pt x="80" y="62"/>
                        <a:pt x="80" y="62"/>
                      </a:cubicBezTo>
                      <a:cubicBezTo>
                        <a:pt x="78" y="54"/>
                        <a:pt x="78" y="54"/>
                        <a:pt x="78" y="54"/>
                      </a:cubicBezTo>
                      <a:cubicBezTo>
                        <a:pt x="61" y="0"/>
                        <a:pt x="61" y="0"/>
                        <a:pt x="61" y="0"/>
                      </a:cubicBezTo>
                      <a:cubicBezTo>
                        <a:pt x="61" y="0"/>
                        <a:pt x="47" y="9"/>
                        <a:pt x="25" y="17"/>
                      </a:cubicBezTo>
                      <a:cubicBezTo>
                        <a:pt x="0" y="26"/>
                        <a:pt x="2" y="47"/>
                        <a:pt x="1" y="84"/>
                      </a:cubicBezTo>
                      <a:cubicBezTo>
                        <a:pt x="184" y="84"/>
                        <a:pt x="184" y="84"/>
                        <a:pt x="184" y="84"/>
                      </a:cubicBezTo>
                      <a:cubicBezTo>
                        <a:pt x="183" y="47"/>
                        <a:pt x="185" y="26"/>
                        <a:pt x="160" y="17"/>
                      </a:cubicBezTo>
                      <a:close/>
                      <a:moveTo>
                        <a:pt x="160" y="17"/>
                      </a:moveTo>
                      <a:cubicBezTo>
                        <a:pt x="160" y="17"/>
                        <a:pt x="160" y="17"/>
                        <a:pt x="160"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65">
                  <a:extLst>
                    <a:ext uri="{FF2B5EF4-FFF2-40B4-BE49-F238E27FC236}">
                      <a16:creationId xmlns:a16="http://schemas.microsoft.com/office/drawing/2014/main" id="{A601EA7F-1BA5-470C-B8DD-C2E4067E54B5}"/>
                    </a:ext>
                  </a:extLst>
                </p:cNvPr>
                <p:cNvSpPr>
                  <a:spLocks noEditPoints="1"/>
                </p:cNvSpPr>
                <p:nvPr/>
              </p:nvSpPr>
              <p:spPr bwMode="auto">
                <a:xfrm>
                  <a:off x="3458743" y="2569364"/>
                  <a:ext cx="115287" cy="148801"/>
                </a:xfrm>
                <a:custGeom>
                  <a:avLst/>
                  <a:gdLst>
                    <a:gd name="T0" fmla="*/ 12 w 101"/>
                    <a:gd name="T1" fmla="*/ 92 h 129"/>
                    <a:gd name="T2" fmla="*/ 40 w 101"/>
                    <a:gd name="T3" fmla="*/ 126 h 129"/>
                    <a:gd name="T4" fmla="*/ 61 w 101"/>
                    <a:gd name="T5" fmla="*/ 126 h 129"/>
                    <a:gd name="T6" fmla="*/ 89 w 101"/>
                    <a:gd name="T7" fmla="*/ 92 h 129"/>
                    <a:gd name="T8" fmla="*/ 97 w 101"/>
                    <a:gd name="T9" fmla="*/ 78 h 129"/>
                    <a:gd name="T10" fmla="*/ 93 w 101"/>
                    <a:gd name="T11" fmla="*/ 61 h 129"/>
                    <a:gd name="T12" fmla="*/ 94 w 101"/>
                    <a:gd name="T13" fmla="*/ 55 h 129"/>
                    <a:gd name="T14" fmla="*/ 82 w 101"/>
                    <a:gd name="T15" fmla="*/ 16 h 129"/>
                    <a:gd name="T16" fmla="*/ 71 w 101"/>
                    <a:gd name="T17" fmla="*/ 5 h 129"/>
                    <a:gd name="T18" fmla="*/ 47 w 101"/>
                    <a:gd name="T19" fmla="*/ 0 h 129"/>
                    <a:gd name="T20" fmla="*/ 38 w 101"/>
                    <a:gd name="T21" fmla="*/ 2 h 129"/>
                    <a:gd name="T22" fmla="*/ 28 w 101"/>
                    <a:gd name="T23" fmla="*/ 7 h 129"/>
                    <a:gd name="T24" fmla="*/ 18 w 101"/>
                    <a:gd name="T25" fmla="*/ 16 h 129"/>
                    <a:gd name="T26" fmla="*/ 6 w 101"/>
                    <a:gd name="T27" fmla="*/ 36 h 129"/>
                    <a:gd name="T28" fmla="*/ 6 w 101"/>
                    <a:gd name="T29" fmla="*/ 55 h 129"/>
                    <a:gd name="T30" fmla="*/ 8 w 101"/>
                    <a:gd name="T31" fmla="*/ 61 h 129"/>
                    <a:gd name="T32" fmla="*/ 4 w 101"/>
                    <a:gd name="T33" fmla="*/ 78 h 129"/>
                    <a:gd name="T34" fmla="*/ 12 w 101"/>
                    <a:gd name="T35" fmla="*/ 92 h 129"/>
                    <a:gd name="T36" fmla="*/ 12 w 101"/>
                    <a:gd name="T37" fmla="*/ 92 h 129"/>
                    <a:gd name="T38" fmla="*/ 12 w 101"/>
                    <a:gd name="T39"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29">
                      <a:moveTo>
                        <a:pt x="12" y="92"/>
                      </a:moveTo>
                      <a:cubicBezTo>
                        <a:pt x="14" y="104"/>
                        <a:pt x="24" y="121"/>
                        <a:pt x="40" y="126"/>
                      </a:cubicBezTo>
                      <a:cubicBezTo>
                        <a:pt x="47" y="129"/>
                        <a:pt x="54" y="129"/>
                        <a:pt x="61" y="126"/>
                      </a:cubicBezTo>
                      <a:cubicBezTo>
                        <a:pt x="77" y="121"/>
                        <a:pt x="87" y="104"/>
                        <a:pt x="89" y="92"/>
                      </a:cubicBezTo>
                      <a:cubicBezTo>
                        <a:pt x="91" y="92"/>
                        <a:pt x="94" y="89"/>
                        <a:pt x="97" y="78"/>
                      </a:cubicBezTo>
                      <a:cubicBezTo>
                        <a:pt x="101" y="63"/>
                        <a:pt x="96" y="61"/>
                        <a:pt x="93" y="61"/>
                      </a:cubicBezTo>
                      <a:cubicBezTo>
                        <a:pt x="93" y="59"/>
                        <a:pt x="94" y="57"/>
                        <a:pt x="94" y="55"/>
                      </a:cubicBezTo>
                      <a:cubicBezTo>
                        <a:pt x="101" y="17"/>
                        <a:pt x="82" y="16"/>
                        <a:pt x="82" y="16"/>
                      </a:cubicBezTo>
                      <a:cubicBezTo>
                        <a:pt x="82" y="16"/>
                        <a:pt x="79" y="10"/>
                        <a:pt x="71" y="5"/>
                      </a:cubicBezTo>
                      <a:cubicBezTo>
                        <a:pt x="65" y="2"/>
                        <a:pt x="57" y="0"/>
                        <a:pt x="47" y="0"/>
                      </a:cubicBezTo>
                      <a:cubicBezTo>
                        <a:pt x="44" y="1"/>
                        <a:pt x="41" y="1"/>
                        <a:pt x="38" y="2"/>
                      </a:cubicBezTo>
                      <a:cubicBezTo>
                        <a:pt x="34" y="4"/>
                        <a:pt x="31" y="5"/>
                        <a:pt x="28" y="7"/>
                      </a:cubicBezTo>
                      <a:cubicBezTo>
                        <a:pt x="24" y="10"/>
                        <a:pt x="21" y="13"/>
                        <a:pt x="18" y="16"/>
                      </a:cubicBezTo>
                      <a:cubicBezTo>
                        <a:pt x="13" y="21"/>
                        <a:pt x="8" y="28"/>
                        <a:pt x="6" y="36"/>
                      </a:cubicBezTo>
                      <a:cubicBezTo>
                        <a:pt x="5" y="42"/>
                        <a:pt x="5" y="48"/>
                        <a:pt x="6" y="55"/>
                      </a:cubicBezTo>
                      <a:cubicBezTo>
                        <a:pt x="7" y="57"/>
                        <a:pt x="7" y="59"/>
                        <a:pt x="8" y="61"/>
                      </a:cubicBezTo>
                      <a:cubicBezTo>
                        <a:pt x="4" y="61"/>
                        <a:pt x="0" y="63"/>
                        <a:pt x="4" y="78"/>
                      </a:cubicBezTo>
                      <a:cubicBezTo>
                        <a:pt x="7" y="88"/>
                        <a:pt x="10" y="91"/>
                        <a:pt x="12" y="92"/>
                      </a:cubicBezTo>
                      <a:close/>
                      <a:moveTo>
                        <a:pt x="12" y="92"/>
                      </a:moveTo>
                      <a:cubicBezTo>
                        <a:pt x="12" y="92"/>
                        <a:pt x="12" y="92"/>
                        <a:pt x="12" y="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20" name="Picture 19" descr="A picture containing drawing&#10;&#10;Description automatically generated">
            <a:extLst>
              <a:ext uri="{FF2B5EF4-FFF2-40B4-BE49-F238E27FC236}">
                <a16:creationId xmlns:a16="http://schemas.microsoft.com/office/drawing/2014/main" id="{BA891119-7F85-491F-8418-4F7BC4222B2C}"/>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131054" y="504001"/>
            <a:ext cx="5937731" cy="1024248"/>
          </a:xfrm>
          <a:prstGeom prst="rect">
            <a:avLst/>
          </a:prstGeom>
        </p:spPr>
      </p:pic>
    </p:spTree>
    <p:extLst>
      <p:ext uri="{BB962C8B-B14F-4D97-AF65-F5344CB8AC3E}">
        <p14:creationId xmlns:p14="http://schemas.microsoft.com/office/powerpoint/2010/main" val="33087140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267200" y="2048330"/>
            <a:ext cx="1945214"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algn="ctr">
              <a:spcBef>
                <a:spcPts val="1600"/>
              </a:spcBef>
              <a:buClr>
                <a:schemeClr val="tx2"/>
              </a:buClr>
            </a:pPr>
            <a:endParaRPr lang="en-US" sz="2133" dirty="0">
              <a:solidFill>
                <a:schemeClr val="bg1">
                  <a:lumMod val="50000"/>
                </a:schemeClr>
              </a:solidFill>
            </a:endParaRPr>
          </a:p>
        </p:txBody>
      </p:sp>
      <p:sp>
        <p:nvSpPr>
          <p:cNvPr id="42" name="TextBox 41"/>
          <p:cNvSpPr txBox="1"/>
          <p:nvPr/>
        </p:nvSpPr>
        <p:spPr>
          <a:xfrm>
            <a:off x="4317401" y="3726519"/>
            <a:ext cx="1820200" cy="590931"/>
          </a:xfrm>
          <a:prstGeom prst="rect">
            <a:avLst/>
          </a:prstGeom>
          <a:noFill/>
        </p:spPr>
        <p:txBody>
          <a:bodyPr wrap="square" rtlCol="0">
            <a:spAutoFit/>
          </a:bodyPr>
          <a:lstStyle/>
          <a:p>
            <a:pPr marL="0" marR="0" lvl="0" indent="0" algn="ctr" defTabSz="91440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dirty="0">
                <a:ln>
                  <a:noFill/>
                </a:ln>
                <a:effectLst/>
                <a:uLnTx/>
                <a:uFillTx/>
              </a:rPr>
              <a:t>Admin Checkbox</a:t>
            </a:r>
          </a:p>
        </p:txBody>
      </p:sp>
      <p:sp>
        <p:nvSpPr>
          <p:cNvPr id="21" name="Rectangle 20"/>
          <p:cNvSpPr/>
          <p:nvPr/>
        </p:nvSpPr>
        <p:spPr>
          <a:xfrm>
            <a:off x="1331385" y="2048330"/>
            <a:ext cx="1945215"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algn="ctr">
              <a:spcBef>
                <a:spcPts val="1600"/>
              </a:spcBef>
              <a:buClr>
                <a:schemeClr val="tx2"/>
              </a:buClr>
            </a:pPr>
            <a:endParaRPr lang="en-US" sz="2133" dirty="0">
              <a:solidFill>
                <a:schemeClr val="bg1">
                  <a:lumMod val="50000"/>
                </a:schemeClr>
              </a:solidFill>
            </a:endParaRPr>
          </a:p>
        </p:txBody>
      </p:sp>
      <p:sp>
        <p:nvSpPr>
          <p:cNvPr id="22" name="Rectangle 21"/>
          <p:cNvSpPr/>
          <p:nvPr/>
        </p:nvSpPr>
        <p:spPr>
          <a:xfrm>
            <a:off x="9332386" y="2048330"/>
            <a:ext cx="1945214"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algn="ctr">
              <a:spcBef>
                <a:spcPts val="1600"/>
              </a:spcBef>
              <a:buClr>
                <a:schemeClr val="tx2"/>
              </a:buClr>
            </a:pPr>
            <a:endParaRPr lang="en-US" sz="2133" dirty="0">
              <a:solidFill>
                <a:schemeClr val="bg1">
                  <a:lumMod val="50000"/>
                </a:schemeClr>
              </a:solidFill>
            </a:endParaRPr>
          </a:p>
        </p:txBody>
      </p:sp>
      <p:sp>
        <p:nvSpPr>
          <p:cNvPr id="23" name="Rectangle 22"/>
          <p:cNvSpPr/>
          <p:nvPr/>
        </p:nvSpPr>
        <p:spPr>
          <a:xfrm>
            <a:off x="6817785" y="2048330"/>
            <a:ext cx="1945215" cy="2269120"/>
          </a:xfrm>
          <a:prstGeom prst="rect">
            <a:avLst/>
          </a:prstGeom>
          <a:solidFill>
            <a:schemeClr val="bg1"/>
          </a:solidFill>
          <a:ln w="22225">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20" tIns="243840" rtlCol="0" anchor="t"/>
          <a:lstStyle/>
          <a:p>
            <a:pPr algn="ctr">
              <a:spcBef>
                <a:spcPts val="1600"/>
              </a:spcBef>
              <a:buClr>
                <a:schemeClr val="tx2"/>
              </a:buClr>
            </a:pPr>
            <a:endParaRPr lang="en-US" sz="2133" dirty="0">
              <a:solidFill>
                <a:schemeClr val="bg1">
                  <a:lumMod val="50000"/>
                </a:schemeClr>
              </a:solidFill>
            </a:endParaRPr>
          </a:p>
        </p:txBody>
      </p:sp>
      <p:sp>
        <p:nvSpPr>
          <p:cNvPr id="61" name="Title 60"/>
          <p:cNvSpPr>
            <a:spLocks noGrp="1"/>
          </p:cNvSpPr>
          <p:nvPr>
            <p:ph type="title"/>
          </p:nvPr>
        </p:nvSpPr>
        <p:spPr/>
        <p:txBody>
          <a:bodyPr/>
          <a:lstStyle/>
          <a:p>
            <a:r>
              <a:rPr lang="en-US" dirty="0"/>
              <a:t>Feature Enablement Detail</a:t>
            </a:r>
          </a:p>
        </p:txBody>
      </p:sp>
      <p:sp>
        <p:nvSpPr>
          <p:cNvPr id="39" name="TextBox 38"/>
          <p:cNvSpPr txBox="1"/>
          <p:nvPr/>
        </p:nvSpPr>
        <p:spPr>
          <a:xfrm>
            <a:off x="9394893" y="3726519"/>
            <a:ext cx="1820200" cy="344710"/>
          </a:xfrm>
          <a:prstGeom prst="rect">
            <a:avLst/>
          </a:prstGeom>
          <a:noFill/>
        </p:spPr>
        <p:txBody>
          <a:bodyPr wrap="square" rtlCol="0">
            <a:spAutoFit/>
          </a:bodyPr>
          <a:lstStyle/>
          <a:p>
            <a:pPr marL="0" marR="0" lvl="0" indent="0" algn="ctr" defTabSz="91440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dirty="0">
                <a:ln>
                  <a:noFill/>
                </a:ln>
                <a:effectLst/>
                <a:uLnTx/>
                <a:uFillTx/>
              </a:rPr>
              <a:t>Support</a:t>
            </a:r>
          </a:p>
        </p:txBody>
      </p:sp>
      <p:sp>
        <p:nvSpPr>
          <p:cNvPr id="41" name="TextBox 40"/>
          <p:cNvSpPr txBox="1"/>
          <p:nvPr/>
        </p:nvSpPr>
        <p:spPr>
          <a:xfrm>
            <a:off x="6882438" y="3726519"/>
            <a:ext cx="1820200" cy="344710"/>
          </a:xfrm>
          <a:prstGeom prst="rect">
            <a:avLst/>
          </a:prstGeom>
          <a:noFill/>
        </p:spPr>
        <p:txBody>
          <a:bodyPr wrap="square" rtlCol="0">
            <a:spAutoFit/>
          </a:bodyPr>
          <a:lstStyle/>
          <a:p>
            <a:pPr marL="0" marR="0" lvl="0" indent="0" algn="ctr" defTabSz="91440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dirty="0">
                <a:ln>
                  <a:noFill/>
                </a:ln>
                <a:effectLst/>
                <a:uLnTx/>
                <a:uFillTx/>
              </a:rPr>
              <a:t>Configuration</a:t>
            </a:r>
          </a:p>
        </p:txBody>
      </p:sp>
      <p:sp>
        <p:nvSpPr>
          <p:cNvPr id="43" name="TextBox 42"/>
          <p:cNvSpPr txBox="1"/>
          <p:nvPr/>
        </p:nvSpPr>
        <p:spPr>
          <a:xfrm>
            <a:off x="1465380" y="3726519"/>
            <a:ext cx="1677224" cy="344710"/>
          </a:xfrm>
          <a:prstGeom prst="rect">
            <a:avLst/>
          </a:prstGeom>
          <a:noFill/>
        </p:spPr>
        <p:txBody>
          <a:bodyPr wrap="square" rtlCol="0">
            <a:spAutoFit/>
          </a:bodyPr>
          <a:lstStyle/>
          <a:p>
            <a:pPr marL="0" marR="0" lvl="0" indent="0" algn="ctr" defTabSz="914400" eaLnBrk="1" fontAlgn="auto" latinLnBrk="0" hangingPunct="1">
              <a:lnSpc>
                <a:spcPct val="80000"/>
              </a:lnSpc>
              <a:spcBef>
                <a:spcPts val="1200"/>
              </a:spcBef>
              <a:spcAft>
                <a:spcPts val="0"/>
              </a:spcAft>
              <a:buClrTx/>
              <a:buSzTx/>
              <a:buFontTx/>
              <a:buNone/>
              <a:tabLst/>
              <a:defRPr/>
            </a:pPr>
            <a:r>
              <a:rPr kumimoji="0" lang="en-US" sz="2000" b="1" i="0" u="none" strike="noStrike" kern="0" cap="none" spc="0" normalizeH="0" baseline="0" noProof="0" dirty="0">
                <a:ln>
                  <a:noFill/>
                </a:ln>
                <a:effectLst/>
                <a:uLnTx/>
                <a:uFillTx/>
              </a:rPr>
              <a:t>Auto-On</a:t>
            </a:r>
          </a:p>
        </p:txBody>
      </p:sp>
      <p:sp>
        <p:nvSpPr>
          <p:cNvPr id="24" name="Freeform 343">
            <a:extLst>
              <a:ext uri="{FF2B5EF4-FFF2-40B4-BE49-F238E27FC236}">
                <a16:creationId xmlns:a16="http://schemas.microsoft.com/office/drawing/2014/main" id="{FA369E70-BCE2-A343-9DF2-53C303CB08EE}"/>
              </a:ext>
            </a:extLst>
          </p:cNvPr>
          <p:cNvSpPr>
            <a:spLocks noChangeAspect="1" noEditPoints="1"/>
          </p:cNvSpPr>
          <p:nvPr/>
        </p:nvSpPr>
        <p:spPr bwMode="auto">
          <a:xfrm flipH="1">
            <a:off x="1823519" y="2307537"/>
            <a:ext cx="960946" cy="914400"/>
          </a:xfrm>
          <a:custGeom>
            <a:avLst/>
            <a:gdLst>
              <a:gd name="T0" fmla="*/ 169 w 246"/>
              <a:gd name="T1" fmla="*/ 225 h 235"/>
              <a:gd name="T2" fmla="*/ 151 w 246"/>
              <a:gd name="T3" fmla="*/ 231 h 235"/>
              <a:gd name="T4" fmla="*/ 77 w 246"/>
              <a:gd name="T5" fmla="*/ 235 h 235"/>
              <a:gd name="T6" fmla="*/ 30 w 246"/>
              <a:gd name="T7" fmla="*/ 226 h 235"/>
              <a:gd name="T8" fmla="*/ 26 w 246"/>
              <a:gd name="T9" fmla="*/ 203 h 235"/>
              <a:gd name="T10" fmla="*/ 17 w 246"/>
              <a:gd name="T11" fmla="*/ 169 h 235"/>
              <a:gd name="T12" fmla="*/ 11 w 246"/>
              <a:gd name="T13" fmla="*/ 138 h 235"/>
              <a:gd name="T14" fmla="*/ 8 w 246"/>
              <a:gd name="T15" fmla="*/ 129 h 235"/>
              <a:gd name="T16" fmla="*/ 27 w 246"/>
              <a:gd name="T17" fmla="*/ 93 h 235"/>
              <a:gd name="T18" fmla="*/ 61 w 246"/>
              <a:gd name="T19" fmla="*/ 91 h 235"/>
              <a:gd name="T20" fmla="*/ 81 w 246"/>
              <a:gd name="T21" fmla="*/ 88 h 235"/>
              <a:gd name="T22" fmla="*/ 83 w 246"/>
              <a:gd name="T23" fmla="*/ 72 h 235"/>
              <a:gd name="T24" fmla="*/ 71 w 246"/>
              <a:gd name="T25" fmla="*/ 42 h 235"/>
              <a:gd name="T26" fmla="*/ 93 w 246"/>
              <a:gd name="T27" fmla="*/ 1 h 235"/>
              <a:gd name="T28" fmla="*/ 110 w 246"/>
              <a:gd name="T29" fmla="*/ 8 h 235"/>
              <a:gd name="T30" fmla="*/ 146 w 246"/>
              <a:gd name="T31" fmla="*/ 78 h 235"/>
              <a:gd name="T32" fmla="*/ 169 w 246"/>
              <a:gd name="T33" fmla="*/ 117 h 235"/>
              <a:gd name="T34" fmla="*/ 172 w 246"/>
              <a:gd name="T35" fmla="*/ 118 h 235"/>
              <a:gd name="T36" fmla="*/ 185 w 246"/>
              <a:gd name="T37" fmla="*/ 117 h 235"/>
              <a:gd name="T38" fmla="*/ 217 w 246"/>
              <a:gd name="T39" fmla="*/ 117 h 235"/>
              <a:gd name="T40" fmla="*/ 240 w 246"/>
              <a:gd name="T41" fmla="*/ 117 h 235"/>
              <a:gd name="T42" fmla="*/ 246 w 246"/>
              <a:gd name="T43" fmla="*/ 124 h 235"/>
              <a:gd name="T44" fmla="*/ 246 w 246"/>
              <a:gd name="T45" fmla="*/ 225 h 235"/>
              <a:gd name="T46" fmla="*/ 239 w 246"/>
              <a:gd name="T47" fmla="*/ 230 h 235"/>
              <a:gd name="T48" fmla="*/ 182 w 246"/>
              <a:gd name="T49" fmla="*/ 227 h 235"/>
              <a:gd name="T50" fmla="*/ 161 w 246"/>
              <a:gd name="T51" fmla="*/ 130 h 235"/>
              <a:gd name="T52" fmla="*/ 148 w 246"/>
              <a:gd name="T53" fmla="*/ 103 h 235"/>
              <a:gd name="T54" fmla="*/ 102 w 246"/>
              <a:gd name="T55" fmla="*/ 22 h 235"/>
              <a:gd name="T56" fmla="*/ 98 w 246"/>
              <a:gd name="T57" fmla="*/ 12 h 235"/>
              <a:gd name="T58" fmla="*/ 84 w 246"/>
              <a:gd name="T59" fmla="*/ 24 h 235"/>
              <a:gd name="T60" fmla="*/ 88 w 246"/>
              <a:gd name="T61" fmla="*/ 54 h 235"/>
              <a:gd name="T62" fmla="*/ 97 w 246"/>
              <a:gd name="T63" fmla="*/ 83 h 235"/>
              <a:gd name="T64" fmla="*/ 77 w 246"/>
              <a:gd name="T65" fmla="*/ 102 h 235"/>
              <a:gd name="T66" fmla="*/ 34 w 246"/>
              <a:gd name="T67" fmla="*/ 104 h 235"/>
              <a:gd name="T68" fmla="*/ 19 w 246"/>
              <a:gd name="T69" fmla="*/ 124 h 235"/>
              <a:gd name="T70" fmla="*/ 35 w 246"/>
              <a:gd name="T71" fmla="*/ 133 h 235"/>
              <a:gd name="T72" fmla="*/ 33 w 246"/>
              <a:gd name="T73" fmla="*/ 137 h 235"/>
              <a:gd name="T74" fmla="*/ 20 w 246"/>
              <a:gd name="T75" fmla="*/ 147 h 235"/>
              <a:gd name="T76" fmla="*/ 29 w 246"/>
              <a:gd name="T77" fmla="*/ 162 h 235"/>
              <a:gd name="T78" fmla="*/ 46 w 246"/>
              <a:gd name="T79" fmla="*/ 165 h 235"/>
              <a:gd name="T80" fmla="*/ 31 w 246"/>
              <a:gd name="T81" fmla="*/ 173 h 235"/>
              <a:gd name="T82" fmla="*/ 35 w 246"/>
              <a:gd name="T83" fmla="*/ 193 h 235"/>
              <a:gd name="T84" fmla="*/ 46 w 246"/>
              <a:gd name="T85" fmla="*/ 196 h 235"/>
              <a:gd name="T86" fmla="*/ 39 w 246"/>
              <a:gd name="T87" fmla="*/ 205 h 235"/>
              <a:gd name="T88" fmla="*/ 38 w 246"/>
              <a:gd name="T89" fmla="*/ 218 h 235"/>
              <a:gd name="T90" fmla="*/ 47 w 246"/>
              <a:gd name="T91" fmla="*/ 222 h 235"/>
              <a:gd name="T92" fmla="*/ 118 w 246"/>
              <a:gd name="T93" fmla="*/ 223 h 235"/>
              <a:gd name="T94" fmla="*/ 163 w 246"/>
              <a:gd name="T95" fmla="*/ 214 h 235"/>
              <a:gd name="T96" fmla="*/ 181 w 246"/>
              <a:gd name="T97" fmla="*/ 1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6" h="235">
                <a:moveTo>
                  <a:pt x="181" y="225"/>
                </a:moveTo>
                <a:cubicBezTo>
                  <a:pt x="177" y="225"/>
                  <a:pt x="173" y="225"/>
                  <a:pt x="169" y="225"/>
                </a:cubicBezTo>
                <a:cubicBezTo>
                  <a:pt x="168" y="225"/>
                  <a:pt x="167" y="225"/>
                  <a:pt x="167" y="226"/>
                </a:cubicBezTo>
                <a:cubicBezTo>
                  <a:pt x="162" y="229"/>
                  <a:pt x="156" y="230"/>
                  <a:pt x="151" y="231"/>
                </a:cubicBezTo>
                <a:cubicBezTo>
                  <a:pt x="142" y="233"/>
                  <a:pt x="133" y="234"/>
                  <a:pt x="125" y="234"/>
                </a:cubicBezTo>
                <a:cubicBezTo>
                  <a:pt x="109" y="235"/>
                  <a:pt x="93" y="235"/>
                  <a:pt x="77" y="235"/>
                </a:cubicBezTo>
                <a:cubicBezTo>
                  <a:pt x="67" y="234"/>
                  <a:pt x="57" y="234"/>
                  <a:pt x="48" y="234"/>
                </a:cubicBezTo>
                <a:cubicBezTo>
                  <a:pt x="41" y="234"/>
                  <a:pt x="34" y="231"/>
                  <a:pt x="30" y="226"/>
                </a:cubicBezTo>
                <a:cubicBezTo>
                  <a:pt x="23" y="220"/>
                  <a:pt x="22" y="211"/>
                  <a:pt x="25" y="204"/>
                </a:cubicBezTo>
                <a:cubicBezTo>
                  <a:pt x="25" y="203"/>
                  <a:pt x="25" y="203"/>
                  <a:pt x="26" y="203"/>
                </a:cubicBezTo>
                <a:cubicBezTo>
                  <a:pt x="20" y="199"/>
                  <a:pt x="15" y="195"/>
                  <a:pt x="13" y="188"/>
                </a:cubicBezTo>
                <a:cubicBezTo>
                  <a:pt x="12" y="182"/>
                  <a:pt x="13" y="175"/>
                  <a:pt x="17" y="169"/>
                </a:cubicBezTo>
                <a:cubicBezTo>
                  <a:pt x="15" y="168"/>
                  <a:pt x="14" y="167"/>
                  <a:pt x="12" y="165"/>
                </a:cubicBezTo>
                <a:cubicBezTo>
                  <a:pt x="5" y="158"/>
                  <a:pt x="4" y="146"/>
                  <a:pt x="11" y="138"/>
                </a:cubicBezTo>
                <a:cubicBezTo>
                  <a:pt x="12" y="137"/>
                  <a:pt x="13" y="136"/>
                  <a:pt x="13" y="135"/>
                </a:cubicBezTo>
                <a:cubicBezTo>
                  <a:pt x="11" y="133"/>
                  <a:pt x="10" y="131"/>
                  <a:pt x="8" y="129"/>
                </a:cubicBezTo>
                <a:cubicBezTo>
                  <a:pt x="0" y="120"/>
                  <a:pt x="3" y="104"/>
                  <a:pt x="14" y="97"/>
                </a:cubicBezTo>
                <a:cubicBezTo>
                  <a:pt x="18" y="95"/>
                  <a:pt x="22" y="93"/>
                  <a:pt x="27" y="93"/>
                </a:cubicBezTo>
                <a:cubicBezTo>
                  <a:pt x="32" y="92"/>
                  <a:pt x="37" y="91"/>
                  <a:pt x="42" y="91"/>
                </a:cubicBezTo>
                <a:cubicBezTo>
                  <a:pt x="48" y="91"/>
                  <a:pt x="55" y="91"/>
                  <a:pt x="61" y="91"/>
                </a:cubicBezTo>
                <a:cubicBezTo>
                  <a:pt x="66" y="91"/>
                  <a:pt x="71" y="91"/>
                  <a:pt x="76" y="90"/>
                </a:cubicBezTo>
                <a:cubicBezTo>
                  <a:pt x="77" y="90"/>
                  <a:pt x="79" y="89"/>
                  <a:pt x="81" y="88"/>
                </a:cubicBezTo>
                <a:cubicBezTo>
                  <a:pt x="83" y="87"/>
                  <a:pt x="85" y="85"/>
                  <a:pt x="85" y="82"/>
                </a:cubicBezTo>
                <a:cubicBezTo>
                  <a:pt x="85" y="79"/>
                  <a:pt x="84" y="75"/>
                  <a:pt x="83" y="72"/>
                </a:cubicBezTo>
                <a:cubicBezTo>
                  <a:pt x="81" y="68"/>
                  <a:pt x="79" y="64"/>
                  <a:pt x="77" y="60"/>
                </a:cubicBezTo>
                <a:cubicBezTo>
                  <a:pt x="75" y="54"/>
                  <a:pt x="73" y="48"/>
                  <a:pt x="71" y="42"/>
                </a:cubicBezTo>
                <a:cubicBezTo>
                  <a:pt x="70" y="34"/>
                  <a:pt x="70" y="26"/>
                  <a:pt x="73" y="18"/>
                </a:cubicBezTo>
                <a:cubicBezTo>
                  <a:pt x="77" y="10"/>
                  <a:pt x="84" y="3"/>
                  <a:pt x="93" y="1"/>
                </a:cubicBezTo>
                <a:cubicBezTo>
                  <a:pt x="96" y="0"/>
                  <a:pt x="99" y="0"/>
                  <a:pt x="102" y="1"/>
                </a:cubicBezTo>
                <a:cubicBezTo>
                  <a:pt x="106" y="1"/>
                  <a:pt x="109" y="4"/>
                  <a:pt x="110" y="8"/>
                </a:cubicBezTo>
                <a:cubicBezTo>
                  <a:pt x="114" y="17"/>
                  <a:pt x="117" y="26"/>
                  <a:pt x="121" y="35"/>
                </a:cubicBezTo>
                <a:cubicBezTo>
                  <a:pt x="128" y="50"/>
                  <a:pt x="136" y="65"/>
                  <a:pt x="146" y="78"/>
                </a:cubicBezTo>
                <a:cubicBezTo>
                  <a:pt x="150" y="85"/>
                  <a:pt x="154" y="91"/>
                  <a:pt x="159" y="98"/>
                </a:cubicBezTo>
                <a:cubicBezTo>
                  <a:pt x="162" y="104"/>
                  <a:pt x="166" y="110"/>
                  <a:pt x="169" y="117"/>
                </a:cubicBezTo>
                <a:cubicBezTo>
                  <a:pt x="169" y="117"/>
                  <a:pt x="169" y="118"/>
                  <a:pt x="169" y="118"/>
                </a:cubicBezTo>
                <a:cubicBezTo>
                  <a:pt x="170" y="118"/>
                  <a:pt x="171" y="118"/>
                  <a:pt x="172" y="118"/>
                </a:cubicBezTo>
                <a:cubicBezTo>
                  <a:pt x="174" y="118"/>
                  <a:pt x="176" y="118"/>
                  <a:pt x="179" y="118"/>
                </a:cubicBezTo>
                <a:cubicBezTo>
                  <a:pt x="181" y="119"/>
                  <a:pt x="183" y="118"/>
                  <a:pt x="185" y="117"/>
                </a:cubicBezTo>
                <a:cubicBezTo>
                  <a:pt x="186" y="117"/>
                  <a:pt x="187" y="116"/>
                  <a:pt x="189" y="117"/>
                </a:cubicBezTo>
                <a:cubicBezTo>
                  <a:pt x="198" y="117"/>
                  <a:pt x="207" y="117"/>
                  <a:pt x="217" y="117"/>
                </a:cubicBezTo>
                <a:cubicBezTo>
                  <a:pt x="238" y="117"/>
                  <a:pt x="238" y="117"/>
                  <a:pt x="238" y="117"/>
                </a:cubicBezTo>
                <a:cubicBezTo>
                  <a:pt x="239" y="117"/>
                  <a:pt x="239" y="117"/>
                  <a:pt x="240" y="117"/>
                </a:cubicBezTo>
                <a:cubicBezTo>
                  <a:pt x="244" y="117"/>
                  <a:pt x="246" y="120"/>
                  <a:pt x="246" y="123"/>
                </a:cubicBezTo>
                <a:cubicBezTo>
                  <a:pt x="246" y="123"/>
                  <a:pt x="246" y="124"/>
                  <a:pt x="246" y="124"/>
                </a:cubicBezTo>
                <a:cubicBezTo>
                  <a:pt x="246" y="157"/>
                  <a:pt x="246" y="190"/>
                  <a:pt x="246" y="222"/>
                </a:cubicBezTo>
                <a:cubicBezTo>
                  <a:pt x="246" y="223"/>
                  <a:pt x="246" y="224"/>
                  <a:pt x="246" y="225"/>
                </a:cubicBezTo>
                <a:cubicBezTo>
                  <a:pt x="245" y="228"/>
                  <a:pt x="243" y="230"/>
                  <a:pt x="240" y="230"/>
                </a:cubicBezTo>
                <a:cubicBezTo>
                  <a:pt x="239" y="230"/>
                  <a:pt x="239" y="230"/>
                  <a:pt x="239" y="230"/>
                </a:cubicBezTo>
                <a:cubicBezTo>
                  <a:pt x="222" y="230"/>
                  <a:pt x="205" y="230"/>
                  <a:pt x="188" y="230"/>
                </a:cubicBezTo>
                <a:cubicBezTo>
                  <a:pt x="186" y="230"/>
                  <a:pt x="183" y="229"/>
                  <a:pt x="182" y="227"/>
                </a:cubicBezTo>
                <a:cubicBezTo>
                  <a:pt x="182" y="227"/>
                  <a:pt x="181" y="226"/>
                  <a:pt x="181" y="225"/>
                </a:cubicBezTo>
                <a:close/>
                <a:moveTo>
                  <a:pt x="161" y="130"/>
                </a:moveTo>
                <a:cubicBezTo>
                  <a:pt x="161" y="129"/>
                  <a:pt x="160" y="128"/>
                  <a:pt x="160" y="128"/>
                </a:cubicBezTo>
                <a:cubicBezTo>
                  <a:pt x="157" y="119"/>
                  <a:pt x="153" y="111"/>
                  <a:pt x="148" y="103"/>
                </a:cubicBezTo>
                <a:cubicBezTo>
                  <a:pt x="144" y="97"/>
                  <a:pt x="140" y="91"/>
                  <a:pt x="136" y="85"/>
                </a:cubicBezTo>
                <a:cubicBezTo>
                  <a:pt x="122" y="66"/>
                  <a:pt x="111" y="44"/>
                  <a:pt x="102" y="22"/>
                </a:cubicBezTo>
                <a:cubicBezTo>
                  <a:pt x="99" y="12"/>
                  <a:pt x="99" y="12"/>
                  <a:pt x="99" y="12"/>
                </a:cubicBezTo>
                <a:cubicBezTo>
                  <a:pt x="99" y="12"/>
                  <a:pt x="98" y="12"/>
                  <a:pt x="98" y="12"/>
                </a:cubicBezTo>
                <a:cubicBezTo>
                  <a:pt x="97" y="12"/>
                  <a:pt x="97" y="12"/>
                  <a:pt x="96" y="12"/>
                </a:cubicBezTo>
                <a:cubicBezTo>
                  <a:pt x="91" y="14"/>
                  <a:pt x="86" y="18"/>
                  <a:pt x="84" y="24"/>
                </a:cubicBezTo>
                <a:cubicBezTo>
                  <a:pt x="82" y="29"/>
                  <a:pt x="82" y="34"/>
                  <a:pt x="83" y="39"/>
                </a:cubicBezTo>
                <a:cubicBezTo>
                  <a:pt x="84" y="45"/>
                  <a:pt x="86" y="50"/>
                  <a:pt x="88" y="54"/>
                </a:cubicBezTo>
                <a:cubicBezTo>
                  <a:pt x="90" y="58"/>
                  <a:pt x="92" y="62"/>
                  <a:pt x="93" y="66"/>
                </a:cubicBezTo>
                <a:cubicBezTo>
                  <a:pt x="96" y="71"/>
                  <a:pt x="97" y="77"/>
                  <a:pt x="97" y="83"/>
                </a:cubicBezTo>
                <a:cubicBezTo>
                  <a:pt x="97" y="88"/>
                  <a:pt x="94" y="93"/>
                  <a:pt x="90" y="96"/>
                </a:cubicBezTo>
                <a:cubicBezTo>
                  <a:pt x="86" y="99"/>
                  <a:pt x="81" y="101"/>
                  <a:pt x="77" y="102"/>
                </a:cubicBezTo>
                <a:cubicBezTo>
                  <a:pt x="71" y="103"/>
                  <a:pt x="64" y="103"/>
                  <a:pt x="58" y="103"/>
                </a:cubicBezTo>
                <a:cubicBezTo>
                  <a:pt x="50" y="103"/>
                  <a:pt x="42" y="103"/>
                  <a:pt x="34" y="104"/>
                </a:cubicBezTo>
                <a:cubicBezTo>
                  <a:pt x="30" y="104"/>
                  <a:pt x="26" y="105"/>
                  <a:pt x="22" y="106"/>
                </a:cubicBezTo>
                <a:cubicBezTo>
                  <a:pt x="15" y="109"/>
                  <a:pt x="13" y="119"/>
                  <a:pt x="19" y="124"/>
                </a:cubicBezTo>
                <a:cubicBezTo>
                  <a:pt x="21" y="126"/>
                  <a:pt x="24" y="128"/>
                  <a:pt x="26" y="129"/>
                </a:cubicBezTo>
                <a:cubicBezTo>
                  <a:pt x="29" y="130"/>
                  <a:pt x="32" y="132"/>
                  <a:pt x="35" y="133"/>
                </a:cubicBezTo>
                <a:cubicBezTo>
                  <a:pt x="36" y="133"/>
                  <a:pt x="37" y="134"/>
                  <a:pt x="37" y="134"/>
                </a:cubicBezTo>
                <a:cubicBezTo>
                  <a:pt x="36" y="135"/>
                  <a:pt x="34" y="136"/>
                  <a:pt x="33" y="137"/>
                </a:cubicBezTo>
                <a:cubicBezTo>
                  <a:pt x="30" y="138"/>
                  <a:pt x="27" y="140"/>
                  <a:pt x="24" y="142"/>
                </a:cubicBezTo>
                <a:cubicBezTo>
                  <a:pt x="22" y="143"/>
                  <a:pt x="21" y="145"/>
                  <a:pt x="20" y="147"/>
                </a:cubicBezTo>
                <a:cubicBezTo>
                  <a:pt x="18" y="150"/>
                  <a:pt x="18" y="153"/>
                  <a:pt x="20" y="156"/>
                </a:cubicBezTo>
                <a:cubicBezTo>
                  <a:pt x="22" y="159"/>
                  <a:pt x="25" y="161"/>
                  <a:pt x="29" y="162"/>
                </a:cubicBezTo>
                <a:cubicBezTo>
                  <a:pt x="33" y="162"/>
                  <a:pt x="36" y="163"/>
                  <a:pt x="39" y="163"/>
                </a:cubicBezTo>
                <a:cubicBezTo>
                  <a:pt x="41" y="164"/>
                  <a:pt x="44" y="164"/>
                  <a:pt x="46" y="165"/>
                </a:cubicBezTo>
                <a:cubicBezTo>
                  <a:pt x="45" y="165"/>
                  <a:pt x="45" y="166"/>
                  <a:pt x="44" y="166"/>
                </a:cubicBezTo>
                <a:cubicBezTo>
                  <a:pt x="40" y="168"/>
                  <a:pt x="35" y="170"/>
                  <a:pt x="31" y="173"/>
                </a:cubicBezTo>
                <a:cubicBezTo>
                  <a:pt x="25" y="176"/>
                  <a:pt x="23" y="183"/>
                  <a:pt x="27" y="188"/>
                </a:cubicBezTo>
                <a:cubicBezTo>
                  <a:pt x="29" y="191"/>
                  <a:pt x="32" y="193"/>
                  <a:pt x="35" y="193"/>
                </a:cubicBezTo>
                <a:cubicBezTo>
                  <a:pt x="39" y="193"/>
                  <a:pt x="43" y="194"/>
                  <a:pt x="47" y="194"/>
                </a:cubicBezTo>
                <a:cubicBezTo>
                  <a:pt x="47" y="194"/>
                  <a:pt x="47" y="195"/>
                  <a:pt x="46" y="196"/>
                </a:cubicBezTo>
                <a:cubicBezTo>
                  <a:pt x="45" y="198"/>
                  <a:pt x="43" y="200"/>
                  <a:pt x="42" y="201"/>
                </a:cubicBezTo>
                <a:cubicBezTo>
                  <a:pt x="41" y="203"/>
                  <a:pt x="40" y="204"/>
                  <a:pt x="39" y="205"/>
                </a:cubicBezTo>
                <a:cubicBezTo>
                  <a:pt x="38" y="205"/>
                  <a:pt x="38" y="206"/>
                  <a:pt x="38" y="206"/>
                </a:cubicBezTo>
                <a:cubicBezTo>
                  <a:pt x="35" y="209"/>
                  <a:pt x="35" y="214"/>
                  <a:pt x="38" y="218"/>
                </a:cubicBezTo>
                <a:cubicBezTo>
                  <a:pt x="38" y="218"/>
                  <a:pt x="38" y="218"/>
                  <a:pt x="38" y="218"/>
                </a:cubicBezTo>
                <a:cubicBezTo>
                  <a:pt x="40" y="221"/>
                  <a:pt x="44" y="222"/>
                  <a:pt x="47" y="222"/>
                </a:cubicBezTo>
                <a:cubicBezTo>
                  <a:pt x="58" y="223"/>
                  <a:pt x="68" y="223"/>
                  <a:pt x="78" y="223"/>
                </a:cubicBezTo>
                <a:cubicBezTo>
                  <a:pt x="91" y="223"/>
                  <a:pt x="105" y="223"/>
                  <a:pt x="118" y="223"/>
                </a:cubicBezTo>
                <a:cubicBezTo>
                  <a:pt x="128" y="223"/>
                  <a:pt x="138" y="222"/>
                  <a:pt x="148" y="220"/>
                </a:cubicBezTo>
                <a:cubicBezTo>
                  <a:pt x="153" y="219"/>
                  <a:pt x="159" y="218"/>
                  <a:pt x="163" y="214"/>
                </a:cubicBezTo>
                <a:cubicBezTo>
                  <a:pt x="181" y="214"/>
                  <a:pt x="181" y="214"/>
                  <a:pt x="181" y="214"/>
                </a:cubicBezTo>
                <a:cubicBezTo>
                  <a:pt x="181" y="130"/>
                  <a:pt x="181" y="130"/>
                  <a:pt x="181" y="130"/>
                </a:cubicBezTo>
                <a:cubicBezTo>
                  <a:pt x="161" y="130"/>
                  <a:pt x="161" y="130"/>
                  <a:pt x="161"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5" name="Group 102">
            <a:extLst>
              <a:ext uri="{FF2B5EF4-FFF2-40B4-BE49-F238E27FC236}">
                <a16:creationId xmlns:a16="http://schemas.microsoft.com/office/drawing/2014/main" id="{33CC82E1-3AFD-FA41-8967-2310F2CA2DD7}"/>
              </a:ext>
            </a:extLst>
          </p:cNvPr>
          <p:cNvGrpSpPr>
            <a:grpSpLocks noChangeAspect="1"/>
          </p:cNvGrpSpPr>
          <p:nvPr/>
        </p:nvGrpSpPr>
        <p:grpSpPr bwMode="auto">
          <a:xfrm>
            <a:off x="4761857" y="2358590"/>
            <a:ext cx="939449" cy="945230"/>
            <a:chOff x="5014" y="1131"/>
            <a:chExt cx="325" cy="327"/>
          </a:xfrm>
          <a:solidFill>
            <a:schemeClr val="tx1"/>
          </a:solidFill>
        </p:grpSpPr>
        <p:sp>
          <p:nvSpPr>
            <p:cNvPr id="26" name="Oval 103">
              <a:extLst>
                <a:ext uri="{FF2B5EF4-FFF2-40B4-BE49-F238E27FC236}">
                  <a16:creationId xmlns:a16="http://schemas.microsoft.com/office/drawing/2014/main" id="{F10493CA-F120-9345-8E3C-159B687EF450}"/>
                </a:ext>
              </a:extLst>
            </p:cNvPr>
            <p:cNvSpPr>
              <a:spLocks noChangeArrowheads="1"/>
            </p:cNvSpPr>
            <p:nvPr/>
          </p:nvSpPr>
          <p:spPr bwMode="auto">
            <a:xfrm>
              <a:off x="5014" y="1131"/>
              <a:ext cx="325" cy="327"/>
            </a:xfrm>
            <a:prstGeom prst="ellipse">
              <a:avLst/>
            </a:prstGeom>
            <a:noFill/>
            <a:ln w="3016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04">
              <a:extLst>
                <a:ext uri="{FF2B5EF4-FFF2-40B4-BE49-F238E27FC236}">
                  <a16:creationId xmlns:a16="http://schemas.microsoft.com/office/drawing/2014/main" id="{DC2370C3-815D-5F4C-A8C0-7420054C62C2}"/>
                </a:ext>
              </a:extLst>
            </p:cNvPr>
            <p:cNvSpPr>
              <a:spLocks/>
            </p:cNvSpPr>
            <p:nvPr/>
          </p:nvSpPr>
          <p:spPr bwMode="auto">
            <a:xfrm>
              <a:off x="5095" y="1225"/>
              <a:ext cx="163" cy="139"/>
            </a:xfrm>
            <a:custGeom>
              <a:avLst/>
              <a:gdLst>
                <a:gd name="T0" fmla="*/ 139 w 163"/>
                <a:gd name="T1" fmla="*/ 0 h 139"/>
                <a:gd name="T2" fmla="*/ 59 w 163"/>
                <a:gd name="T3" fmla="*/ 95 h 139"/>
                <a:gd name="T4" fmla="*/ 20 w 163"/>
                <a:gd name="T5" fmla="*/ 62 h 139"/>
                <a:gd name="T6" fmla="*/ 0 w 163"/>
                <a:gd name="T7" fmla="*/ 86 h 139"/>
                <a:gd name="T8" fmla="*/ 64 w 163"/>
                <a:gd name="T9" fmla="*/ 139 h 139"/>
                <a:gd name="T10" fmla="*/ 163 w 163"/>
                <a:gd name="T11" fmla="*/ 21 h 139"/>
                <a:gd name="T12" fmla="*/ 139 w 163"/>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63" h="139">
                  <a:moveTo>
                    <a:pt x="139" y="0"/>
                  </a:moveTo>
                  <a:lnTo>
                    <a:pt x="59" y="95"/>
                  </a:lnTo>
                  <a:lnTo>
                    <a:pt x="20" y="62"/>
                  </a:lnTo>
                  <a:lnTo>
                    <a:pt x="0" y="86"/>
                  </a:lnTo>
                  <a:lnTo>
                    <a:pt x="64" y="139"/>
                  </a:lnTo>
                  <a:lnTo>
                    <a:pt x="163" y="21"/>
                  </a:lnTo>
                  <a:lnTo>
                    <a:pt x="1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Freeform 363">
            <a:extLst>
              <a:ext uri="{FF2B5EF4-FFF2-40B4-BE49-F238E27FC236}">
                <a16:creationId xmlns:a16="http://schemas.microsoft.com/office/drawing/2014/main" id="{92C9AD2C-E6A4-0D43-865F-DA498C965EE1}"/>
              </a:ext>
            </a:extLst>
          </p:cNvPr>
          <p:cNvSpPr>
            <a:spLocks noChangeAspect="1" noEditPoints="1"/>
          </p:cNvSpPr>
          <p:nvPr/>
        </p:nvSpPr>
        <p:spPr bwMode="auto">
          <a:xfrm rot="19345192">
            <a:off x="7595031" y="2339975"/>
            <a:ext cx="390720" cy="982458"/>
          </a:xfrm>
          <a:custGeom>
            <a:avLst/>
            <a:gdLst>
              <a:gd name="T0" fmla="*/ 96 w 96"/>
              <a:gd name="T1" fmla="*/ 41 h 244"/>
              <a:gd name="T2" fmla="*/ 70 w 96"/>
              <a:gd name="T3" fmla="*/ 0 h 244"/>
              <a:gd name="T4" fmla="*/ 70 w 96"/>
              <a:gd name="T5" fmla="*/ 41 h 244"/>
              <a:gd name="T6" fmla="*/ 59 w 96"/>
              <a:gd name="T7" fmla="*/ 52 h 244"/>
              <a:gd name="T8" fmla="*/ 42 w 96"/>
              <a:gd name="T9" fmla="*/ 52 h 244"/>
              <a:gd name="T10" fmla="*/ 32 w 96"/>
              <a:gd name="T11" fmla="*/ 41 h 244"/>
              <a:gd name="T12" fmla="*/ 32 w 96"/>
              <a:gd name="T13" fmla="*/ 41 h 244"/>
              <a:gd name="T14" fmla="*/ 32 w 96"/>
              <a:gd name="T15" fmla="*/ 0 h 244"/>
              <a:gd name="T16" fmla="*/ 10 w 96"/>
              <a:gd name="T17" fmla="*/ 60 h 244"/>
              <a:gd name="T18" fmla="*/ 32 w 96"/>
              <a:gd name="T19" fmla="*/ 82 h 244"/>
              <a:gd name="T20" fmla="*/ 32 w 96"/>
              <a:gd name="T21" fmla="*/ 225 h 244"/>
              <a:gd name="T22" fmla="*/ 50 w 96"/>
              <a:gd name="T23" fmla="*/ 244 h 244"/>
              <a:gd name="T24" fmla="*/ 51 w 96"/>
              <a:gd name="T25" fmla="*/ 244 h 244"/>
              <a:gd name="T26" fmla="*/ 70 w 96"/>
              <a:gd name="T27" fmla="*/ 225 h 244"/>
              <a:gd name="T28" fmla="*/ 70 w 96"/>
              <a:gd name="T29" fmla="*/ 82 h 244"/>
              <a:gd name="T30" fmla="*/ 96 w 96"/>
              <a:gd name="T31" fmla="*/ 41 h 244"/>
              <a:gd name="T32" fmla="*/ 55 w 96"/>
              <a:gd name="T33" fmla="*/ 227 h 244"/>
              <a:gd name="T34" fmla="*/ 46 w 96"/>
              <a:gd name="T35" fmla="*/ 227 h 244"/>
              <a:gd name="T36" fmla="*/ 46 w 96"/>
              <a:gd name="T37" fmla="*/ 219 h 244"/>
              <a:gd name="T38" fmla="*/ 55 w 96"/>
              <a:gd name="T39" fmla="*/ 219 h 244"/>
              <a:gd name="T40" fmla="*/ 57 w 96"/>
              <a:gd name="T41" fmla="*/ 223 h 244"/>
              <a:gd name="T42" fmla="*/ 55 w 96"/>
              <a:gd name="T43" fmla="*/ 22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244">
                <a:moveTo>
                  <a:pt x="96" y="41"/>
                </a:moveTo>
                <a:cubicBezTo>
                  <a:pt x="96" y="24"/>
                  <a:pt x="86" y="8"/>
                  <a:pt x="70" y="0"/>
                </a:cubicBezTo>
                <a:cubicBezTo>
                  <a:pt x="70" y="41"/>
                  <a:pt x="70" y="41"/>
                  <a:pt x="70" y="41"/>
                </a:cubicBezTo>
                <a:cubicBezTo>
                  <a:pt x="70" y="47"/>
                  <a:pt x="65" y="52"/>
                  <a:pt x="59" y="52"/>
                </a:cubicBezTo>
                <a:cubicBezTo>
                  <a:pt x="42" y="52"/>
                  <a:pt x="42" y="52"/>
                  <a:pt x="42" y="52"/>
                </a:cubicBezTo>
                <a:cubicBezTo>
                  <a:pt x="37" y="52"/>
                  <a:pt x="32" y="47"/>
                  <a:pt x="32" y="41"/>
                </a:cubicBezTo>
                <a:cubicBezTo>
                  <a:pt x="32" y="41"/>
                  <a:pt x="32" y="41"/>
                  <a:pt x="32" y="41"/>
                </a:cubicBezTo>
                <a:cubicBezTo>
                  <a:pt x="32" y="0"/>
                  <a:pt x="32" y="0"/>
                  <a:pt x="32" y="0"/>
                </a:cubicBezTo>
                <a:cubicBezTo>
                  <a:pt x="9" y="11"/>
                  <a:pt x="0" y="38"/>
                  <a:pt x="10" y="60"/>
                </a:cubicBezTo>
                <a:cubicBezTo>
                  <a:pt x="15" y="70"/>
                  <a:pt x="22" y="77"/>
                  <a:pt x="32" y="82"/>
                </a:cubicBezTo>
                <a:cubicBezTo>
                  <a:pt x="32" y="225"/>
                  <a:pt x="32" y="225"/>
                  <a:pt x="32" y="225"/>
                </a:cubicBezTo>
                <a:cubicBezTo>
                  <a:pt x="32" y="235"/>
                  <a:pt x="40" y="244"/>
                  <a:pt x="50" y="244"/>
                </a:cubicBezTo>
                <a:cubicBezTo>
                  <a:pt x="51" y="244"/>
                  <a:pt x="51" y="244"/>
                  <a:pt x="51" y="244"/>
                </a:cubicBezTo>
                <a:cubicBezTo>
                  <a:pt x="62" y="244"/>
                  <a:pt x="70" y="235"/>
                  <a:pt x="70" y="225"/>
                </a:cubicBezTo>
                <a:cubicBezTo>
                  <a:pt x="70" y="82"/>
                  <a:pt x="70" y="82"/>
                  <a:pt x="70" y="82"/>
                </a:cubicBezTo>
                <a:cubicBezTo>
                  <a:pt x="86" y="74"/>
                  <a:pt x="96" y="58"/>
                  <a:pt x="96" y="41"/>
                </a:cubicBezTo>
                <a:close/>
                <a:moveTo>
                  <a:pt x="55" y="227"/>
                </a:moveTo>
                <a:cubicBezTo>
                  <a:pt x="53" y="230"/>
                  <a:pt x="49" y="230"/>
                  <a:pt x="46" y="227"/>
                </a:cubicBezTo>
                <a:cubicBezTo>
                  <a:pt x="44" y="225"/>
                  <a:pt x="44" y="221"/>
                  <a:pt x="46" y="219"/>
                </a:cubicBezTo>
                <a:cubicBezTo>
                  <a:pt x="49" y="216"/>
                  <a:pt x="53" y="216"/>
                  <a:pt x="55" y="219"/>
                </a:cubicBezTo>
                <a:cubicBezTo>
                  <a:pt x="56" y="220"/>
                  <a:pt x="57" y="221"/>
                  <a:pt x="57" y="223"/>
                </a:cubicBezTo>
                <a:cubicBezTo>
                  <a:pt x="57" y="225"/>
                  <a:pt x="56" y="226"/>
                  <a:pt x="55" y="2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9" name="Picture 28" descr="Icons_PPT_B-White_OldPhone.png">
            <a:extLst>
              <a:ext uri="{FF2B5EF4-FFF2-40B4-BE49-F238E27FC236}">
                <a16:creationId xmlns:a16="http://schemas.microsoft.com/office/drawing/2014/main" id="{7B3A94CE-888F-6E4B-85DC-290B6FE335BC}"/>
              </a:ext>
            </a:extLst>
          </p:cNvPr>
          <p:cNvPicPr>
            <a:picLocks noChangeAspect="1"/>
          </p:cNvPicPr>
          <p:nvPr/>
        </p:nvPicPr>
        <p:blipFill>
          <a:blip r:embed="rId3" cstate="screen">
            <a:clrChange>
              <a:clrFrom>
                <a:srgbClr val="FFFFFF">
                  <a:alpha val="0"/>
                </a:srgbClr>
              </a:clrFrom>
              <a:clrTo>
                <a:srgbClr val="FFFFFF">
                  <a:alpha val="0"/>
                </a:srgbClr>
              </a:clrTo>
            </a:clrChange>
            <a:duotone>
              <a:prstClr val="black"/>
              <a:srgbClr val="4F86A0">
                <a:tint val="45000"/>
                <a:satMod val="400000"/>
              </a:srgbClr>
            </a:duotone>
            <a:alphaModFix/>
            <a:extLst>
              <a:ext uri="{BEBA8EAE-BF5A-486C-A8C5-ECC9F3942E4B}">
                <a14:imgProps xmlns:a14="http://schemas.microsoft.com/office/drawing/2010/main">
                  <a14:imgLayer r:embed="rId4">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759645" y="2222249"/>
            <a:ext cx="1090696" cy="1090696"/>
          </a:xfrm>
          <a:prstGeom prst="rect">
            <a:avLst/>
          </a:prstGeom>
        </p:spPr>
      </p:pic>
      <p:sp>
        <p:nvSpPr>
          <p:cNvPr id="32" name="TextBox 31">
            <a:extLst>
              <a:ext uri="{FF2B5EF4-FFF2-40B4-BE49-F238E27FC236}">
                <a16:creationId xmlns:a16="http://schemas.microsoft.com/office/drawing/2014/main" id="{1F609F7F-1798-0F43-A823-376438B906E7}"/>
              </a:ext>
            </a:extLst>
          </p:cNvPr>
          <p:cNvSpPr txBox="1"/>
          <p:nvPr/>
        </p:nvSpPr>
        <p:spPr>
          <a:xfrm>
            <a:off x="1331384" y="4617765"/>
            <a:ext cx="1945215" cy="1477328"/>
          </a:xfrm>
          <a:prstGeom prst="rect">
            <a:avLst/>
          </a:prstGeom>
          <a:noFill/>
        </p:spPr>
        <p:txBody>
          <a:bodyPr wrap="square" rtlCol="0">
            <a:spAutoFit/>
          </a:bodyPr>
          <a:lstStyle/>
          <a:p>
            <a:pPr algn="ctr">
              <a:spcAft>
                <a:spcPts val="1200"/>
              </a:spcAft>
            </a:pPr>
            <a:r>
              <a:rPr lang="en-US" sz="1600" b="1" dirty="0">
                <a:solidFill>
                  <a:schemeClr val="accent1"/>
                </a:solidFill>
              </a:rPr>
              <a:t>Turned On Day 1</a:t>
            </a:r>
          </a:p>
          <a:p>
            <a:pPr algn="ctr">
              <a:spcAft>
                <a:spcPts val="1200"/>
              </a:spcAft>
            </a:pPr>
            <a:r>
              <a:rPr lang="en-US" sz="1600" b="1" dirty="0">
                <a:solidFill>
                  <a:srgbClr val="807F83"/>
                </a:solidFill>
              </a:rPr>
              <a:t>Automatically available, some setup may be required</a:t>
            </a:r>
          </a:p>
        </p:txBody>
      </p:sp>
      <p:sp>
        <p:nvSpPr>
          <p:cNvPr id="33" name="TextBox 32">
            <a:extLst>
              <a:ext uri="{FF2B5EF4-FFF2-40B4-BE49-F238E27FC236}">
                <a16:creationId xmlns:a16="http://schemas.microsoft.com/office/drawing/2014/main" id="{F5930FA1-7B77-2D4C-8109-BBD967C90D5A}"/>
              </a:ext>
            </a:extLst>
          </p:cNvPr>
          <p:cNvSpPr txBox="1"/>
          <p:nvPr/>
        </p:nvSpPr>
        <p:spPr>
          <a:xfrm>
            <a:off x="4267200" y="4617765"/>
            <a:ext cx="1945214" cy="984885"/>
          </a:xfrm>
          <a:prstGeom prst="rect">
            <a:avLst/>
          </a:prstGeom>
          <a:noFill/>
        </p:spPr>
        <p:txBody>
          <a:bodyPr wrap="square" rtlCol="0">
            <a:spAutoFit/>
          </a:bodyPr>
          <a:lstStyle/>
          <a:p>
            <a:pPr algn="ctr">
              <a:spcAft>
                <a:spcPts val="1200"/>
              </a:spcAft>
            </a:pPr>
            <a:r>
              <a:rPr lang="en-US" sz="1600" b="1" dirty="0">
                <a:solidFill>
                  <a:schemeClr val="accent1"/>
                </a:solidFill>
              </a:rPr>
              <a:t>Turned Off</a:t>
            </a:r>
          </a:p>
          <a:p>
            <a:pPr algn="ctr">
              <a:spcAft>
                <a:spcPts val="1200"/>
              </a:spcAft>
            </a:pPr>
            <a:r>
              <a:rPr lang="en-US" sz="1600" b="1" dirty="0">
                <a:solidFill>
                  <a:srgbClr val="807F83"/>
                </a:solidFill>
              </a:rPr>
              <a:t>Requires enablement</a:t>
            </a:r>
          </a:p>
        </p:txBody>
      </p:sp>
      <p:sp>
        <p:nvSpPr>
          <p:cNvPr id="34" name="TextBox 33">
            <a:extLst>
              <a:ext uri="{FF2B5EF4-FFF2-40B4-BE49-F238E27FC236}">
                <a16:creationId xmlns:a16="http://schemas.microsoft.com/office/drawing/2014/main" id="{4C95A365-A653-5147-8071-A709487E726F}"/>
              </a:ext>
            </a:extLst>
          </p:cNvPr>
          <p:cNvSpPr txBox="1"/>
          <p:nvPr/>
        </p:nvSpPr>
        <p:spPr>
          <a:xfrm>
            <a:off x="6817785" y="4617765"/>
            <a:ext cx="1945216" cy="1723549"/>
          </a:xfrm>
          <a:prstGeom prst="rect">
            <a:avLst/>
          </a:prstGeom>
          <a:noFill/>
        </p:spPr>
        <p:txBody>
          <a:bodyPr wrap="square" rtlCol="0">
            <a:spAutoFit/>
          </a:bodyPr>
          <a:lstStyle/>
          <a:p>
            <a:pPr algn="ctr">
              <a:spcAft>
                <a:spcPts val="1200"/>
              </a:spcAft>
            </a:pPr>
            <a:r>
              <a:rPr lang="en-US" sz="1600" b="1" dirty="0">
                <a:solidFill>
                  <a:schemeClr val="accent1"/>
                </a:solidFill>
              </a:rPr>
              <a:t>Turned Off</a:t>
            </a:r>
          </a:p>
          <a:p>
            <a:pPr algn="ctr">
              <a:spcAft>
                <a:spcPts val="1200"/>
              </a:spcAft>
            </a:pPr>
            <a:r>
              <a:rPr lang="en-US" sz="1600" b="1" dirty="0">
                <a:solidFill>
                  <a:srgbClr val="807F83"/>
                </a:solidFill>
              </a:rPr>
              <a:t>Requires enablement</a:t>
            </a:r>
            <a:br>
              <a:rPr lang="en-US" sz="1600" b="1" dirty="0">
                <a:solidFill>
                  <a:srgbClr val="807F83"/>
                </a:solidFill>
              </a:rPr>
            </a:br>
            <a:br>
              <a:rPr lang="en-US" sz="1600" b="1" dirty="0">
                <a:solidFill>
                  <a:srgbClr val="807F83"/>
                </a:solidFill>
              </a:rPr>
            </a:br>
            <a:r>
              <a:rPr lang="en-US" sz="1600" b="1" dirty="0">
                <a:solidFill>
                  <a:srgbClr val="807F83"/>
                </a:solidFill>
              </a:rPr>
              <a:t> Requires</a:t>
            </a:r>
            <a:br>
              <a:rPr lang="en-US" sz="1600" b="1" dirty="0">
                <a:solidFill>
                  <a:srgbClr val="807F83"/>
                </a:solidFill>
              </a:rPr>
            </a:br>
            <a:r>
              <a:rPr lang="en-US" sz="1600" b="1" dirty="0">
                <a:solidFill>
                  <a:srgbClr val="807F83"/>
                </a:solidFill>
              </a:rPr>
              <a:t>configuration</a:t>
            </a:r>
          </a:p>
        </p:txBody>
      </p:sp>
      <p:sp>
        <p:nvSpPr>
          <p:cNvPr id="35" name="TextBox 34">
            <a:extLst>
              <a:ext uri="{FF2B5EF4-FFF2-40B4-BE49-F238E27FC236}">
                <a16:creationId xmlns:a16="http://schemas.microsoft.com/office/drawing/2014/main" id="{AE265BF8-8453-D54C-82EA-863868AF43BF}"/>
              </a:ext>
            </a:extLst>
          </p:cNvPr>
          <p:cNvSpPr txBox="1"/>
          <p:nvPr/>
        </p:nvSpPr>
        <p:spPr>
          <a:xfrm>
            <a:off x="9332385" y="4617765"/>
            <a:ext cx="1945215" cy="1723549"/>
          </a:xfrm>
          <a:prstGeom prst="rect">
            <a:avLst/>
          </a:prstGeom>
          <a:noFill/>
        </p:spPr>
        <p:txBody>
          <a:bodyPr wrap="square" rtlCol="0">
            <a:spAutoFit/>
          </a:bodyPr>
          <a:lstStyle/>
          <a:p>
            <a:pPr algn="ctr">
              <a:spcAft>
                <a:spcPts val="1200"/>
              </a:spcAft>
            </a:pPr>
            <a:r>
              <a:rPr lang="en-US" sz="1600" b="1" dirty="0">
                <a:solidFill>
                  <a:schemeClr val="accent1"/>
                </a:solidFill>
              </a:rPr>
              <a:t>Turned Off</a:t>
            </a:r>
          </a:p>
          <a:p>
            <a:pPr algn="ctr">
              <a:spcAft>
                <a:spcPts val="1200"/>
              </a:spcAft>
            </a:pPr>
            <a:r>
              <a:rPr lang="en-US" sz="1600" b="1" dirty="0">
                <a:solidFill>
                  <a:srgbClr val="807F83"/>
                </a:solidFill>
              </a:rPr>
              <a:t>Requires enablement</a:t>
            </a:r>
            <a:br>
              <a:rPr lang="en-US" sz="1600" b="1" dirty="0">
                <a:solidFill>
                  <a:srgbClr val="807F83"/>
                </a:solidFill>
              </a:rPr>
            </a:br>
            <a:br>
              <a:rPr lang="en-US" sz="1600" b="1" dirty="0">
                <a:solidFill>
                  <a:srgbClr val="807F83"/>
                </a:solidFill>
              </a:rPr>
            </a:br>
            <a:r>
              <a:rPr lang="en-US" sz="1600" b="1" dirty="0">
                <a:solidFill>
                  <a:srgbClr val="807F83"/>
                </a:solidFill>
              </a:rPr>
              <a:t>Product Support Request</a:t>
            </a:r>
          </a:p>
        </p:txBody>
      </p:sp>
      <p:cxnSp>
        <p:nvCxnSpPr>
          <p:cNvPr id="36" name="Straight Connector 35">
            <a:extLst>
              <a:ext uri="{FF2B5EF4-FFF2-40B4-BE49-F238E27FC236}">
                <a16:creationId xmlns:a16="http://schemas.microsoft.com/office/drawing/2014/main" id="{025EE278-EE97-6145-987C-8B4596437C4B}"/>
              </a:ext>
            </a:extLst>
          </p:cNvPr>
          <p:cNvCxnSpPr>
            <a:cxnSpLocks/>
          </p:cNvCxnSpPr>
          <p:nvPr/>
        </p:nvCxnSpPr>
        <p:spPr>
          <a:xfrm>
            <a:off x="3810000" y="1894994"/>
            <a:ext cx="0" cy="4352470"/>
          </a:xfrm>
          <a:prstGeom prst="line">
            <a:avLst/>
          </a:prstGeom>
          <a:ln w="19050">
            <a:solidFill>
              <a:srgbClr val="5A7E96"/>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C4473EB3-3555-314C-9FC0-E2627C53FFD7}"/>
              </a:ext>
            </a:extLst>
          </p:cNvPr>
          <p:cNvSpPr/>
          <p:nvPr/>
        </p:nvSpPr>
        <p:spPr>
          <a:xfrm>
            <a:off x="990600" y="1190253"/>
            <a:ext cx="2819400" cy="684213"/>
          </a:xfrm>
          <a:prstGeom prst="rect">
            <a:avLst/>
          </a:prstGeom>
          <a:solidFill>
            <a:schemeClr val="tx2"/>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FFFFFF"/>
                </a:solidFill>
              </a:rPr>
              <a:t>Auto-On Features</a:t>
            </a:r>
            <a:endParaRPr lang="en-US" sz="2800" dirty="0">
              <a:solidFill>
                <a:srgbClr val="FFFFFF"/>
              </a:solidFill>
            </a:endParaRPr>
          </a:p>
        </p:txBody>
      </p:sp>
      <p:sp>
        <p:nvSpPr>
          <p:cNvPr id="44" name="Rectangle 43">
            <a:extLst>
              <a:ext uri="{FF2B5EF4-FFF2-40B4-BE49-F238E27FC236}">
                <a16:creationId xmlns:a16="http://schemas.microsoft.com/office/drawing/2014/main" id="{F1B8F3F6-48D8-1C42-81DE-076ABBD6ED08}"/>
              </a:ext>
            </a:extLst>
          </p:cNvPr>
          <p:cNvSpPr/>
          <p:nvPr/>
        </p:nvSpPr>
        <p:spPr>
          <a:xfrm>
            <a:off x="3810000" y="1190253"/>
            <a:ext cx="7620000" cy="684213"/>
          </a:xfrm>
          <a:prstGeom prst="rect">
            <a:avLst/>
          </a:prstGeom>
          <a:solidFill>
            <a:schemeClr val="tx2"/>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FFFFFF"/>
                </a:solidFill>
              </a:rPr>
              <a:t>Configurable Features</a:t>
            </a:r>
            <a:endParaRPr lang="en-US" sz="2800" dirty="0">
              <a:solidFill>
                <a:srgbClr val="FFFFFF"/>
              </a:solidFill>
            </a:endParaRPr>
          </a:p>
        </p:txBody>
      </p:sp>
      <p:pic>
        <p:nvPicPr>
          <p:cNvPr id="30" name="Picture 29">
            <a:extLst>
              <a:ext uri="{FF2B5EF4-FFF2-40B4-BE49-F238E27FC236}">
                <a16:creationId xmlns:a16="http://schemas.microsoft.com/office/drawing/2014/main" id="{934578F8-5BD5-4460-8EAA-0EB391E5F3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603652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2" grpId="0"/>
      <p:bldP spid="21" grpId="0" animBg="1"/>
      <p:bldP spid="22" grpId="0" animBg="1"/>
      <p:bldP spid="23" grpId="0" animBg="1"/>
      <p:bldP spid="39" grpId="0"/>
      <p:bldP spid="41" grpId="0"/>
      <p:bldP spid="43" grpId="0"/>
      <p:bldP spid="24" grpId="0" animBg="1"/>
      <p:bldP spid="28" grpId="0" animBg="1"/>
      <p:bldP spid="32" grpId="0"/>
      <p:bldP spid="33" grpId="0"/>
      <p:bldP spid="34" grpId="0"/>
      <p:bldP spid="35" grpId="0"/>
      <p:bldP spid="38"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8F7D8-E159-42E4-8EAE-0F92444B8B06}"/>
              </a:ext>
            </a:extLst>
          </p:cNvPr>
          <p:cNvSpPr>
            <a:spLocks noGrp="1"/>
          </p:cNvSpPr>
          <p:nvPr>
            <p:ph type="ctrTitle"/>
          </p:nvPr>
        </p:nvSpPr>
        <p:spPr>
          <a:xfrm>
            <a:off x="1524000" y="2345523"/>
            <a:ext cx="9144000" cy="2387600"/>
          </a:xfrm>
        </p:spPr>
        <p:txBody>
          <a:bodyPr/>
          <a:lstStyle/>
          <a:p>
            <a:r>
              <a:rPr lang="en-US" dirty="0"/>
              <a:t>Clinical Roadmap Themes</a:t>
            </a:r>
            <a:br>
              <a:rPr lang="en-US" dirty="0"/>
            </a:br>
            <a:r>
              <a:rPr lang="en-US" dirty="0"/>
              <a:t>&amp;</a:t>
            </a:r>
            <a:br>
              <a:rPr lang="en-US" dirty="0"/>
            </a:br>
            <a:r>
              <a:rPr lang="en-US" dirty="0"/>
              <a:t>Key Takeaways from 20R2</a:t>
            </a:r>
          </a:p>
        </p:txBody>
      </p:sp>
    </p:spTree>
    <p:extLst>
      <p:ext uri="{BB962C8B-B14F-4D97-AF65-F5344CB8AC3E}">
        <p14:creationId xmlns:p14="http://schemas.microsoft.com/office/powerpoint/2010/main" val="5148970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9E16"/>
                </a:solidFill>
              </a:rPr>
              <a:t>Vault Clinical 20R2 Presenters</a:t>
            </a:r>
          </a:p>
        </p:txBody>
      </p:sp>
      <p:grpSp>
        <p:nvGrpSpPr>
          <p:cNvPr id="5" name="Group 4">
            <a:extLst>
              <a:ext uri="{FF2B5EF4-FFF2-40B4-BE49-F238E27FC236}">
                <a16:creationId xmlns:a16="http://schemas.microsoft.com/office/drawing/2014/main" id="{DCC96C79-9F88-4048-82E3-0E12687E3A7E}"/>
              </a:ext>
            </a:extLst>
          </p:cNvPr>
          <p:cNvGrpSpPr/>
          <p:nvPr/>
        </p:nvGrpSpPr>
        <p:grpSpPr>
          <a:xfrm>
            <a:off x="533400" y="4785565"/>
            <a:ext cx="5240115" cy="1615235"/>
            <a:chOff x="533400" y="4023565"/>
            <a:chExt cx="5240115" cy="1615235"/>
          </a:xfrm>
        </p:grpSpPr>
        <p:sp>
          <p:nvSpPr>
            <p:cNvPr id="43" name="Rectangle 42">
              <a:extLst>
                <a:ext uri="{FF2B5EF4-FFF2-40B4-BE49-F238E27FC236}">
                  <a16:creationId xmlns:a16="http://schemas.microsoft.com/office/drawing/2014/main" id="{E1728278-CC7D-C84D-86E0-4CA6C4FD35CC}"/>
                </a:ext>
              </a:extLst>
            </p:cNvPr>
            <p:cNvSpPr/>
            <p:nvPr/>
          </p:nvSpPr>
          <p:spPr>
            <a:xfrm>
              <a:off x="1303286" y="4191002"/>
              <a:ext cx="4470229" cy="1317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CDC9E837-60C2-4D40-9284-3B7787DC6A47}"/>
                </a:ext>
              </a:extLst>
            </p:cNvPr>
            <p:cNvSpPr/>
            <p:nvPr/>
          </p:nvSpPr>
          <p:spPr>
            <a:xfrm>
              <a:off x="533400" y="4023565"/>
              <a:ext cx="1608085" cy="1615235"/>
            </a:xfrm>
            <a:prstGeom prst="ellipse">
              <a:avLst/>
            </a:prstGeom>
            <a:blipFill>
              <a:blip r:embed="rId3"/>
              <a:stretch>
                <a:fillRect/>
              </a:stretch>
            </a:bli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0068D99-4389-4E48-B45A-4512B749D163}"/>
                </a:ext>
              </a:extLst>
            </p:cNvPr>
            <p:cNvSpPr/>
            <p:nvPr/>
          </p:nvSpPr>
          <p:spPr>
            <a:xfrm>
              <a:off x="2438400" y="4270228"/>
              <a:ext cx="3335115" cy="1015663"/>
            </a:xfrm>
            <a:prstGeom prst="rect">
              <a:avLst/>
            </a:prstGeom>
          </p:spPr>
          <p:txBody>
            <a:bodyPr wrap="square">
              <a:spAutoFit/>
            </a:bodyPr>
            <a:lstStyle/>
            <a:p>
              <a:r>
                <a:rPr lang="en-US" sz="2400" b="1" dirty="0"/>
                <a:t>Anne Rudick-Lowe</a:t>
              </a:r>
            </a:p>
            <a:p>
              <a:r>
                <a:rPr lang="en-US" dirty="0"/>
                <a:t>Customer Success Manager, R&amp;D anne.rudicklowe@veeva.com</a:t>
              </a:r>
            </a:p>
          </p:txBody>
        </p:sp>
      </p:grpSp>
      <p:grpSp>
        <p:nvGrpSpPr>
          <p:cNvPr id="29" name="Group 28">
            <a:extLst>
              <a:ext uri="{FF2B5EF4-FFF2-40B4-BE49-F238E27FC236}">
                <a16:creationId xmlns:a16="http://schemas.microsoft.com/office/drawing/2014/main" id="{9ECDAA1F-AE75-45C2-8466-3E4D5C1C2425}"/>
              </a:ext>
            </a:extLst>
          </p:cNvPr>
          <p:cNvGrpSpPr/>
          <p:nvPr/>
        </p:nvGrpSpPr>
        <p:grpSpPr>
          <a:xfrm>
            <a:off x="6290443" y="3152263"/>
            <a:ext cx="5163569" cy="1505969"/>
            <a:chOff x="6772347" y="5087264"/>
            <a:chExt cx="5163569" cy="1505969"/>
          </a:xfrm>
        </p:grpSpPr>
        <p:grpSp>
          <p:nvGrpSpPr>
            <p:cNvPr id="30" name="Group 29">
              <a:extLst>
                <a:ext uri="{FF2B5EF4-FFF2-40B4-BE49-F238E27FC236}">
                  <a16:creationId xmlns:a16="http://schemas.microsoft.com/office/drawing/2014/main" id="{B5552701-F52B-4A51-8A0D-50479F3BA07A}"/>
                </a:ext>
              </a:extLst>
            </p:cNvPr>
            <p:cNvGrpSpPr/>
            <p:nvPr/>
          </p:nvGrpSpPr>
          <p:grpSpPr>
            <a:xfrm>
              <a:off x="7465687" y="5181602"/>
              <a:ext cx="4470229" cy="1317294"/>
              <a:chOff x="7313287" y="1676401"/>
              <a:chExt cx="4470229" cy="1317294"/>
            </a:xfrm>
          </p:grpSpPr>
          <p:sp>
            <p:nvSpPr>
              <p:cNvPr id="32" name="Rectangle 31">
                <a:extLst>
                  <a:ext uri="{FF2B5EF4-FFF2-40B4-BE49-F238E27FC236}">
                    <a16:creationId xmlns:a16="http://schemas.microsoft.com/office/drawing/2014/main" id="{76604553-C506-4E7F-BF22-0641763CB094}"/>
                  </a:ext>
                </a:extLst>
              </p:cNvPr>
              <p:cNvSpPr/>
              <p:nvPr/>
            </p:nvSpPr>
            <p:spPr>
              <a:xfrm>
                <a:off x="7313287" y="1676401"/>
                <a:ext cx="4470229" cy="1317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B50C540-4BBF-4274-B70F-B44F632A6467}"/>
                  </a:ext>
                </a:extLst>
              </p:cNvPr>
              <p:cNvSpPr/>
              <p:nvPr/>
            </p:nvSpPr>
            <p:spPr>
              <a:xfrm>
                <a:off x="8448401" y="1755627"/>
                <a:ext cx="3335115" cy="1015663"/>
              </a:xfrm>
              <a:prstGeom prst="rect">
                <a:avLst/>
              </a:prstGeom>
            </p:spPr>
            <p:txBody>
              <a:bodyPr wrap="square">
                <a:spAutoFit/>
              </a:bodyPr>
              <a:lstStyle/>
              <a:p>
                <a:r>
                  <a:rPr lang="en-US" sz="2400" b="1" dirty="0"/>
                  <a:t>Barbara Cano Gonzalez</a:t>
                </a:r>
              </a:p>
              <a:p>
                <a:r>
                  <a:rPr lang="en-US" dirty="0"/>
                  <a:t>Customer Success Manager, R&amp;D barbara.cano@veeva.com</a:t>
                </a:r>
              </a:p>
            </p:txBody>
          </p:sp>
        </p:grpSp>
        <p:pic>
          <p:nvPicPr>
            <p:cNvPr id="31" name="Picture 30">
              <a:extLst>
                <a:ext uri="{FF2B5EF4-FFF2-40B4-BE49-F238E27FC236}">
                  <a16:creationId xmlns:a16="http://schemas.microsoft.com/office/drawing/2014/main" id="{5A2CC299-9A76-446B-A458-8E4C775E1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2347" y="5087264"/>
              <a:ext cx="1505969" cy="1505969"/>
            </a:xfrm>
            <a:prstGeom prst="ellipse">
              <a:avLst/>
            </a:prstGeom>
            <a:ln w="63500" cap="rnd">
              <a:solidFill>
                <a:schemeClr val="bg2">
                  <a:lumMod val="90000"/>
                </a:schemeClr>
              </a:solidFill>
            </a:ln>
            <a:effectLst/>
            <a:scene3d>
              <a:camera prst="orthographicFront"/>
              <a:lightRig rig="contrasting" dir="t">
                <a:rot lat="0" lon="0" rev="3000000"/>
              </a:lightRig>
            </a:scene3d>
            <a:sp3d contourW="7620">
              <a:bevelT w="95250" h="31750"/>
              <a:contourClr>
                <a:srgbClr val="333333"/>
              </a:contourClr>
            </a:sp3d>
          </p:spPr>
        </p:pic>
      </p:grpSp>
      <p:grpSp>
        <p:nvGrpSpPr>
          <p:cNvPr id="34" name="Group 33">
            <a:extLst>
              <a:ext uri="{FF2B5EF4-FFF2-40B4-BE49-F238E27FC236}">
                <a16:creationId xmlns:a16="http://schemas.microsoft.com/office/drawing/2014/main" id="{693545DE-A726-43B2-B936-3E10855930E1}"/>
              </a:ext>
            </a:extLst>
          </p:cNvPr>
          <p:cNvGrpSpPr/>
          <p:nvPr/>
        </p:nvGrpSpPr>
        <p:grpSpPr>
          <a:xfrm>
            <a:off x="6213897" y="1173495"/>
            <a:ext cx="5240115" cy="1697397"/>
            <a:chOff x="533400" y="1508965"/>
            <a:chExt cx="5240115" cy="1615235"/>
          </a:xfrm>
        </p:grpSpPr>
        <p:sp>
          <p:nvSpPr>
            <p:cNvPr id="38" name="Rectangle 37">
              <a:extLst>
                <a:ext uri="{FF2B5EF4-FFF2-40B4-BE49-F238E27FC236}">
                  <a16:creationId xmlns:a16="http://schemas.microsoft.com/office/drawing/2014/main" id="{E4FEBD3B-3673-45B6-AB0C-E0C1AE0364A2}"/>
                </a:ext>
              </a:extLst>
            </p:cNvPr>
            <p:cNvSpPr/>
            <p:nvPr/>
          </p:nvSpPr>
          <p:spPr>
            <a:xfrm>
              <a:off x="1303286" y="1676402"/>
              <a:ext cx="4470229" cy="1317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1C79AED6-F528-467D-93AA-F121AA157A4F}"/>
                </a:ext>
              </a:extLst>
            </p:cNvPr>
            <p:cNvSpPr/>
            <p:nvPr/>
          </p:nvSpPr>
          <p:spPr>
            <a:xfrm>
              <a:off x="533400" y="1508965"/>
              <a:ext cx="1608085" cy="1615235"/>
            </a:xfrm>
            <a:prstGeom prst="ellipse">
              <a:avLst/>
            </a:prstGeom>
            <a:blipFill>
              <a:blip r:embed="rId5" cstate="screen">
                <a:extLst>
                  <a:ext uri="{28A0092B-C50C-407E-A947-70E740481C1C}">
                    <a14:useLocalDpi xmlns:a14="http://schemas.microsoft.com/office/drawing/2010/main"/>
                  </a:ext>
                </a:extLst>
              </a:blip>
              <a:stretch>
                <a:fillRect/>
              </a:stretch>
            </a:bli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80CCFCE-82C2-4E49-B1AE-737283E3AB79}"/>
                </a:ext>
              </a:extLst>
            </p:cNvPr>
            <p:cNvSpPr/>
            <p:nvPr/>
          </p:nvSpPr>
          <p:spPr>
            <a:xfrm>
              <a:off x="2438400" y="1734778"/>
              <a:ext cx="3335115" cy="966500"/>
            </a:xfrm>
            <a:prstGeom prst="rect">
              <a:avLst/>
            </a:prstGeom>
          </p:spPr>
          <p:txBody>
            <a:bodyPr wrap="square">
              <a:spAutoFit/>
            </a:bodyPr>
            <a:lstStyle/>
            <a:p>
              <a:r>
                <a:rPr lang="en-US" sz="2400" b="1" dirty="0"/>
                <a:t>Neha Ramani</a:t>
              </a:r>
            </a:p>
            <a:p>
              <a:r>
                <a:rPr lang="en-US" dirty="0"/>
                <a:t>Customer Success Manager, R&amp;D neharika.ramani@veeva.com</a:t>
              </a:r>
            </a:p>
          </p:txBody>
        </p:sp>
      </p:grpSp>
      <p:grpSp>
        <p:nvGrpSpPr>
          <p:cNvPr id="47" name="Group 46">
            <a:extLst>
              <a:ext uri="{FF2B5EF4-FFF2-40B4-BE49-F238E27FC236}">
                <a16:creationId xmlns:a16="http://schemas.microsoft.com/office/drawing/2014/main" id="{AA710611-A941-477A-A1E8-BDAB02066235}"/>
              </a:ext>
            </a:extLst>
          </p:cNvPr>
          <p:cNvGrpSpPr/>
          <p:nvPr/>
        </p:nvGrpSpPr>
        <p:grpSpPr>
          <a:xfrm>
            <a:off x="533400" y="1173493"/>
            <a:ext cx="5240115" cy="1691627"/>
            <a:chOff x="533400" y="1543656"/>
            <a:chExt cx="5240115" cy="1609744"/>
          </a:xfrm>
        </p:grpSpPr>
        <p:sp>
          <p:nvSpPr>
            <p:cNvPr id="48" name="Rectangle 47">
              <a:extLst>
                <a:ext uri="{FF2B5EF4-FFF2-40B4-BE49-F238E27FC236}">
                  <a16:creationId xmlns:a16="http://schemas.microsoft.com/office/drawing/2014/main" id="{BC00C22A-E91E-40B3-B73D-2DDC5A6149D4}"/>
                </a:ext>
              </a:extLst>
            </p:cNvPr>
            <p:cNvSpPr/>
            <p:nvPr/>
          </p:nvSpPr>
          <p:spPr>
            <a:xfrm>
              <a:off x="1303286" y="1676402"/>
              <a:ext cx="4470229" cy="1317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DDF4E994-0032-4320-9BA0-FF0E4851FC90}"/>
                </a:ext>
              </a:extLst>
            </p:cNvPr>
            <p:cNvSpPr/>
            <p:nvPr/>
          </p:nvSpPr>
          <p:spPr>
            <a:xfrm>
              <a:off x="533400" y="1543656"/>
              <a:ext cx="1608085" cy="1609744"/>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6BAB27F-32BF-4FCB-832B-23F8E41FE886}"/>
                </a:ext>
              </a:extLst>
            </p:cNvPr>
            <p:cNvSpPr/>
            <p:nvPr/>
          </p:nvSpPr>
          <p:spPr>
            <a:xfrm>
              <a:off x="2438400" y="1734778"/>
              <a:ext cx="3335115" cy="966500"/>
            </a:xfrm>
            <a:prstGeom prst="rect">
              <a:avLst/>
            </a:prstGeom>
          </p:spPr>
          <p:txBody>
            <a:bodyPr wrap="square">
              <a:spAutoFit/>
            </a:bodyPr>
            <a:lstStyle/>
            <a:p>
              <a:r>
                <a:rPr lang="en-US" sz="2400" b="1" dirty="0"/>
                <a:t>Kelly Butler</a:t>
              </a:r>
            </a:p>
            <a:p>
              <a:r>
                <a:rPr lang="en-US" dirty="0"/>
                <a:t>Customer Success Manager, R&amp;D kelly.butler@veeva.com</a:t>
              </a:r>
            </a:p>
          </p:txBody>
        </p:sp>
      </p:grpSp>
      <p:grpSp>
        <p:nvGrpSpPr>
          <p:cNvPr id="52" name="Group 51">
            <a:extLst>
              <a:ext uri="{FF2B5EF4-FFF2-40B4-BE49-F238E27FC236}">
                <a16:creationId xmlns:a16="http://schemas.microsoft.com/office/drawing/2014/main" id="{D98EE11E-7E98-4BAC-ADC9-7B8E68D909B9}"/>
              </a:ext>
            </a:extLst>
          </p:cNvPr>
          <p:cNvGrpSpPr/>
          <p:nvPr/>
        </p:nvGrpSpPr>
        <p:grpSpPr>
          <a:xfrm>
            <a:off x="6263011" y="4795718"/>
            <a:ext cx="5240115" cy="1686134"/>
            <a:chOff x="6543401" y="4023565"/>
            <a:chExt cx="5240115" cy="1615235"/>
          </a:xfrm>
        </p:grpSpPr>
        <p:sp>
          <p:nvSpPr>
            <p:cNvPr id="53" name="Rectangle 52">
              <a:extLst>
                <a:ext uri="{FF2B5EF4-FFF2-40B4-BE49-F238E27FC236}">
                  <a16:creationId xmlns:a16="http://schemas.microsoft.com/office/drawing/2014/main" id="{FE74A914-09D3-49B6-AD68-8801BD7FB39E}"/>
                </a:ext>
              </a:extLst>
            </p:cNvPr>
            <p:cNvSpPr/>
            <p:nvPr/>
          </p:nvSpPr>
          <p:spPr>
            <a:xfrm>
              <a:off x="7313287" y="4191002"/>
              <a:ext cx="4470229" cy="1317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819F5ED-A8EF-49E6-9DBC-689FAC1B4460}"/>
                </a:ext>
              </a:extLst>
            </p:cNvPr>
            <p:cNvSpPr/>
            <p:nvPr/>
          </p:nvSpPr>
          <p:spPr>
            <a:xfrm>
              <a:off x="6543401" y="4023565"/>
              <a:ext cx="1608085" cy="1615235"/>
            </a:xfrm>
            <a:prstGeom prst="ellipse">
              <a:avLst/>
            </a:prstGeom>
            <a:blipFill>
              <a:blip r:embed="rId7"/>
              <a:stretch>
                <a:fillRect/>
              </a:stretch>
            </a:bli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96C4B32F-B249-4A7F-88D4-7B7873C06F98}"/>
                </a:ext>
              </a:extLst>
            </p:cNvPr>
            <p:cNvSpPr/>
            <p:nvPr/>
          </p:nvSpPr>
          <p:spPr>
            <a:xfrm>
              <a:off x="8448401" y="4242553"/>
              <a:ext cx="3335115" cy="1238308"/>
            </a:xfrm>
            <a:prstGeom prst="rect">
              <a:avLst/>
            </a:prstGeom>
          </p:spPr>
          <p:txBody>
            <a:bodyPr wrap="square">
              <a:spAutoFit/>
            </a:bodyPr>
            <a:lstStyle/>
            <a:p>
              <a:r>
                <a:rPr lang="en-US" sz="2400" b="1" dirty="0"/>
                <a:t>Mike Ferrell</a:t>
              </a:r>
            </a:p>
            <a:p>
              <a:r>
                <a:rPr lang="en-US" dirty="0"/>
                <a:t>Manager, R&amp;D SMB Customer Success michael.ferrell@veeva.com</a:t>
              </a:r>
            </a:p>
          </p:txBody>
        </p:sp>
      </p:grpSp>
      <p:grpSp>
        <p:nvGrpSpPr>
          <p:cNvPr id="28" name="Group 27">
            <a:extLst>
              <a:ext uri="{FF2B5EF4-FFF2-40B4-BE49-F238E27FC236}">
                <a16:creationId xmlns:a16="http://schemas.microsoft.com/office/drawing/2014/main" id="{344D7B0C-6BD2-4141-B1D5-98092986A1AE}"/>
              </a:ext>
            </a:extLst>
          </p:cNvPr>
          <p:cNvGrpSpPr/>
          <p:nvPr/>
        </p:nvGrpSpPr>
        <p:grpSpPr>
          <a:xfrm>
            <a:off x="533400" y="3048000"/>
            <a:ext cx="5240115" cy="1615235"/>
            <a:chOff x="6543401" y="1508964"/>
            <a:chExt cx="5240115" cy="1615235"/>
          </a:xfrm>
        </p:grpSpPr>
        <p:sp>
          <p:nvSpPr>
            <p:cNvPr id="35" name="Rectangle 34">
              <a:extLst>
                <a:ext uri="{FF2B5EF4-FFF2-40B4-BE49-F238E27FC236}">
                  <a16:creationId xmlns:a16="http://schemas.microsoft.com/office/drawing/2014/main" id="{C25D35CA-87CF-4A65-BAA6-D29E0E25CB70}"/>
                </a:ext>
              </a:extLst>
            </p:cNvPr>
            <p:cNvSpPr/>
            <p:nvPr/>
          </p:nvSpPr>
          <p:spPr>
            <a:xfrm>
              <a:off x="7313287" y="1676401"/>
              <a:ext cx="4470229" cy="1317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3CE2DB48-21D0-4EEB-8608-87FF25F93DA5}"/>
                </a:ext>
              </a:extLst>
            </p:cNvPr>
            <p:cNvSpPr/>
            <p:nvPr/>
          </p:nvSpPr>
          <p:spPr>
            <a:xfrm>
              <a:off x="6543401" y="1508964"/>
              <a:ext cx="1608085" cy="1615235"/>
            </a:xfrm>
            <a:prstGeom prst="ellipse">
              <a:avLst/>
            </a:prstGeom>
            <a:blipFill>
              <a:blip r:embed="rId8" cstate="screen">
                <a:extLst>
                  <a:ext uri="{28A0092B-C50C-407E-A947-70E740481C1C}">
                    <a14:useLocalDpi xmlns:a14="http://schemas.microsoft.com/office/drawing/2010/main"/>
                  </a:ext>
                </a:extLst>
              </a:blip>
              <a:stretch>
                <a:fillRect/>
              </a:stretch>
            </a:bli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191B1C8-F607-4C15-87F8-32621039565E}"/>
                </a:ext>
              </a:extLst>
            </p:cNvPr>
            <p:cNvSpPr/>
            <p:nvPr/>
          </p:nvSpPr>
          <p:spPr>
            <a:xfrm>
              <a:off x="8448401" y="1755627"/>
              <a:ext cx="3335115" cy="1015663"/>
            </a:xfrm>
            <a:prstGeom prst="rect">
              <a:avLst/>
            </a:prstGeom>
          </p:spPr>
          <p:txBody>
            <a:bodyPr wrap="square">
              <a:spAutoFit/>
            </a:bodyPr>
            <a:lstStyle/>
            <a:p>
              <a:r>
                <a:rPr lang="en-US" sz="2400" b="1" dirty="0"/>
                <a:t>Olga Radyushkina</a:t>
              </a:r>
            </a:p>
            <a:p>
              <a:r>
                <a:rPr lang="en-US" dirty="0"/>
                <a:t>Customer Success Manager, R&amp;D olga.radyushkina@veeva.com</a:t>
              </a:r>
            </a:p>
          </p:txBody>
        </p:sp>
      </p:grpSp>
    </p:spTree>
    <p:extLst>
      <p:ext uri="{BB962C8B-B14F-4D97-AF65-F5344CB8AC3E}">
        <p14:creationId xmlns:p14="http://schemas.microsoft.com/office/powerpoint/2010/main" val="35906172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7A9280-96C0-43BD-A6B7-E334335C89D1}"/>
              </a:ext>
            </a:extLst>
          </p:cNvPr>
          <p:cNvGrpSpPr/>
          <p:nvPr/>
        </p:nvGrpSpPr>
        <p:grpSpPr>
          <a:xfrm>
            <a:off x="1521896" y="1013280"/>
            <a:ext cx="10241280" cy="1005840"/>
            <a:chOff x="1521896" y="3076760"/>
            <a:chExt cx="9144001" cy="1029666"/>
          </a:xfrm>
        </p:grpSpPr>
        <p:grpSp>
          <p:nvGrpSpPr>
            <p:cNvPr id="5" name="Group 4">
              <a:extLst>
                <a:ext uri="{FF2B5EF4-FFF2-40B4-BE49-F238E27FC236}">
                  <a16:creationId xmlns:a16="http://schemas.microsoft.com/office/drawing/2014/main" id="{D8506C9E-27BE-4911-A397-689AE32EEE52}"/>
                </a:ext>
              </a:extLst>
            </p:cNvPr>
            <p:cNvGrpSpPr/>
            <p:nvPr/>
          </p:nvGrpSpPr>
          <p:grpSpPr>
            <a:xfrm>
              <a:off x="1521896" y="3108855"/>
              <a:ext cx="9144001" cy="914400"/>
              <a:chOff x="-1" y="4363158"/>
              <a:chExt cx="7897814" cy="1193095"/>
            </a:xfrm>
          </p:grpSpPr>
          <p:sp>
            <p:nvSpPr>
              <p:cNvPr id="6" name="Rectangle 5">
                <a:extLst>
                  <a:ext uri="{FF2B5EF4-FFF2-40B4-BE49-F238E27FC236}">
                    <a16:creationId xmlns:a16="http://schemas.microsoft.com/office/drawing/2014/main" id="{BD549E5B-63E6-4550-B970-08BAC1E22470}"/>
                  </a:ext>
                </a:extLst>
              </p:cNvPr>
              <p:cNvSpPr/>
              <p:nvPr/>
            </p:nvSpPr>
            <p:spPr>
              <a:xfrm>
                <a:off x="-1" y="4363158"/>
                <a:ext cx="7897814" cy="1193095"/>
              </a:xfrm>
              <a:prstGeom prst="rect">
                <a:avLst/>
              </a:prstGeom>
              <a:gradFill flip="none" rotWithShape="1">
                <a:gsLst>
                  <a:gs pos="0">
                    <a:srgbClr val="D9D9D9"/>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p>
            </p:txBody>
          </p:sp>
          <p:sp>
            <p:nvSpPr>
              <p:cNvPr id="7" name="TextBox 6">
                <a:extLst>
                  <a:ext uri="{FF2B5EF4-FFF2-40B4-BE49-F238E27FC236}">
                    <a16:creationId xmlns:a16="http://schemas.microsoft.com/office/drawing/2014/main" id="{3DCF8FCF-A011-42A2-BAFB-3F072F3B8470}"/>
                  </a:ext>
                </a:extLst>
              </p:cNvPr>
              <p:cNvSpPr txBox="1"/>
              <p:nvPr/>
            </p:nvSpPr>
            <p:spPr>
              <a:xfrm>
                <a:off x="1172066" y="4736827"/>
                <a:ext cx="2858990" cy="445756"/>
              </a:xfrm>
              <a:prstGeom prst="rect">
                <a:avLst/>
              </a:prstGeom>
              <a:noFill/>
            </p:spPr>
            <p:txBody>
              <a:bodyPr wrap="square">
                <a:spAutoFit/>
              </a:bodyPr>
              <a:lstStyle/>
              <a:p>
                <a:pPr>
                  <a:lnSpc>
                    <a:spcPct val="90000"/>
                  </a:lnSpc>
                  <a:defRPr/>
                </a:pPr>
                <a:r>
                  <a:rPr lang="en-US" dirty="0">
                    <a:solidFill>
                      <a:srgbClr val="7F7F7F"/>
                    </a:solidFill>
                    <a:ea typeface="Arial"/>
                    <a:cs typeface="Arial"/>
                  </a:rPr>
                  <a:t>Optimized Engagement</a:t>
                </a:r>
              </a:p>
            </p:txBody>
          </p:sp>
        </p:grpSp>
        <p:sp>
          <p:nvSpPr>
            <p:cNvPr id="13" name="Rectangle 12">
              <a:extLst>
                <a:ext uri="{FF2B5EF4-FFF2-40B4-BE49-F238E27FC236}">
                  <a16:creationId xmlns:a16="http://schemas.microsoft.com/office/drawing/2014/main" id="{0C563C49-7979-4328-B104-74E3E1429C84}"/>
                </a:ext>
              </a:extLst>
            </p:cNvPr>
            <p:cNvSpPr/>
            <p:nvPr/>
          </p:nvSpPr>
          <p:spPr>
            <a:xfrm>
              <a:off x="6043504" y="3076760"/>
              <a:ext cx="4326070" cy="276999"/>
            </a:xfrm>
            <a:prstGeom prst="rect">
              <a:avLst/>
            </a:prstGeom>
            <a:noFill/>
          </p:spPr>
          <p:txBody>
            <a:bodyPr wrap="square">
              <a:spAutoFit/>
            </a:bodyPr>
            <a:lstStyle/>
            <a:p>
              <a:pPr marL="285750" indent="-285750">
                <a:buFont typeface="Arial" charset="0"/>
                <a:buChar char="•"/>
                <a:defRPr/>
              </a:pPr>
              <a:endParaRPr lang="en-US" sz="1200" dirty="0"/>
            </a:p>
          </p:txBody>
        </p:sp>
        <p:pic>
          <p:nvPicPr>
            <p:cNvPr id="30" name="Picture 29" descr="Icons_PPT_Cycle.png">
              <a:extLst>
                <a:ext uri="{FF2B5EF4-FFF2-40B4-BE49-F238E27FC236}">
                  <a16:creationId xmlns:a16="http://schemas.microsoft.com/office/drawing/2014/main" id="{D3F97628-6977-4677-9C37-E858D1CDA9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1904" y="3118726"/>
              <a:ext cx="987700" cy="987700"/>
            </a:xfrm>
            <a:prstGeom prst="rect">
              <a:avLst/>
            </a:prstGeom>
          </p:spPr>
        </p:pic>
      </p:grpSp>
      <p:grpSp>
        <p:nvGrpSpPr>
          <p:cNvPr id="8" name="Group 7">
            <a:extLst>
              <a:ext uri="{FF2B5EF4-FFF2-40B4-BE49-F238E27FC236}">
                <a16:creationId xmlns:a16="http://schemas.microsoft.com/office/drawing/2014/main" id="{5EE02B6A-D12C-496A-B5A4-F00242C25D28}"/>
              </a:ext>
            </a:extLst>
          </p:cNvPr>
          <p:cNvGrpSpPr/>
          <p:nvPr/>
        </p:nvGrpSpPr>
        <p:grpSpPr>
          <a:xfrm>
            <a:off x="1524000" y="2121629"/>
            <a:ext cx="10241280" cy="1005840"/>
            <a:chOff x="1516912" y="2898663"/>
            <a:chExt cx="8665313" cy="959551"/>
          </a:xfrm>
        </p:grpSpPr>
        <p:sp>
          <p:nvSpPr>
            <p:cNvPr id="9" name="Rectangle 8">
              <a:extLst>
                <a:ext uri="{FF2B5EF4-FFF2-40B4-BE49-F238E27FC236}">
                  <a16:creationId xmlns:a16="http://schemas.microsoft.com/office/drawing/2014/main" id="{501F1E6C-88E7-41D6-B538-C53BFABBC01E}"/>
                </a:ext>
              </a:extLst>
            </p:cNvPr>
            <p:cNvSpPr/>
            <p:nvPr/>
          </p:nvSpPr>
          <p:spPr>
            <a:xfrm>
              <a:off x="1516912" y="2898663"/>
              <a:ext cx="8665313" cy="914400"/>
            </a:xfrm>
            <a:prstGeom prst="rect">
              <a:avLst/>
            </a:prstGeom>
            <a:gradFill flip="none" rotWithShape="1">
              <a:gsLst>
                <a:gs pos="0">
                  <a:srgbClr val="D9D9D9"/>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p>
          </p:txBody>
        </p:sp>
        <p:sp>
          <p:nvSpPr>
            <p:cNvPr id="10" name="TextBox 9">
              <a:extLst>
                <a:ext uri="{FF2B5EF4-FFF2-40B4-BE49-F238E27FC236}">
                  <a16:creationId xmlns:a16="http://schemas.microsoft.com/office/drawing/2014/main" id="{9C88276B-D245-407D-91F7-394D213B34B2}"/>
                </a:ext>
              </a:extLst>
            </p:cNvPr>
            <p:cNvSpPr txBox="1"/>
            <p:nvPr/>
          </p:nvSpPr>
          <p:spPr>
            <a:xfrm>
              <a:off x="2871814" y="3147458"/>
              <a:ext cx="3158506" cy="369332"/>
            </a:xfrm>
            <a:prstGeom prst="rect">
              <a:avLst/>
            </a:prstGeom>
            <a:noFill/>
          </p:spPr>
          <p:txBody>
            <a:bodyPr wrap="square">
              <a:spAutoFit/>
            </a:bodyPr>
            <a:lstStyle/>
            <a:p>
              <a:pPr>
                <a:defRPr/>
              </a:pPr>
              <a:r>
                <a:rPr lang="en-US" dirty="0">
                  <a:solidFill>
                    <a:srgbClr val="7F7F7F"/>
                  </a:solidFill>
                  <a:ea typeface="Arial"/>
                  <a:cs typeface="Arial"/>
                </a:rPr>
                <a:t>Streamlined Clinical Processes</a:t>
              </a:r>
            </a:p>
          </p:txBody>
        </p:sp>
        <p:pic>
          <p:nvPicPr>
            <p:cNvPr id="11" name="Picture 10" descr="Icons_PPT_B-Orange_Multi.png">
              <a:extLst>
                <a:ext uri="{FF2B5EF4-FFF2-40B4-BE49-F238E27FC236}">
                  <a16:creationId xmlns:a16="http://schemas.microsoft.com/office/drawing/2014/main" id="{2829DEDE-E5D1-40AD-BF75-04E937E65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0290" y="2921462"/>
              <a:ext cx="936752" cy="936752"/>
            </a:xfrm>
            <a:prstGeom prst="rect">
              <a:avLst/>
            </a:prstGeom>
          </p:spPr>
        </p:pic>
      </p:grpSp>
      <p:grpSp>
        <p:nvGrpSpPr>
          <p:cNvPr id="18" name="Group 17">
            <a:extLst>
              <a:ext uri="{FF2B5EF4-FFF2-40B4-BE49-F238E27FC236}">
                <a16:creationId xmlns:a16="http://schemas.microsoft.com/office/drawing/2014/main" id="{D993A513-4E70-453C-AFFE-E505AF688032}"/>
              </a:ext>
            </a:extLst>
          </p:cNvPr>
          <p:cNvGrpSpPr/>
          <p:nvPr/>
        </p:nvGrpSpPr>
        <p:grpSpPr>
          <a:xfrm>
            <a:off x="1521899" y="3229978"/>
            <a:ext cx="10241280" cy="1005840"/>
            <a:chOff x="1521899" y="4171734"/>
            <a:chExt cx="10171706" cy="914400"/>
          </a:xfrm>
        </p:grpSpPr>
        <p:grpSp>
          <p:nvGrpSpPr>
            <p:cNvPr id="14" name="Group 13">
              <a:extLst>
                <a:ext uri="{FF2B5EF4-FFF2-40B4-BE49-F238E27FC236}">
                  <a16:creationId xmlns:a16="http://schemas.microsoft.com/office/drawing/2014/main" id="{0F59FCCB-3797-44C9-9167-AB68A416939A}"/>
                </a:ext>
              </a:extLst>
            </p:cNvPr>
            <p:cNvGrpSpPr/>
            <p:nvPr/>
          </p:nvGrpSpPr>
          <p:grpSpPr>
            <a:xfrm>
              <a:off x="1521899" y="4171734"/>
              <a:ext cx="9144000" cy="914400"/>
              <a:chOff x="0" y="3029655"/>
              <a:chExt cx="7897814" cy="1193095"/>
            </a:xfrm>
          </p:grpSpPr>
          <p:sp>
            <p:nvSpPr>
              <p:cNvPr id="15" name="Rectangle 14">
                <a:extLst>
                  <a:ext uri="{FF2B5EF4-FFF2-40B4-BE49-F238E27FC236}">
                    <a16:creationId xmlns:a16="http://schemas.microsoft.com/office/drawing/2014/main" id="{50714CA6-0644-4E25-9FB7-91757033243F}"/>
                  </a:ext>
                </a:extLst>
              </p:cNvPr>
              <p:cNvSpPr/>
              <p:nvPr/>
            </p:nvSpPr>
            <p:spPr>
              <a:xfrm>
                <a:off x="0" y="3029655"/>
                <a:ext cx="7897814" cy="1193095"/>
              </a:xfrm>
              <a:prstGeom prst="rect">
                <a:avLst/>
              </a:prstGeom>
              <a:gradFill flip="none" rotWithShape="1">
                <a:gsLst>
                  <a:gs pos="0">
                    <a:srgbClr val="D9D9D9"/>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p>
            </p:txBody>
          </p:sp>
          <p:sp>
            <p:nvSpPr>
              <p:cNvPr id="16" name="TextBox 15">
                <a:extLst>
                  <a:ext uri="{FF2B5EF4-FFF2-40B4-BE49-F238E27FC236}">
                    <a16:creationId xmlns:a16="http://schemas.microsoft.com/office/drawing/2014/main" id="{CC9F2833-3FD4-43E7-89BB-424438A6C02F}"/>
                  </a:ext>
                </a:extLst>
              </p:cNvPr>
              <p:cNvSpPr txBox="1"/>
              <p:nvPr/>
            </p:nvSpPr>
            <p:spPr>
              <a:xfrm>
                <a:off x="1375490" y="3340245"/>
                <a:ext cx="2492481" cy="445756"/>
              </a:xfrm>
              <a:prstGeom prst="rect">
                <a:avLst/>
              </a:prstGeom>
              <a:noFill/>
            </p:spPr>
            <p:txBody>
              <a:bodyPr wrap="square">
                <a:spAutoFit/>
              </a:bodyPr>
              <a:lstStyle/>
              <a:p>
                <a:pPr>
                  <a:lnSpc>
                    <a:spcPct val="90000"/>
                  </a:lnSpc>
                  <a:defRPr/>
                </a:pPr>
                <a:r>
                  <a:rPr lang="en-US" dirty="0">
                    <a:solidFill>
                      <a:srgbClr val="7F7F7F"/>
                    </a:solidFill>
                    <a:ea typeface="Arial"/>
                    <a:cs typeface="Arial"/>
                  </a:rPr>
                  <a:t>Unify Clinical Operations</a:t>
                </a:r>
              </a:p>
            </p:txBody>
          </p:sp>
        </p:grpSp>
        <p:pic>
          <p:nvPicPr>
            <p:cNvPr id="17" name="Picture 16" descr="Icons_PPT_St.png">
              <a:extLst>
                <a:ext uri="{FF2B5EF4-FFF2-40B4-BE49-F238E27FC236}">
                  <a16:creationId xmlns:a16="http://schemas.microsoft.com/office/drawing/2014/main" id="{94D39687-0328-4405-B623-C757B533A6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8183" y="4180384"/>
              <a:ext cx="848113" cy="848113"/>
            </a:xfrm>
            <a:prstGeom prst="rect">
              <a:avLst/>
            </a:prstGeom>
          </p:spPr>
        </p:pic>
        <p:sp>
          <p:nvSpPr>
            <p:cNvPr id="29" name="Rectangle 28">
              <a:extLst>
                <a:ext uri="{FF2B5EF4-FFF2-40B4-BE49-F238E27FC236}">
                  <a16:creationId xmlns:a16="http://schemas.microsoft.com/office/drawing/2014/main" id="{78B372F3-8619-4BA0-A43D-205F5CAD02EA}"/>
                </a:ext>
              </a:extLst>
            </p:cNvPr>
            <p:cNvSpPr/>
            <p:nvPr/>
          </p:nvSpPr>
          <p:spPr>
            <a:xfrm>
              <a:off x="6067057" y="4302961"/>
              <a:ext cx="5626548" cy="461665"/>
            </a:xfrm>
            <a:prstGeom prst="rect">
              <a:avLst/>
            </a:prstGeom>
          </p:spPr>
          <p:txBody>
            <a:bodyPr wrap="square">
              <a:spAutoFit/>
            </a:bodyPr>
            <a:lstStyle/>
            <a:p>
              <a:pPr marL="285750" indent="-285750">
                <a:buFont typeface="Arial" charset="0"/>
                <a:buChar char="•"/>
              </a:pPr>
              <a:endParaRPr lang="en-US" sz="1200" dirty="0"/>
            </a:p>
            <a:p>
              <a:pPr marL="285750" indent="-285750">
                <a:buFont typeface="Arial" charset="0"/>
                <a:buChar char="•"/>
              </a:pPr>
              <a:endParaRPr lang="en-US" sz="1200" dirty="0"/>
            </a:p>
          </p:txBody>
        </p:sp>
      </p:grpSp>
      <p:grpSp>
        <p:nvGrpSpPr>
          <p:cNvPr id="32" name="Group 31">
            <a:extLst>
              <a:ext uri="{FF2B5EF4-FFF2-40B4-BE49-F238E27FC236}">
                <a16:creationId xmlns:a16="http://schemas.microsoft.com/office/drawing/2014/main" id="{EA576F05-6096-46ED-8D55-B3976996AAC8}"/>
              </a:ext>
            </a:extLst>
          </p:cNvPr>
          <p:cNvGrpSpPr/>
          <p:nvPr/>
        </p:nvGrpSpPr>
        <p:grpSpPr>
          <a:xfrm>
            <a:off x="1523999" y="4338327"/>
            <a:ext cx="10241280" cy="1005840"/>
            <a:chOff x="1524000" y="2067589"/>
            <a:chExt cx="9596820" cy="914400"/>
          </a:xfrm>
        </p:grpSpPr>
        <p:grpSp>
          <p:nvGrpSpPr>
            <p:cNvPr id="33" name="Group 32">
              <a:extLst>
                <a:ext uri="{FF2B5EF4-FFF2-40B4-BE49-F238E27FC236}">
                  <a16:creationId xmlns:a16="http://schemas.microsoft.com/office/drawing/2014/main" id="{09A2B964-2C44-497E-87F7-3EC14ED1B10F}"/>
                </a:ext>
              </a:extLst>
            </p:cNvPr>
            <p:cNvGrpSpPr/>
            <p:nvPr/>
          </p:nvGrpSpPr>
          <p:grpSpPr>
            <a:xfrm>
              <a:off x="1524000" y="2067589"/>
              <a:ext cx="9144000" cy="914400"/>
              <a:chOff x="0" y="3029654"/>
              <a:chExt cx="7897814" cy="1341672"/>
            </a:xfrm>
          </p:grpSpPr>
          <p:sp>
            <p:nvSpPr>
              <p:cNvPr id="36" name="Rectangle 35">
                <a:extLst>
                  <a:ext uri="{FF2B5EF4-FFF2-40B4-BE49-F238E27FC236}">
                    <a16:creationId xmlns:a16="http://schemas.microsoft.com/office/drawing/2014/main" id="{A953C8FF-E0CD-4455-BEA0-391A5B2D80DB}"/>
                  </a:ext>
                </a:extLst>
              </p:cNvPr>
              <p:cNvSpPr/>
              <p:nvPr/>
            </p:nvSpPr>
            <p:spPr>
              <a:xfrm>
                <a:off x="0" y="3029654"/>
                <a:ext cx="7897814" cy="1341672"/>
              </a:xfrm>
              <a:prstGeom prst="rect">
                <a:avLst/>
              </a:prstGeom>
              <a:gradFill flip="none" rotWithShape="1">
                <a:gsLst>
                  <a:gs pos="0">
                    <a:srgbClr val="D9D9D9"/>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85750" indent="-285750" algn="ctr">
                  <a:buFont typeface="Arial" panose="020B0604020202020204" pitchFamily="34" charset="0"/>
                  <a:buChar char="•"/>
                  <a:defRPr/>
                </a:pPr>
                <a:endParaRPr lang="en-US" dirty="0">
                  <a:solidFill>
                    <a:schemeClr val="tx1"/>
                  </a:solidFill>
                </a:endParaRPr>
              </a:p>
            </p:txBody>
          </p:sp>
          <p:sp>
            <p:nvSpPr>
              <p:cNvPr id="37" name="TextBox 36">
                <a:extLst>
                  <a:ext uri="{FF2B5EF4-FFF2-40B4-BE49-F238E27FC236}">
                    <a16:creationId xmlns:a16="http://schemas.microsoft.com/office/drawing/2014/main" id="{0BDB24F3-EB0A-430F-87D5-DACAEE6367FA}"/>
                  </a:ext>
                </a:extLst>
              </p:cNvPr>
              <p:cNvSpPr txBox="1"/>
              <p:nvPr/>
            </p:nvSpPr>
            <p:spPr>
              <a:xfrm>
                <a:off x="1300342" y="3403597"/>
                <a:ext cx="1719155" cy="501268"/>
              </a:xfrm>
              <a:prstGeom prst="rect">
                <a:avLst/>
              </a:prstGeom>
              <a:noFill/>
            </p:spPr>
            <p:txBody>
              <a:bodyPr wrap="square">
                <a:spAutoFit/>
              </a:bodyPr>
              <a:lstStyle/>
              <a:p>
                <a:pPr>
                  <a:lnSpc>
                    <a:spcPct val="90000"/>
                  </a:lnSpc>
                  <a:defRPr/>
                </a:pPr>
                <a:r>
                  <a:rPr lang="en-US" dirty="0">
                    <a:solidFill>
                      <a:srgbClr val="7F7F7F"/>
                    </a:solidFill>
                    <a:ea typeface="Arial"/>
                    <a:cs typeface="Arial"/>
                  </a:rPr>
                  <a:t>Informed Decisions</a:t>
                </a:r>
              </a:p>
            </p:txBody>
          </p:sp>
        </p:grpSp>
        <p:pic>
          <p:nvPicPr>
            <p:cNvPr id="34" name="Picture 33" descr="Icons_PPT_ReportTo.png">
              <a:extLst>
                <a:ext uri="{FF2B5EF4-FFF2-40B4-BE49-F238E27FC236}">
                  <a16:creationId xmlns:a16="http://schemas.microsoft.com/office/drawing/2014/main" id="{F70F9DCC-5D9F-4B74-89D7-14BE3CE785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3960" y="2200182"/>
              <a:ext cx="570698" cy="570698"/>
            </a:xfrm>
            <a:prstGeom prst="rect">
              <a:avLst/>
            </a:prstGeom>
          </p:spPr>
        </p:pic>
        <p:sp>
          <p:nvSpPr>
            <p:cNvPr id="35" name="Rectangle 34">
              <a:extLst>
                <a:ext uri="{FF2B5EF4-FFF2-40B4-BE49-F238E27FC236}">
                  <a16:creationId xmlns:a16="http://schemas.microsoft.com/office/drawing/2014/main" id="{99D92D07-C069-4813-85C3-64458DF4AD78}"/>
                </a:ext>
              </a:extLst>
            </p:cNvPr>
            <p:cNvSpPr/>
            <p:nvPr/>
          </p:nvSpPr>
          <p:spPr>
            <a:xfrm>
              <a:off x="6037409" y="2115406"/>
              <a:ext cx="5083411" cy="276999"/>
            </a:xfrm>
            <a:prstGeom prst="rect">
              <a:avLst/>
            </a:prstGeom>
          </p:spPr>
          <p:txBody>
            <a:bodyPr wrap="square">
              <a:spAutoFit/>
            </a:bodyPr>
            <a:lstStyle/>
            <a:p>
              <a:pPr>
                <a:defRPr/>
              </a:pPr>
              <a:endParaRPr lang="en-US" sz="1200" dirty="0"/>
            </a:p>
          </p:txBody>
        </p:sp>
      </p:grpSp>
      <p:grpSp>
        <p:nvGrpSpPr>
          <p:cNvPr id="24" name="Group 23">
            <a:extLst>
              <a:ext uri="{FF2B5EF4-FFF2-40B4-BE49-F238E27FC236}">
                <a16:creationId xmlns:a16="http://schemas.microsoft.com/office/drawing/2014/main" id="{B696DC03-A179-46A1-A31A-13AC1F1A330F}"/>
              </a:ext>
            </a:extLst>
          </p:cNvPr>
          <p:cNvGrpSpPr/>
          <p:nvPr/>
        </p:nvGrpSpPr>
        <p:grpSpPr>
          <a:xfrm>
            <a:off x="1512752" y="5446678"/>
            <a:ext cx="10241280" cy="1005840"/>
            <a:chOff x="0" y="3029655"/>
            <a:chExt cx="7897814" cy="1193095"/>
          </a:xfrm>
        </p:grpSpPr>
        <p:sp>
          <p:nvSpPr>
            <p:cNvPr id="25" name="Rectangle 24">
              <a:extLst>
                <a:ext uri="{FF2B5EF4-FFF2-40B4-BE49-F238E27FC236}">
                  <a16:creationId xmlns:a16="http://schemas.microsoft.com/office/drawing/2014/main" id="{A75E4097-1043-412B-8463-6A7545AD4E2E}"/>
                </a:ext>
              </a:extLst>
            </p:cNvPr>
            <p:cNvSpPr/>
            <p:nvPr/>
          </p:nvSpPr>
          <p:spPr>
            <a:xfrm>
              <a:off x="0" y="3029655"/>
              <a:ext cx="7897814" cy="1193095"/>
            </a:xfrm>
            <a:prstGeom prst="rect">
              <a:avLst/>
            </a:prstGeom>
            <a:gradFill flip="none" rotWithShape="1">
              <a:gsLst>
                <a:gs pos="0">
                  <a:srgbClr val="D9D9D9"/>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p>
          </p:txBody>
        </p:sp>
        <p:sp>
          <p:nvSpPr>
            <p:cNvPr id="26" name="TextBox 25">
              <a:extLst>
                <a:ext uri="{FF2B5EF4-FFF2-40B4-BE49-F238E27FC236}">
                  <a16:creationId xmlns:a16="http://schemas.microsoft.com/office/drawing/2014/main" id="{3FB9A657-BBD7-4DAB-A0F4-C75E01420CDF}"/>
                </a:ext>
              </a:extLst>
            </p:cNvPr>
            <p:cNvSpPr txBox="1"/>
            <p:nvPr/>
          </p:nvSpPr>
          <p:spPr>
            <a:xfrm>
              <a:off x="1243571" y="3396233"/>
              <a:ext cx="2492481" cy="490068"/>
            </a:xfrm>
            <a:prstGeom prst="rect">
              <a:avLst/>
            </a:prstGeom>
            <a:noFill/>
          </p:spPr>
          <p:txBody>
            <a:bodyPr wrap="square">
              <a:spAutoFit/>
            </a:bodyPr>
            <a:lstStyle/>
            <a:p>
              <a:pPr>
                <a:lnSpc>
                  <a:spcPct val="90000"/>
                </a:lnSpc>
                <a:defRPr/>
              </a:pPr>
              <a:r>
                <a:rPr lang="en-US" dirty="0">
                  <a:solidFill>
                    <a:srgbClr val="7F7F7F"/>
                  </a:solidFill>
                  <a:ea typeface="Arial"/>
                  <a:cs typeface="Arial"/>
                </a:rPr>
                <a:t>Additional Platform Features</a:t>
              </a:r>
            </a:p>
          </p:txBody>
        </p:sp>
      </p:grpSp>
      <p:pic>
        <p:nvPicPr>
          <p:cNvPr id="27" name="Picture 26" descr="Icons_PPT_ThumbsUp.png">
            <a:extLst>
              <a:ext uri="{FF2B5EF4-FFF2-40B4-BE49-F238E27FC236}">
                <a16:creationId xmlns:a16="http://schemas.microsoft.com/office/drawing/2014/main" id="{93E01BE0-939D-42EB-9741-945BA69519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20228" y="5621512"/>
            <a:ext cx="587572" cy="587572"/>
          </a:xfrm>
          <a:prstGeom prst="rect">
            <a:avLst/>
          </a:prstGeom>
        </p:spPr>
      </p:pic>
      <p:sp>
        <p:nvSpPr>
          <p:cNvPr id="31" name="Rectangle 30">
            <a:extLst>
              <a:ext uri="{FF2B5EF4-FFF2-40B4-BE49-F238E27FC236}">
                <a16:creationId xmlns:a16="http://schemas.microsoft.com/office/drawing/2014/main" id="{245103DD-6037-2545-A32A-0FCF262EF8E9}"/>
              </a:ext>
            </a:extLst>
          </p:cNvPr>
          <p:cNvSpPr/>
          <p:nvPr/>
        </p:nvSpPr>
        <p:spPr>
          <a:xfrm>
            <a:off x="6037409" y="3952224"/>
            <a:ext cx="5626548" cy="276999"/>
          </a:xfrm>
          <a:prstGeom prst="rect">
            <a:avLst/>
          </a:prstGeom>
        </p:spPr>
        <p:txBody>
          <a:bodyPr wrap="square">
            <a:spAutoFit/>
          </a:bodyPr>
          <a:lstStyle/>
          <a:p>
            <a:pPr marL="285750" indent="-285750">
              <a:buFont typeface="Arial" charset="0"/>
              <a:buChar char="•"/>
            </a:pPr>
            <a:endParaRPr lang="en-US" sz="1200" dirty="0"/>
          </a:p>
        </p:txBody>
      </p:sp>
      <p:sp>
        <p:nvSpPr>
          <p:cNvPr id="39" name="TextBox 38">
            <a:extLst>
              <a:ext uri="{FF2B5EF4-FFF2-40B4-BE49-F238E27FC236}">
                <a16:creationId xmlns:a16="http://schemas.microsoft.com/office/drawing/2014/main" id="{D926E27C-3FEC-4DB2-94E4-C1D21465A370}"/>
              </a:ext>
            </a:extLst>
          </p:cNvPr>
          <p:cNvSpPr txBox="1"/>
          <p:nvPr/>
        </p:nvSpPr>
        <p:spPr>
          <a:xfrm>
            <a:off x="6292988" y="4392273"/>
            <a:ext cx="5201018" cy="757130"/>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n-US" sz="1600" dirty="0">
                <a:solidFill>
                  <a:srgbClr val="7F7F7F"/>
                </a:solidFill>
                <a:cs typeface="Arial"/>
              </a:rPr>
              <a:t>Document Lifecycle Atomic Security: Active Workflow Actions</a:t>
            </a:r>
          </a:p>
          <a:p>
            <a:pPr marL="285750" indent="-285750">
              <a:lnSpc>
                <a:spcPct val="90000"/>
              </a:lnSpc>
              <a:buFont typeface="Arial" panose="020B0604020202020204" pitchFamily="34" charset="0"/>
              <a:buChar char="•"/>
              <a:defRPr/>
            </a:pPr>
            <a:r>
              <a:rPr lang="en-US" sz="1600" dirty="0">
                <a:solidFill>
                  <a:srgbClr val="7F7F7F"/>
                </a:solidFill>
                <a:cs typeface="Arial"/>
              </a:rPr>
              <a:t>Or Filter Logic</a:t>
            </a:r>
          </a:p>
        </p:txBody>
      </p:sp>
      <p:sp>
        <p:nvSpPr>
          <p:cNvPr id="41" name="TextBox 40">
            <a:extLst>
              <a:ext uri="{FF2B5EF4-FFF2-40B4-BE49-F238E27FC236}">
                <a16:creationId xmlns:a16="http://schemas.microsoft.com/office/drawing/2014/main" id="{66743853-3746-4A64-BD3F-94E98C05A5AD}"/>
              </a:ext>
            </a:extLst>
          </p:cNvPr>
          <p:cNvSpPr txBox="1"/>
          <p:nvPr/>
        </p:nvSpPr>
        <p:spPr>
          <a:xfrm>
            <a:off x="6292987" y="1002227"/>
            <a:ext cx="5370970" cy="978729"/>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n-US" sz="1600" dirty="0">
                <a:solidFill>
                  <a:srgbClr val="7F7F7F"/>
                </a:solidFill>
                <a:cs typeface="Arial"/>
              </a:rPr>
              <a:t>Archiving</a:t>
            </a:r>
          </a:p>
          <a:p>
            <a:pPr marL="285750" indent="-285750">
              <a:lnSpc>
                <a:spcPct val="90000"/>
              </a:lnSpc>
              <a:buFont typeface="Arial" panose="020B0604020202020204" pitchFamily="34" charset="0"/>
              <a:buChar char="•"/>
              <a:defRPr/>
            </a:pPr>
            <a:r>
              <a:rPr lang="en-US" sz="1600" dirty="0">
                <a:solidFill>
                  <a:srgbClr val="7F7F7F"/>
                </a:solidFill>
                <a:cs typeface="Arial"/>
              </a:rPr>
              <a:t>Investigator Initiated Studies</a:t>
            </a:r>
          </a:p>
          <a:p>
            <a:pPr marL="285750" indent="-285750">
              <a:lnSpc>
                <a:spcPct val="90000"/>
              </a:lnSpc>
              <a:buFont typeface="Arial" panose="020B0604020202020204" pitchFamily="34" charset="0"/>
              <a:buChar char="•"/>
              <a:defRPr/>
            </a:pPr>
            <a:r>
              <a:rPr lang="en-US" sz="1600" dirty="0">
                <a:solidFill>
                  <a:srgbClr val="7F7F7F"/>
                </a:solidFill>
                <a:cs typeface="Arial"/>
              </a:rPr>
              <a:t>Collaborative Authoring – Alert Box for Documents Being Edited</a:t>
            </a:r>
          </a:p>
        </p:txBody>
      </p:sp>
      <p:sp>
        <p:nvSpPr>
          <p:cNvPr id="42" name="TextBox 41">
            <a:extLst>
              <a:ext uri="{FF2B5EF4-FFF2-40B4-BE49-F238E27FC236}">
                <a16:creationId xmlns:a16="http://schemas.microsoft.com/office/drawing/2014/main" id="{1883EAE2-4FCB-4457-85B8-EE0F5A54D6EC}"/>
              </a:ext>
            </a:extLst>
          </p:cNvPr>
          <p:cNvSpPr txBox="1"/>
          <p:nvPr/>
        </p:nvSpPr>
        <p:spPr>
          <a:xfrm>
            <a:off x="6292987" y="3275363"/>
            <a:ext cx="5201019" cy="757130"/>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n-US" sz="1600" dirty="0">
                <a:solidFill>
                  <a:srgbClr val="7F7F7F"/>
                </a:solidFill>
                <a:cs typeface="Arial"/>
              </a:rPr>
              <a:t>Site Packages:  Vault Clinical</a:t>
            </a:r>
          </a:p>
          <a:p>
            <a:pPr marL="285750" indent="-285750">
              <a:lnSpc>
                <a:spcPct val="90000"/>
              </a:lnSpc>
              <a:buFont typeface="Arial" panose="020B0604020202020204" pitchFamily="34" charset="0"/>
              <a:buChar char="•"/>
              <a:defRPr/>
            </a:pPr>
            <a:r>
              <a:rPr lang="en-US" sz="1600" dirty="0">
                <a:solidFill>
                  <a:srgbClr val="7F7F7F"/>
                </a:solidFill>
                <a:cs typeface="Arial"/>
              </a:rPr>
              <a:t>Simple TMF Transfer</a:t>
            </a:r>
          </a:p>
          <a:p>
            <a:pPr marL="285750" indent="-285750">
              <a:lnSpc>
                <a:spcPct val="90000"/>
              </a:lnSpc>
              <a:buFont typeface="Arial" panose="020B0604020202020204" pitchFamily="34" charset="0"/>
              <a:buChar char="•"/>
              <a:defRPr/>
            </a:pPr>
            <a:r>
              <a:rPr lang="en-US" sz="1600" dirty="0">
                <a:solidFill>
                  <a:srgbClr val="7F7F7F"/>
                </a:solidFill>
                <a:cs typeface="Arial"/>
              </a:rPr>
              <a:t>Rule Set Override</a:t>
            </a:r>
          </a:p>
        </p:txBody>
      </p:sp>
      <p:sp>
        <p:nvSpPr>
          <p:cNvPr id="44" name="TextBox 43">
            <a:extLst>
              <a:ext uri="{FF2B5EF4-FFF2-40B4-BE49-F238E27FC236}">
                <a16:creationId xmlns:a16="http://schemas.microsoft.com/office/drawing/2014/main" id="{68449F81-57E7-4446-A586-56B9A2E67197}"/>
              </a:ext>
            </a:extLst>
          </p:cNvPr>
          <p:cNvSpPr txBox="1"/>
          <p:nvPr/>
        </p:nvSpPr>
        <p:spPr>
          <a:xfrm>
            <a:off x="6292988" y="2230885"/>
            <a:ext cx="4827831" cy="757130"/>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n-US" sz="1600" dirty="0">
                <a:solidFill>
                  <a:srgbClr val="7F7F7F"/>
                </a:solidFill>
                <a:cs typeface="Arial"/>
              </a:rPr>
              <a:t>Risk Based Study Management (RBSM)</a:t>
            </a:r>
          </a:p>
          <a:p>
            <a:pPr marL="285750" indent="-285750">
              <a:lnSpc>
                <a:spcPct val="90000"/>
              </a:lnSpc>
              <a:buFont typeface="Arial" panose="020B0604020202020204" pitchFamily="34" charset="0"/>
              <a:buChar char="•"/>
              <a:defRPr/>
            </a:pPr>
            <a:r>
              <a:rPr lang="en-US" sz="1600" dirty="0">
                <a:solidFill>
                  <a:srgbClr val="7F7F7F"/>
                </a:solidFill>
                <a:cs typeface="Arial"/>
              </a:rPr>
              <a:t>EDL Automation for Study Personnel, Organizations &amp; Products</a:t>
            </a:r>
          </a:p>
        </p:txBody>
      </p:sp>
      <p:sp>
        <p:nvSpPr>
          <p:cNvPr id="4" name="Title 3">
            <a:extLst>
              <a:ext uri="{FF2B5EF4-FFF2-40B4-BE49-F238E27FC236}">
                <a16:creationId xmlns:a16="http://schemas.microsoft.com/office/drawing/2014/main" id="{B8477464-C7A5-47A0-B38A-A292BDDF8EBE}"/>
              </a:ext>
            </a:extLst>
          </p:cNvPr>
          <p:cNvSpPr>
            <a:spLocks noGrp="1"/>
          </p:cNvSpPr>
          <p:nvPr>
            <p:ph type="title"/>
          </p:nvPr>
        </p:nvSpPr>
        <p:spPr>
          <a:xfrm>
            <a:off x="265055" y="-6181"/>
            <a:ext cx="11639394" cy="1101213"/>
          </a:xfrm>
        </p:spPr>
        <p:txBody>
          <a:bodyPr/>
          <a:lstStyle/>
          <a:p>
            <a:r>
              <a:rPr lang="en-US" dirty="0"/>
              <a:t>20R2 Clinical Roadmap Themes</a:t>
            </a:r>
          </a:p>
        </p:txBody>
      </p:sp>
      <p:sp>
        <p:nvSpPr>
          <p:cNvPr id="43" name="TextBox 42">
            <a:extLst>
              <a:ext uri="{FF2B5EF4-FFF2-40B4-BE49-F238E27FC236}">
                <a16:creationId xmlns:a16="http://schemas.microsoft.com/office/drawing/2014/main" id="{F597757E-9F5F-4F53-AE1D-B6ABE8452A71}"/>
              </a:ext>
            </a:extLst>
          </p:cNvPr>
          <p:cNvSpPr txBox="1"/>
          <p:nvPr/>
        </p:nvSpPr>
        <p:spPr>
          <a:xfrm>
            <a:off x="6292987" y="5447024"/>
            <a:ext cx="5611462" cy="978729"/>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n-US" sz="1600" dirty="0">
                <a:solidFill>
                  <a:srgbClr val="7F7F7F"/>
                </a:solidFill>
                <a:cs typeface="Arial"/>
              </a:rPr>
              <a:t>Notification Preferences</a:t>
            </a:r>
          </a:p>
          <a:p>
            <a:pPr marL="285750" indent="-285750">
              <a:lnSpc>
                <a:spcPct val="90000"/>
              </a:lnSpc>
              <a:buFont typeface="Arial" panose="020B0604020202020204" pitchFamily="34" charset="0"/>
              <a:buChar char="•"/>
              <a:defRPr/>
            </a:pPr>
            <a:r>
              <a:rPr lang="en-US" sz="1600" dirty="0">
                <a:solidFill>
                  <a:srgbClr val="7F7F7F"/>
                </a:solidFill>
                <a:cs typeface="Arial"/>
              </a:rPr>
              <a:t>Domain Users: Add Vaults in CSV Export</a:t>
            </a:r>
          </a:p>
          <a:p>
            <a:pPr marL="285750" indent="-285750">
              <a:lnSpc>
                <a:spcPct val="90000"/>
              </a:lnSpc>
              <a:buFont typeface="Arial" panose="020B0604020202020204" pitchFamily="34" charset="0"/>
              <a:buChar char="•"/>
              <a:defRPr/>
            </a:pPr>
            <a:r>
              <a:rPr lang="en-US" sz="1600" dirty="0">
                <a:solidFill>
                  <a:srgbClr val="7F7F7F"/>
                </a:solidFill>
                <a:cs typeface="Arial"/>
              </a:rPr>
              <a:t>Unified Navigation Behavior when Clicking Object References in Document Fields</a:t>
            </a:r>
          </a:p>
        </p:txBody>
      </p:sp>
    </p:spTree>
    <p:extLst>
      <p:ext uri="{BB962C8B-B14F-4D97-AF65-F5344CB8AC3E}">
        <p14:creationId xmlns:p14="http://schemas.microsoft.com/office/powerpoint/2010/main" val="6694027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Key Takeaways from </a:t>
            </a:r>
            <a:r>
              <a:rPr lang="da-DK" dirty="0">
                <a:solidFill>
                  <a:schemeClr val="tx2"/>
                </a:solidFill>
              </a:rPr>
              <a:t>20R2</a:t>
            </a:r>
            <a:endParaRPr lang="en-US" dirty="0">
              <a:solidFill>
                <a:schemeClr val="tx2"/>
              </a:solidFill>
            </a:endParaRPr>
          </a:p>
        </p:txBody>
      </p:sp>
      <p:sp>
        <p:nvSpPr>
          <p:cNvPr id="11" name="Oval 10"/>
          <p:cNvSpPr/>
          <p:nvPr/>
        </p:nvSpPr>
        <p:spPr>
          <a:xfrm>
            <a:off x="4843272" y="1539569"/>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Clinical Risk Assessments</a:t>
            </a:r>
          </a:p>
        </p:txBody>
      </p:sp>
      <p:sp>
        <p:nvSpPr>
          <p:cNvPr id="9" name="Oval 8"/>
          <p:cNvSpPr/>
          <p:nvPr/>
        </p:nvSpPr>
        <p:spPr>
          <a:xfrm>
            <a:off x="1270566" y="1545766"/>
            <a:ext cx="2453167" cy="2273606"/>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Archiving</a:t>
            </a:r>
          </a:p>
        </p:txBody>
      </p:sp>
      <p:sp>
        <p:nvSpPr>
          <p:cNvPr id="12" name="Oval 11"/>
          <p:cNvSpPr/>
          <p:nvPr/>
        </p:nvSpPr>
        <p:spPr>
          <a:xfrm>
            <a:off x="8415978" y="1523847"/>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Or Filter Logic</a:t>
            </a:r>
          </a:p>
        </p:txBody>
      </p:sp>
      <p:sp>
        <p:nvSpPr>
          <p:cNvPr id="13" name="Oval 12"/>
          <p:cNvSpPr/>
          <p:nvPr/>
        </p:nvSpPr>
        <p:spPr>
          <a:xfrm>
            <a:off x="8415978" y="3983476"/>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lvl="0" algn="ctr">
              <a:defRPr/>
            </a:pPr>
            <a:r>
              <a:rPr lang="en-US" b="1" dirty="0"/>
              <a:t>EDL Automation for Study Personnel, Organizations &amp; Products</a:t>
            </a:r>
          </a:p>
        </p:txBody>
      </p:sp>
      <p:sp>
        <p:nvSpPr>
          <p:cNvPr id="14" name="Oval 13"/>
          <p:cNvSpPr/>
          <p:nvPr/>
        </p:nvSpPr>
        <p:spPr>
          <a:xfrm>
            <a:off x="4843272" y="3983476"/>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Simple TMF Transfer</a:t>
            </a:r>
          </a:p>
        </p:txBody>
      </p:sp>
      <p:sp>
        <p:nvSpPr>
          <p:cNvPr id="15" name="Oval 14"/>
          <p:cNvSpPr/>
          <p:nvPr/>
        </p:nvSpPr>
        <p:spPr>
          <a:xfrm>
            <a:off x="1270566" y="3983476"/>
            <a:ext cx="2459736" cy="2286000"/>
          </a:xfrm>
          <a:prstGeom prst="ellipse">
            <a:avLst/>
          </a:prstGeom>
          <a:effectLst>
            <a:outerShdw blurRad="50800" dist="762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Investigator Initiated Studies in Vault Clinical Operations</a:t>
            </a: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40388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B9016-3631-4E9A-8B33-C3CC2453E5DC}"/>
              </a:ext>
            </a:extLst>
          </p:cNvPr>
          <p:cNvSpPr>
            <a:spLocks noGrp="1"/>
          </p:cNvSpPr>
          <p:nvPr>
            <p:ph type="ctrTitle"/>
          </p:nvPr>
        </p:nvSpPr>
        <p:spPr/>
        <p:txBody>
          <a:bodyPr/>
          <a:lstStyle/>
          <a:p>
            <a:r>
              <a:rPr lang="en-US" dirty="0"/>
              <a:t>Optimized Engagement</a:t>
            </a:r>
          </a:p>
        </p:txBody>
      </p:sp>
    </p:spTree>
    <p:extLst>
      <p:ext uri="{BB962C8B-B14F-4D97-AF65-F5344CB8AC3E}">
        <p14:creationId xmlns:p14="http://schemas.microsoft.com/office/powerpoint/2010/main" val="24021595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Investigator Initiated Studies in Vault Clinical Operations</a:t>
            </a:r>
          </a:p>
        </p:txBody>
      </p:sp>
      <p:sp>
        <p:nvSpPr>
          <p:cNvPr id="3" name="Content Placeholder 2"/>
          <p:cNvSpPr>
            <a:spLocks noGrp="1"/>
          </p:cNvSpPr>
          <p:nvPr>
            <p:ph idx="1"/>
          </p:nvPr>
        </p:nvSpPr>
        <p:spPr>
          <a:xfrm>
            <a:off x="826624" y="1066800"/>
            <a:ext cx="4291641" cy="5410200"/>
          </a:xfrm>
        </p:spPr>
        <p:txBody>
          <a:bodyPr anchor="t"/>
          <a:lstStyle/>
          <a:p>
            <a:pPr>
              <a:spcBef>
                <a:spcPts val="600"/>
              </a:spcBef>
              <a:spcAft>
                <a:spcPts val="1200"/>
              </a:spcAft>
            </a:pPr>
            <a:r>
              <a:rPr lang="en-US" sz="2000" dirty="0"/>
              <a:t>Overview</a:t>
            </a:r>
          </a:p>
          <a:p>
            <a:pPr marL="457200" lvl="1" indent="0">
              <a:buNone/>
            </a:pPr>
            <a:r>
              <a:rPr lang="en-US" sz="1600" dirty="0"/>
              <a:t>Allows users to track the internal processes of Investigator Initiated Studies (IIS)</a:t>
            </a:r>
          </a:p>
          <a:p>
            <a:pPr marL="914400" lvl="2" indent="0">
              <a:lnSpc>
                <a:spcPct val="100000"/>
              </a:lnSpc>
              <a:buNone/>
            </a:pPr>
            <a:r>
              <a:rPr lang="en-US" dirty="0"/>
              <a:t>Study planning and execution</a:t>
            </a:r>
          </a:p>
          <a:p>
            <a:pPr marL="914400" lvl="2" indent="0">
              <a:lnSpc>
                <a:spcPct val="100000"/>
              </a:lnSpc>
              <a:buNone/>
            </a:pPr>
            <a:r>
              <a:rPr lang="en-US" dirty="0"/>
              <a:t>Document and Publication tracking</a:t>
            </a:r>
          </a:p>
          <a:p>
            <a:pPr marL="914400" lvl="2" indent="0">
              <a:lnSpc>
                <a:spcPct val="100000"/>
              </a:lnSpc>
              <a:buNone/>
            </a:pPr>
            <a:r>
              <a:rPr lang="en-US" dirty="0"/>
              <a:t>Review and approval workflows for Proposals</a:t>
            </a:r>
          </a:p>
          <a:p>
            <a:pPr marL="914400" lvl="2" indent="0">
              <a:lnSpc>
                <a:spcPct val="100000"/>
              </a:lnSpc>
              <a:buNone/>
            </a:pPr>
            <a:r>
              <a:rPr lang="en-US" dirty="0"/>
              <a:t>Fields to track the Proposal and subsequent Study</a:t>
            </a:r>
          </a:p>
          <a:p>
            <a:pPr marL="914400" lvl="2" indent="0">
              <a:lnSpc>
                <a:spcPct val="100000"/>
              </a:lnSpc>
              <a:buNone/>
            </a:pPr>
            <a:endParaRPr lang="en-US" dirty="0"/>
          </a:p>
          <a:p>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9" name="Picture 8">
            <a:extLst>
              <a:ext uri="{FF2B5EF4-FFF2-40B4-BE49-F238E27FC236}">
                <a16:creationId xmlns:a16="http://schemas.microsoft.com/office/drawing/2014/main" id="{CAC3569A-4489-409B-83F1-3DD17CFEE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1518" y="1955882"/>
            <a:ext cx="5393861" cy="3200854"/>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A7100ABC-DD76-4782-B360-4B2428B541E2}"/>
              </a:ext>
            </a:extLst>
          </p:cNvPr>
          <p:cNvSpPr txBox="1"/>
          <p:nvPr/>
        </p:nvSpPr>
        <p:spPr>
          <a:xfrm>
            <a:off x="826624" y="3846965"/>
            <a:ext cx="9412007" cy="2585323"/>
          </a:xfrm>
          <a:prstGeom prst="rect">
            <a:avLst/>
          </a:prstGeom>
          <a:noFill/>
        </p:spPr>
        <p:txBody>
          <a:bodyPr wrap="square" rtlCol="0">
            <a:spAutoFit/>
          </a:bodyPr>
          <a:lstStyle/>
          <a:p>
            <a:pPr marL="228600" lvl="1" indent="-228600">
              <a:lnSpc>
                <a:spcPct val="80000"/>
              </a:lnSpc>
              <a:spcBef>
                <a:spcPts val="600"/>
              </a:spcBef>
              <a:buClr>
                <a:schemeClr val="tx2"/>
              </a:buClr>
              <a:buFont typeface="Arial" panose="020B0604020202020204" pitchFamily="34" charset="0"/>
              <a:buChar char="•"/>
            </a:pPr>
            <a:r>
              <a:rPr lang="en-US" sz="2000" dirty="0">
                <a:solidFill>
                  <a:schemeClr val="tx1">
                    <a:lumMod val="75000"/>
                  </a:schemeClr>
                </a:solidFill>
              </a:rPr>
              <a:t>Business Justification</a:t>
            </a:r>
          </a:p>
          <a:p>
            <a:pPr lvl="1">
              <a:spcBef>
                <a:spcPts val="600"/>
              </a:spcBef>
            </a:pPr>
            <a:r>
              <a:rPr lang="en-US" sz="1600" dirty="0">
                <a:solidFill>
                  <a:schemeClr val="tx1">
                    <a:lumMod val="75000"/>
                  </a:schemeClr>
                </a:solidFill>
              </a:rPr>
              <a:t>Reuses existing data in customer Vaults</a:t>
            </a:r>
            <a:br>
              <a:rPr lang="en-US" sz="1600" dirty="0">
                <a:solidFill>
                  <a:schemeClr val="tx1">
                    <a:lumMod val="75000"/>
                  </a:schemeClr>
                </a:solidFill>
              </a:rPr>
            </a:br>
            <a:r>
              <a:rPr lang="en-US" sz="1600" dirty="0">
                <a:solidFill>
                  <a:schemeClr val="tx1">
                    <a:lumMod val="75000"/>
                  </a:schemeClr>
                </a:solidFill>
              </a:rPr>
              <a:t>to track Investigator Initiated Studies</a:t>
            </a:r>
          </a:p>
          <a:p>
            <a:pPr lvl="1">
              <a:spcBef>
                <a:spcPts val="600"/>
              </a:spcBef>
            </a:pPr>
            <a:r>
              <a:rPr lang="en-US" sz="1600" dirty="0">
                <a:solidFill>
                  <a:schemeClr val="tx1">
                    <a:lumMod val="75000"/>
                  </a:schemeClr>
                </a:solidFill>
              </a:rPr>
              <a:t>Allows for one place to report across all</a:t>
            </a:r>
            <a:br>
              <a:rPr lang="en-US" sz="1600" dirty="0">
                <a:solidFill>
                  <a:schemeClr val="tx1">
                    <a:lumMod val="75000"/>
                  </a:schemeClr>
                </a:solidFill>
              </a:rPr>
            </a:br>
            <a:r>
              <a:rPr lang="en-US" sz="1600" dirty="0">
                <a:solidFill>
                  <a:schemeClr val="tx1">
                    <a:lumMod val="75000"/>
                  </a:schemeClr>
                </a:solidFill>
              </a:rPr>
              <a:t>Internal and externally initiated studies </a:t>
            </a:r>
          </a:p>
          <a:p>
            <a:pPr lvl="1"/>
            <a:endParaRPr lang="en-US" sz="900" dirty="0"/>
          </a:p>
          <a:p>
            <a:pPr marL="228600" lvl="1" indent="-228600">
              <a:lnSpc>
                <a:spcPct val="80000"/>
              </a:lnSpc>
              <a:spcBef>
                <a:spcPts val="600"/>
              </a:spcBef>
              <a:buClr>
                <a:schemeClr val="tx2"/>
              </a:buClr>
              <a:buFont typeface="Arial" panose="020B0604020202020204" pitchFamily="34" charset="0"/>
              <a:buChar char="•"/>
            </a:pPr>
            <a:r>
              <a:rPr lang="en-US" sz="2000" dirty="0">
                <a:solidFill>
                  <a:schemeClr val="tx1">
                    <a:lumMod val="75000"/>
                  </a:schemeClr>
                </a:solidFill>
              </a:rPr>
              <a:t>Considerations</a:t>
            </a:r>
          </a:p>
          <a:p>
            <a:pPr lvl="1">
              <a:spcBef>
                <a:spcPts val="600"/>
              </a:spcBef>
            </a:pPr>
            <a:r>
              <a:rPr lang="en-US" sz="1600" dirty="0">
                <a:solidFill>
                  <a:schemeClr val="tx1">
                    <a:lumMod val="75000"/>
                  </a:schemeClr>
                </a:solidFill>
              </a:rPr>
              <a:t>Free for all customers with at least one of our Clinical Operations Applications (eTMF, SSU, or CTMS) </a:t>
            </a:r>
          </a:p>
          <a:p>
            <a:pPr lvl="1">
              <a:spcBef>
                <a:spcPts val="600"/>
              </a:spcBef>
            </a:pPr>
            <a:r>
              <a:rPr lang="en-US" sz="1600" dirty="0">
                <a:solidFill>
                  <a:schemeClr val="tx1">
                    <a:lumMod val="75000"/>
                  </a:schemeClr>
                </a:solidFill>
              </a:rPr>
              <a:t>Data model is Auto-On, but configuration is required</a:t>
            </a:r>
          </a:p>
        </p:txBody>
      </p:sp>
      <p:pic>
        <p:nvPicPr>
          <p:cNvPr id="12" name="Picture 11">
            <a:extLst>
              <a:ext uri="{FF2B5EF4-FFF2-40B4-BE49-F238E27FC236}">
                <a16:creationId xmlns:a16="http://schemas.microsoft.com/office/drawing/2014/main" id="{30AA45AB-7BE6-4A54-A6C1-685ECDC5BD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6152588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03" y="70000"/>
            <a:ext cx="10470119" cy="1127488"/>
          </a:xfrm>
        </p:spPr>
        <p:txBody>
          <a:bodyPr/>
          <a:lstStyle/>
          <a:p>
            <a:r>
              <a:rPr lang="en-US" dirty="0"/>
              <a:t>Archive TMF User Action &amp; Snapshot</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will introduce a user action for archiving a study, its documents and related records in a single automated job. The one-click archival function will automatically do the following:</a:t>
            </a:r>
          </a:p>
          <a:p>
            <a:pPr lvl="1">
              <a:spcAft>
                <a:spcPts val="1200"/>
              </a:spcAft>
            </a:pPr>
            <a:r>
              <a:rPr lang="en-US" sz="1600" dirty="0"/>
              <a:t>Move all study documents into the Vault platform archive</a:t>
            </a:r>
          </a:p>
          <a:p>
            <a:pPr lvl="1">
              <a:spcAft>
                <a:spcPts val="1200"/>
              </a:spcAft>
            </a:pPr>
            <a:r>
              <a:rPr lang="en-US" sz="1600" dirty="0"/>
              <a:t>Create a study-specific copy (“snapshot”) for documents used across multiple studies</a:t>
            </a:r>
          </a:p>
          <a:p>
            <a:pPr lvl="1">
              <a:spcAft>
                <a:spcPts val="1200"/>
              </a:spcAft>
            </a:pPr>
            <a:r>
              <a:rPr lang="en-US" sz="1600" dirty="0"/>
              <a:t>Restrict access to study documents and objects to users with the “View Archive” permission</a:t>
            </a:r>
          </a:p>
          <a:p>
            <a:pPr lvl="1">
              <a:spcAft>
                <a:spcPts val="1200"/>
              </a:spcAft>
            </a:pPr>
            <a:r>
              <a:rPr lang="en-US" sz="1600" dirty="0"/>
              <a:t>Archive/ inactivate study/ country/ site objects, EDL/ milestone objects, and CTMS objects</a:t>
            </a:r>
          </a:p>
          <a:p>
            <a:pPr>
              <a:spcBef>
                <a:spcPts val="600"/>
              </a:spcBef>
              <a:spcAft>
                <a:spcPts val="1200"/>
              </a:spcAft>
            </a:pPr>
            <a:r>
              <a:rPr lang="en-US" sz="2000" dirty="0"/>
              <a:t>Business Justification</a:t>
            </a:r>
          </a:p>
          <a:p>
            <a:pPr marL="457200" lvl="1" indent="0">
              <a:spcAft>
                <a:spcPts val="1200"/>
              </a:spcAft>
              <a:buNone/>
            </a:pPr>
            <a:r>
              <a:rPr lang="en-US" sz="1600" dirty="0"/>
              <a:t>This feature will eliminate the need for configuring custom archival processes and allow more customers to reuse documents without the concern of reused documents not being visible in the Library</a:t>
            </a:r>
          </a:p>
          <a:p>
            <a:pPr>
              <a:spcBef>
                <a:spcPts val="600"/>
              </a:spcBef>
              <a:spcAft>
                <a:spcPts val="1200"/>
              </a:spcAft>
            </a:pPr>
            <a:r>
              <a:rPr lang="en-US" sz="2000" dirty="0"/>
              <a:t>Considerations</a:t>
            </a:r>
          </a:p>
          <a:p>
            <a:pPr marL="457200" lvl="1" indent="0">
              <a:spcAft>
                <a:spcPts val="1200"/>
              </a:spcAft>
              <a:buNone/>
            </a:pPr>
            <a:r>
              <a:rPr lang="en-US" sz="1600" dirty="0"/>
              <a:t>The archival job may take several hours to complete and may best be executed overnight</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
        <p:nvSpPr>
          <p:cNvPr id="10" name="TextBox 9"/>
          <p:cNvSpPr txBox="1"/>
          <p:nvPr/>
        </p:nvSpPr>
        <p:spPr>
          <a:xfrm>
            <a:off x="10853928" y="1234440"/>
            <a:ext cx="1133856" cy="646331"/>
          </a:xfrm>
          <a:prstGeom prst="rect">
            <a:avLst/>
          </a:prstGeom>
          <a:noFill/>
        </p:spPr>
        <p:txBody>
          <a:bodyPr wrap="square" rtlCol="0">
            <a:spAutoFit/>
          </a:bodyPr>
          <a:lstStyle/>
          <a:p>
            <a:r>
              <a:rPr lang="en-US" sz="1200" b="1" dirty="0">
                <a:solidFill>
                  <a:schemeClr val="bg1"/>
                </a:solidFill>
              </a:rPr>
              <a:t>Additional clarifying information</a:t>
            </a:r>
          </a:p>
        </p:txBody>
      </p:sp>
      <p:sp>
        <p:nvSpPr>
          <p:cNvPr id="13" name="Rectangle 12">
            <a:extLst>
              <a:ext uri="{FF2B5EF4-FFF2-40B4-BE49-F238E27FC236}">
                <a16:creationId xmlns:a16="http://schemas.microsoft.com/office/drawing/2014/main" id="{34DCFB4C-16D0-46BF-A605-9B417E750540}"/>
              </a:ext>
            </a:extLst>
          </p:cNvPr>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aphicFrame>
        <p:nvGraphicFramePr>
          <p:cNvPr id="14" name="Table 13">
            <a:extLst>
              <a:ext uri="{FF2B5EF4-FFF2-40B4-BE49-F238E27FC236}">
                <a16:creationId xmlns:a16="http://schemas.microsoft.com/office/drawing/2014/main" id="{620E4A04-10E2-4BBF-810C-A92A71522F4B}"/>
              </a:ext>
            </a:extLst>
          </p:cNvPr>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9168F454-523A-49E6-BC34-F507856AF77D}"/>
              </a:ext>
            </a:extLst>
          </p:cNvPr>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TextBox 18">
            <a:extLst>
              <a:ext uri="{FF2B5EF4-FFF2-40B4-BE49-F238E27FC236}">
                <a16:creationId xmlns:a16="http://schemas.microsoft.com/office/drawing/2014/main" id="{3B2FB3FE-59C4-4B6C-BBDE-F4A93769558B}"/>
              </a:ext>
            </a:extLst>
          </p:cNvPr>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7" name="Picture 16" descr="Icons_PPT_B-White_OldPhone.png">
            <a:extLst>
              <a:ext uri="{FF2B5EF4-FFF2-40B4-BE49-F238E27FC236}">
                <a16:creationId xmlns:a16="http://schemas.microsoft.com/office/drawing/2014/main" id="{8120AF9B-4D28-4ABA-B8DD-EB75B66ED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pic>
        <p:nvPicPr>
          <p:cNvPr id="18" name="Picture 17">
            <a:extLst>
              <a:ext uri="{FF2B5EF4-FFF2-40B4-BE49-F238E27FC236}">
                <a16:creationId xmlns:a16="http://schemas.microsoft.com/office/drawing/2014/main" id="{406E19AF-D13F-4A6E-8C8A-FD083FD339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246655913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03" y="70000"/>
            <a:ext cx="10470119" cy="1127488"/>
          </a:xfrm>
        </p:spPr>
        <p:txBody>
          <a:bodyPr/>
          <a:lstStyle/>
          <a:p>
            <a:r>
              <a:rPr lang="en-US" dirty="0"/>
              <a:t>Archive: Snapshot </a:t>
            </a:r>
            <a:r>
              <a:rPr lang="en-US" dirty="0" err="1"/>
              <a:t>CrossLink</a:t>
            </a:r>
            <a:r>
              <a:rPr lang="en-US" dirty="0"/>
              <a:t> Documents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will expand on the “snapshotting” concept introduced as part of the Archive </a:t>
            </a:r>
            <a:r>
              <a:rPr lang="en-US" sz="1600"/>
              <a:t>TMF feature. </a:t>
            </a:r>
            <a:r>
              <a:rPr lang="en-US" sz="1600" dirty="0"/>
              <a:t>The snapshot behavior is executed as part of the study archival job and will include any documents that are cross-linked. Therefore any cross-linked documents will be protected from further changes when a study is archived</a:t>
            </a:r>
          </a:p>
          <a:p>
            <a:pPr>
              <a:spcBef>
                <a:spcPts val="600"/>
              </a:spcBef>
              <a:spcAft>
                <a:spcPts val="1200"/>
              </a:spcAft>
            </a:pPr>
            <a:r>
              <a:rPr lang="en-US" sz="2000" dirty="0"/>
              <a:t>Business Justification</a:t>
            </a:r>
          </a:p>
          <a:p>
            <a:pPr marL="457200" lvl="1" indent="0">
              <a:spcAft>
                <a:spcPts val="1200"/>
              </a:spcAft>
              <a:buNone/>
            </a:pPr>
            <a:r>
              <a:rPr lang="en-US" sz="1600" dirty="0"/>
              <a:t>Creating snapshots of all cross-linked documents at the time of archival will ensure their immutability while allowing the original cross-linked documents to live on for future use (in other studies)</a:t>
            </a:r>
          </a:p>
          <a:p>
            <a:pPr>
              <a:spcBef>
                <a:spcPts val="600"/>
              </a:spcBef>
              <a:spcAft>
                <a:spcPts val="1200"/>
              </a:spcAft>
            </a:pPr>
            <a:r>
              <a:rPr lang="en-US" sz="2000" dirty="0"/>
              <a:t>Considerations</a:t>
            </a:r>
          </a:p>
          <a:p>
            <a:pPr marL="457200" lvl="1" indent="0">
              <a:spcAft>
                <a:spcPts val="1200"/>
              </a:spcAft>
              <a:buNone/>
            </a:pPr>
            <a:r>
              <a:rPr lang="en-US" sz="1600" dirty="0"/>
              <a:t>Snapshots are not expected to be created instantaneously</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
        <p:nvSpPr>
          <p:cNvPr id="10" name="TextBox 9"/>
          <p:cNvSpPr txBox="1"/>
          <p:nvPr/>
        </p:nvSpPr>
        <p:spPr>
          <a:xfrm>
            <a:off x="10853928" y="1234440"/>
            <a:ext cx="1133856" cy="646331"/>
          </a:xfrm>
          <a:prstGeom prst="rect">
            <a:avLst/>
          </a:prstGeom>
          <a:noFill/>
        </p:spPr>
        <p:txBody>
          <a:bodyPr wrap="square" rtlCol="0">
            <a:spAutoFit/>
          </a:bodyPr>
          <a:lstStyle/>
          <a:p>
            <a:r>
              <a:rPr lang="en-US" sz="1200" b="1" dirty="0">
                <a:solidFill>
                  <a:schemeClr val="bg1"/>
                </a:solidFill>
              </a:rPr>
              <a:t>Additional clarifying information</a:t>
            </a:r>
          </a:p>
        </p:txBody>
      </p:sp>
      <p:sp>
        <p:nvSpPr>
          <p:cNvPr id="14" name="TextBox 18">
            <a:extLst>
              <a:ext uri="{FF2B5EF4-FFF2-40B4-BE49-F238E27FC236}">
                <a16:creationId xmlns:a16="http://schemas.microsoft.com/office/drawing/2014/main" id="{9E230FEB-C963-4A9B-9FB1-F617BD8B7680}"/>
              </a:ext>
            </a:extLst>
          </p:cNvPr>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17" name="Table 16">
            <a:extLst>
              <a:ext uri="{FF2B5EF4-FFF2-40B4-BE49-F238E27FC236}">
                <a16:creationId xmlns:a16="http://schemas.microsoft.com/office/drawing/2014/main" id="{A46385BE-3991-44F5-AC51-2CDCB04D00A5}"/>
              </a:ext>
            </a:extLst>
          </p:cNvPr>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4C12343E-9E2B-44ED-B05B-0369742A0D93}"/>
              </a:ext>
            </a:extLst>
          </p:cNvPr>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9" name="Picture 18" descr="Icons_PPT_White_ThumbsUp.png">
            <a:extLst>
              <a:ext uri="{FF2B5EF4-FFF2-40B4-BE49-F238E27FC236}">
                <a16:creationId xmlns:a16="http://schemas.microsoft.com/office/drawing/2014/main" id="{74D639EC-6863-4755-8A91-3AD2292427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
        <p:nvSpPr>
          <p:cNvPr id="20" name="TextBox 19">
            <a:extLst>
              <a:ext uri="{FF2B5EF4-FFF2-40B4-BE49-F238E27FC236}">
                <a16:creationId xmlns:a16="http://schemas.microsoft.com/office/drawing/2014/main" id="{70EE059E-CA77-41F5-969E-D1CC89B9B6E2}"/>
              </a:ext>
            </a:extLst>
          </p:cNvPr>
          <p:cNvSpPr txBox="1"/>
          <p:nvPr/>
        </p:nvSpPr>
        <p:spPr>
          <a:xfrm>
            <a:off x="10853928" y="1234440"/>
            <a:ext cx="1133856" cy="646331"/>
          </a:xfrm>
          <a:prstGeom prst="rect">
            <a:avLst/>
          </a:prstGeom>
          <a:noFill/>
        </p:spPr>
        <p:txBody>
          <a:bodyPr wrap="square" rtlCol="0">
            <a:spAutoFit/>
          </a:bodyPr>
          <a:lstStyle/>
          <a:p>
            <a:r>
              <a:rPr lang="en-US" sz="1200" b="1" dirty="0">
                <a:solidFill>
                  <a:schemeClr val="bg1"/>
                </a:solidFill>
              </a:rPr>
              <a:t>Additional clarifying information</a:t>
            </a:r>
          </a:p>
        </p:txBody>
      </p:sp>
      <p:sp>
        <p:nvSpPr>
          <p:cNvPr id="21" name="Rectangle 20">
            <a:extLst>
              <a:ext uri="{FF2B5EF4-FFF2-40B4-BE49-F238E27FC236}">
                <a16:creationId xmlns:a16="http://schemas.microsoft.com/office/drawing/2014/main" id="{EB138201-4CF5-4E24-A2DE-E829FE3246F9}"/>
              </a:ext>
            </a:extLst>
          </p:cNvPr>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aphicFrame>
        <p:nvGraphicFramePr>
          <p:cNvPr id="22" name="Table 21">
            <a:extLst>
              <a:ext uri="{FF2B5EF4-FFF2-40B4-BE49-F238E27FC236}">
                <a16:creationId xmlns:a16="http://schemas.microsoft.com/office/drawing/2014/main" id="{55EAD68D-0294-4561-B41D-4CA9C8691613}"/>
              </a:ext>
            </a:extLst>
          </p:cNvPr>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3" name="Table 22">
            <a:extLst>
              <a:ext uri="{FF2B5EF4-FFF2-40B4-BE49-F238E27FC236}">
                <a16:creationId xmlns:a16="http://schemas.microsoft.com/office/drawing/2014/main" id="{A46F3D2B-814B-4BB6-8E58-8D95CBE27080}"/>
              </a:ext>
            </a:extLst>
          </p:cNvPr>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4" name="TextBox 18">
            <a:extLst>
              <a:ext uri="{FF2B5EF4-FFF2-40B4-BE49-F238E27FC236}">
                <a16:creationId xmlns:a16="http://schemas.microsoft.com/office/drawing/2014/main" id="{3349BFE1-4697-49E9-B731-AFF2E4CBACDE}"/>
              </a:ext>
            </a:extLst>
          </p:cNvPr>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25" name="Picture 24" descr="Icons_PPT_B-White_OldPhone.png">
            <a:extLst>
              <a:ext uri="{FF2B5EF4-FFF2-40B4-BE49-F238E27FC236}">
                <a16:creationId xmlns:a16="http://schemas.microsoft.com/office/drawing/2014/main" id="{7B750D8B-E7DE-40F4-946B-2C660F33A3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spTree>
    <p:extLst>
      <p:ext uri="{BB962C8B-B14F-4D97-AF65-F5344CB8AC3E}">
        <p14:creationId xmlns:p14="http://schemas.microsoft.com/office/powerpoint/2010/main" val="19881377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Archive TMF Security</a:t>
            </a:r>
          </a:p>
        </p:txBody>
      </p:sp>
      <p:sp>
        <p:nvSpPr>
          <p:cNvPr id="3" name="Content Placeholder 2"/>
          <p:cNvSpPr>
            <a:spLocks noGrp="1"/>
          </p:cNvSpPr>
          <p:nvPr>
            <p:ph idx="1"/>
          </p:nvPr>
        </p:nvSpPr>
        <p:spPr>
          <a:xfrm>
            <a:off x="826624" y="808386"/>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Changes Studies in the "Archive" Study Lifecycle State from Inactive records to Active records</a:t>
            </a:r>
          </a:p>
          <a:p>
            <a:pPr marL="914400" lvl="2" indent="0">
              <a:spcAft>
                <a:spcPts val="1200"/>
              </a:spcAft>
              <a:buNone/>
            </a:pPr>
            <a:r>
              <a:rPr lang="en-US" dirty="0"/>
              <a:t>Displays archived content in the TMF Viewer after the study has been archived</a:t>
            </a:r>
          </a:p>
          <a:p>
            <a:pPr marL="457200" lvl="1" indent="0">
              <a:spcAft>
                <a:spcPts val="1200"/>
              </a:spcAft>
              <a:buNone/>
            </a:pPr>
            <a:r>
              <a:rPr lang="en-US" sz="1600" dirty="0"/>
              <a:t>Leverages existing “Manage Archive” and new “View Archive” permissions for archived studies</a:t>
            </a:r>
          </a:p>
          <a:p>
            <a:pPr marL="914400" lvl="1" indent="-457200">
              <a:spcAft>
                <a:spcPts val="1200"/>
              </a:spcAft>
              <a:buNone/>
            </a:pPr>
            <a:r>
              <a:rPr lang="en-US" sz="1600" dirty="0"/>
              <a:t>	Allows users with the “Manage Archive” permission to grant access to study (e.g. Give external inspector access) and upload new study documents</a:t>
            </a:r>
          </a:p>
          <a:p>
            <a:pPr marL="914400" lvl="1" indent="0">
              <a:spcAft>
                <a:spcPts val="1200"/>
              </a:spcAft>
              <a:buNone/>
            </a:pPr>
            <a:r>
              <a:rPr lang="en-US" sz="1600" dirty="0"/>
              <a:t>Users </a:t>
            </a:r>
            <a:r>
              <a:rPr lang="en-US" sz="1600" b="1" i="1" dirty="0"/>
              <a:t>without</a:t>
            </a:r>
            <a:r>
              <a:rPr lang="en-US" sz="1600" dirty="0"/>
              <a:t> “View Archive” permission </a:t>
            </a:r>
            <a:r>
              <a:rPr lang="en-US" sz="1600" b="1" i="1" dirty="0"/>
              <a:t>will not </a:t>
            </a:r>
            <a:r>
              <a:rPr lang="en-US" sz="1600" dirty="0"/>
              <a:t>see archived studies or have access to archived study records</a:t>
            </a:r>
          </a:p>
          <a:p>
            <a:pPr marL="457200" lvl="1" indent="0">
              <a:spcAft>
                <a:spcPts val="1200"/>
              </a:spcAft>
              <a:buNone/>
            </a:pPr>
            <a:r>
              <a:rPr lang="en-US" sz="1600" dirty="0"/>
              <a:t>Ability to manage archived studies without “un-archiving”</a:t>
            </a:r>
          </a:p>
          <a:p>
            <a:pPr>
              <a:spcBef>
                <a:spcPts val="600"/>
              </a:spcBef>
              <a:spcAft>
                <a:spcPts val="1200"/>
              </a:spcAft>
            </a:pPr>
            <a:r>
              <a:rPr lang="en-US" sz="2000" dirty="0"/>
              <a:t>Business Justification</a:t>
            </a:r>
          </a:p>
          <a:p>
            <a:pPr marL="457200" lvl="1" indent="0">
              <a:spcAft>
                <a:spcPts val="1200"/>
              </a:spcAft>
              <a:buNone/>
            </a:pPr>
            <a:r>
              <a:rPr lang="en-US" sz="1600" dirty="0"/>
              <a:t>Streamline archiving process with security </a:t>
            </a:r>
          </a:p>
          <a:p>
            <a:pPr>
              <a:spcBef>
                <a:spcPts val="600"/>
              </a:spcBef>
              <a:spcAft>
                <a:spcPts val="1200"/>
              </a:spcAft>
            </a:pPr>
            <a:r>
              <a:rPr lang="en-US" sz="2000" dirty="0"/>
              <a:t>Considerations</a:t>
            </a:r>
          </a:p>
          <a:p>
            <a:pPr marL="457200" lvl="1" indent="0">
              <a:spcAft>
                <a:spcPts val="1200"/>
              </a:spcAft>
              <a:buNone/>
            </a:pPr>
            <a:r>
              <a:rPr lang="en-US" sz="1500" dirty="0"/>
              <a:t>If you have archived documents for a study that has not yet been archived, they will not appear in TMF Viewer or in the study document reports</a:t>
            </a:r>
          </a:p>
          <a:p>
            <a:pPr marL="457200" lvl="1" indent="0">
              <a:spcAft>
                <a:spcPts val="1200"/>
              </a:spcAft>
              <a:buNone/>
            </a:pPr>
            <a:r>
              <a:rPr lang="en-US" sz="1500" dirty="0"/>
              <a:t>If you have view archive permission to the archive study, you will see the archive study object as a picklist value when creating new documents (but not be able to save the document to that archived study)</a:t>
            </a:r>
          </a:p>
          <a:p>
            <a:pPr marL="457200" lvl="1" indent="0">
              <a:spcAft>
                <a:spcPts val="1200"/>
              </a:spcAft>
              <a:buNone/>
            </a:pPr>
            <a:endParaRPr lang="en-US" sz="1500" dirty="0"/>
          </a:p>
          <a:p>
            <a:endParaRPr lang="en-US" dirty="0"/>
          </a:p>
        </p:txBody>
      </p:sp>
      <p:graphicFrame>
        <p:nvGraphicFramePr>
          <p:cNvPr id="7" name="Table 6"/>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7" name="Picture 16" descr="Icons_PPT_B-White_Old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spTree>
    <p:extLst>
      <p:ext uri="{BB962C8B-B14F-4D97-AF65-F5344CB8AC3E}">
        <p14:creationId xmlns:p14="http://schemas.microsoft.com/office/powerpoint/2010/main" val="5212946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76303" y="70000"/>
            <a:ext cx="10470119" cy="1127488"/>
          </a:xfrm>
        </p:spPr>
        <p:txBody>
          <a:bodyPr/>
          <a:lstStyle/>
          <a:p>
            <a:r>
              <a:rPr lang="en-US" dirty="0"/>
              <a:t>Archived Document Security Enhancements</a:t>
            </a:r>
          </a:p>
        </p:txBody>
      </p:sp>
      <p:sp>
        <p:nvSpPr>
          <p:cNvPr id="3" name="Content Placeholder 2"/>
          <p:cNvSpPr>
            <a:spLocks noGrp="1"/>
          </p:cNvSpPr>
          <p:nvPr>
            <p:ph idx="1"/>
          </p:nvPr>
        </p:nvSpPr>
        <p:spPr>
          <a:xfrm>
            <a:off x="826624" y="1066800"/>
            <a:ext cx="6277275"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No user will be able to edit fields or relationships for archived documents and most actions are prohibited including checking out and starting workflows</a:t>
            </a:r>
          </a:p>
          <a:p>
            <a:pPr marL="457200" lvl="1" indent="0">
              <a:spcAft>
                <a:spcPts val="1200"/>
              </a:spcAft>
              <a:buNone/>
            </a:pPr>
            <a:r>
              <a:rPr lang="en-US" sz="1600" dirty="0"/>
              <a:t>Users require the new “View Archive” access in their Permission Set, and “View Document” access via a lifecycle role/status, in order to view the archived document</a:t>
            </a:r>
          </a:p>
          <a:p>
            <a:pPr marL="457200" lvl="1" indent="0">
              <a:spcAft>
                <a:spcPts val="1200"/>
              </a:spcAft>
              <a:buNone/>
            </a:pPr>
            <a:r>
              <a:rPr lang="en-US" sz="1600" dirty="0"/>
              <a:t>“Manage Archive” permission allows the user to archive and unarchive documents – this can now be done from the action menu</a:t>
            </a:r>
          </a:p>
          <a:p>
            <a:pPr>
              <a:spcBef>
                <a:spcPts val="600"/>
              </a:spcBef>
              <a:spcAft>
                <a:spcPts val="1200"/>
              </a:spcAft>
            </a:pPr>
            <a:r>
              <a:rPr lang="en-US" sz="2000" dirty="0"/>
              <a:t>Business Justification</a:t>
            </a:r>
          </a:p>
          <a:p>
            <a:pPr marL="457200" lvl="1" indent="0">
              <a:spcAft>
                <a:spcPts val="1200"/>
              </a:spcAft>
              <a:buNone/>
            </a:pPr>
            <a:r>
              <a:rPr lang="en-US" sz="1600" dirty="0"/>
              <a:t>Documents should be immutable once they are archived with limited user access</a:t>
            </a:r>
          </a:p>
          <a:p>
            <a:pPr>
              <a:spcBef>
                <a:spcPts val="600"/>
              </a:spcBef>
              <a:spcAft>
                <a:spcPts val="1200"/>
              </a:spcAft>
            </a:pPr>
            <a:r>
              <a:rPr lang="en-US" sz="2000" dirty="0"/>
              <a:t>Considerations</a:t>
            </a:r>
          </a:p>
          <a:p>
            <a:pPr marL="457200" lvl="1" indent="0">
              <a:spcAft>
                <a:spcPts val="1200"/>
              </a:spcAft>
              <a:buNone/>
            </a:pPr>
            <a:r>
              <a:rPr lang="en-US" sz="1600" dirty="0"/>
              <a:t>Migration Mode allows some fields edits to be made</a:t>
            </a:r>
          </a:p>
          <a:p>
            <a:pPr marL="457200" lvl="1" indent="0">
              <a:spcAft>
                <a:spcPts val="1200"/>
              </a:spcAft>
              <a:buNone/>
            </a:pPr>
            <a:r>
              <a:rPr lang="en-US" sz="1600" dirty="0"/>
              <a:t>All users will have “View Archive” permission by default</a:t>
            </a:r>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3">
            <a:extLst>
              <a:ext uri="{FF2B5EF4-FFF2-40B4-BE49-F238E27FC236}">
                <a16:creationId xmlns:a16="http://schemas.microsoft.com/office/drawing/2014/main" id="{86DE06D1-86EE-4FAD-A28F-07E528DED521}"/>
              </a:ext>
            </a:extLst>
          </p:cNvPr>
          <p:cNvPicPr>
            <a:picLocks noChangeAspect="1"/>
          </p:cNvPicPr>
          <p:nvPr/>
        </p:nvPicPr>
        <p:blipFill>
          <a:blip r:embed="rId4"/>
          <a:stretch>
            <a:fillRect/>
          </a:stretch>
        </p:blipFill>
        <p:spPr>
          <a:xfrm>
            <a:off x="7348484" y="4562843"/>
            <a:ext cx="3154953" cy="1806097"/>
          </a:xfrm>
          <a:prstGeom prst="rect">
            <a:avLst/>
          </a:prstGeom>
          <a:ln>
            <a:solidFill>
              <a:schemeClr val="tx1"/>
            </a:solidFill>
          </a:ln>
          <a:effectLst/>
        </p:spPr>
      </p:pic>
      <p:pic>
        <p:nvPicPr>
          <p:cNvPr id="5" name="Picture 4">
            <a:extLst>
              <a:ext uri="{FF2B5EF4-FFF2-40B4-BE49-F238E27FC236}">
                <a16:creationId xmlns:a16="http://schemas.microsoft.com/office/drawing/2014/main" id="{DAA6354F-CC10-4E6D-A719-5C6B6F6402BF}"/>
              </a:ext>
            </a:extLst>
          </p:cNvPr>
          <p:cNvPicPr>
            <a:picLocks noChangeAspect="1"/>
          </p:cNvPicPr>
          <p:nvPr/>
        </p:nvPicPr>
        <p:blipFill>
          <a:blip r:embed="rId5"/>
          <a:stretch>
            <a:fillRect/>
          </a:stretch>
        </p:blipFill>
        <p:spPr>
          <a:xfrm>
            <a:off x="7931464" y="1197488"/>
            <a:ext cx="1988992" cy="3170195"/>
          </a:xfrm>
          <a:prstGeom prst="rect">
            <a:avLst/>
          </a:prstGeom>
          <a:ln>
            <a:solidFill>
              <a:schemeClr val="tx1"/>
            </a:solidFill>
          </a:ln>
          <a:effectLst/>
        </p:spPr>
      </p:pic>
      <p:sp>
        <p:nvSpPr>
          <p:cNvPr id="13" name="TextBox 12">
            <a:extLst>
              <a:ext uri="{FF2B5EF4-FFF2-40B4-BE49-F238E27FC236}">
                <a16:creationId xmlns:a16="http://schemas.microsoft.com/office/drawing/2014/main" id="{9C41C6EA-4A73-4924-9B33-52A97E9779F3}"/>
              </a:ext>
            </a:extLst>
          </p:cNvPr>
          <p:cNvSpPr txBox="1"/>
          <p:nvPr/>
        </p:nvSpPr>
        <p:spPr>
          <a:xfrm>
            <a:off x="10991007" y="1185301"/>
            <a:ext cx="1133856" cy="830997"/>
          </a:xfrm>
          <a:prstGeom prst="rect">
            <a:avLst/>
          </a:prstGeom>
          <a:noFill/>
        </p:spPr>
        <p:txBody>
          <a:bodyPr wrap="square" rtlCol="0">
            <a:spAutoFit/>
          </a:bodyPr>
          <a:lstStyle/>
          <a:p>
            <a:r>
              <a:rPr lang="en-US" sz="1200" b="1" dirty="0">
                <a:solidFill>
                  <a:schemeClr val="bg1"/>
                </a:solidFill>
              </a:rPr>
              <a:t>*In Vaults where Archive has already been enabled</a:t>
            </a:r>
          </a:p>
        </p:txBody>
      </p:sp>
    </p:spTree>
    <p:extLst>
      <p:ext uri="{BB962C8B-B14F-4D97-AF65-F5344CB8AC3E}">
        <p14:creationId xmlns:p14="http://schemas.microsoft.com/office/powerpoint/2010/main" val="425632973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76303" y="70000"/>
            <a:ext cx="10470119" cy="1127488"/>
          </a:xfrm>
        </p:spPr>
        <p:txBody>
          <a:bodyPr/>
          <a:lstStyle/>
          <a:p>
            <a:r>
              <a:rPr lang="en-US" dirty="0"/>
              <a:t>Archived Document Security Enhancements</a:t>
            </a:r>
          </a:p>
        </p:txBody>
      </p:sp>
      <p:sp>
        <p:nvSpPr>
          <p:cNvPr id="3" name="Content Placeholder 2"/>
          <p:cNvSpPr>
            <a:spLocks noGrp="1"/>
          </p:cNvSpPr>
          <p:nvPr>
            <p:ph idx="1"/>
          </p:nvPr>
        </p:nvSpPr>
        <p:spPr>
          <a:xfrm>
            <a:off x="826624" y="1066800"/>
            <a:ext cx="9765176" cy="5410200"/>
          </a:xfrm>
        </p:spPr>
        <p:txBody>
          <a:bodyPr/>
          <a:lstStyle/>
          <a:p>
            <a:pPr>
              <a:spcBef>
                <a:spcPts val="600"/>
              </a:spcBef>
              <a:spcAft>
                <a:spcPts val="1200"/>
              </a:spcAft>
            </a:pPr>
            <a:r>
              <a:rPr lang="en-US" sz="2000" dirty="0"/>
              <a:t>Considerations (continued)</a:t>
            </a:r>
          </a:p>
          <a:p>
            <a:pPr marL="457200" lvl="1" indent="0">
              <a:spcAft>
                <a:spcPts val="1200"/>
              </a:spcAft>
              <a:buNone/>
            </a:pPr>
            <a:r>
              <a:rPr lang="en-US" sz="1600" dirty="0"/>
              <a:t>Access to the Archive Tab is now solely based on having access to that tab in the Permission Set. In order for a user to see the Archive tab, a user’s Permission Set must …</a:t>
            </a:r>
          </a:p>
          <a:p>
            <a:pPr lvl="1">
              <a:spcBef>
                <a:spcPts val="1800"/>
              </a:spcBef>
              <a:spcAft>
                <a:spcPts val="1800"/>
              </a:spcAft>
            </a:pPr>
            <a:r>
              <a:rPr lang="en-US" sz="1600" dirty="0"/>
              <a:t>grant </a:t>
            </a:r>
            <a:r>
              <a:rPr lang="en-US" sz="1600" i="1" dirty="0"/>
              <a:t>View</a:t>
            </a:r>
            <a:r>
              <a:rPr lang="en-US" sz="1600" dirty="0"/>
              <a:t> access to the Archive tab</a:t>
            </a:r>
          </a:p>
          <a:p>
            <a:pPr marL="457200" lvl="1" indent="0">
              <a:spcBef>
                <a:spcPts val="1800"/>
              </a:spcBef>
              <a:spcAft>
                <a:spcPts val="1800"/>
              </a:spcAft>
              <a:buNone/>
            </a:pPr>
            <a:r>
              <a:rPr lang="en-US" sz="1600" dirty="0"/>
              <a:t>and </a:t>
            </a:r>
          </a:p>
          <a:p>
            <a:pPr lvl="1">
              <a:spcBef>
                <a:spcPts val="1800"/>
              </a:spcBef>
              <a:spcAft>
                <a:spcPts val="1800"/>
              </a:spcAft>
            </a:pPr>
            <a:r>
              <a:rPr lang="en-US" sz="1600" dirty="0"/>
              <a:t>provide </a:t>
            </a:r>
            <a:r>
              <a:rPr lang="en-US" sz="1600" i="1" dirty="0"/>
              <a:t>View Archive</a:t>
            </a:r>
            <a:r>
              <a:rPr lang="en-US" sz="1600" dirty="0"/>
              <a:t> permission</a:t>
            </a:r>
          </a:p>
          <a:p>
            <a:pPr marL="457200" lvl="1" indent="0">
              <a:spcAft>
                <a:spcPts val="1200"/>
              </a:spcAft>
              <a:buNone/>
            </a:pPr>
            <a:r>
              <a:rPr lang="en-US" sz="1600" dirty="0"/>
              <a:t>Once documents are archived, Vault prevents users from taking the following actions:</a:t>
            </a:r>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2" name="Picture 11">
            <a:extLst>
              <a:ext uri="{FF2B5EF4-FFF2-40B4-BE49-F238E27FC236}">
                <a16:creationId xmlns:a16="http://schemas.microsoft.com/office/drawing/2014/main" id="{FEDFC955-2A81-8941-ADE5-E7D3DD61EC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6628" y="3200400"/>
            <a:ext cx="3694580" cy="635033"/>
          </a:xfrm>
          <a:prstGeom prst="rect">
            <a:avLst/>
          </a:prstGeom>
          <a:ln>
            <a:solidFill>
              <a:schemeClr val="tx1"/>
            </a:solidFill>
          </a:ln>
        </p:spPr>
      </p:pic>
      <p:grpSp>
        <p:nvGrpSpPr>
          <p:cNvPr id="13" name="Group 12">
            <a:extLst>
              <a:ext uri="{FF2B5EF4-FFF2-40B4-BE49-F238E27FC236}">
                <a16:creationId xmlns:a16="http://schemas.microsoft.com/office/drawing/2014/main" id="{256DC625-01E6-E74C-A5A4-BC140D0EC092}"/>
              </a:ext>
            </a:extLst>
          </p:cNvPr>
          <p:cNvGrpSpPr/>
          <p:nvPr/>
        </p:nvGrpSpPr>
        <p:grpSpPr>
          <a:xfrm>
            <a:off x="4965285" y="2133600"/>
            <a:ext cx="3340515" cy="835707"/>
            <a:chOff x="4855955" y="1887152"/>
            <a:chExt cx="3373302" cy="870120"/>
          </a:xfrm>
        </p:grpSpPr>
        <p:grpSp>
          <p:nvGrpSpPr>
            <p:cNvPr id="14" name="Group 13">
              <a:extLst>
                <a:ext uri="{FF2B5EF4-FFF2-40B4-BE49-F238E27FC236}">
                  <a16:creationId xmlns:a16="http://schemas.microsoft.com/office/drawing/2014/main" id="{75FB64C6-078C-9541-9EB3-B0C83BEABE51}"/>
                </a:ext>
              </a:extLst>
            </p:cNvPr>
            <p:cNvGrpSpPr/>
            <p:nvPr/>
          </p:nvGrpSpPr>
          <p:grpSpPr>
            <a:xfrm>
              <a:off x="4861983" y="1898042"/>
              <a:ext cx="3365674" cy="859230"/>
              <a:chOff x="5654421" y="5298045"/>
              <a:chExt cx="3365674" cy="859230"/>
            </a:xfrm>
          </p:grpSpPr>
          <p:pic>
            <p:nvPicPr>
              <p:cNvPr id="16" name="Picture 15">
                <a:extLst>
                  <a:ext uri="{FF2B5EF4-FFF2-40B4-BE49-F238E27FC236}">
                    <a16:creationId xmlns:a16="http://schemas.microsoft.com/office/drawing/2014/main" id="{52B46150-A0AD-594F-A83D-9A8F1C23533C}"/>
                  </a:ext>
                </a:extLst>
              </p:cNvPr>
              <p:cNvPicPr>
                <a:picLocks noChangeAspect="1"/>
              </p:cNvPicPr>
              <p:nvPr/>
            </p:nvPicPr>
            <p:blipFill>
              <a:blip r:embed="rId4"/>
              <a:stretch>
                <a:fillRect/>
              </a:stretch>
            </p:blipFill>
            <p:spPr>
              <a:xfrm>
                <a:off x="5654421" y="5808007"/>
                <a:ext cx="3365673" cy="349268"/>
              </a:xfrm>
              <a:prstGeom prst="rect">
                <a:avLst/>
              </a:prstGeom>
            </p:spPr>
          </p:pic>
          <p:pic>
            <p:nvPicPr>
              <p:cNvPr id="17" name="Picture 16">
                <a:extLst>
                  <a:ext uri="{FF2B5EF4-FFF2-40B4-BE49-F238E27FC236}">
                    <a16:creationId xmlns:a16="http://schemas.microsoft.com/office/drawing/2014/main" id="{64134A25-0199-5A43-B392-598436F2D7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94"/>
              <a:stretch/>
            </p:blipFill>
            <p:spPr>
              <a:xfrm>
                <a:off x="5654421" y="5298045"/>
                <a:ext cx="3365674" cy="546128"/>
              </a:xfrm>
              <a:prstGeom prst="rect">
                <a:avLst/>
              </a:prstGeom>
            </p:spPr>
          </p:pic>
        </p:grpSp>
        <p:sp>
          <p:nvSpPr>
            <p:cNvPr id="15" name="Rectangle 14">
              <a:extLst>
                <a:ext uri="{FF2B5EF4-FFF2-40B4-BE49-F238E27FC236}">
                  <a16:creationId xmlns:a16="http://schemas.microsoft.com/office/drawing/2014/main" id="{7165D0C5-208D-3149-B6F2-5739A35C2B09}"/>
                </a:ext>
              </a:extLst>
            </p:cNvPr>
            <p:cNvSpPr/>
            <p:nvPr/>
          </p:nvSpPr>
          <p:spPr>
            <a:xfrm>
              <a:off x="4855955" y="1887152"/>
              <a:ext cx="3373302" cy="87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8" name="Table 17">
            <a:extLst>
              <a:ext uri="{FF2B5EF4-FFF2-40B4-BE49-F238E27FC236}">
                <a16:creationId xmlns:a16="http://schemas.microsoft.com/office/drawing/2014/main" id="{87B1968E-BE24-C748-8E09-23732AD6F2C2}"/>
              </a:ext>
            </a:extLst>
          </p:cNvPr>
          <p:cNvGraphicFramePr>
            <a:graphicFrameLocks noGrp="1"/>
          </p:cNvGraphicFramePr>
          <p:nvPr/>
        </p:nvGraphicFramePr>
        <p:xfrm>
          <a:off x="1434759" y="4590610"/>
          <a:ext cx="8153206" cy="1131213"/>
        </p:xfrm>
        <a:graphic>
          <a:graphicData uri="http://schemas.openxmlformats.org/drawingml/2006/table">
            <a:tbl>
              <a:tblPr firstRow="1" bandRow="1">
                <a:tableStyleId>{0505E3EF-67EA-436B-97B2-0124C06EBD24}</a:tableStyleId>
              </a:tblPr>
              <a:tblGrid>
                <a:gridCol w="4076603">
                  <a:extLst>
                    <a:ext uri="{9D8B030D-6E8A-4147-A177-3AD203B41FA5}">
                      <a16:colId xmlns:a16="http://schemas.microsoft.com/office/drawing/2014/main" val="361852806"/>
                    </a:ext>
                  </a:extLst>
                </a:gridCol>
                <a:gridCol w="4076603">
                  <a:extLst>
                    <a:ext uri="{9D8B030D-6E8A-4147-A177-3AD203B41FA5}">
                      <a16:colId xmlns:a16="http://schemas.microsoft.com/office/drawing/2014/main" val="3816480205"/>
                    </a:ext>
                  </a:extLst>
                </a:gridCol>
              </a:tblGrid>
              <a:tr h="3082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Editing Fields</a:t>
                      </a:r>
                      <a:r>
                        <a:rPr lang="en-US" sz="1400" b="0" dirty="0"/>
                        <a:t> or </a:t>
                      </a:r>
                      <a:r>
                        <a:rPr lang="en-US" sz="1400" b="1" dirty="0"/>
                        <a:t>Checking out</a:t>
                      </a:r>
                      <a:r>
                        <a:rPr lang="en-US" sz="1400" b="0" dirty="0"/>
                        <a:t> Documents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Starting a </a:t>
                      </a:r>
                      <a:r>
                        <a:rPr lang="en-US" sz="1400" b="1" dirty="0"/>
                        <a:t>workflow</a:t>
                      </a:r>
                      <a:r>
                        <a:rPr lang="en-US" sz="1400" b="0" dirty="0"/>
                        <a:t> and executing a </a:t>
                      </a:r>
                      <a:r>
                        <a:rPr lang="en-US" sz="1400" b="1" u="none" dirty="0"/>
                        <a:t>user action</a:t>
                      </a:r>
                    </a:p>
                  </a:txBody>
                  <a:tcPr/>
                </a:tc>
                <a:extLst>
                  <a:ext uri="{0D108BD9-81ED-4DB2-BD59-A6C34878D82A}">
                    <a16:rowId xmlns:a16="http://schemas.microsoft.com/office/drawing/2014/main" val="3526041953"/>
                  </a:ext>
                </a:extLst>
              </a:tr>
              <a:tr h="2945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Adding or removing </a:t>
                      </a:r>
                      <a:r>
                        <a:rPr lang="en-US" sz="1400" b="1" dirty="0"/>
                        <a:t>relationships and attachments</a:t>
                      </a:r>
                    </a:p>
                  </a:txBody>
                  <a:tcPr/>
                </a:tc>
                <a:tc>
                  <a:txBody>
                    <a:bodyPr/>
                    <a:lstStyle/>
                    <a:p>
                      <a:pPr algn="ctr"/>
                      <a:r>
                        <a:rPr lang="en-US" sz="1400" dirty="0"/>
                        <a:t>Adding/editing/removing </a:t>
                      </a:r>
                      <a:r>
                        <a:rPr lang="en-US" sz="1400" b="1" dirty="0"/>
                        <a:t>annotations</a:t>
                      </a:r>
                    </a:p>
                  </a:txBody>
                  <a:tcPr/>
                </a:tc>
                <a:extLst>
                  <a:ext uri="{0D108BD9-81ED-4DB2-BD59-A6C34878D82A}">
                    <a16:rowId xmlns:a16="http://schemas.microsoft.com/office/drawing/2014/main" val="2144229463"/>
                  </a:ext>
                </a:extLst>
              </a:tr>
              <a:tr h="4704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Deleting </a:t>
                      </a:r>
                      <a:r>
                        <a:rPr lang="en-US" sz="1400" dirty="0"/>
                        <a:t>the document or document versions (without Power Delete permission)</a:t>
                      </a:r>
                    </a:p>
                  </a:txBody>
                  <a:tcPr/>
                </a:tc>
                <a:tc>
                  <a:txBody>
                    <a:bodyPr/>
                    <a:lstStyle/>
                    <a:p>
                      <a:pPr algn="ctr"/>
                      <a:r>
                        <a:rPr lang="en-US" sz="1400" dirty="0"/>
                        <a:t>Creating </a:t>
                      </a:r>
                      <a:r>
                        <a:rPr lang="en-US" sz="1400" b="1" dirty="0"/>
                        <a:t>new Draft</a:t>
                      </a:r>
                      <a:r>
                        <a:rPr lang="en-US" sz="1400" dirty="0"/>
                        <a:t> documents or uploading </a:t>
                      </a:r>
                      <a:r>
                        <a:rPr lang="en-US" sz="1400" b="1" dirty="0"/>
                        <a:t>new document versions</a:t>
                      </a:r>
                    </a:p>
                  </a:txBody>
                  <a:tcPr/>
                </a:tc>
                <a:extLst>
                  <a:ext uri="{0D108BD9-81ED-4DB2-BD59-A6C34878D82A}">
                    <a16:rowId xmlns:a16="http://schemas.microsoft.com/office/drawing/2014/main" val="3419061956"/>
                  </a:ext>
                </a:extLst>
              </a:tr>
            </a:tbl>
          </a:graphicData>
        </a:graphic>
      </p:graphicFrame>
      <p:sp>
        <p:nvSpPr>
          <p:cNvPr id="19" name="TextBox 18">
            <a:extLst>
              <a:ext uri="{FF2B5EF4-FFF2-40B4-BE49-F238E27FC236}">
                <a16:creationId xmlns:a16="http://schemas.microsoft.com/office/drawing/2014/main" id="{1B4A6F67-0F3C-4620-9FA4-A195E9B48693}"/>
              </a:ext>
            </a:extLst>
          </p:cNvPr>
          <p:cNvSpPr txBox="1"/>
          <p:nvPr/>
        </p:nvSpPr>
        <p:spPr>
          <a:xfrm>
            <a:off x="10991007" y="1185301"/>
            <a:ext cx="1133856" cy="830997"/>
          </a:xfrm>
          <a:prstGeom prst="rect">
            <a:avLst/>
          </a:prstGeom>
          <a:noFill/>
        </p:spPr>
        <p:txBody>
          <a:bodyPr wrap="square" rtlCol="0">
            <a:spAutoFit/>
          </a:bodyPr>
          <a:lstStyle/>
          <a:p>
            <a:r>
              <a:rPr lang="en-US" sz="1200" b="1" dirty="0">
                <a:solidFill>
                  <a:schemeClr val="bg1"/>
                </a:solidFill>
              </a:rPr>
              <a:t>*In Vaults where Archive has already been enabled</a:t>
            </a:r>
          </a:p>
        </p:txBody>
      </p:sp>
    </p:spTree>
    <p:extLst>
      <p:ext uri="{BB962C8B-B14F-4D97-AF65-F5344CB8AC3E}">
        <p14:creationId xmlns:p14="http://schemas.microsoft.com/office/powerpoint/2010/main" val="419387984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574FD40-4CE1-424A-BDC3-9A00E38A8B71}"/>
              </a:ext>
            </a:extLst>
          </p:cNvPr>
          <p:cNvSpPr txBox="1">
            <a:spLocks/>
          </p:cNvSpPr>
          <p:nvPr/>
        </p:nvSpPr>
        <p:spPr>
          <a:xfrm>
            <a:off x="1026114" y="4912413"/>
            <a:ext cx="10178037" cy="943828"/>
          </a:xfrm>
          <a:prstGeom prst="rect">
            <a:avLst/>
          </a:prstGeom>
        </p:spPr>
        <p:txBody>
          <a:bodyPr anchor="ctr">
            <a:noAutofit/>
          </a:bodyPr>
          <a:lstStyle>
            <a:lvl1pPr marL="0" indent="0" algn="ctr" defTabSz="914400" rtl="0" eaLnBrk="1" latinLnBrk="0" hangingPunct="1">
              <a:lnSpc>
                <a:spcPct val="100000"/>
              </a:lnSpc>
              <a:spcBef>
                <a:spcPts val="1200"/>
              </a:spcBef>
              <a:buClr>
                <a:schemeClr val="tx2"/>
              </a:buClr>
              <a:buFont typeface="Arial" panose="020B0604020202020204" pitchFamily="34" charset="0"/>
              <a:buNone/>
              <a:defRPr sz="6000" kern="1200">
                <a:solidFill>
                  <a:schemeClr val="bg1"/>
                </a:solidFill>
                <a:latin typeface="+mn-lt"/>
                <a:ea typeface="+mn-ea"/>
                <a:cs typeface="+mn-cs"/>
              </a:defRPr>
            </a:lvl1pPr>
            <a:lvl2pPr marL="487668" indent="0" algn="l" defTabSz="914400" rtl="0" eaLnBrk="1" latinLnBrk="0" hangingPunct="1">
              <a:lnSpc>
                <a:spcPct val="100000"/>
              </a:lnSpc>
              <a:spcBef>
                <a:spcPts val="100"/>
              </a:spcBef>
              <a:buFont typeface="Calibri" panose="020F0502020204030204" pitchFamily="34" charset="0"/>
              <a:buNone/>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Archiving</a:t>
            </a:r>
          </a:p>
        </p:txBody>
      </p:sp>
      <p:grpSp>
        <p:nvGrpSpPr>
          <p:cNvPr id="11" name="Group 10">
            <a:extLst>
              <a:ext uri="{FF2B5EF4-FFF2-40B4-BE49-F238E27FC236}">
                <a16:creationId xmlns:a16="http://schemas.microsoft.com/office/drawing/2014/main" id="{24572BD3-832C-44FD-9FA6-B2228B2D4F92}"/>
              </a:ext>
            </a:extLst>
          </p:cNvPr>
          <p:cNvGrpSpPr/>
          <p:nvPr/>
        </p:nvGrpSpPr>
        <p:grpSpPr>
          <a:xfrm>
            <a:off x="4676348" y="1718493"/>
            <a:ext cx="2839304" cy="2217244"/>
            <a:chOff x="4349349" y="1889762"/>
            <a:chExt cx="3493302" cy="2727958"/>
          </a:xfrm>
        </p:grpSpPr>
        <p:grpSp>
          <p:nvGrpSpPr>
            <p:cNvPr id="12" name="Group 4">
              <a:extLst>
                <a:ext uri="{FF2B5EF4-FFF2-40B4-BE49-F238E27FC236}">
                  <a16:creationId xmlns:a16="http://schemas.microsoft.com/office/drawing/2014/main" id="{714BD85D-EE1F-427D-9651-DD24105C795F}"/>
                </a:ext>
              </a:extLst>
            </p:cNvPr>
            <p:cNvGrpSpPr>
              <a:grpSpLocks noChangeAspect="1"/>
            </p:cNvGrpSpPr>
            <p:nvPr userDrawn="1"/>
          </p:nvGrpSpPr>
          <p:grpSpPr bwMode="auto">
            <a:xfrm>
              <a:off x="4349349" y="1889762"/>
              <a:ext cx="3493302" cy="2727958"/>
              <a:chOff x="1074" y="0"/>
              <a:chExt cx="5532" cy="4320"/>
            </a:xfrm>
            <a:solidFill>
              <a:schemeClr val="bg1"/>
            </a:solidFill>
          </p:grpSpPr>
          <p:sp>
            <p:nvSpPr>
              <p:cNvPr id="14" name="Freeform 5">
                <a:extLst>
                  <a:ext uri="{FF2B5EF4-FFF2-40B4-BE49-F238E27FC236}">
                    <a16:creationId xmlns:a16="http://schemas.microsoft.com/office/drawing/2014/main" id="{917833D3-33F5-4502-AA69-4419425D47C9}"/>
                  </a:ext>
                </a:extLst>
              </p:cNvPr>
              <p:cNvSpPr>
                <a:spLocks/>
              </p:cNvSpPr>
              <p:nvPr userDrawn="1"/>
            </p:nvSpPr>
            <p:spPr bwMode="auto">
              <a:xfrm>
                <a:off x="1636" y="1214"/>
                <a:ext cx="4407" cy="2559"/>
              </a:xfrm>
              <a:custGeom>
                <a:avLst/>
                <a:gdLst>
                  <a:gd name="T0" fmla="*/ 838 w 846"/>
                  <a:gd name="T1" fmla="*/ 0 h 491"/>
                  <a:gd name="T2" fmla="*/ 8 w 846"/>
                  <a:gd name="T3" fmla="*/ 0 h 491"/>
                  <a:gd name="T4" fmla="*/ 0 w 846"/>
                  <a:gd name="T5" fmla="*/ 8 h 491"/>
                  <a:gd name="T6" fmla="*/ 0 w 846"/>
                  <a:gd name="T7" fmla="*/ 483 h 491"/>
                  <a:gd name="T8" fmla="*/ 8 w 846"/>
                  <a:gd name="T9" fmla="*/ 491 h 491"/>
                  <a:gd name="T10" fmla="*/ 838 w 846"/>
                  <a:gd name="T11" fmla="*/ 491 h 491"/>
                  <a:gd name="T12" fmla="*/ 846 w 846"/>
                  <a:gd name="T13" fmla="*/ 483 h 491"/>
                  <a:gd name="T14" fmla="*/ 846 w 846"/>
                  <a:gd name="T15" fmla="*/ 8 h 491"/>
                  <a:gd name="T16" fmla="*/ 838 w 846"/>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6" h="491">
                    <a:moveTo>
                      <a:pt x="838" y="0"/>
                    </a:moveTo>
                    <a:cubicBezTo>
                      <a:pt x="8" y="0"/>
                      <a:pt x="8" y="0"/>
                      <a:pt x="8" y="0"/>
                    </a:cubicBezTo>
                    <a:cubicBezTo>
                      <a:pt x="4" y="0"/>
                      <a:pt x="0" y="4"/>
                      <a:pt x="0" y="8"/>
                    </a:cubicBezTo>
                    <a:cubicBezTo>
                      <a:pt x="0" y="483"/>
                      <a:pt x="0" y="483"/>
                      <a:pt x="0" y="483"/>
                    </a:cubicBezTo>
                    <a:cubicBezTo>
                      <a:pt x="0" y="487"/>
                      <a:pt x="4" y="491"/>
                      <a:pt x="8" y="491"/>
                    </a:cubicBezTo>
                    <a:cubicBezTo>
                      <a:pt x="838" y="491"/>
                      <a:pt x="838" y="491"/>
                      <a:pt x="838" y="491"/>
                    </a:cubicBezTo>
                    <a:cubicBezTo>
                      <a:pt x="842" y="491"/>
                      <a:pt x="846" y="487"/>
                      <a:pt x="846" y="483"/>
                    </a:cubicBezTo>
                    <a:cubicBezTo>
                      <a:pt x="846" y="8"/>
                      <a:pt x="846" y="8"/>
                      <a:pt x="846" y="8"/>
                    </a:cubicBezTo>
                    <a:cubicBezTo>
                      <a:pt x="846" y="4"/>
                      <a:pt x="842" y="0"/>
                      <a:pt x="83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6">
                <a:extLst>
                  <a:ext uri="{FF2B5EF4-FFF2-40B4-BE49-F238E27FC236}">
                    <a16:creationId xmlns:a16="http://schemas.microsoft.com/office/drawing/2014/main" id="{1821C4AC-E9A3-45C6-9A56-92A70BFBC44F}"/>
                  </a:ext>
                </a:extLst>
              </p:cNvPr>
              <p:cNvSpPr>
                <a:spLocks noEditPoints="1"/>
              </p:cNvSpPr>
              <p:nvPr userDrawn="1"/>
            </p:nvSpPr>
            <p:spPr bwMode="auto">
              <a:xfrm>
                <a:off x="1074" y="0"/>
                <a:ext cx="5532" cy="4320"/>
              </a:xfrm>
              <a:custGeom>
                <a:avLst/>
                <a:gdLst>
                  <a:gd name="T0" fmla="*/ 1038 w 1062"/>
                  <a:gd name="T1" fmla="*/ 0 h 829"/>
                  <a:gd name="T2" fmla="*/ 24 w 1062"/>
                  <a:gd name="T3" fmla="*/ 0 h 829"/>
                  <a:gd name="T4" fmla="*/ 0 w 1062"/>
                  <a:gd name="T5" fmla="*/ 24 h 829"/>
                  <a:gd name="T6" fmla="*/ 0 w 1062"/>
                  <a:gd name="T7" fmla="*/ 805 h 829"/>
                  <a:gd name="T8" fmla="*/ 24 w 1062"/>
                  <a:gd name="T9" fmla="*/ 829 h 829"/>
                  <a:gd name="T10" fmla="*/ 1038 w 1062"/>
                  <a:gd name="T11" fmla="*/ 829 h 829"/>
                  <a:gd name="T12" fmla="*/ 1062 w 1062"/>
                  <a:gd name="T13" fmla="*/ 805 h 829"/>
                  <a:gd name="T14" fmla="*/ 1062 w 1062"/>
                  <a:gd name="T15" fmla="*/ 24 h 829"/>
                  <a:gd name="T16" fmla="*/ 1038 w 1062"/>
                  <a:gd name="T17" fmla="*/ 0 h 829"/>
                  <a:gd name="T18" fmla="*/ 538 w 1062"/>
                  <a:gd name="T19" fmla="*/ 90 h 829"/>
                  <a:gd name="T20" fmla="*/ 552 w 1062"/>
                  <a:gd name="T21" fmla="*/ 75 h 829"/>
                  <a:gd name="T22" fmla="*/ 964 w 1062"/>
                  <a:gd name="T23" fmla="*/ 75 h 829"/>
                  <a:gd name="T24" fmla="*/ 977 w 1062"/>
                  <a:gd name="T25" fmla="*/ 90 h 829"/>
                  <a:gd name="T26" fmla="*/ 977 w 1062"/>
                  <a:gd name="T27" fmla="*/ 124 h 829"/>
                  <a:gd name="T28" fmla="*/ 964 w 1062"/>
                  <a:gd name="T29" fmla="*/ 139 h 829"/>
                  <a:gd name="T30" fmla="*/ 552 w 1062"/>
                  <a:gd name="T31" fmla="*/ 139 h 829"/>
                  <a:gd name="T32" fmla="*/ 538 w 1062"/>
                  <a:gd name="T33" fmla="*/ 124 h 829"/>
                  <a:gd name="T34" fmla="*/ 538 w 1062"/>
                  <a:gd name="T35" fmla="*/ 90 h 829"/>
                  <a:gd name="T36" fmla="*/ 252 w 1062"/>
                  <a:gd name="T37" fmla="*/ 76 h 829"/>
                  <a:gd name="T38" fmla="*/ 284 w 1062"/>
                  <a:gd name="T39" fmla="*/ 108 h 829"/>
                  <a:gd name="T40" fmla="*/ 252 w 1062"/>
                  <a:gd name="T41" fmla="*/ 139 h 829"/>
                  <a:gd name="T42" fmla="*/ 221 w 1062"/>
                  <a:gd name="T43" fmla="*/ 108 h 829"/>
                  <a:gd name="T44" fmla="*/ 252 w 1062"/>
                  <a:gd name="T45" fmla="*/ 76 h 829"/>
                  <a:gd name="T46" fmla="*/ 165 w 1062"/>
                  <a:gd name="T47" fmla="*/ 76 h 829"/>
                  <a:gd name="T48" fmla="*/ 197 w 1062"/>
                  <a:gd name="T49" fmla="*/ 108 h 829"/>
                  <a:gd name="T50" fmla="*/ 165 w 1062"/>
                  <a:gd name="T51" fmla="*/ 139 h 829"/>
                  <a:gd name="T52" fmla="*/ 134 w 1062"/>
                  <a:gd name="T53" fmla="*/ 108 h 829"/>
                  <a:gd name="T54" fmla="*/ 165 w 1062"/>
                  <a:gd name="T55" fmla="*/ 76 h 829"/>
                  <a:gd name="T56" fmla="*/ 45 w 1062"/>
                  <a:gd name="T57" fmla="*/ 108 h 829"/>
                  <a:gd name="T58" fmla="*/ 76 w 1062"/>
                  <a:gd name="T59" fmla="*/ 76 h 829"/>
                  <a:gd name="T60" fmla="*/ 108 w 1062"/>
                  <a:gd name="T61" fmla="*/ 108 h 829"/>
                  <a:gd name="T62" fmla="*/ 76 w 1062"/>
                  <a:gd name="T63" fmla="*/ 139 h 829"/>
                  <a:gd name="T64" fmla="*/ 45 w 1062"/>
                  <a:gd name="T65" fmla="*/ 108 h 829"/>
                  <a:gd name="T66" fmla="*/ 978 w 1062"/>
                  <a:gd name="T67" fmla="*/ 716 h 829"/>
                  <a:gd name="T68" fmla="*/ 946 w 1062"/>
                  <a:gd name="T69" fmla="*/ 748 h 829"/>
                  <a:gd name="T70" fmla="*/ 116 w 1062"/>
                  <a:gd name="T71" fmla="*/ 748 h 829"/>
                  <a:gd name="T72" fmla="*/ 84 w 1062"/>
                  <a:gd name="T73" fmla="*/ 716 h 829"/>
                  <a:gd name="T74" fmla="*/ 84 w 1062"/>
                  <a:gd name="T75" fmla="*/ 241 h 829"/>
                  <a:gd name="T76" fmla="*/ 116 w 1062"/>
                  <a:gd name="T77" fmla="*/ 209 h 829"/>
                  <a:gd name="T78" fmla="*/ 946 w 1062"/>
                  <a:gd name="T79" fmla="*/ 209 h 829"/>
                  <a:gd name="T80" fmla="*/ 978 w 1062"/>
                  <a:gd name="T81" fmla="*/ 241 h 829"/>
                  <a:gd name="T82" fmla="*/ 978 w 1062"/>
                  <a:gd name="T83" fmla="*/ 7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829">
                    <a:moveTo>
                      <a:pt x="1038" y="0"/>
                    </a:moveTo>
                    <a:cubicBezTo>
                      <a:pt x="24" y="0"/>
                      <a:pt x="24" y="0"/>
                      <a:pt x="24" y="0"/>
                    </a:cubicBezTo>
                    <a:cubicBezTo>
                      <a:pt x="11" y="0"/>
                      <a:pt x="0" y="11"/>
                      <a:pt x="0" y="24"/>
                    </a:cubicBezTo>
                    <a:cubicBezTo>
                      <a:pt x="0" y="805"/>
                      <a:pt x="0" y="805"/>
                      <a:pt x="0" y="805"/>
                    </a:cubicBezTo>
                    <a:cubicBezTo>
                      <a:pt x="0" y="819"/>
                      <a:pt x="11" y="829"/>
                      <a:pt x="24" y="829"/>
                    </a:cubicBezTo>
                    <a:cubicBezTo>
                      <a:pt x="1038" y="829"/>
                      <a:pt x="1038" y="829"/>
                      <a:pt x="1038" y="829"/>
                    </a:cubicBezTo>
                    <a:cubicBezTo>
                      <a:pt x="1051" y="829"/>
                      <a:pt x="1062" y="819"/>
                      <a:pt x="1062" y="805"/>
                    </a:cubicBezTo>
                    <a:cubicBezTo>
                      <a:pt x="1062" y="24"/>
                      <a:pt x="1062" y="24"/>
                      <a:pt x="1062" y="24"/>
                    </a:cubicBezTo>
                    <a:cubicBezTo>
                      <a:pt x="1062" y="11"/>
                      <a:pt x="1051" y="0"/>
                      <a:pt x="1038" y="0"/>
                    </a:cubicBezTo>
                    <a:close/>
                    <a:moveTo>
                      <a:pt x="538" y="90"/>
                    </a:moveTo>
                    <a:cubicBezTo>
                      <a:pt x="538" y="82"/>
                      <a:pt x="544" y="75"/>
                      <a:pt x="552" y="75"/>
                    </a:cubicBezTo>
                    <a:cubicBezTo>
                      <a:pt x="964" y="75"/>
                      <a:pt x="964" y="75"/>
                      <a:pt x="964" y="75"/>
                    </a:cubicBezTo>
                    <a:cubicBezTo>
                      <a:pt x="971" y="75"/>
                      <a:pt x="977" y="82"/>
                      <a:pt x="977" y="90"/>
                    </a:cubicBezTo>
                    <a:cubicBezTo>
                      <a:pt x="977" y="124"/>
                      <a:pt x="977" y="124"/>
                      <a:pt x="977" y="124"/>
                    </a:cubicBezTo>
                    <a:cubicBezTo>
                      <a:pt x="977" y="132"/>
                      <a:pt x="971" y="139"/>
                      <a:pt x="964" y="139"/>
                    </a:cubicBezTo>
                    <a:cubicBezTo>
                      <a:pt x="552" y="139"/>
                      <a:pt x="552" y="139"/>
                      <a:pt x="552" y="139"/>
                    </a:cubicBezTo>
                    <a:cubicBezTo>
                      <a:pt x="544" y="139"/>
                      <a:pt x="538" y="132"/>
                      <a:pt x="538" y="124"/>
                    </a:cubicBezTo>
                    <a:lnTo>
                      <a:pt x="538" y="90"/>
                    </a:lnTo>
                    <a:close/>
                    <a:moveTo>
                      <a:pt x="252" y="76"/>
                    </a:moveTo>
                    <a:cubicBezTo>
                      <a:pt x="270" y="76"/>
                      <a:pt x="284" y="90"/>
                      <a:pt x="284" y="108"/>
                    </a:cubicBezTo>
                    <a:cubicBezTo>
                      <a:pt x="284" y="125"/>
                      <a:pt x="270" y="139"/>
                      <a:pt x="252" y="139"/>
                    </a:cubicBezTo>
                    <a:cubicBezTo>
                      <a:pt x="235" y="139"/>
                      <a:pt x="221" y="125"/>
                      <a:pt x="221" y="108"/>
                    </a:cubicBezTo>
                    <a:cubicBezTo>
                      <a:pt x="221" y="90"/>
                      <a:pt x="235" y="76"/>
                      <a:pt x="252" y="76"/>
                    </a:cubicBezTo>
                    <a:close/>
                    <a:moveTo>
                      <a:pt x="165" y="76"/>
                    </a:moveTo>
                    <a:cubicBezTo>
                      <a:pt x="183" y="76"/>
                      <a:pt x="197" y="90"/>
                      <a:pt x="197" y="108"/>
                    </a:cubicBezTo>
                    <a:cubicBezTo>
                      <a:pt x="197" y="125"/>
                      <a:pt x="183" y="139"/>
                      <a:pt x="165" y="139"/>
                    </a:cubicBezTo>
                    <a:cubicBezTo>
                      <a:pt x="148" y="139"/>
                      <a:pt x="134" y="125"/>
                      <a:pt x="134" y="108"/>
                    </a:cubicBezTo>
                    <a:cubicBezTo>
                      <a:pt x="134" y="90"/>
                      <a:pt x="148" y="76"/>
                      <a:pt x="165" y="76"/>
                    </a:cubicBezTo>
                    <a:close/>
                    <a:moveTo>
                      <a:pt x="45" y="108"/>
                    </a:moveTo>
                    <a:cubicBezTo>
                      <a:pt x="45" y="90"/>
                      <a:pt x="59" y="76"/>
                      <a:pt x="76" y="76"/>
                    </a:cubicBezTo>
                    <a:cubicBezTo>
                      <a:pt x="94" y="76"/>
                      <a:pt x="108" y="90"/>
                      <a:pt x="108" y="108"/>
                    </a:cubicBezTo>
                    <a:cubicBezTo>
                      <a:pt x="108" y="125"/>
                      <a:pt x="94" y="139"/>
                      <a:pt x="76" y="139"/>
                    </a:cubicBezTo>
                    <a:cubicBezTo>
                      <a:pt x="59" y="139"/>
                      <a:pt x="45" y="125"/>
                      <a:pt x="45" y="108"/>
                    </a:cubicBezTo>
                    <a:close/>
                    <a:moveTo>
                      <a:pt x="978" y="716"/>
                    </a:moveTo>
                    <a:cubicBezTo>
                      <a:pt x="978" y="733"/>
                      <a:pt x="963" y="748"/>
                      <a:pt x="946" y="748"/>
                    </a:cubicBezTo>
                    <a:cubicBezTo>
                      <a:pt x="116" y="748"/>
                      <a:pt x="116" y="748"/>
                      <a:pt x="116" y="748"/>
                    </a:cubicBezTo>
                    <a:cubicBezTo>
                      <a:pt x="98" y="748"/>
                      <a:pt x="84" y="733"/>
                      <a:pt x="84" y="716"/>
                    </a:cubicBezTo>
                    <a:cubicBezTo>
                      <a:pt x="84" y="241"/>
                      <a:pt x="84" y="241"/>
                      <a:pt x="84" y="241"/>
                    </a:cubicBezTo>
                    <a:cubicBezTo>
                      <a:pt x="84" y="223"/>
                      <a:pt x="98" y="209"/>
                      <a:pt x="116" y="209"/>
                    </a:cubicBezTo>
                    <a:cubicBezTo>
                      <a:pt x="946" y="209"/>
                      <a:pt x="946" y="209"/>
                      <a:pt x="946" y="209"/>
                    </a:cubicBezTo>
                    <a:cubicBezTo>
                      <a:pt x="963" y="209"/>
                      <a:pt x="978" y="223"/>
                      <a:pt x="978" y="241"/>
                    </a:cubicBezTo>
                    <a:lnTo>
                      <a:pt x="978" y="7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sp>
          <p:nvSpPr>
            <p:cNvPr id="13" name="Rectangle 12">
              <a:extLst>
                <a:ext uri="{FF2B5EF4-FFF2-40B4-BE49-F238E27FC236}">
                  <a16:creationId xmlns:a16="http://schemas.microsoft.com/office/drawing/2014/main" id="{DBFD61D2-6D3E-47DE-8339-284AD62A3BCF}"/>
                </a:ext>
              </a:extLst>
            </p:cNvPr>
            <p:cNvSpPr/>
            <p:nvPr/>
          </p:nvSpPr>
          <p:spPr>
            <a:xfrm>
              <a:off x="4582274" y="2860443"/>
              <a:ext cx="3027453" cy="1137115"/>
            </a:xfrm>
            <a:prstGeom prst="rect">
              <a:avLst/>
            </a:prstGeom>
          </p:spPr>
          <p:txBody>
            <a:bodyPr wrap="square" lIns="91436" tIns="45718" rIns="91436" bIns="45718" anchor="ctr">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tx2"/>
                  </a:solidFill>
                  <a:effectLst/>
                  <a:uLnTx/>
                  <a:uFillTx/>
                </a:rPr>
                <a:t>DEMO</a:t>
              </a:r>
            </a:p>
          </p:txBody>
        </p:sp>
      </p:grpSp>
    </p:spTree>
    <p:extLst>
      <p:ext uri="{BB962C8B-B14F-4D97-AF65-F5344CB8AC3E}">
        <p14:creationId xmlns:p14="http://schemas.microsoft.com/office/powerpoint/2010/main" val="22959392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6275"/>
            <a:ext cx="11430000" cy="1101213"/>
          </a:xfrm>
        </p:spPr>
        <p:txBody>
          <a:bodyPr>
            <a:normAutofit/>
          </a:bodyPr>
          <a:lstStyle/>
          <a:p>
            <a:r>
              <a:rPr lang="en-US" dirty="0"/>
              <a:t>Foreword</a:t>
            </a:r>
          </a:p>
        </p:txBody>
      </p:sp>
      <p:sp>
        <p:nvSpPr>
          <p:cNvPr id="6" name="Text Placeholder 5"/>
          <p:cNvSpPr>
            <a:spLocks noGrp="1"/>
          </p:cNvSpPr>
          <p:nvPr>
            <p:ph idx="1"/>
          </p:nvPr>
        </p:nvSpPr>
        <p:spPr/>
        <p:txBody>
          <a:bodyPr anchor="t">
            <a:normAutofit/>
          </a:bodyPr>
          <a:lstStyle/>
          <a:p>
            <a:pPr>
              <a:lnSpc>
                <a:spcPct val="100000"/>
              </a:lnSpc>
              <a:spcBef>
                <a:spcPts val="1200"/>
              </a:spcBef>
            </a:pPr>
            <a:r>
              <a:rPr lang="en-US" dirty="0"/>
              <a:t>The content of this presentation is </a:t>
            </a:r>
            <a:r>
              <a:rPr lang="en-US" b="1" u="sng" dirty="0"/>
              <a:t>subject to change</a:t>
            </a:r>
            <a:r>
              <a:rPr lang="en-US" dirty="0"/>
              <a:t> prior to the 20R2 Release</a:t>
            </a:r>
          </a:p>
          <a:p>
            <a:pPr marL="0" indent="0">
              <a:lnSpc>
                <a:spcPct val="100000"/>
              </a:lnSpc>
              <a:spcBef>
                <a:spcPts val="1200"/>
              </a:spcBef>
              <a:buNone/>
            </a:pPr>
            <a:r>
              <a:rPr lang="en-US" sz="2100" dirty="0">
                <a:solidFill>
                  <a:srgbClr val="FF9E16"/>
                </a:solidFill>
              </a:rPr>
              <a:t>	</a:t>
            </a:r>
            <a:r>
              <a:rPr lang="en-US" dirty="0">
                <a:solidFill>
                  <a:srgbClr val="FF9E16"/>
                </a:solidFill>
              </a:rPr>
              <a:t>Please note the revision date on the title slide</a:t>
            </a:r>
          </a:p>
          <a:p>
            <a:pPr>
              <a:lnSpc>
                <a:spcPct val="100000"/>
              </a:lnSpc>
              <a:spcBef>
                <a:spcPts val="1200"/>
              </a:spcBef>
            </a:pPr>
            <a:r>
              <a:rPr lang="en-US" dirty="0"/>
              <a:t>Veeva encourages you to always reference Release documentation from our Release pages to ensure you are using the </a:t>
            </a:r>
            <a:r>
              <a:rPr lang="en-US" b="1" u="sng" dirty="0"/>
              <a:t>latest information</a:t>
            </a:r>
          </a:p>
          <a:p>
            <a:pPr marL="0" indent="0">
              <a:lnSpc>
                <a:spcPct val="100000"/>
              </a:lnSpc>
              <a:spcBef>
                <a:spcPts val="1200"/>
              </a:spcBef>
              <a:buNone/>
            </a:pPr>
            <a:r>
              <a:rPr lang="en-US" dirty="0">
                <a:solidFill>
                  <a:srgbClr val="F8991C"/>
                </a:solidFill>
              </a:rPr>
              <a:t>	Help </a:t>
            </a:r>
            <a:r>
              <a:rPr lang="en-US" dirty="0">
                <a:sym typeface="Wingdings" panose="05000000000000000000" pitchFamily="2" charset="2"/>
              </a:rPr>
              <a:t></a:t>
            </a:r>
            <a:r>
              <a:rPr lang="en-US" dirty="0">
                <a:solidFill>
                  <a:srgbClr val="F8991C"/>
                </a:solidFill>
                <a:sym typeface="Wingdings" panose="05000000000000000000" pitchFamily="2" charset="2"/>
              </a:rPr>
              <a:t> Release Notes </a:t>
            </a:r>
            <a:r>
              <a:rPr lang="en-US" dirty="0">
                <a:sym typeface="Wingdings" panose="05000000000000000000" pitchFamily="2" charset="2"/>
              </a:rPr>
              <a:t></a:t>
            </a:r>
            <a:r>
              <a:rPr lang="en-US" dirty="0">
                <a:solidFill>
                  <a:srgbClr val="F8991C"/>
                </a:solidFill>
                <a:sym typeface="Wingdings" panose="05000000000000000000" pitchFamily="2" charset="2"/>
              </a:rPr>
              <a:t> About the 20R2 Release</a:t>
            </a:r>
            <a:endParaRPr lang="en-US" dirty="0">
              <a:solidFill>
                <a:srgbClr val="F8991C"/>
              </a:solidFill>
            </a:endParaRPr>
          </a:p>
          <a:p>
            <a:pPr>
              <a:lnSpc>
                <a:spcPct val="100000"/>
              </a:lnSpc>
              <a:spcBef>
                <a:spcPts val="1200"/>
              </a:spcBef>
            </a:pPr>
            <a:endParaRPr lang="en-US" dirty="0"/>
          </a:p>
        </p:txBody>
      </p:sp>
    </p:spTree>
    <p:extLst>
      <p:ext uri="{BB962C8B-B14F-4D97-AF65-F5344CB8AC3E}">
        <p14:creationId xmlns:p14="http://schemas.microsoft.com/office/powerpoint/2010/main" val="65974783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9360-CFEA-40C5-BCD1-3A84A3164B8E}"/>
              </a:ext>
            </a:extLst>
          </p:cNvPr>
          <p:cNvSpPr>
            <a:spLocks noGrp="1"/>
          </p:cNvSpPr>
          <p:nvPr>
            <p:ph type="title"/>
          </p:nvPr>
        </p:nvSpPr>
        <p:spPr/>
        <p:txBody>
          <a:bodyPr/>
          <a:lstStyle/>
          <a:p>
            <a:r>
              <a:rPr lang="en-US" dirty="0"/>
              <a:t>Collaborative Authoring Resource Hub</a:t>
            </a:r>
          </a:p>
        </p:txBody>
      </p:sp>
      <p:pic>
        <p:nvPicPr>
          <p:cNvPr id="6" name="Picture 5">
            <a:extLst>
              <a:ext uri="{FF2B5EF4-FFF2-40B4-BE49-F238E27FC236}">
                <a16:creationId xmlns:a16="http://schemas.microsoft.com/office/drawing/2014/main" id="{1368DBF4-F7B2-43F0-899B-6D9CCFE071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4146" y="1040082"/>
            <a:ext cx="3330593" cy="5431350"/>
          </a:xfrm>
          <a:prstGeom prst="rect">
            <a:avLst/>
          </a:prstGeom>
          <a:ln>
            <a:solidFill>
              <a:schemeClr val="tx1"/>
            </a:solidFill>
          </a:ln>
        </p:spPr>
      </p:pic>
      <p:sp>
        <p:nvSpPr>
          <p:cNvPr id="7" name="TextBox 6">
            <a:extLst>
              <a:ext uri="{FF2B5EF4-FFF2-40B4-BE49-F238E27FC236}">
                <a16:creationId xmlns:a16="http://schemas.microsoft.com/office/drawing/2014/main" id="{BD63B71A-A9EB-41CD-92D0-EDFD0EFDD64B}"/>
              </a:ext>
            </a:extLst>
          </p:cNvPr>
          <p:cNvSpPr txBox="1"/>
          <p:nvPr/>
        </p:nvSpPr>
        <p:spPr>
          <a:xfrm>
            <a:off x="4532242" y="1218988"/>
            <a:ext cx="7116419" cy="4862870"/>
          </a:xfrm>
          <a:prstGeom prst="rect">
            <a:avLst/>
          </a:prstGeom>
          <a:noFill/>
        </p:spPr>
        <p:txBody>
          <a:bodyPr wrap="square" rtlCol="0">
            <a:spAutoFit/>
          </a:bodyPr>
          <a:lstStyle/>
          <a:p>
            <a:pPr marR="0" indent="-182880" algn="l" defTabSz="914400" rtl="0" eaLnBrk="1" fontAlgn="auto" latinLnBrk="0" hangingPunct="1">
              <a:spcBef>
                <a:spcPts val="2400"/>
              </a:spcBef>
              <a:spcAft>
                <a:spcPts val="0"/>
              </a:spcAft>
              <a:buClr>
                <a:schemeClr val="tx2"/>
              </a:buClr>
              <a:buSzTx/>
              <a:buFont typeface="Arial" panose="020B0604020202020204" pitchFamily="34" charset="0"/>
              <a:buChar char="•"/>
              <a:tabLst/>
            </a:pPr>
            <a:r>
              <a:rPr lang="en-US" sz="2400" dirty="0"/>
              <a:t>One-stop shop for collaborative authoring materials</a:t>
            </a:r>
          </a:p>
          <a:p>
            <a:pPr marR="0" indent="-182880" algn="l" defTabSz="914400" rtl="0" eaLnBrk="1" fontAlgn="auto" latinLnBrk="0" hangingPunct="1">
              <a:spcBef>
                <a:spcPts val="2400"/>
              </a:spcBef>
              <a:spcAft>
                <a:spcPts val="0"/>
              </a:spcAft>
              <a:buClr>
                <a:schemeClr val="tx2"/>
              </a:buClr>
              <a:buSzTx/>
              <a:buFont typeface="Arial" panose="020B0604020202020204" pitchFamily="34" charset="0"/>
              <a:buChar char="•"/>
              <a:tabLst/>
            </a:pPr>
            <a:r>
              <a:rPr lang="en-US" sz="2400" b="1" dirty="0"/>
              <a:t>Explore - </a:t>
            </a:r>
            <a:r>
              <a:rPr lang="en-US" sz="2400" dirty="0"/>
              <a:t>describes the functionality and answers common questions</a:t>
            </a:r>
          </a:p>
          <a:p>
            <a:pPr marR="0" indent="-182880" algn="l" defTabSz="914400" rtl="0" eaLnBrk="1" fontAlgn="auto" latinLnBrk="0" hangingPunct="1">
              <a:spcBef>
                <a:spcPts val="2400"/>
              </a:spcBef>
              <a:spcAft>
                <a:spcPts val="0"/>
              </a:spcAft>
              <a:buClr>
                <a:schemeClr val="tx2"/>
              </a:buClr>
              <a:buSzTx/>
              <a:buFont typeface="Arial" panose="020B0604020202020204" pitchFamily="34" charset="0"/>
              <a:buChar char="•"/>
              <a:tabLst/>
            </a:pPr>
            <a:r>
              <a:rPr lang="en-US" sz="2400" b="1" dirty="0"/>
              <a:t>Implement</a:t>
            </a:r>
            <a:r>
              <a:rPr lang="en-US" sz="2400" dirty="0"/>
              <a:t> </a:t>
            </a:r>
            <a:r>
              <a:rPr lang="en-US" sz="2400" b="1" dirty="0"/>
              <a:t>-</a:t>
            </a:r>
            <a:r>
              <a:rPr lang="en-US" sz="2400" dirty="0"/>
              <a:t> watch technical deep dives to learn about setup</a:t>
            </a:r>
          </a:p>
          <a:p>
            <a:pPr indent="-182880">
              <a:spcBef>
                <a:spcPts val="2400"/>
              </a:spcBef>
              <a:buClr>
                <a:schemeClr val="tx2"/>
              </a:buClr>
              <a:buFont typeface="Arial" panose="020B0604020202020204" pitchFamily="34" charset="0"/>
              <a:buChar char="•"/>
            </a:pPr>
            <a:r>
              <a:rPr lang="en-US" sz="2400" dirty="0"/>
              <a:t>Request assistance directly through the ‘Need Help’ link</a:t>
            </a:r>
            <a:endParaRPr lang="en-US" sz="2400" dirty="0">
              <a:hlinkClick r:id="rId4">
                <a:extLst>
                  <a:ext uri="{A12FA001-AC4F-418D-AE19-62706E023703}">
                    <ahyp:hlinkClr xmlns:ahyp="http://schemas.microsoft.com/office/drawing/2018/hyperlinkcolor" val="tx"/>
                  </a:ext>
                </a:extLst>
              </a:hlinkClick>
            </a:endParaRPr>
          </a:p>
          <a:p>
            <a:pPr marR="0" algn="l" defTabSz="914400" rtl="0" eaLnBrk="1" fontAlgn="auto" latinLnBrk="0" hangingPunct="1">
              <a:spcBef>
                <a:spcPts val="2400"/>
              </a:spcBef>
              <a:spcAft>
                <a:spcPts val="0"/>
              </a:spcAft>
              <a:buClr>
                <a:schemeClr val="tx2"/>
              </a:buClr>
              <a:buSzTx/>
              <a:tabLst/>
            </a:pPr>
            <a:r>
              <a:rPr lang="en-US" dirty="0">
                <a:hlinkClick r:id="rId4"/>
              </a:rPr>
              <a:t>https://www.veeva.com/products/vault-platform/collaborative-authoring/</a:t>
            </a:r>
            <a:endParaRPr lang="en-US" dirty="0"/>
          </a:p>
          <a:p>
            <a:pPr marR="0" indent="-182880" algn="l" defTabSz="914400" rtl="0" eaLnBrk="1" fontAlgn="auto" latinLnBrk="0" hangingPunct="1">
              <a:spcBef>
                <a:spcPts val="2400"/>
              </a:spcBef>
              <a:spcAft>
                <a:spcPts val="0"/>
              </a:spcAft>
              <a:buClr>
                <a:schemeClr val="tx2"/>
              </a:buClr>
              <a:buSzTx/>
              <a:buFont typeface="Arial" panose="020B0604020202020204" pitchFamily="34" charset="0"/>
              <a:buChar char="•"/>
              <a:tabLst/>
            </a:pPr>
            <a:endParaRPr lang="en-US" sz="2400" dirty="0"/>
          </a:p>
        </p:txBody>
      </p:sp>
    </p:spTree>
    <p:extLst>
      <p:ext uri="{BB962C8B-B14F-4D97-AF65-F5344CB8AC3E}">
        <p14:creationId xmlns:p14="http://schemas.microsoft.com/office/powerpoint/2010/main" val="154065566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1875" y="83922"/>
            <a:ext cx="10470119" cy="1127488"/>
          </a:xfrm>
        </p:spPr>
        <p:txBody>
          <a:bodyPr/>
          <a:lstStyle/>
          <a:p>
            <a:r>
              <a:rPr lang="en-US" dirty="0"/>
              <a:t>Save Version to Vault Without Ending Collaboration Session</a:t>
            </a:r>
          </a:p>
        </p:txBody>
      </p:sp>
      <p:sp>
        <p:nvSpPr>
          <p:cNvPr id="3" name="Content Placeholder 2"/>
          <p:cNvSpPr>
            <a:spLocks noGrp="1"/>
          </p:cNvSpPr>
          <p:nvPr>
            <p:ph idx="1"/>
          </p:nvPr>
        </p:nvSpPr>
        <p:spPr>
          <a:xfrm>
            <a:off x="826623" y="1066800"/>
            <a:ext cx="5461533" cy="5410200"/>
          </a:xfrm>
        </p:spPr>
        <p:txBody>
          <a:bodyPr/>
          <a:lstStyle/>
          <a:p>
            <a:pPr>
              <a:spcBef>
                <a:spcPts val="600"/>
              </a:spcBef>
              <a:spcAft>
                <a:spcPts val="1200"/>
              </a:spcAft>
            </a:pPr>
            <a:r>
              <a:rPr lang="en-US" sz="2000" dirty="0"/>
              <a:t>Overview</a:t>
            </a:r>
          </a:p>
          <a:p>
            <a:pPr marL="457200" lvl="1" indent="0">
              <a:spcAft>
                <a:spcPts val="600"/>
              </a:spcAft>
              <a:buNone/>
            </a:pPr>
            <a:r>
              <a:rPr lang="en-US" sz="1600" dirty="0"/>
              <a:t>This feature saves the latest file changes to Vault as a new minor version, but without ending the collaboration session</a:t>
            </a:r>
          </a:p>
          <a:p>
            <a:pPr marL="457200" lvl="1" indent="0">
              <a:spcAft>
                <a:spcPts val="600"/>
              </a:spcAft>
              <a:buNone/>
            </a:pPr>
            <a:r>
              <a:rPr lang="en-US" sz="1600" dirty="0"/>
              <a:t>Any user with </a:t>
            </a:r>
            <a:r>
              <a:rPr lang="en-US" sz="1600" i="1" dirty="0"/>
              <a:t>Edit Document</a:t>
            </a:r>
            <a:r>
              <a:rPr lang="en-US" sz="1600" dirty="0"/>
              <a:t> permission can use </a:t>
            </a:r>
            <a:r>
              <a:rPr lang="en-US" sz="1600" i="1" dirty="0"/>
              <a:t>Save to Vault</a:t>
            </a:r>
          </a:p>
          <a:p>
            <a:pPr marL="457200" lvl="1" indent="0">
              <a:spcAft>
                <a:spcPts val="1200"/>
              </a:spcAft>
              <a:buNone/>
            </a:pPr>
            <a:r>
              <a:rPr lang="en-US" sz="1600" dirty="0"/>
              <a:t>The user that checked out the document and started the collaboration session can use </a:t>
            </a:r>
            <a:r>
              <a:rPr lang="en-US" sz="1600" i="1" dirty="0"/>
              <a:t>Save to Vault</a:t>
            </a:r>
            <a:r>
              <a:rPr lang="en-US" sz="1600" dirty="0"/>
              <a:t> or </a:t>
            </a:r>
            <a:r>
              <a:rPr lang="en-US" sz="1600" i="1" dirty="0"/>
              <a:t>Check In</a:t>
            </a:r>
          </a:p>
          <a:p>
            <a:pPr>
              <a:spcBef>
                <a:spcPts val="600"/>
              </a:spcBef>
              <a:spcAft>
                <a:spcPts val="1200"/>
              </a:spcAft>
            </a:pPr>
            <a:r>
              <a:rPr lang="en-US" sz="2000" dirty="0"/>
              <a:t>Business Justification</a:t>
            </a:r>
          </a:p>
          <a:p>
            <a:pPr marL="457200" lvl="1" indent="0">
              <a:spcAft>
                <a:spcPts val="1200"/>
              </a:spcAft>
              <a:buNone/>
            </a:pPr>
            <a:r>
              <a:rPr lang="en-US" sz="1600" dirty="0"/>
              <a:t>Periodically save changes to Vault during a collaboration process, instead of waiting until collaboration is finished</a:t>
            </a:r>
          </a:p>
          <a:p>
            <a:pPr>
              <a:spcBef>
                <a:spcPts val="600"/>
              </a:spcBef>
              <a:spcAft>
                <a:spcPts val="1200"/>
              </a:spcAft>
            </a:pPr>
            <a:r>
              <a:rPr lang="en-US" sz="2000" dirty="0"/>
              <a:t>Considerations</a:t>
            </a:r>
          </a:p>
          <a:p>
            <a:pPr marL="457200" lvl="1" indent="0">
              <a:spcAft>
                <a:spcPts val="600"/>
              </a:spcAft>
              <a:buNone/>
            </a:pPr>
            <a:r>
              <a:rPr lang="en-US" sz="1600" i="1" dirty="0"/>
              <a:t>Cancel Checkout</a:t>
            </a:r>
            <a:r>
              <a:rPr lang="en-US" sz="1600" dirty="0"/>
              <a:t> does not rollback / delete versions created by </a:t>
            </a:r>
            <a:r>
              <a:rPr lang="en-US" sz="1600" i="1" dirty="0"/>
              <a:t>Save to Vault</a:t>
            </a:r>
          </a:p>
          <a:p>
            <a:pPr marL="457200" lvl="1" indent="0">
              <a:spcAft>
                <a:spcPts val="600"/>
              </a:spcAft>
              <a:buNone/>
            </a:pPr>
            <a:r>
              <a:rPr lang="en-US" sz="1600" i="1" dirty="0"/>
              <a:t>Save to Vault </a:t>
            </a:r>
            <a:r>
              <a:rPr lang="en-US" sz="1600" dirty="0"/>
              <a:t>does not automatically bring forward annotations to the new document version</a:t>
            </a:r>
          </a:p>
          <a:p>
            <a:pPr marL="457200" lvl="1" indent="0">
              <a:spcAft>
                <a:spcPts val="1200"/>
              </a:spcAft>
              <a:buNone/>
            </a:pPr>
            <a:r>
              <a:rPr lang="en-US" sz="1600" dirty="0"/>
              <a:t>Note: Collaborators are now notified that a collaboration session has ended when the document is checked in</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
        <p:nvSpPr>
          <p:cNvPr id="17" name="TextBox 16">
            <a:extLst>
              <a:ext uri="{FF2B5EF4-FFF2-40B4-BE49-F238E27FC236}">
                <a16:creationId xmlns:a16="http://schemas.microsoft.com/office/drawing/2014/main" id="{EA08322B-8C4F-44BE-9F29-D31CC6A16823}"/>
              </a:ext>
            </a:extLst>
          </p:cNvPr>
          <p:cNvSpPr txBox="1"/>
          <p:nvPr/>
        </p:nvSpPr>
        <p:spPr>
          <a:xfrm>
            <a:off x="7577781" y="1197488"/>
            <a:ext cx="1871133" cy="294183"/>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600" b="1" dirty="0">
                <a:solidFill>
                  <a:srgbClr val="FF0000"/>
                </a:solidFill>
              </a:rPr>
              <a:t>Collaborator</a:t>
            </a:r>
          </a:p>
        </p:txBody>
      </p:sp>
      <p:sp>
        <p:nvSpPr>
          <p:cNvPr id="18" name="TextBox 17">
            <a:extLst>
              <a:ext uri="{FF2B5EF4-FFF2-40B4-BE49-F238E27FC236}">
                <a16:creationId xmlns:a16="http://schemas.microsoft.com/office/drawing/2014/main" id="{84D1BDBD-0FB4-4B70-808C-9EB9C4A717DE}"/>
              </a:ext>
            </a:extLst>
          </p:cNvPr>
          <p:cNvSpPr txBox="1"/>
          <p:nvPr/>
        </p:nvSpPr>
        <p:spPr>
          <a:xfrm>
            <a:off x="6417941" y="3872472"/>
            <a:ext cx="4190812" cy="294183"/>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600" b="1" dirty="0">
                <a:solidFill>
                  <a:srgbClr val="FF0000"/>
                </a:solidFill>
              </a:rPr>
              <a:t>Collaborator that Started Collaboration Session</a:t>
            </a:r>
          </a:p>
        </p:txBody>
      </p:sp>
      <p:graphicFrame>
        <p:nvGraphicFramePr>
          <p:cNvPr id="19" name="Table 18">
            <a:extLst>
              <a:ext uri="{FF2B5EF4-FFF2-40B4-BE49-F238E27FC236}">
                <a16:creationId xmlns:a16="http://schemas.microsoft.com/office/drawing/2014/main" id="{83F5DFBB-ADEF-48C9-99E1-5DE9496BB0F3}"/>
              </a:ext>
            </a:extLst>
          </p:cNvPr>
          <p:cNvGraphicFramePr>
            <a:graphicFrameLocks noGrp="1"/>
          </p:cNvGraphicFramePr>
          <p:nvPr/>
        </p:nvGraphicFramePr>
        <p:xfrm>
          <a:off x="10754131" y="4728001"/>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Feature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9">
            <a:extLst>
              <a:ext uri="{FF2B5EF4-FFF2-40B4-BE49-F238E27FC236}">
                <a16:creationId xmlns:a16="http://schemas.microsoft.com/office/drawing/2014/main" id="{07F20971-D9CC-CA49-8659-08A23D28FD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7941" y="4218237"/>
            <a:ext cx="3922390" cy="2199859"/>
          </a:xfrm>
          <a:prstGeom prst="rect">
            <a:avLst/>
          </a:prstGeom>
          <a:effectLst>
            <a:outerShdw blurRad="50800" dist="38100" dir="2700000" algn="tl" rotWithShape="0">
              <a:prstClr val="black">
                <a:alpha val="40000"/>
              </a:prstClr>
            </a:outerShdw>
            <a:softEdge rad="12700"/>
          </a:effectLst>
        </p:spPr>
      </p:pic>
      <p:sp>
        <p:nvSpPr>
          <p:cNvPr id="14" name="Rectangle 13">
            <a:extLst>
              <a:ext uri="{FF2B5EF4-FFF2-40B4-BE49-F238E27FC236}">
                <a16:creationId xmlns:a16="http://schemas.microsoft.com/office/drawing/2014/main" id="{D6188C46-6724-4C27-9994-AC36F4FB6CBB}"/>
              </a:ext>
            </a:extLst>
          </p:cNvPr>
          <p:cNvSpPr/>
          <p:nvPr/>
        </p:nvSpPr>
        <p:spPr>
          <a:xfrm>
            <a:off x="6519486" y="4689347"/>
            <a:ext cx="712920" cy="4506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F76C9D-F9EE-4813-9244-960B95E376AD}"/>
              </a:ext>
            </a:extLst>
          </p:cNvPr>
          <p:cNvSpPr/>
          <p:nvPr/>
        </p:nvSpPr>
        <p:spPr>
          <a:xfrm>
            <a:off x="8123343" y="6082145"/>
            <a:ext cx="511446" cy="2098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910A94F-D511-4246-928C-79D25ECE4C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5425" y="1579620"/>
            <a:ext cx="4127422" cy="1982295"/>
          </a:xfrm>
          <a:prstGeom prst="rect">
            <a:avLst/>
          </a:prstGeom>
          <a:effectLst>
            <a:outerShdw blurRad="50800" dist="38100" dir="2700000" algn="tl" rotWithShape="0">
              <a:prstClr val="black">
                <a:alpha val="40000"/>
              </a:prstClr>
            </a:outerShdw>
            <a:softEdge rad="12700"/>
          </a:effectLst>
        </p:spPr>
      </p:pic>
      <p:sp>
        <p:nvSpPr>
          <p:cNvPr id="13" name="Rectangle 12">
            <a:extLst>
              <a:ext uri="{FF2B5EF4-FFF2-40B4-BE49-F238E27FC236}">
                <a16:creationId xmlns:a16="http://schemas.microsoft.com/office/drawing/2014/main" id="{441630C2-0C4D-4B29-AAAA-80F80E568D41}"/>
              </a:ext>
            </a:extLst>
          </p:cNvPr>
          <p:cNvSpPr/>
          <p:nvPr/>
        </p:nvSpPr>
        <p:spPr>
          <a:xfrm>
            <a:off x="6417941" y="2115071"/>
            <a:ext cx="768405" cy="2099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86F82C-AEA4-4681-878C-D590BA68498A}"/>
              </a:ext>
            </a:extLst>
          </p:cNvPr>
          <p:cNvSpPr/>
          <p:nvPr/>
        </p:nvSpPr>
        <p:spPr>
          <a:xfrm>
            <a:off x="7839856" y="3281945"/>
            <a:ext cx="629587" cy="192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37222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1875" y="83922"/>
            <a:ext cx="10470119" cy="1127488"/>
          </a:xfrm>
        </p:spPr>
        <p:txBody>
          <a:bodyPr/>
          <a:lstStyle/>
          <a:p>
            <a:r>
              <a:rPr lang="en-US" dirty="0"/>
              <a:t>Save Version to Vault Without Ending Collaboration Session</a:t>
            </a:r>
          </a:p>
        </p:txBody>
      </p:sp>
      <p:sp>
        <p:nvSpPr>
          <p:cNvPr id="3" name="Content Placeholder 2"/>
          <p:cNvSpPr>
            <a:spLocks noGrp="1"/>
          </p:cNvSpPr>
          <p:nvPr>
            <p:ph idx="1"/>
          </p:nvPr>
        </p:nvSpPr>
        <p:spPr>
          <a:xfrm>
            <a:off x="826623" y="1066800"/>
            <a:ext cx="9915371" cy="5410200"/>
          </a:xfrm>
        </p:spPr>
        <p:txBody>
          <a:bodyPr/>
          <a:lstStyle/>
          <a:p>
            <a:pPr>
              <a:spcBef>
                <a:spcPts val="600"/>
              </a:spcBef>
              <a:spcAft>
                <a:spcPts val="1200"/>
              </a:spcAft>
            </a:pPr>
            <a:r>
              <a:rPr lang="en-US" sz="2000" dirty="0"/>
              <a:t>Overview</a:t>
            </a:r>
          </a:p>
          <a:p>
            <a:pPr marL="457200" lvl="1" indent="0">
              <a:spcAft>
                <a:spcPts val="600"/>
              </a:spcAft>
              <a:buNone/>
            </a:pPr>
            <a:r>
              <a:rPr lang="en-US" sz="1600" dirty="0"/>
              <a:t>This feature saves the latest file changes to Vault as a new minor version, but without ending the collaboration session</a:t>
            </a:r>
          </a:p>
          <a:p>
            <a:pPr marL="457200" lvl="1" indent="0">
              <a:spcAft>
                <a:spcPts val="600"/>
              </a:spcAft>
              <a:buNone/>
            </a:pPr>
            <a:r>
              <a:rPr lang="en-US" sz="1600" dirty="0"/>
              <a:t>Any user with </a:t>
            </a:r>
            <a:r>
              <a:rPr lang="en-US" sz="1600" i="1" dirty="0"/>
              <a:t>Edit Document</a:t>
            </a:r>
            <a:r>
              <a:rPr lang="en-US" sz="1600" dirty="0"/>
              <a:t> permission can use </a:t>
            </a:r>
            <a:r>
              <a:rPr lang="en-US" sz="1600" i="1" dirty="0"/>
              <a:t>Save to Vault</a:t>
            </a:r>
          </a:p>
          <a:p>
            <a:pPr marL="457200" lvl="1" indent="0">
              <a:spcAft>
                <a:spcPts val="1200"/>
              </a:spcAft>
              <a:buNone/>
            </a:pPr>
            <a:r>
              <a:rPr lang="en-US" sz="1600" dirty="0"/>
              <a:t>The user that checked out the document and started the collaboration session can use </a:t>
            </a:r>
            <a:r>
              <a:rPr lang="en-US" sz="1600" i="1" dirty="0"/>
              <a:t>Save to Vault</a:t>
            </a:r>
            <a:r>
              <a:rPr lang="en-US" sz="1600" dirty="0"/>
              <a:t> or </a:t>
            </a:r>
            <a:r>
              <a:rPr lang="en-US" sz="1600" i="1" dirty="0"/>
              <a:t>Check In</a:t>
            </a:r>
          </a:p>
          <a:p>
            <a:pPr>
              <a:spcBef>
                <a:spcPts val="600"/>
              </a:spcBef>
              <a:spcAft>
                <a:spcPts val="1200"/>
              </a:spcAft>
            </a:pPr>
            <a:r>
              <a:rPr lang="en-US" sz="2000" dirty="0"/>
              <a:t>Business Justification</a:t>
            </a:r>
          </a:p>
          <a:p>
            <a:pPr marL="457200" lvl="1" indent="0">
              <a:spcAft>
                <a:spcPts val="1200"/>
              </a:spcAft>
              <a:buNone/>
            </a:pPr>
            <a:r>
              <a:rPr lang="en-US" sz="1600" dirty="0"/>
              <a:t>Periodically save changes to Vault during a collaboration process, instead of waiting until collaboration is finished</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graphicFrame>
        <p:nvGraphicFramePr>
          <p:cNvPr id="19" name="Table 18">
            <a:extLst>
              <a:ext uri="{FF2B5EF4-FFF2-40B4-BE49-F238E27FC236}">
                <a16:creationId xmlns:a16="http://schemas.microsoft.com/office/drawing/2014/main" id="{83F5DFBB-ADEF-48C9-99E1-5DE9496BB0F3}"/>
              </a:ext>
            </a:extLst>
          </p:cNvPr>
          <p:cNvGraphicFramePr>
            <a:graphicFrameLocks noGrp="1"/>
          </p:cNvGraphicFramePr>
          <p:nvPr/>
        </p:nvGraphicFramePr>
        <p:xfrm>
          <a:off x="10754131" y="4728001"/>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Feature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C2EF7848-A32D-8144-B064-B6DF80359B80}"/>
              </a:ext>
            </a:extLst>
          </p:cNvPr>
          <p:cNvSpPr txBox="1"/>
          <p:nvPr/>
        </p:nvSpPr>
        <p:spPr>
          <a:xfrm>
            <a:off x="2148619" y="3815276"/>
            <a:ext cx="2192802" cy="294248"/>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600" b="1" dirty="0">
                <a:solidFill>
                  <a:srgbClr val="FF0000"/>
                </a:solidFill>
              </a:rPr>
              <a:t>Any Collaborator</a:t>
            </a:r>
          </a:p>
        </p:txBody>
      </p:sp>
      <p:grpSp>
        <p:nvGrpSpPr>
          <p:cNvPr id="12" name="Group 11">
            <a:extLst>
              <a:ext uri="{FF2B5EF4-FFF2-40B4-BE49-F238E27FC236}">
                <a16:creationId xmlns:a16="http://schemas.microsoft.com/office/drawing/2014/main" id="{AB7DCC0B-40DF-0346-971C-6BC7A078153D}"/>
              </a:ext>
            </a:extLst>
          </p:cNvPr>
          <p:cNvGrpSpPr/>
          <p:nvPr/>
        </p:nvGrpSpPr>
        <p:grpSpPr>
          <a:xfrm>
            <a:off x="725823" y="4082625"/>
            <a:ext cx="4870962" cy="2440162"/>
            <a:chOff x="602805" y="1905000"/>
            <a:chExt cx="4502595" cy="2093274"/>
          </a:xfrm>
        </p:grpSpPr>
        <p:pic>
          <p:nvPicPr>
            <p:cNvPr id="13" name="Picture 12">
              <a:extLst>
                <a:ext uri="{FF2B5EF4-FFF2-40B4-BE49-F238E27FC236}">
                  <a16:creationId xmlns:a16="http://schemas.microsoft.com/office/drawing/2014/main" id="{F21AEEF6-C9A8-6B43-89EA-241AD9A8C2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2805" y="1905000"/>
              <a:ext cx="4502595" cy="2093274"/>
            </a:xfrm>
            <a:prstGeom prst="rect">
              <a:avLst/>
            </a:prstGeom>
            <a:effectLst>
              <a:outerShdw blurRad="50800" dist="38100" dir="2700000" algn="tl" rotWithShape="0">
                <a:prstClr val="black">
                  <a:alpha val="40000"/>
                </a:prstClr>
              </a:outerShdw>
              <a:softEdge rad="12700"/>
            </a:effectLst>
          </p:spPr>
        </p:pic>
        <p:sp>
          <p:nvSpPr>
            <p:cNvPr id="14" name="Rectangle 13">
              <a:extLst>
                <a:ext uri="{FF2B5EF4-FFF2-40B4-BE49-F238E27FC236}">
                  <a16:creationId xmlns:a16="http://schemas.microsoft.com/office/drawing/2014/main" id="{5997DA86-3EED-AD4C-A03A-A6221C7B4C06}"/>
                </a:ext>
              </a:extLst>
            </p:cNvPr>
            <p:cNvSpPr/>
            <p:nvPr/>
          </p:nvSpPr>
          <p:spPr>
            <a:xfrm>
              <a:off x="602805" y="2292932"/>
              <a:ext cx="900502" cy="2475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31A2E0F-1C51-8849-B6A1-6CEEEE5EF75A}"/>
                </a:ext>
              </a:extLst>
            </p:cNvPr>
            <p:cNvSpPr/>
            <p:nvPr/>
          </p:nvSpPr>
          <p:spPr>
            <a:xfrm>
              <a:off x="2269163" y="3668284"/>
              <a:ext cx="737820" cy="2263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49CEAF4-16F2-CF40-9DEA-62EA157904AB}"/>
              </a:ext>
            </a:extLst>
          </p:cNvPr>
          <p:cNvSpPr txBox="1"/>
          <p:nvPr/>
        </p:nvSpPr>
        <p:spPr>
          <a:xfrm>
            <a:off x="6206861" y="3810000"/>
            <a:ext cx="4286723" cy="322062"/>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600" b="1" dirty="0">
                <a:solidFill>
                  <a:srgbClr val="FF0000"/>
                </a:solidFill>
              </a:rPr>
              <a:t>Collaborator that Started Collaboration Session</a:t>
            </a:r>
          </a:p>
        </p:txBody>
      </p:sp>
      <p:grpSp>
        <p:nvGrpSpPr>
          <p:cNvPr id="4" name="Group 3">
            <a:extLst>
              <a:ext uri="{FF2B5EF4-FFF2-40B4-BE49-F238E27FC236}">
                <a16:creationId xmlns:a16="http://schemas.microsoft.com/office/drawing/2014/main" id="{34AEBC37-67EF-474F-A7A1-D9D581B5D382}"/>
              </a:ext>
            </a:extLst>
          </p:cNvPr>
          <p:cNvGrpSpPr/>
          <p:nvPr/>
        </p:nvGrpSpPr>
        <p:grpSpPr>
          <a:xfrm>
            <a:off x="6190676" y="4068742"/>
            <a:ext cx="4302907" cy="2428645"/>
            <a:chOff x="5526892" y="4154639"/>
            <a:chExt cx="4302907" cy="2428645"/>
          </a:xfrm>
        </p:grpSpPr>
        <p:pic>
          <p:nvPicPr>
            <p:cNvPr id="18" name="Picture 17">
              <a:extLst>
                <a:ext uri="{FF2B5EF4-FFF2-40B4-BE49-F238E27FC236}">
                  <a16:creationId xmlns:a16="http://schemas.microsoft.com/office/drawing/2014/main" id="{9A2F9C10-5CB1-2E40-BBB0-26507152C1D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26892" y="4154639"/>
              <a:ext cx="4302907" cy="2428645"/>
            </a:xfrm>
            <a:prstGeom prst="rect">
              <a:avLst/>
            </a:prstGeom>
            <a:effectLst>
              <a:outerShdw blurRad="50800" dist="38100" dir="2700000" algn="tl" rotWithShape="0">
                <a:prstClr val="black">
                  <a:alpha val="40000"/>
                </a:prstClr>
              </a:outerShdw>
              <a:softEdge rad="12700"/>
            </a:effectLst>
          </p:spPr>
        </p:pic>
        <p:sp>
          <p:nvSpPr>
            <p:cNvPr id="20" name="Rectangle 19">
              <a:extLst>
                <a:ext uri="{FF2B5EF4-FFF2-40B4-BE49-F238E27FC236}">
                  <a16:creationId xmlns:a16="http://schemas.microsoft.com/office/drawing/2014/main" id="{33A09B4A-CB88-8C4F-AB37-CF078E47A85A}"/>
                </a:ext>
              </a:extLst>
            </p:cNvPr>
            <p:cNvSpPr/>
            <p:nvPr/>
          </p:nvSpPr>
          <p:spPr>
            <a:xfrm>
              <a:off x="5526893" y="4492356"/>
              <a:ext cx="733240" cy="4338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7E44699-66CA-EE43-9B63-D4AF1055E42A}"/>
                </a:ext>
              </a:extLst>
            </p:cNvPr>
            <p:cNvSpPr/>
            <p:nvPr/>
          </p:nvSpPr>
          <p:spPr>
            <a:xfrm>
              <a:off x="7333700" y="6244956"/>
              <a:ext cx="609600" cy="1993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513595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1875" y="83922"/>
            <a:ext cx="10470119" cy="1127488"/>
          </a:xfrm>
        </p:spPr>
        <p:txBody>
          <a:bodyPr/>
          <a:lstStyle/>
          <a:p>
            <a:r>
              <a:rPr lang="en-US" dirty="0"/>
              <a:t>Save Version to Vault Without Ending Collaboration Session</a:t>
            </a:r>
          </a:p>
        </p:txBody>
      </p:sp>
      <p:sp>
        <p:nvSpPr>
          <p:cNvPr id="3" name="Content Placeholder 2"/>
          <p:cNvSpPr>
            <a:spLocks noGrp="1"/>
          </p:cNvSpPr>
          <p:nvPr>
            <p:ph idx="1"/>
          </p:nvPr>
        </p:nvSpPr>
        <p:spPr>
          <a:xfrm>
            <a:off x="826623" y="1066800"/>
            <a:ext cx="9328759" cy="5410200"/>
          </a:xfrm>
        </p:spPr>
        <p:txBody>
          <a:bodyPr/>
          <a:lstStyle/>
          <a:p>
            <a:pPr>
              <a:spcBef>
                <a:spcPts val="600"/>
              </a:spcBef>
              <a:spcAft>
                <a:spcPts val="1200"/>
              </a:spcAft>
            </a:pPr>
            <a:r>
              <a:rPr lang="en-US" sz="2000" dirty="0"/>
              <a:t>Considerations</a:t>
            </a:r>
          </a:p>
          <a:p>
            <a:pPr marL="457200" lvl="1" indent="0">
              <a:spcAft>
                <a:spcPts val="600"/>
              </a:spcAft>
              <a:buNone/>
            </a:pPr>
            <a:r>
              <a:rPr lang="en-US" sz="1600" i="1" dirty="0"/>
              <a:t>Cancel Checkout</a:t>
            </a:r>
            <a:r>
              <a:rPr lang="en-US" sz="1600" dirty="0"/>
              <a:t> does not rollback / delete versions created by </a:t>
            </a:r>
            <a:r>
              <a:rPr lang="en-US" sz="1600" i="1" dirty="0"/>
              <a:t>Save to Vault</a:t>
            </a:r>
          </a:p>
          <a:p>
            <a:pPr marL="457200" lvl="1" indent="0">
              <a:spcAft>
                <a:spcPts val="600"/>
              </a:spcAft>
              <a:buNone/>
            </a:pPr>
            <a:r>
              <a:rPr lang="en-US" sz="1600" dirty="0"/>
              <a:t>The</a:t>
            </a:r>
            <a:r>
              <a:rPr lang="en-US" sz="1600" i="1" dirty="0"/>
              <a:t> Save to Vault </a:t>
            </a:r>
            <a:r>
              <a:rPr lang="en-US" sz="1600" dirty="0"/>
              <a:t>option is now available in the Action menu of the document </a:t>
            </a:r>
          </a:p>
          <a:p>
            <a:pPr marL="457200" lvl="1" indent="0">
              <a:spcAft>
                <a:spcPts val="600"/>
              </a:spcAft>
              <a:buNone/>
            </a:pPr>
            <a:r>
              <a:rPr lang="en-US" sz="1600" i="1" dirty="0"/>
              <a:t>Save to Vault </a:t>
            </a:r>
            <a:r>
              <a:rPr lang="en-US" sz="1600" dirty="0"/>
              <a:t>does not automatically bring forward annotations to the new document version</a:t>
            </a:r>
          </a:p>
          <a:p>
            <a:pPr marL="457200" lvl="1" indent="0">
              <a:spcAft>
                <a:spcPts val="1200"/>
              </a:spcAft>
              <a:buNone/>
            </a:pPr>
            <a:r>
              <a:rPr lang="en-US" sz="1600" dirty="0"/>
              <a:t>Collaborators are now notified that a collaboration session has ended when the document is checked in</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graphicFrame>
        <p:nvGraphicFramePr>
          <p:cNvPr id="19" name="Table 18">
            <a:extLst>
              <a:ext uri="{FF2B5EF4-FFF2-40B4-BE49-F238E27FC236}">
                <a16:creationId xmlns:a16="http://schemas.microsoft.com/office/drawing/2014/main" id="{83F5DFBB-ADEF-48C9-99E1-5DE9496BB0F3}"/>
              </a:ext>
            </a:extLst>
          </p:cNvPr>
          <p:cNvGraphicFramePr>
            <a:graphicFrameLocks noGrp="1"/>
          </p:cNvGraphicFramePr>
          <p:nvPr/>
        </p:nvGraphicFramePr>
        <p:xfrm>
          <a:off x="10754131" y="4728001"/>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Feature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635E162E-F4CC-524C-A24B-5BA242549A21}"/>
              </a:ext>
            </a:extLst>
          </p:cNvPr>
          <p:cNvGrpSpPr/>
          <p:nvPr/>
        </p:nvGrpSpPr>
        <p:grpSpPr>
          <a:xfrm>
            <a:off x="3429000" y="2942865"/>
            <a:ext cx="3352800" cy="3420156"/>
            <a:chOff x="3429000" y="2942865"/>
            <a:chExt cx="3352800" cy="3420156"/>
          </a:xfrm>
        </p:grpSpPr>
        <p:pic>
          <p:nvPicPr>
            <p:cNvPr id="10" name="Picture 9">
              <a:extLst>
                <a:ext uri="{FF2B5EF4-FFF2-40B4-BE49-F238E27FC236}">
                  <a16:creationId xmlns:a16="http://schemas.microsoft.com/office/drawing/2014/main" id="{51307C20-3FEC-294E-A068-4914C5155C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9000" y="2942865"/>
              <a:ext cx="3352800" cy="3420156"/>
            </a:xfrm>
            <a:prstGeom prst="rect">
              <a:avLst/>
            </a:prstGeom>
            <a:effectLst>
              <a:outerShdw blurRad="50800" dist="38100" dir="2700000" algn="tl" rotWithShape="0">
                <a:prstClr val="black">
                  <a:alpha val="40000"/>
                </a:prstClr>
              </a:outerShdw>
              <a:softEdge rad="12700"/>
            </a:effectLst>
          </p:spPr>
        </p:pic>
        <p:sp>
          <p:nvSpPr>
            <p:cNvPr id="12" name="Rectangle 11">
              <a:extLst>
                <a:ext uri="{FF2B5EF4-FFF2-40B4-BE49-F238E27FC236}">
                  <a16:creationId xmlns:a16="http://schemas.microsoft.com/office/drawing/2014/main" id="{E05E0652-28F5-2046-84D0-D3689F48B0CC}"/>
                </a:ext>
              </a:extLst>
            </p:cNvPr>
            <p:cNvSpPr/>
            <p:nvPr/>
          </p:nvSpPr>
          <p:spPr>
            <a:xfrm>
              <a:off x="4800600" y="4191000"/>
              <a:ext cx="1371600" cy="8381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216558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Collaborative Authoring – Alert Box for Documents Being Edited</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Users are able to see when a document is currently being edited</a:t>
            </a:r>
          </a:p>
          <a:p>
            <a:pPr>
              <a:spcBef>
                <a:spcPts val="600"/>
              </a:spcBef>
              <a:spcAft>
                <a:spcPts val="1200"/>
              </a:spcAft>
            </a:pPr>
            <a:r>
              <a:rPr lang="en-US" sz="2000" dirty="0"/>
              <a:t>Business Justification</a:t>
            </a:r>
          </a:p>
          <a:p>
            <a:pPr marL="457200" lvl="1" indent="0">
              <a:spcAft>
                <a:spcPts val="1200"/>
              </a:spcAft>
              <a:buNone/>
            </a:pPr>
            <a:r>
              <a:rPr lang="en-US" sz="1600" dirty="0"/>
              <a:t>Users need to be aware that the content they see in the Vault viewer may not include the </a:t>
            </a:r>
            <a:r>
              <a:rPr lang="en-US" sz="1600"/>
              <a:t>latest updates</a:t>
            </a:r>
            <a:endParaRPr lang="en-US" sz="1600" dirty="0"/>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3">
            <a:extLst>
              <a:ext uri="{FF2B5EF4-FFF2-40B4-BE49-F238E27FC236}">
                <a16:creationId xmlns:a16="http://schemas.microsoft.com/office/drawing/2014/main" id="{E29D2A96-5928-459D-BE9B-D1ACBAD3CD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8880" y="2841566"/>
            <a:ext cx="6130200" cy="3344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39841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Milestone Evolution &amp; Standard Metrics</a:t>
            </a:r>
          </a:p>
        </p:txBody>
      </p:sp>
      <p:sp>
        <p:nvSpPr>
          <p:cNvPr id="3" name="Content Placeholder 2"/>
          <p:cNvSpPr>
            <a:spLocks noGrp="1"/>
          </p:cNvSpPr>
          <p:nvPr>
            <p:ph idx="1"/>
          </p:nvPr>
        </p:nvSpPr>
        <p:spPr>
          <a:xfrm>
            <a:off x="826624" y="1009959"/>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introduces industry-standard </a:t>
            </a:r>
            <a:r>
              <a:rPr lang="en-US" sz="1600" i="1" dirty="0"/>
              <a:t>Global Milestone Types</a:t>
            </a:r>
            <a:r>
              <a:rPr lang="en-US" sz="1600" dirty="0"/>
              <a:t> and </a:t>
            </a:r>
            <a:r>
              <a:rPr lang="en-US" sz="1600" i="1" dirty="0"/>
              <a:t>Global Milestone Offsets </a:t>
            </a:r>
            <a:r>
              <a:rPr lang="en-US" sz="1600" dirty="0"/>
              <a:t>to measure key cycle times between milestones. Users can map custom milestone types to these standards and Vault calculates Cycle Times between completed milestones on a daily basis and recalculates Cycle Times to support historical data </a:t>
            </a:r>
          </a:p>
          <a:p>
            <a:pPr marL="457200" lvl="1" indent="0">
              <a:spcAft>
                <a:spcPts val="1200"/>
              </a:spcAft>
              <a:buNone/>
            </a:pPr>
            <a:r>
              <a:rPr lang="en-US" sz="1600" dirty="0"/>
              <a:t>Also adds a field - Block Automatic Updates - on milestone, that indicates whether updates to its baseline or planned dates should be blocked, whether by rollups or dependencies</a:t>
            </a:r>
          </a:p>
          <a:p>
            <a:pPr>
              <a:spcBef>
                <a:spcPts val="600"/>
              </a:spcBef>
              <a:spcAft>
                <a:spcPts val="1200"/>
              </a:spcAft>
            </a:pPr>
            <a:r>
              <a:rPr lang="en-US" sz="2000" dirty="0"/>
              <a:t>Business Justification</a:t>
            </a:r>
          </a:p>
          <a:p>
            <a:pPr marL="457200" lvl="1" indent="0">
              <a:spcAft>
                <a:spcPts val="1200"/>
              </a:spcAft>
              <a:buNone/>
            </a:pPr>
            <a:r>
              <a:rPr lang="en-US" sz="1600" dirty="0"/>
              <a:t>This feature allows customers to measure key startup cycle times, in both new and historical studies, without modifying their milestone templates. Analysis of that performance data can inform future planning </a:t>
            </a:r>
          </a:p>
          <a:p>
            <a:pPr marL="457200" lvl="1" indent="0">
              <a:spcAft>
                <a:spcPts val="1200"/>
              </a:spcAft>
              <a:buNone/>
            </a:pPr>
            <a:r>
              <a:rPr lang="en-US" sz="1600" dirty="0"/>
              <a:t>By defining these industry standards, this feature lays the groundwork for future intelligent planning capabilities</a:t>
            </a:r>
          </a:p>
          <a:p>
            <a:pPr>
              <a:spcBef>
                <a:spcPts val="600"/>
              </a:spcBef>
              <a:spcAft>
                <a:spcPts val="1200"/>
              </a:spcAft>
            </a:pPr>
            <a:r>
              <a:rPr lang="en-US" sz="2000" dirty="0"/>
              <a:t>Sample Cycle Time Metrics:</a:t>
            </a:r>
          </a:p>
          <a:p>
            <a:pPr marL="457200" lvl="1" indent="0">
              <a:spcAft>
                <a:spcPts val="1200"/>
              </a:spcAft>
              <a:buNone/>
            </a:pPr>
            <a:endParaRPr lang="en-US" sz="1600" dirty="0"/>
          </a:p>
          <a:p>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5" name="Picture 4">
            <a:extLst>
              <a:ext uri="{FF2B5EF4-FFF2-40B4-BE49-F238E27FC236}">
                <a16:creationId xmlns:a16="http://schemas.microsoft.com/office/drawing/2014/main" id="{BAB0B8A9-7D5A-4EDE-9621-79C305583D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5537" y="4777205"/>
            <a:ext cx="3860925" cy="1745138"/>
          </a:xfrm>
          <a:prstGeom prst="rect">
            <a:avLst/>
          </a:prstGeom>
        </p:spPr>
      </p:pic>
      <p:graphicFrame>
        <p:nvGraphicFramePr>
          <p:cNvPr id="12" name="Table 11">
            <a:extLst>
              <a:ext uri="{FF2B5EF4-FFF2-40B4-BE49-F238E27FC236}">
                <a16:creationId xmlns:a16="http://schemas.microsoft.com/office/drawing/2014/main" id="{29EE68C3-6E64-41FD-A1F4-4CB384CB8C0D}"/>
              </a:ext>
            </a:extLst>
          </p:cNvPr>
          <p:cNvGraphicFramePr>
            <a:graphicFrameLocks noGrp="1"/>
          </p:cNvGraphicFramePr>
          <p:nvPr>
            <p:extLst>
              <p:ext uri="{D42A27DB-BD31-4B8C-83A1-F6EECF244321}">
                <p14:modId xmlns:p14="http://schemas.microsoft.com/office/powerpoint/2010/main" val="3645193756"/>
              </p:ext>
            </p:extLst>
          </p:nvPr>
        </p:nvGraphicFramePr>
        <p:xfrm>
          <a:off x="10755650" y="2222939"/>
          <a:ext cx="1443978" cy="73152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600" b="0" dirty="0">
                          <a:solidFill>
                            <a:srgbClr val="FFFFFF"/>
                          </a:solidFill>
                        </a:rPr>
                        <a:t>SSU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endParaRPr lang="en-US" sz="20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566625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Configure Auto-Open Safelist for </a:t>
            </a:r>
            <a:br>
              <a:rPr lang="en-US" dirty="0"/>
            </a:br>
            <a:r>
              <a:rPr lang="en-US" dirty="0"/>
              <a:t>Vault File Manager (VFM)</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Admins can configure which file types automatically open when checked out to VFM</a:t>
            </a:r>
          </a:p>
          <a:p>
            <a:pPr marL="457200" lvl="1" indent="0">
              <a:spcAft>
                <a:spcPts val="1200"/>
              </a:spcAft>
              <a:buNone/>
            </a:pPr>
            <a:r>
              <a:rPr lang="en-US" sz="1600" dirty="0"/>
              <a:t>Uses a new standard VFM File Security Policy object</a:t>
            </a:r>
          </a:p>
          <a:p>
            <a:pPr marL="457200" lvl="1" indent="0">
              <a:spcAft>
                <a:spcPts val="1200"/>
              </a:spcAft>
              <a:buNone/>
            </a:pPr>
            <a:r>
              <a:rPr lang="en-US" sz="1600" dirty="0"/>
              <a:t>Before 20R2, VFM would attempt to auto open any file checked out to VFM</a:t>
            </a:r>
          </a:p>
          <a:p>
            <a:pPr>
              <a:spcBef>
                <a:spcPts val="600"/>
              </a:spcBef>
              <a:spcAft>
                <a:spcPts val="1200"/>
              </a:spcAft>
            </a:pPr>
            <a:r>
              <a:rPr lang="en-US" sz="2000" dirty="0"/>
              <a:t>Business Justification</a:t>
            </a:r>
          </a:p>
          <a:p>
            <a:pPr marL="457200" lvl="1" indent="0">
              <a:spcAft>
                <a:spcPts val="1200"/>
              </a:spcAft>
              <a:buNone/>
            </a:pPr>
            <a:r>
              <a:rPr lang="en-US" sz="1600" dirty="0"/>
              <a:t>By defining the file types, it eliminates the risk of automatically opening files that may be an issue (e.g. malicious file uploaded as a document’s source file)</a:t>
            </a:r>
          </a:p>
          <a:p>
            <a:pPr>
              <a:spcBef>
                <a:spcPts val="600"/>
              </a:spcBef>
              <a:spcAft>
                <a:spcPts val="1200"/>
              </a:spcAft>
            </a:pPr>
            <a:r>
              <a:rPr lang="en-US" sz="2000" dirty="0"/>
              <a:t>Considerations</a:t>
            </a:r>
          </a:p>
          <a:p>
            <a:pPr marL="457200" lvl="1" indent="0">
              <a:spcAft>
                <a:spcPts val="1200"/>
              </a:spcAft>
              <a:buNone/>
            </a:pPr>
            <a:r>
              <a:rPr lang="en-US" sz="1600" dirty="0"/>
              <a:t>Auto-on for Vaults with VFM enabled</a:t>
            </a:r>
          </a:p>
          <a:p>
            <a:pPr marL="457200" lvl="1" indent="0">
              <a:spcAft>
                <a:spcPts val="1200"/>
              </a:spcAft>
              <a:buNone/>
            </a:pPr>
            <a:r>
              <a:rPr lang="en-US" sz="1600"/>
              <a:t>Vault-wide safelist </a:t>
            </a:r>
            <a:r>
              <a:rPr lang="en-US" sz="1600" dirty="0"/>
              <a:t>– Not for specific set of users, groups, or roles</a:t>
            </a:r>
          </a:p>
          <a:p>
            <a:pPr marL="457200" lvl="1" indent="0">
              <a:spcAft>
                <a:spcPts val="1200"/>
              </a:spcAft>
              <a:buNone/>
            </a:pPr>
            <a:r>
              <a:rPr lang="en-US" sz="1600" dirty="0"/>
              <a:t>Requires that Users have at least Read access to the new object “VFM File Security Policy” or no files will auto-open</a:t>
            </a:r>
          </a:p>
          <a:p>
            <a:pPr marL="457200" lvl="1" indent="0">
              <a:spcAft>
                <a:spcPts val="1200"/>
              </a:spcAft>
              <a:buNone/>
            </a:pPr>
            <a:r>
              <a:rPr lang="en-US" sz="1600" dirty="0"/>
              <a:t>Only applies to single document VFM checkout</a:t>
            </a:r>
          </a:p>
          <a:p>
            <a:pPr marL="457200" lvl="1" indent="0">
              <a:spcAft>
                <a:spcPts val="1200"/>
              </a:spcAft>
              <a:buNone/>
            </a:pPr>
            <a:endParaRPr lang="en-US" sz="16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140129619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Configure Auto-Open Safelist for Vault File Manager (VFM)</a:t>
            </a:r>
          </a:p>
        </p:txBody>
      </p:sp>
      <p:sp>
        <p:nvSpPr>
          <p:cNvPr id="3" name="Content Placeholder 2"/>
          <p:cNvSpPr>
            <a:spLocks noGrp="1"/>
          </p:cNvSpPr>
          <p:nvPr>
            <p:ph idx="1"/>
          </p:nvPr>
        </p:nvSpPr>
        <p:spPr>
          <a:xfrm>
            <a:off x="826624" y="1267488"/>
            <a:ext cx="9915370" cy="5209511"/>
          </a:xfrm>
        </p:spPr>
        <p:txBody>
          <a:bodyPr/>
          <a:lstStyle/>
          <a:p>
            <a:pPr>
              <a:spcBef>
                <a:spcPts val="600"/>
              </a:spcBef>
              <a:spcAft>
                <a:spcPts val="1200"/>
              </a:spcAft>
            </a:pPr>
            <a:r>
              <a:rPr lang="en-US" sz="2000" dirty="0"/>
              <a:t>New section located in Admin &gt; Settings &gt; Checkout Settings</a:t>
            </a:r>
          </a:p>
          <a:p>
            <a:pPr marL="457200" lvl="1" indent="0">
              <a:spcAft>
                <a:spcPts val="1200"/>
              </a:spcAft>
              <a:buNone/>
            </a:pPr>
            <a:endParaRPr lang="en-US" sz="16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53881057"/>
              </p:ext>
            </p:extLst>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5" name="Picture 14">
            <a:extLst>
              <a:ext uri="{FF2B5EF4-FFF2-40B4-BE49-F238E27FC236}">
                <a16:creationId xmlns:a16="http://schemas.microsoft.com/office/drawing/2014/main" id="{97BD83BF-E8E8-4A9C-A4B9-0B6F263573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416" t="57102" r="45343" b="13043"/>
          <a:stretch/>
        </p:blipFill>
        <p:spPr>
          <a:xfrm>
            <a:off x="2910713" y="2628611"/>
            <a:ext cx="4992821" cy="2711269"/>
          </a:xfrm>
          <a:prstGeom prst="rect">
            <a:avLst/>
          </a:prstGeom>
          <a:ln>
            <a:noFill/>
          </a:ln>
          <a:effectLst>
            <a:outerShdw blurRad="292100" dist="139700" dir="2700000" algn="tl" rotWithShape="0">
              <a:srgbClr val="333333">
                <a:alpha val="65000"/>
              </a:srgbClr>
            </a:outerShdw>
          </a:effectLst>
        </p:spPr>
      </p:pic>
      <p:sp>
        <p:nvSpPr>
          <p:cNvPr id="16" name="Speech Bubble: Rectangle with Corners Rounded 15">
            <a:extLst>
              <a:ext uri="{FF2B5EF4-FFF2-40B4-BE49-F238E27FC236}">
                <a16:creationId xmlns:a16="http://schemas.microsoft.com/office/drawing/2014/main" id="{051E21C9-2C08-4E03-B5BC-42BA3D9F54D4}"/>
              </a:ext>
            </a:extLst>
          </p:cNvPr>
          <p:cNvSpPr/>
          <p:nvPr/>
        </p:nvSpPr>
        <p:spPr>
          <a:xfrm>
            <a:off x="349385" y="2312599"/>
            <a:ext cx="2286167" cy="1127488"/>
          </a:xfrm>
          <a:prstGeom prst="wedgeRoundRectCallout">
            <a:avLst>
              <a:gd name="adj1" fmla="val 67435"/>
              <a:gd name="adj2" fmla="val 216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Add new file extensions that VFM is allowed to auto open upon checkout</a:t>
            </a:r>
          </a:p>
        </p:txBody>
      </p:sp>
      <p:sp>
        <p:nvSpPr>
          <p:cNvPr id="17" name="Speech Bubble: Rectangle with Corners Rounded 16">
            <a:extLst>
              <a:ext uri="{FF2B5EF4-FFF2-40B4-BE49-F238E27FC236}">
                <a16:creationId xmlns:a16="http://schemas.microsoft.com/office/drawing/2014/main" id="{179BB97D-F5AD-4089-908E-FC59D5910517}"/>
              </a:ext>
            </a:extLst>
          </p:cNvPr>
          <p:cNvSpPr/>
          <p:nvPr/>
        </p:nvSpPr>
        <p:spPr>
          <a:xfrm>
            <a:off x="1651216" y="5591768"/>
            <a:ext cx="1933576" cy="707511"/>
          </a:xfrm>
          <a:prstGeom prst="wedgeRoundRectCallout">
            <a:avLst>
              <a:gd name="adj1" fmla="val 31384"/>
              <a:gd name="adj2" fmla="val -10578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a:t>Click to view record detail page</a:t>
            </a:r>
          </a:p>
        </p:txBody>
      </p:sp>
      <p:sp>
        <p:nvSpPr>
          <p:cNvPr id="13" name="Speech Bubble: Rectangle with Corners Rounded 12">
            <a:extLst>
              <a:ext uri="{FF2B5EF4-FFF2-40B4-BE49-F238E27FC236}">
                <a16:creationId xmlns:a16="http://schemas.microsoft.com/office/drawing/2014/main" id="{EDF92600-D571-4703-A210-C30D6B67687E}"/>
              </a:ext>
            </a:extLst>
          </p:cNvPr>
          <p:cNvSpPr/>
          <p:nvPr/>
        </p:nvSpPr>
        <p:spPr>
          <a:xfrm>
            <a:off x="6454719" y="2312600"/>
            <a:ext cx="1590675" cy="707511"/>
          </a:xfrm>
          <a:prstGeom prst="wedgeRoundRectCallout">
            <a:avLst>
              <a:gd name="adj1" fmla="val -187300"/>
              <a:gd name="adj2" fmla="val 105581"/>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Sort columns</a:t>
            </a:r>
          </a:p>
        </p:txBody>
      </p:sp>
      <p:sp>
        <p:nvSpPr>
          <p:cNvPr id="18" name="Speech Bubble: Rectangle with Corners Rounded 17">
            <a:extLst>
              <a:ext uri="{FF2B5EF4-FFF2-40B4-BE49-F238E27FC236}">
                <a16:creationId xmlns:a16="http://schemas.microsoft.com/office/drawing/2014/main" id="{E8329269-72E4-4381-AEA1-1A2C5FF65CE0}"/>
              </a:ext>
            </a:extLst>
          </p:cNvPr>
          <p:cNvSpPr/>
          <p:nvPr/>
        </p:nvSpPr>
        <p:spPr>
          <a:xfrm>
            <a:off x="5180908" y="5591768"/>
            <a:ext cx="1933576" cy="707511"/>
          </a:xfrm>
          <a:prstGeom prst="wedgeRoundRectCallout">
            <a:avLst>
              <a:gd name="adj1" fmla="val -34626"/>
              <a:gd name="adj2" fmla="val -103090"/>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a:t>Double-click to inline edit</a:t>
            </a:r>
          </a:p>
        </p:txBody>
      </p:sp>
    </p:spTree>
    <p:extLst>
      <p:ext uri="{BB962C8B-B14F-4D97-AF65-F5344CB8AC3E}">
        <p14:creationId xmlns:p14="http://schemas.microsoft.com/office/powerpoint/2010/main" val="73770581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EDL Item Upload Visibility Update</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To access the Upload action on EDL Item records, Vault now requires users to have Edit permission on the EDL Item object, and if Sharing Settings are enabled, the user must also be in an Editor role </a:t>
            </a:r>
          </a:p>
          <a:p>
            <a:pPr>
              <a:spcAft>
                <a:spcPts val="1200"/>
              </a:spcAft>
            </a:pPr>
            <a:r>
              <a:rPr lang="en-US" sz="2000" dirty="0"/>
              <a:t>Business Justification</a:t>
            </a:r>
          </a:p>
          <a:p>
            <a:pPr marL="457200" lvl="1" indent="0">
              <a:spcAft>
                <a:spcPts val="1200"/>
              </a:spcAft>
              <a:buNone/>
            </a:pPr>
            <a:r>
              <a:rPr lang="en-US" sz="1600" dirty="0"/>
              <a:t>This feature makes the permission checks for the Upload to EDL Item action consistent with other permission checks across the system</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352672291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111A7-5389-45B6-859F-57D801FDD98B}"/>
              </a:ext>
            </a:extLst>
          </p:cNvPr>
          <p:cNvSpPr>
            <a:spLocks noGrp="1"/>
          </p:cNvSpPr>
          <p:nvPr>
            <p:ph type="ctrTitle"/>
          </p:nvPr>
        </p:nvSpPr>
        <p:spPr/>
        <p:txBody>
          <a:bodyPr/>
          <a:lstStyle/>
          <a:p>
            <a:r>
              <a:rPr lang="en-US" dirty="0"/>
              <a:t>Streamlined Clinical Processes</a:t>
            </a:r>
          </a:p>
        </p:txBody>
      </p:sp>
    </p:spTree>
    <p:extLst>
      <p:ext uri="{BB962C8B-B14F-4D97-AF65-F5344CB8AC3E}">
        <p14:creationId xmlns:p14="http://schemas.microsoft.com/office/powerpoint/2010/main" val="29122390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098"/>
            <a:ext cx="12192000" cy="1383443"/>
          </a:xfrm>
          <a:prstGeom prst="rect">
            <a:avLst/>
          </a:prstGeom>
          <a:solidFill>
            <a:srgbClr val="FF9E16"/>
          </a:solidFill>
          <a:ln w="9525">
            <a:noFill/>
            <a:miter lim="800000"/>
          </a:ln>
          <a:effectLst>
            <a:outerShdw blurRad="63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2" name="Title 1"/>
          <p:cNvSpPr>
            <a:spLocks noGrp="1"/>
          </p:cNvSpPr>
          <p:nvPr>
            <p:ph type="title"/>
          </p:nvPr>
        </p:nvSpPr>
        <p:spPr/>
        <p:txBody>
          <a:bodyPr>
            <a:normAutofit/>
          </a:bodyPr>
          <a:lstStyle/>
          <a:p>
            <a:pPr algn="ctr"/>
            <a:r>
              <a:rPr lang="en-US" sz="4000">
                <a:solidFill>
                  <a:schemeClr val="bg1"/>
                </a:solidFill>
              </a:rPr>
              <a:t>Interact With Us!</a:t>
            </a:r>
          </a:p>
        </p:txBody>
      </p:sp>
      <p:grpSp>
        <p:nvGrpSpPr>
          <p:cNvPr id="5" name="Group 4">
            <a:extLst>
              <a:ext uri="{FF2B5EF4-FFF2-40B4-BE49-F238E27FC236}">
                <a16:creationId xmlns:a16="http://schemas.microsoft.com/office/drawing/2014/main" id="{9C027485-519F-924A-A63E-0609829FE941}"/>
              </a:ext>
            </a:extLst>
          </p:cNvPr>
          <p:cNvGrpSpPr/>
          <p:nvPr/>
        </p:nvGrpSpPr>
        <p:grpSpPr>
          <a:xfrm>
            <a:off x="4168588" y="2133600"/>
            <a:ext cx="3854823" cy="2928627"/>
            <a:chOff x="4009016" y="2116294"/>
            <a:chExt cx="3854823" cy="2928627"/>
          </a:xfrm>
        </p:grpSpPr>
        <p:pic>
          <p:nvPicPr>
            <p:cNvPr id="6" name="Picture 5">
              <a:extLst>
                <a:ext uri="{FF2B5EF4-FFF2-40B4-BE49-F238E27FC236}">
                  <a16:creationId xmlns:a16="http://schemas.microsoft.com/office/drawing/2014/main" id="{ABD64FC9-93A1-5D46-8808-0C1EE10D88F8}"/>
                </a:ext>
              </a:extLst>
            </p:cNvPr>
            <p:cNvPicPr>
              <a:picLocks noChangeAspect="1"/>
            </p:cNvPicPr>
            <p:nvPr/>
          </p:nvPicPr>
          <p:blipFill>
            <a:blip r:embed="rId2"/>
            <a:stretch>
              <a:fillRect/>
            </a:stretch>
          </p:blipFill>
          <p:spPr>
            <a:xfrm>
              <a:off x="4009016" y="3520921"/>
              <a:ext cx="3854823" cy="1524000"/>
            </a:xfrm>
            <a:prstGeom prst="rect">
              <a:avLst/>
            </a:prstGeom>
          </p:spPr>
        </p:pic>
        <p:sp>
          <p:nvSpPr>
            <p:cNvPr id="7" name="&quot;No&quot; Symbol 6">
              <a:extLst>
                <a:ext uri="{FF2B5EF4-FFF2-40B4-BE49-F238E27FC236}">
                  <a16:creationId xmlns:a16="http://schemas.microsoft.com/office/drawing/2014/main" id="{8038292B-6547-EC49-B99C-A788BE6B3A77}"/>
                </a:ext>
              </a:extLst>
            </p:cNvPr>
            <p:cNvSpPr/>
            <p:nvPr/>
          </p:nvSpPr>
          <p:spPr>
            <a:xfrm>
              <a:off x="4419600" y="3926542"/>
              <a:ext cx="722376" cy="721658"/>
            </a:xfrm>
            <a:prstGeom prst="noSmoking">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ular Callout 8">
              <a:extLst>
                <a:ext uri="{FF2B5EF4-FFF2-40B4-BE49-F238E27FC236}">
                  <a16:creationId xmlns:a16="http://schemas.microsoft.com/office/drawing/2014/main" id="{3E5508F3-82B7-F046-818C-735F72D15572}"/>
                </a:ext>
              </a:extLst>
            </p:cNvPr>
            <p:cNvSpPr/>
            <p:nvPr/>
          </p:nvSpPr>
          <p:spPr>
            <a:xfrm>
              <a:off x="5723067" y="2116294"/>
              <a:ext cx="2140772" cy="1203480"/>
            </a:xfrm>
            <a:prstGeom prst="wedgeRectCallout">
              <a:avLst>
                <a:gd name="adj1" fmla="val 17593"/>
                <a:gd name="adj2" fmla="val 988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Please use ‘Q&amp;A’ to ask a question</a:t>
              </a:r>
              <a:endParaRPr lang="en-US" sz="1400" b="1" dirty="0"/>
            </a:p>
          </p:txBody>
        </p:sp>
      </p:grpSp>
    </p:spTree>
    <p:extLst>
      <p:ext uri="{BB962C8B-B14F-4D97-AF65-F5344CB8AC3E}">
        <p14:creationId xmlns:p14="http://schemas.microsoft.com/office/powerpoint/2010/main" val="276621045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76303" y="84700"/>
            <a:ext cx="10470119" cy="1101213"/>
          </a:xfrm>
        </p:spPr>
        <p:txBody>
          <a:bodyPr/>
          <a:lstStyle/>
          <a:p>
            <a:r>
              <a:rPr lang="en-US" dirty="0"/>
              <a:t>RBSM: Clinical Risk Assessments</a:t>
            </a:r>
          </a:p>
        </p:txBody>
      </p:sp>
      <p:sp>
        <p:nvSpPr>
          <p:cNvPr id="3" name="Content Placeholder 2"/>
          <p:cNvSpPr>
            <a:spLocks noGrp="1"/>
          </p:cNvSpPr>
          <p:nvPr>
            <p:ph idx="1"/>
          </p:nvPr>
        </p:nvSpPr>
        <p:spPr>
          <a:xfrm>
            <a:off x="832591" y="1434161"/>
            <a:ext cx="984881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Risk Based Study Management (RBSM) allows users to apply risk-based practices to study management. This first feature as part of RBSM allows users to curate a library of selectable risks, create re-usable risk assessment templates (collections of risks for a particular purpose), and generate study-specific risk assessments that can be modified, scored, reviewed, and approved by the study team</a:t>
            </a:r>
          </a:p>
          <a:p>
            <a:pPr>
              <a:spcBef>
                <a:spcPts val="600"/>
              </a:spcBef>
              <a:spcAft>
                <a:spcPts val="1200"/>
              </a:spcAft>
            </a:pPr>
            <a:r>
              <a:rPr lang="en-US" sz="2000" dirty="0"/>
              <a:t>Business Justification</a:t>
            </a:r>
          </a:p>
          <a:p>
            <a:pPr marL="457200" lvl="1" indent="0">
              <a:spcAft>
                <a:spcPts val="1200"/>
              </a:spcAft>
              <a:buNone/>
            </a:pPr>
            <a:r>
              <a:rPr lang="en-US" sz="1600" dirty="0"/>
              <a:t>This feature will help customers streamline their operations by eliminating the need to track risks outside of Vault via spreadsheets and emails. Customers will be able to take advantage of the system functionality such as Lifecycles and Workflows to handle this business process</a:t>
            </a:r>
          </a:p>
          <a:p>
            <a:pPr marL="457200" lvl="1" indent="0">
              <a:spcAft>
                <a:spcPts val="1200"/>
              </a:spcAft>
              <a:buNone/>
            </a:pPr>
            <a:r>
              <a:rPr lang="en-US" sz="1600" dirty="0"/>
              <a:t>By tracking impact, probability, and detectability on study-specific risks, customers will gain a better understanding of the specific areas of risk and how the study compares to the risk of other studies</a:t>
            </a:r>
          </a:p>
          <a:p>
            <a:pPr>
              <a:spcBef>
                <a:spcPts val="600"/>
              </a:spcBef>
              <a:spcAft>
                <a:spcPts val="1200"/>
              </a:spcAft>
            </a:pPr>
            <a:r>
              <a:rPr lang="en-US" sz="2000" dirty="0"/>
              <a:t>Considerations</a:t>
            </a:r>
          </a:p>
          <a:p>
            <a:pPr marL="457200" lvl="1" indent="0">
              <a:spcAft>
                <a:spcPts val="1200"/>
              </a:spcAft>
              <a:buNone/>
            </a:pPr>
            <a:r>
              <a:rPr lang="en-US" sz="1600" dirty="0"/>
              <a:t>Risk Based Study Management is included with Vault CTMS, and Vault CTMS is required to use it</a:t>
            </a:r>
          </a:p>
          <a:p>
            <a:pPr marL="457200" lvl="1" indent="0">
              <a:spcAft>
                <a:spcPts val="1200"/>
              </a:spcAft>
              <a:buNone/>
            </a:pPr>
            <a:r>
              <a:rPr lang="en-US" sz="1600" dirty="0"/>
              <a:t>The Clinical Risk Assessment feature is modeled after the Risk Assessment &amp; Categorization Tool (RACT), developed as part of TransCelerate’s framework for risk-based monitoring. Given the extensibility of Vault, additional categories, fields, and processes can be added based on a customer's needs</a:t>
            </a:r>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graphicFrame>
        <p:nvGraphicFramePr>
          <p:cNvPr id="13" name="Table 12">
            <a:extLst>
              <a:ext uri="{FF2B5EF4-FFF2-40B4-BE49-F238E27FC236}">
                <a16:creationId xmlns:a16="http://schemas.microsoft.com/office/drawing/2014/main" id="{042D15C5-C46B-487B-A14F-5F390B34715F}"/>
              </a:ext>
            </a:extLst>
          </p:cNvPr>
          <p:cNvGraphicFramePr>
            <a:graphicFrameLocks noGrp="1"/>
          </p:cNvGraphicFramePr>
          <p:nvPr/>
        </p:nvGraphicFramePr>
        <p:xfrm>
          <a:off x="10755650" y="2263690"/>
          <a:ext cx="1443978" cy="67056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kumimoji="0" lang="en-US" sz="1600" b="0" i="0" u="none" strike="noStrike" kern="1200" cap="none" spc="0" normalizeH="0" baseline="0" noProof="0" dirty="0">
                          <a:ln>
                            <a:noFill/>
                          </a:ln>
                          <a:solidFill>
                            <a:prstClr val="white"/>
                          </a:solidFill>
                          <a:effectLst/>
                          <a:uLnTx/>
                          <a:uFillTx/>
                          <a:latin typeface="+mn-lt"/>
                          <a:ea typeface="+mn-ea"/>
                          <a:cs typeface="+mn-cs"/>
                        </a:rPr>
                        <a:t>CTMS</a:t>
                      </a:r>
                      <a:endParaRPr lang="en-US" sz="12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9">
            <a:extLst>
              <a:ext uri="{FF2B5EF4-FFF2-40B4-BE49-F238E27FC236}">
                <a16:creationId xmlns:a16="http://schemas.microsoft.com/office/drawing/2014/main" id="{0DB074E6-06A1-4ACC-A2F8-97929B0DDA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5940399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76303" y="84700"/>
            <a:ext cx="10470119" cy="1101213"/>
          </a:xfrm>
        </p:spPr>
        <p:txBody>
          <a:bodyPr/>
          <a:lstStyle/>
          <a:p>
            <a:r>
              <a:rPr lang="en-US" dirty="0"/>
              <a:t>RBSM: Clinical Risk Assessments</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graphicFrame>
        <p:nvGraphicFramePr>
          <p:cNvPr id="13" name="Table 12">
            <a:extLst>
              <a:ext uri="{FF2B5EF4-FFF2-40B4-BE49-F238E27FC236}">
                <a16:creationId xmlns:a16="http://schemas.microsoft.com/office/drawing/2014/main" id="{042D15C5-C46B-487B-A14F-5F390B34715F}"/>
              </a:ext>
            </a:extLst>
          </p:cNvPr>
          <p:cNvGraphicFramePr>
            <a:graphicFrameLocks noGrp="1"/>
          </p:cNvGraphicFramePr>
          <p:nvPr/>
        </p:nvGraphicFramePr>
        <p:xfrm>
          <a:off x="10755650" y="2263690"/>
          <a:ext cx="1443978" cy="67056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kumimoji="0" lang="en-US" sz="1600" b="0" i="0" u="none" strike="noStrike" kern="1200" cap="none" spc="0" normalizeH="0" baseline="0" noProof="0" dirty="0">
                          <a:ln>
                            <a:noFill/>
                          </a:ln>
                          <a:solidFill>
                            <a:prstClr val="white"/>
                          </a:solidFill>
                          <a:effectLst/>
                          <a:uLnTx/>
                          <a:uFillTx/>
                          <a:latin typeface="+mn-lt"/>
                          <a:ea typeface="+mn-ea"/>
                          <a:cs typeface="+mn-cs"/>
                        </a:rPr>
                        <a:t>CTMS</a:t>
                      </a:r>
                      <a:endParaRPr lang="en-US" sz="12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6" name="Content Placeholder 5">
            <a:extLst>
              <a:ext uri="{FF2B5EF4-FFF2-40B4-BE49-F238E27FC236}">
                <a16:creationId xmlns:a16="http://schemas.microsoft.com/office/drawing/2014/main" id="{C45ED6FD-6A59-4C74-8F02-4738794E1CC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48848" y="1185913"/>
            <a:ext cx="6018415" cy="3447442"/>
          </a:xfrm>
          <a:prstGeom prst="rect">
            <a:avLst/>
          </a:prstGeom>
        </p:spPr>
      </p:pic>
      <p:pic>
        <p:nvPicPr>
          <p:cNvPr id="9" name="Picture 8">
            <a:extLst>
              <a:ext uri="{FF2B5EF4-FFF2-40B4-BE49-F238E27FC236}">
                <a16:creationId xmlns:a16="http://schemas.microsoft.com/office/drawing/2014/main" id="{CB09CA7F-FF87-4309-87C4-3784BE5A74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0928" y="2589766"/>
            <a:ext cx="5338122" cy="3878931"/>
          </a:xfrm>
          <a:prstGeom prst="rect">
            <a:avLst/>
          </a:prstGeom>
        </p:spPr>
      </p:pic>
      <p:sp>
        <p:nvSpPr>
          <p:cNvPr id="10" name="Rectangle 9">
            <a:extLst>
              <a:ext uri="{FF2B5EF4-FFF2-40B4-BE49-F238E27FC236}">
                <a16:creationId xmlns:a16="http://schemas.microsoft.com/office/drawing/2014/main" id="{88E4E001-168A-452F-8DF5-C467BF980B76}"/>
              </a:ext>
            </a:extLst>
          </p:cNvPr>
          <p:cNvSpPr/>
          <p:nvPr/>
        </p:nvSpPr>
        <p:spPr>
          <a:xfrm>
            <a:off x="1071574" y="4594310"/>
            <a:ext cx="3022906"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The Template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Assessments might be created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for a specific phase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therapeutic area of a study,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perhaps just a generic standard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risk assessment to be used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all Studies</a:t>
            </a:r>
          </a:p>
        </p:txBody>
      </p:sp>
      <p:sp>
        <p:nvSpPr>
          <p:cNvPr id="15" name="Rectangle 14">
            <a:extLst>
              <a:ext uri="{FF2B5EF4-FFF2-40B4-BE49-F238E27FC236}">
                <a16:creationId xmlns:a16="http://schemas.microsoft.com/office/drawing/2014/main" id="{83ED5D8B-D09A-46A7-98E0-5E4DA15966DA}"/>
              </a:ext>
            </a:extLst>
          </p:cNvPr>
          <p:cNvSpPr/>
          <p:nvPr/>
        </p:nvSpPr>
        <p:spPr>
          <a:xfrm>
            <a:off x="7099587" y="1221673"/>
            <a:ext cx="3160889" cy="13680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The Risk Library holds the list of risks that can be re-used across multiple studies and used to create Template Risk Assessments that can be applied to a Study</a:t>
            </a:r>
          </a:p>
        </p:txBody>
      </p:sp>
      <p:sp>
        <p:nvSpPr>
          <p:cNvPr id="16" name="Text Placeholder 2">
            <a:extLst>
              <a:ext uri="{FF2B5EF4-FFF2-40B4-BE49-F238E27FC236}">
                <a16:creationId xmlns:a16="http://schemas.microsoft.com/office/drawing/2014/main" id="{DAB890D1-9BA0-4389-B658-6ABE0AB0BB55}"/>
              </a:ext>
            </a:extLst>
          </p:cNvPr>
          <p:cNvSpPr txBox="1">
            <a:spLocks/>
          </p:cNvSpPr>
          <p:nvPr/>
        </p:nvSpPr>
        <p:spPr>
          <a:xfrm>
            <a:off x="583089" y="846656"/>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1000"/>
              </a:spcBef>
              <a:spcAft>
                <a:spcPts val="0"/>
              </a:spcAft>
              <a:buClr>
                <a:srgbClr val="FF9E16"/>
              </a:buClr>
              <a:buSzTx/>
              <a:buFont typeface="Arial" panose="020B0604020202020204" pitchFamily="34" charset="0"/>
              <a:buNone/>
              <a:tabLst/>
              <a:defRPr/>
            </a:pPr>
            <a:r>
              <a:rPr kumimoji="0" lang="en-US" sz="2600" b="0" i="0" u="none" strike="noStrike" kern="1200" cap="none" spc="0" normalizeH="0" baseline="0" noProof="0" dirty="0">
                <a:ln>
                  <a:noFill/>
                </a:ln>
                <a:solidFill>
                  <a:srgbClr val="87888D"/>
                </a:solidFill>
                <a:effectLst/>
                <a:uLnTx/>
                <a:uFillTx/>
                <a:latin typeface="Calibri"/>
                <a:ea typeface="+mn-ea"/>
                <a:cs typeface="+mn-cs"/>
              </a:rPr>
              <a:t>Slide 2 of 3</a:t>
            </a:r>
          </a:p>
        </p:txBody>
      </p:sp>
    </p:spTree>
    <p:extLst>
      <p:ext uri="{BB962C8B-B14F-4D97-AF65-F5344CB8AC3E}">
        <p14:creationId xmlns:p14="http://schemas.microsoft.com/office/powerpoint/2010/main" val="136189433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76303" y="84700"/>
            <a:ext cx="10470119" cy="1101213"/>
          </a:xfrm>
        </p:spPr>
        <p:txBody>
          <a:bodyPr/>
          <a:lstStyle/>
          <a:p>
            <a:r>
              <a:rPr lang="en-US" dirty="0"/>
              <a:t>RBSM: Clinical Risk Assessments</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graphicFrame>
        <p:nvGraphicFramePr>
          <p:cNvPr id="13" name="Table 12">
            <a:extLst>
              <a:ext uri="{FF2B5EF4-FFF2-40B4-BE49-F238E27FC236}">
                <a16:creationId xmlns:a16="http://schemas.microsoft.com/office/drawing/2014/main" id="{042D15C5-C46B-487B-A14F-5F390B34715F}"/>
              </a:ext>
            </a:extLst>
          </p:cNvPr>
          <p:cNvGraphicFramePr>
            <a:graphicFrameLocks noGrp="1"/>
          </p:cNvGraphicFramePr>
          <p:nvPr/>
        </p:nvGraphicFramePr>
        <p:xfrm>
          <a:off x="10755650" y="2263690"/>
          <a:ext cx="1443978" cy="67056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kumimoji="0" lang="en-US" sz="1600" b="0" i="0" u="none" strike="noStrike" kern="1200" cap="none" spc="0" normalizeH="0" baseline="0" noProof="0" dirty="0">
                          <a:ln>
                            <a:noFill/>
                          </a:ln>
                          <a:solidFill>
                            <a:prstClr val="white"/>
                          </a:solidFill>
                          <a:effectLst/>
                          <a:uLnTx/>
                          <a:uFillTx/>
                          <a:latin typeface="+mn-lt"/>
                          <a:ea typeface="+mn-ea"/>
                          <a:cs typeface="+mn-cs"/>
                        </a:rPr>
                        <a:t>CTMS</a:t>
                      </a:r>
                      <a:endParaRPr lang="en-US" sz="12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8" name="Rectangle 17">
            <a:extLst>
              <a:ext uri="{FF2B5EF4-FFF2-40B4-BE49-F238E27FC236}">
                <a16:creationId xmlns:a16="http://schemas.microsoft.com/office/drawing/2014/main" id="{23222C52-5B0D-4245-8565-3922B5A83F97}"/>
              </a:ext>
            </a:extLst>
          </p:cNvPr>
          <p:cNvSpPr/>
          <p:nvPr/>
        </p:nvSpPr>
        <p:spPr>
          <a:xfrm>
            <a:off x="789916" y="3679316"/>
            <a:ext cx="3354497"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The Study Risk Assessment will be where the study team provides their impact, probability and detectability assessments, along with a rationale and response type. This record would then be sent for review and, upon approval, would be filed and approved as a document in eTMF</a:t>
            </a:r>
          </a:p>
        </p:txBody>
      </p:sp>
      <p:pic>
        <p:nvPicPr>
          <p:cNvPr id="10" name="Picture 9">
            <a:extLst>
              <a:ext uri="{FF2B5EF4-FFF2-40B4-BE49-F238E27FC236}">
                <a16:creationId xmlns:a16="http://schemas.microsoft.com/office/drawing/2014/main" id="{0BB7AE87-DA96-413F-A631-6C05CC1A05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916" y="1353003"/>
            <a:ext cx="3653630" cy="1930311"/>
          </a:xfrm>
          <a:prstGeom prst="rect">
            <a:avLst/>
          </a:prstGeom>
        </p:spPr>
      </p:pic>
      <p:pic>
        <p:nvPicPr>
          <p:cNvPr id="12" name="Picture 11">
            <a:extLst>
              <a:ext uri="{FF2B5EF4-FFF2-40B4-BE49-F238E27FC236}">
                <a16:creationId xmlns:a16="http://schemas.microsoft.com/office/drawing/2014/main" id="{3DC0BDB1-2B7C-4714-A923-D0D405EB0C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3849" y="2709824"/>
            <a:ext cx="6585631" cy="3532440"/>
          </a:xfrm>
          <a:prstGeom prst="rect">
            <a:avLst/>
          </a:prstGeom>
        </p:spPr>
      </p:pic>
      <p:sp>
        <p:nvSpPr>
          <p:cNvPr id="20" name="Rectangle 19">
            <a:extLst>
              <a:ext uri="{FF2B5EF4-FFF2-40B4-BE49-F238E27FC236}">
                <a16:creationId xmlns:a16="http://schemas.microsoft.com/office/drawing/2014/main" id="{C37CF374-CB9F-475F-A910-855FCE9E41D3}"/>
              </a:ext>
            </a:extLst>
          </p:cNvPr>
          <p:cNvSpPr/>
          <p:nvPr/>
        </p:nvSpPr>
        <p:spPr>
          <a:xfrm>
            <a:off x="4596939" y="1286149"/>
            <a:ext cx="528319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569">
                    <a:lumMod val="75000"/>
                  </a:srgbClr>
                </a:solidFill>
                <a:effectLst/>
                <a:uLnTx/>
                <a:uFillTx/>
                <a:latin typeface="Calibri"/>
                <a:ea typeface="+mn-ea"/>
                <a:cs typeface="+mn-cs"/>
              </a:rPr>
              <a:t>When one or more Template Risk Assessment(s) is applied to a Study, a Study Risk Assessment is created. This record will have a deduplicated list of all the related Study Risk Categories and Study Risks that were referenced in the Template Risk Assessment(s)</a:t>
            </a:r>
          </a:p>
        </p:txBody>
      </p:sp>
      <p:sp>
        <p:nvSpPr>
          <p:cNvPr id="15" name="Text Placeholder 2">
            <a:extLst>
              <a:ext uri="{FF2B5EF4-FFF2-40B4-BE49-F238E27FC236}">
                <a16:creationId xmlns:a16="http://schemas.microsoft.com/office/drawing/2014/main" id="{CC542C72-8022-4D26-82F9-07D61DA24CD2}"/>
              </a:ext>
            </a:extLst>
          </p:cNvPr>
          <p:cNvSpPr txBox="1">
            <a:spLocks/>
          </p:cNvSpPr>
          <p:nvPr/>
        </p:nvSpPr>
        <p:spPr>
          <a:xfrm>
            <a:off x="583089" y="846656"/>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1000"/>
              </a:spcBef>
              <a:spcAft>
                <a:spcPts val="0"/>
              </a:spcAft>
              <a:buClr>
                <a:srgbClr val="FF9E16"/>
              </a:buClr>
              <a:buSzTx/>
              <a:buFont typeface="Arial" panose="020B0604020202020204" pitchFamily="34" charset="0"/>
              <a:buNone/>
              <a:tabLst/>
              <a:defRPr/>
            </a:pPr>
            <a:r>
              <a:rPr kumimoji="0" lang="en-US" sz="2600" b="0" i="0" u="none" strike="noStrike" kern="1200" cap="none" spc="0" normalizeH="0" baseline="0" noProof="0" dirty="0">
                <a:ln>
                  <a:noFill/>
                </a:ln>
                <a:solidFill>
                  <a:srgbClr val="87888D"/>
                </a:solidFill>
                <a:effectLst/>
                <a:uLnTx/>
                <a:uFillTx/>
                <a:latin typeface="Calibri"/>
                <a:ea typeface="+mn-ea"/>
                <a:cs typeface="+mn-cs"/>
              </a:rPr>
              <a:t>Slide 3 of 3</a:t>
            </a:r>
          </a:p>
        </p:txBody>
      </p:sp>
    </p:spTree>
    <p:extLst>
      <p:ext uri="{BB962C8B-B14F-4D97-AF65-F5344CB8AC3E}">
        <p14:creationId xmlns:p14="http://schemas.microsoft.com/office/powerpoint/2010/main" val="148701192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574FD40-4CE1-424A-BDC3-9A00E38A8B71}"/>
              </a:ext>
            </a:extLst>
          </p:cNvPr>
          <p:cNvSpPr txBox="1">
            <a:spLocks/>
          </p:cNvSpPr>
          <p:nvPr/>
        </p:nvSpPr>
        <p:spPr>
          <a:xfrm>
            <a:off x="1026114" y="4912413"/>
            <a:ext cx="10178037" cy="943828"/>
          </a:xfrm>
          <a:prstGeom prst="rect">
            <a:avLst/>
          </a:prstGeom>
        </p:spPr>
        <p:txBody>
          <a:bodyPr anchor="ctr">
            <a:noAutofit/>
          </a:bodyPr>
          <a:lstStyle>
            <a:lvl1pPr marL="0" indent="0" algn="ctr" defTabSz="914400" rtl="0" eaLnBrk="1" latinLnBrk="0" hangingPunct="1">
              <a:lnSpc>
                <a:spcPct val="100000"/>
              </a:lnSpc>
              <a:spcBef>
                <a:spcPts val="1200"/>
              </a:spcBef>
              <a:buClr>
                <a:schemeClr val="tx2"/>
              </a:buClr>
              <a:buFont typeface="Arial" panose="020B0604020202020204" pitchFamily="34" charset="0"/>
              <a:buNone/>
              <a:defRPr sz="6000" kern="1200">
                <a:solidFill>
                  <a:schemeClr val="bg1"/>
                </a:solidFill>
                <a:latin typeface="+mn-lt"/>
                <a:ea typeface="+mn-ea"/>
                <a:cs typeface="+mn-cs"/>
              </a:defRPr>
            </a:lvl1pPr>
            <a:lvl2pPr marL="487668" indent="0" algn="l" defTabSz="914400" rtl="0" eaLnBrk="1" latinLnBrk="0" hangingPunct="1">
              <a:lnSpc>
                <a:spcPct val="100000"/>
              </a:lnSpc>
              <a:spcBef>
                <a:spcPts val="100"/>
              </a:spcBef>
              <a:buFont typeface="Calibri" panose="020F0502020204030204" pitchFamily="34" charset="0"/>
              <a:buNone/>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FF9E16"/>
              </a:buClr>
              <a:buSzTx/>
              <a:buFont typeface="Arial" panose="020B0604020202020204" pitchFamily="34" charset="0"/>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RBSM:  Clinical Risk Assessments</a:t>
            </a:r>
          </a:p>
        </p:txBody>
      </p:sp>
      <p:grpSp>
        <p:nvGrpSpPr>
          <p:cNvPr id="11" name="Group 10">
            <a:extLst>
              <a:ext uri="{FF2B5EF4-FFF2-40B4-BE49-F238E27FC236}">
                <a16:creationId xmlns:a16="http://schemas.microsoft.com/office/drawing/2014/main" id="{24572BD3-832C-44FD-9FA6-B2228B2D4F92}"/>
              </a:ext>
            </a:extLst>
          </p:cNvPr>
          <p:cNvGrpSpPr/>
          <p:nvPr/>
        </p:nvGrpSpPr>
        <p:grpSpPr>
          <a:xfrm>
            <a:off x="4676348" y="1718493"/>
            <a:ext cx="2839304" cy="2217244"/>
            <a:chOff x="4349349" y="1889762"/>
            <a:chExt cx="3493302" cy="2727958"/>
          </a:xfrm>
        </p:grpSpPr>
        <p:grpSp>
          <p:nvGrpSpPr>
            <p:cNvPr id="12" name="Group 4">
              <a:extLst>
                <a:ext uri="{FF2B5EF4-FFF2-40B4-BE49-F238E27FC236}">
                  <a16:creationId xmlns:a16="http://schemas.microsoft.com/office/drawing/2014/main" id="{714BD85D-EE1F-427D-9651-DD24105C795F}"/>
                </a:ext>
              </a:extLst>
            </p:cNvPr>
            <p:cNvGrpSpPr>
              <a:grpSpLocks noChangeAspect="1"/>
            </p:cNvGrpSpPr>
            <p:nvPr userDrawn="1"/>
          </p:nvGrpSpPr>
          <p:grpSpPr bwMode="auto">
            <a:xfrm>
              <a:off x="4349349" y="1889762"/>
              <a:ext cx="3493302" cy="2727958"/>
              <a:chOff x="1074" y="0"/>
              <a:chExt cx="5532" cy="4320"/>
            </a:xfrm>
            <a:solidFill>
              <a:schemeClr val="bg1"/>
            </a:solidFill>
          </p:grpSpPr>
          <p:sp>
            <p:nvSpPr>
              <p:cNvPr id="14" name="Freeform 5">
                <a:extLst>
                  <a:ext uri="{FF2B5EF4-FFF2-40B4-BE49-F238E27FC236}">
                    <a16:creationId xmlns:a16="http://schemas.microsoft.com/office/drawing/2014/main" id="{917833D3-33F5-4502-AA69-4419425D47C9}"/>
                  </a:ext>
                </a:extLst>
              </p:cNvPr>
              <p:cNvSpPr>
                <a:spLocks/>
              </p:cNvSpPr>
              <p:nvPr userDrawn="1"/>
            </p:nvSpPr>
            <p:spPr bwMode="auto">
              <a:xfrm>
                <a:off x="1636" y="1214"/>
                <a:ext cx="4407" cy="2559"/>
              </a:xfrm>
              <a:custGeom>
                <a:avLst/>
                <a:gdLst>
                  <a:gd name="T0" fmla="*/ 838 w 846"/>
                  <a:gd name="T1" fmla="*/ 0 h 491"/>
                  <a:gd name="T2" fmla="*/ 8 w 846"/>
                  <a:gd name="T3" fmla="*/ 0 h 491"/>
                  <a:gd name="T4" fmla="*/ 0 w 846"/>
                  <a:gd name="T5" fmla="*/ 8 h 491"/>
                  <a:gd name="T6" fmla="*/ 0 w 846"/>
                  <a:gd name="T7" fmla="*/ 483 h 491"/>
                  <a:gd name="T8" fmla="*/ 8 w 846"/>
                  <a:gd name="T9" fmla="*/ 491 h 491"/>
                  <a:gd name="T10" fmla="*/ 838 w 846"/>
                  <a:gd name="T11" fmla="*/ 491 h 491"/>
                  <a:gd name="T12" fmla="*/ 846 w 846"/>
                  <a:gd name="T13" fmla="*/ 483 h 491"/>
                  <a:gd name="T14" fmla="*/ 846 w 846"/>
                  <a:gd name="T15" fmla="*/ 8 h 491"/>
                  <a:gd name="T16" fmla="*/ 838 w 846"/>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6" h="491">
                    <a:moveTo>
                      <a:pt x="838" y="0"/>
                    </a:moveTo>
                    <a:cubicBezTo>
                      <a:pt x="8" y="0"/>
                      <a:pt x="8" y="0"/>
                      <a:pt x="8" y="0"/>
                    </a:cubicBezTo>
                    <a:cubicBezTo>
                      <a:pt x="4" y="0"/>
                      <a:pt x="0" y="4"/>
                      <a:pt x="0" y="8"/>
                    </a:cubicBezTo>
                    <a:cubicBezTo>
                      <a:pt x="0" y="483"/>
                      <a:pt x="0" y="483"/>
                      <a:pt x="0" y="483"/>
                    </a:cubicBezTo>
                    <a:cubicBezTo>
                      <a:pt x="0" y="487"/>
                      <a:pt x="4" y="491"/>
                      <a:pt x="8" y="491"/>
                    </a:cubicBezTo>
                    <a:cubicBezTo>
                      <a:pt x="838" y="491"/>
                      <a:pt x="838" y="491"/>
                      <a:pt x="838" y="491"/>
                    </a:cubicBezTo>
                    <a:cubicBezTo>
                      <a:pt x="842" y="491"/>
                      <a:pt x="846" y="487"/>
                      <a:pt x="846" y="483"/>
                    </a:cubicBezTo>
                    <a:cubicBezTo>
                      <a:pt x="846" y="8"/>
                      <a:pt x="846" y="8"/>
                      <a:pt x="846" y="8"/>
                    </a:cubicBezTo>
                    <a:cubicBezTo>
                      <a:pt x="846" y="4"/>
                      <a:pt x="842" y="0"/>
                      <a:pt x="83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46569"/>
                  </a:solidFill>
                  <a:effectLst/>
                  <a:uLnTx/>
                  <a:uFillTx/>
                  <a:latin typeface="Calibri"/>
                  <a:ea typeface="+mn-ea"/>
                  <a:cs typeface="+mn-cs"/>
                </a:endParaRPr>
              </a:p>
            </p:txBody>
          </p:sp>
          <p:sp>
            <p:nvSpPr>
              <p:cNvPr id="15" name="Freeform 6">
                <a:extLst>
                  <a:ext uri="{FF2B5EF4-FFF2-40B4-BE49-F238E27FC236}">
                    <a16:creationId xmlns:a16="http://schemas.microsoft.com/office/drawing/2014/main" id="{1821C4AC-E9A3-45C6-9A56-92A70BFBC44F}"/>
                  </a:ext>
                </a:extLst>
              </p:cNvPr>
              <p:cNvSpPr>
                <a:spLocks noEditPoints="1"/>
              </p:cNvSpPr>
              <p:nvPr userDrawn="1"/>
            </p:nvSpPr>
            <p:spPr bwMode="auto">
              <a:xfrm>
                <a:off x="1074" y="0"/>
                <a:ext cx="5532" cy="4320"/>
              </a:xfrm>
              <a:custGeom>
                <a:avLst/>
                <a:gdLst>
                  <a:gd name="T0" fmla="*/ 1038 w 1062"/>
                  <a:gd name="T1" fmla="*/ 0 h 829"/>
                  <a:gd name="T2" fmla="*/ 24 w 1062"/>
                  <a:gd name="T3" fmla="*/ 0 h 829"/>
                  <a:gd name="T4" fmla="*/ 0 w 1062"/>
                  <a:gd name="T5" fmla="*/ 24 h 829"/>
                  <a:gd name="T6" fmla="*/ 0 w 1062"/>
                  <a:gd name="T7" fmla="*/ 805 h 829"/>
                  <a:gd name="T8" fmla="*/ 24 w 1062"/>
                  <a:gd name="T9" fmla="*/ 829 h 829"/>
                  <a:gd name="T10" fmla="*/ 1038 w 1062"/>
                  <a:gd name="T11" fmla="*/ 829 h 829"/>
                  <a:gd name="T12" fmla="*/ 1062 w 1062"/>
                  <a:gd name="T13" fmla="*/ 805 h 829"/>
                  <a:gd name="T14" fmla="*/ 1062 w 1062"/>
                  <a:gd name="T15" fmla="*/ 24 h 829"/>
                  <a:gd name="T16" fmla="*/ 1038 w 1062"/>
                  <a:gd name="T17" fmla="*/ 0 h 829"/>
                  <a:gd name="T18" fmla="*/ 538 w 1062"/>
                  <a:gd name="T19" fmla="*/ 90 h 829"/>
                  <a:gd name="T20" fmla="*/ 552 w 1062"/>
                  <a:gd name="T21" fmla="*/ 75 h 829"/>
                  <a:gd name="T22" fmla="*/ 964 w 1062"/>
                  <a:gd name="T23" fmla="*/ 75 h 829"/>
                  <a:gd name="T24" fmla="*/ 977 w 1062"/>
                  <a:gd name="T25" fmla="*/ 90 h 829"/>
                  <a:gd name="T26" fmla="*/ 977 w 1062"/>
                  <a:gd name="T27" fmla="*/ 124 h 829"/>
                  <a:gd name="T28" fmla="*/ 964 w 1062"/>
                  <a:gd name="T29" fmla="*/ 139 h 829"/>
                  <a:gd name="T30" fmla="*/ 552 w 1062"/>
                  <a:gd name="T31" fmla="*/ 139 h 829"/>
                  <a:gd name="T32" fmla="*/ 538 w 1062"/>
                  <a:gd name="T33" fmla="*/ 124 h 829"/>
                  <a:gd name="T34" fmla="*/ 538 w 1062"/>
                  <a:gd name="T35" fmla="*/ 90 h 829"/>
                  <a:gd name="T36" fmla="*/ 252 w 1062"/>
                  <a:gd name="T37" fmla="*/ 76 h 829"/>
                  <a:gd name="T38" fmla="*/ 284 w 1062"/>
                  <a:gd name="T39" fmla="*/ 108 h 829"/>
                  <a:gd name="T40" fmla="*/ 252 w 1062"/>
                  <a:gd name="T41" fmla="*/ 139 h 829"/>
                  <a:gd name="T42" fmla="*/ 221 w 1062"/>
                  <a:gd name="T43" fmla="*/ 108 h 829"/>
                  <a:gd name="T44" fmla="*/ 252 w 1062"/>
                  <a:gd name="T45" fmla="*/ 76 h 829"/>
                  <a:gd name="T46" fmla="*/ 165 w 1062"/>
                  <a:gd name="T47" fmla="*/ 76 h 829"/>
                  <a:gd name="T48" fmla="*/ 197 w 1062"/>
                  <a:gd name="T49" fmla="*/ 108 h 829"/>
                  <a:gd name="T50" fmla="*/ 165 w 1062"/>
                  <a:gd name="T51" fmla="*/ 139 h 829"/>
                  <a:gd name="T52" fmla="*/ 134 w 1062"/>
                  <a:gd name="T53" fmla="*/ 108 h 829"/>
                  <a:gd name="T54" fmla="*/ 165 w 1062"/>
                  <a:gd name="T55" fmla="*/ 76 h 829"/>
                  <a:gd name="T56" fmla="*/ 45 w 1062"/>
                  <a:gd name="T57" fmla="*/ 108 h 829"/>
                  <a:gd name="T58" fmla="*/ 76 w 1062"/>
                  <a:gd name="T59" fmla="*/ 76 h 829"/>
                  <a:gd name="T60" fmla="*/ 108 w 1062"/>
                  <a:gd name="T61" fmla="*/ 108 h 829"/>
                  <a:gd name="T62" fmla="*/ 76 w 1062"/>
                  <a:gd name="T63" fmla="*/ 139 h 829"/>
                  <a:gd name="T64" fmla="*/ 45 w 1062"/>
                  <a:gd name="T65" fmla="*/ 108 h 829"/>
                  <a:gd name="T66" fmla="*/ 978 w 1062"/>
                  <a:gd name="T67" fmla="*/ 716 h 829"/>
                  <a:gd name="T68" fmla="*/ 946 w 1062"/>
                  <a:gd name="T69" fmla="*/ 748 h 829"/>
                  <a:gd name="T70" fmla="*/ 116 w 1062"/>
                  <a:gd name="T71" fmla="*/ 748 h 829"/>
                  <a:gd name="T72" fmla="*/ 84 w 1062"/>
                  <a:gd name="T73" fmla="*/ 716 h 829"/>
                  <a:gd name="T74" fmla="*/ 84 w 1062"/>
                  <a:gd name="T75" fmla="*/ 241 h 829"/>
                  <a:gd name="T76" fmla="*/ 116 w 1062"/>
                  <a:gd name="T77" fmla="*/ 209 h 829"/>
                  <a:gd name="T78" fmla="*/ 946 w 1062"/>
                  <a:gd name="T79" fmla="*/ 209 h 829"/>
                  <a:gd name="T80" fmla="*/ 978 w 1062"/>
                  <a:gd name="T81" fmla="*/ 241 h 829"/>
                  <a:gd name="T82" fmla="*/ 978 w 1062"/>
                  <a:gd name="T83" fmla="*/ 7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829">
                    <a:moveTo>
                      <a:pt x="1038" y="0"/>
                    </a:moveTo>
                    <a:cubicBezTo>
                      <a:pt x="24" y="0"/>
                      <a:pt x="24" y="0"/>
                      <a:pt x="24" y="0"/>
                    </a:cubicBezTo>
                    <a:cubicBezTo>
                      <a:pt x="11" y="0"/>
                      <a:pt x="0" y="11"/>
                      <a:pt x="0" y="24"/>
                    </a:cubicBezTo>
                    <a:cubicBezTo>
                      <a:pt x="0" y="805"/>
                      <a:pt x="0" y="805"/>
                      <a:pt x="0" y="805"/>
                    </a:cubicBezTo>
                    <a:cubicBezTo>
                      <a:pt x="0" y="819"/>
                      <a:pt x="11" y="829"/>
                      <a:pt x="24" y="829"/>
                    </a:cubicBezTo>
                    <a:cubicBezTo>
                      <a:pt x="1038" y="829"/>
                      <a:pt x="1038" y="829"/>
                      <a:pt x="1038" y="829"/>
                    </a:cubicBezTo>
                    <a:cubicBezTo>
                      <a:pt x="1051" y="829"/>
                      <a:pt x="1062" y="819"/>
                      <a:pt x="1062" y="805"/>
                    </a:cubicBezTo>
                    <a:cubicBezTo>
                      <a:pt x="1062" y="24"/>
                      <a:pt x="1062" y="24"/>
                      <a:pt x="1062" y="24"/>
                    </a:cubicBezTo>
                    <a:cubicBezTo>
                      <a:pt x="1062" y="11"/>
                      <a:pt x="1051" y="0"/>
                      <a:pt x="1038" y="0"/>
                    </a:cubicBezTo>
                    <a:close/>
                    <a:moveTo>
                      <a:pt x="538" y="90"/>
                    </a:moveTo>
                    <a:cubicBezTo>
                      <a:pt x="538" y="82"/>
                      <a:pt x="544" y="75"/>
                      <a:pt x="552" y="75"/>
                    </a:cubicBezTo>
                    <a:cubicBezTo>
                      <a:pt x="964" y="75"/>
                      <a:pt x="964" y="75"/>
                      <a:pt x="964" y="75"/>
                    </a:cubicBezTo>
                    <a:cubicBezTo>
                      <a:pt x="971" y="75"/>
                      <a:pt x="977" y="82"/>
                      <a:pt x="977" y="90"/>
                    </a:cubicBezTo>
                    <a:cubicBezTo>
                      <a:pt x="977" y="124"/>
                      <a:pt x="977" y="124"/>
                      <a:pt x="977" y="124"/>
                    </a:cubicBezTo>
                    <a:cubicBezTo>
                      <a:pt x="977" y="132"/>
                      <a:pt x="971" y="139"/>
                      <a:pt x="964" y="139"/>
                    </a:cubicBezTo>
                    <a:cubicBezTo>
                      <a:pt x="552" y="139"/>
                      <a:pt x="552" y="139"/>
                      <a:pt x="552" y="139"/>
                    </a:cubicBezTo>
                    <a:cubicBezTo>
                      <a:pt x="544" y="139"/>
                      <a:pt x="538" y="132"/>
                      <a:pt x="538" y="124"/>
                    </a:cubicBezTo>
                    <a:lnTo>
                      <a:pt x="538" y="90"/>
                    </a:lnTo>
                    <a:close/>
                    <a:moveTo>
                      <a:pt x="252" y="76"/>
                    </a:moveTo>
                    <a:cubicBezTo>
                      <a:pt x="270" y="76"/>
                      <a:pt x="284" y="90"/>
                      <a:pt x="284" y="108"/>
                    </a:cubicBezTo>
                    <a:cubicBezTo>
                      <a:pt x="284" y="125"/>
                      <a:pt x="270" y="139"/>
                      <a:pt x="252" y="139"/>
                    </a:cubicBezTo>
                    <a:cubicBezTo>
                      <a:pt x="235" y="139"/>
                      <a:pt x="221" y="125"/>
                      <a:pt x="221" y="108"/>
                    </a:cubicBezTo>
                    <a:cubicBezTo>
                      <a:pt x="221" y="90"/>
                      <a:pt x="235" y="76"/>
                      <a:pt x="252" y="76"/>
                    </a:cubicBezTo>
                    <a:close/>
                    <a:moveTo>
                      <a:pt x="165" y="76"/>
                    </a:moveTo>
                    <a:cubicBezTo>
                      <a:pt x="183" y="76"/>
                      <a:pt x="197" y="90"/>
                      <a:pt x="197" y="108"/>
                    </a:cubicBezTo>
                    <a:cubicBezTo>
                      <a:pt x="197" y="125"/>
                      <a:pt x="183" y="139"/>
                      <a:pt x="165" y="139"/>
                    </a:cubicBezTo>
                    <a:cubicBezTo>
                      <a:pt x="148" y="139"/>
                      <a:pt x="134" y="125"/>
                      <a:pt x="134" y="108"/>
                    </a:cubicBezTo>
                    <a:cubicBezTo>
                      <a:pt x="134" y="90"/>
                      <a:pt x="148" y="76"/>
                      <a:pt x="165" y="76"/>
                    </a:cubicBezTo>
                    <a:close/>
                    <a:moveTo>
                      <a:pt x="45" y="108"/>
                    </a:moveTo>
                    <a:cubicBezTo>
                      <a:pt x="45" y="90"/>
                      <a:pt x="59" y="76"/>
                      <a:pt x="76" y="76"/>
                    </a:cubicBezTo>
                    <a:cubicBezTo>
                      <a:pt x="94" y="76"/>
                      <a:pt x="108" y="90"/>
                      <a:pt x="108" y="108"/>
                    </a:cubicBezTo>
                    <a:cubicBezTo>
                      <a:pt x="108" y="125"/>
                      <a:pt x="94" y="139"/>
                      <a:pt x="76" y="139"/>
                    </a:cubicBezTo>
                    <a:cubicBezTo>
                      <a:pt x="59" y="139"/>
                      <a:pt x="45" y="125"/>
                      <a:pt x="45" y="108"/>
                    </a:cubicBezTo>
                    <a:close/>
                    <a:moveTo>
                      <a:pt x="978" y="716"/>
                    </a:moveTo>
                    <a:cubicBezTo>
                      <a:pt x="978" y="733"/>
                      <a:pt x="963" y="748"/>
                      <a:pt x="946" y="748"/>
                    </a:cubicBezTo>
                    <a:cubicBezTo>
                      <a:pt x="116" y="748"/>
                      <a:pt x="116" y="748"/>
                      <a:pt x="116" y="748"/>
                    </a:cubicBezTo>
                    <a:cubicBezTo>
                      <a:pt x="98" y="748"/>
                      <a:pt x="84" y="733"/>
                      <a:pt x="84" y="716"/>
                    </a:cubicBezTo>
                    <a:cubicBezTo>
                      <a:pt x="84" y="241"/>
                      <a:pt x="84" y="241"/>
                      <a:pt x="84" y="241"/>
                    </a:cubicBezTo>
                    <a:cubicBezTo>
                      <a:pt x="84" y="223"/>
                      <a:pt x="98" y="209"/>
                      <a:pt x="116" y="209"/>
                    </a:cubicBezTo>
                    <a:cubicBezTo>
                      <a:pt x="946" y="209"/>
                      <a:pt x="946" y="209"/>
                      <a:pt x="946" y="209"/>
                    </a:cubicBezTo>
                    <a:cubicBezTo>
                      <a:pt x="963" y="209"/>
                      <a:pt x="978" y="223"/>
                      <a:pt x="978" y="241"/>
                    </a:cubicBezTo>
                    <a:lnTo>
                      <a:pt x="978" y="7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46569"/>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DBFD61D2-6D3E-47DE-8339-284AD62A3BCF}"/>
                </a:ext>
              </a:extLst>
            </p:cNvPr>
            <p:cNvSpPr/>
            <p:nvPr/>
          </p:nvSpPr>
          <p:spPr>
            <a:xfrm>
              <a:off x="4582274" y="2860443"/>
              <a:ext cx="3027453" cy="1137115"/>
            </a:xfrm>
            <a:prstGeom prst="rect">
              <a:avLst/>
            </a:prstGeom>
          </p:spPr>
          <p:txBody>
            <a:bodyPr wrap="square" lIns="91436" tIns="45718" rIns="91436" bIns="45718"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FF9E16"/>
                  </a:solidFill>
                  <a:effectLst/>
                  <a:uLnTx/>
                  <a:uFillTx/>
                  <a:latin typeface="Calibri"/>
                  <a:ea typeface="+mn-ea"/>
                  <a:cs typeface="+mn-cs"/>
                </a:rPr>
                <a:t>DEMO</a:t>
              </a:r>
            </a:p>
          </p:txBody>
        </p:sp>
      </p:grpSp>
    </p:spTree>
    <p:extLst>
      <p:ext uri="{BB962C8B-B14F-4D97-AF65-F5344CB8AC3E}">
        <p14:creationId xmlns:p14="http://schemas.microsoft.com/office/powerpoint/2010/main" val="77745012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EDL Automation for </a:t>
            </a:r>
            <a:br>
              <a:rPr lang="en-US" dirty="0"/>
            </a:br>
            <a:r>
              <a:rPr lang="en-US" dirty="0"/>
              <a:t>Study Personnel, Organizations &amp; Products</a:t>
            </a:r>
          </a:p>
        </p:txBody>
      </p:sp>
      <p:sp>
        <p:nvSpPr>
          <p:cNvPr id="3" name="Content Placeholder 2"/>
          <p:cNvSpPr>
            <a:spLocks noGrp="1"/>
          </p:cNvSpPr>
          <p:nvPr>
            <p:ph idx="1"/>
          </p:nvPr>
        </p:nvSpPr>
        <p:spPr>
          <a:xfrm>
            <a:off x="826624" y="1155064"/>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allows users to apply </a:t>
            </a:r>
            <a:r>
              <a:rPr lang="en-US" sz="1600" i="1" dirty="0"/>
              <a:t>EDL Item Templates </a:t>
            </a:r>
            <a:r>
              <a:rPr lang="en-US" sz="1600" dirty="0"/>
              <a:t>to specific roles for a </a:t>
            </a:r>
            <a:r>
              <a:rPr lang="en-US" sz="1600" i="1" dirty="0"/>
              <a:t>Study Person</a:t>
            </a:r>
            <a:r>
              <a:rPr lang="en-US" sz="1600" dirty="0"/>
              <a:t>, </a:t>
            </a:r>
            <a:r>
              <a:rPr lang="en-US" sz="1600" i="1" dirty="0"/>
              <a:t>Study Organization</a:t>
            </a:r>
            <a:r>
              <a:rPr lang="en-US" sz="1600" dirty="0"/>
              <a:t>, and </a:t>
            </a:r>
            <a:r>
              <a:rPr lang="en-US" sz="1600" i="1" dirty="0"/>
              <a:t>Study Product </a:t>
            </a:r>
            <a:r>
              <a:rPr lang="en-US" sz="1600" dirty="0"/>
              <a:t>in a given study. Vault automatically creates </a:t>
            </a:r>
            <a:r>
              <a:rPr lang="en-US" sz="1600" i="1" dirty="0"/>
              <a:t>EDL Items </a:t>
            </a:r>
            <a:r>
              <a:rPr lang="en-US" sz="1600" dirty="0"/>
              <a:t>that match on a </a:t>
            </a:r>
            <a:r>
              <a:rPr lang="en-US" sz="1600" i="1" dirty="0"/>
              <a:t>Person</a:t>
            </a:r>
            <a:r>
              <a:rPr lang="en-US" sz="1600" dirty="0"/>
              <a:t>, </a:t>
            </a:r>
            <a:r>
              <a:rPr lang="en-US" sz="1600" i="1" dirty="0"/>
              <a:t>Organization</a:t>
            </a:r>
            <a:r>
              <a:rPr lang="en-US" sz="1600" dirty="0"/>
              <a:t>, or </a:t>
            </a:r>
            <a:r>
              <a:rPr lang="en-US" sz="1600" i="1" dirty="0"/>
              <a:t>Product</a:t>
            </a:r>
            <a:r>
              <a:rPr lang="en-US" sz="1600" dirty="0"/>
              <a:t> when those are added to a study, and it links the new </a:t>
            </a:r>
            <a:r>
              <a:rPr lang="en-US" sz="1600" i="1" dirty="0"/>
              <a:t>EDL Items</a:t>
            </a:r>
            <a:r>
              <a:rPr lang="en-US" sz="1600" dirty="0"/>
              <a:t> to open milestones based on template configuration</a:t>
            </a:r>
          </a:p>
          <a:p>
            <a:pPr>
              <a:spcBef>
                <a:spcPts val="600"/>
              </a:spcBef>
              <a:spcAft>
                <a:spcPts val="1200"/>
              </a:spcAft>
            </a:pPr>
            <a:r>
              <a:rPr lang="en-US" sz="2000" dirty="0"/>
              <a:t>Business Justification</a:t>
            </a:r>
          </a:p>
          <a:p>
            <a:pPr marL="457200" lvl="1" indent="0">
              <a:spcAft>
                <a:spcPts val="1200"/>
              </a:spcAft>
              <a:buNone/>
            </a:pPr>
            <a:r>
              <a:rPr lang="en-US" sz="1600" dirty="0"/>
              <a:t>This feature alleviates the resourcing effort – whether currently a manual Vault process or tracked outside of Vault in a spreadsheet – to relate an </a:t>
            </a:r>
            <a:r>
              <a:rPr lang="en-US" sz="1600" i="1" dirty="0"/>
              <a:t>EDL Item </a:t>
            </a:r>
            <a:r>
              <a:rPr lang="en-US" sz="1600" dirty="0"/>
              <a:t>to a </a:t>
            </a:r>
            <a:r>
              <a:rPr lang="en-US" sz="1600" i="1" dirty="0"/>
              <a:t>Study Person</a:t>
            </a:r>
            <a:r>
              <a:rPr lang="en-US" sz="1600" dirty="0"/>
              <a:t>, </a:t>
            </a:r>
            <a:r>
              <a:rPr lang="en-US" sz="1600" i="1" dirty="0"/>
              <a:t>Study Organization</a:t>
            </a:r>
            <a:r>
              <a:rPr lang="en-US" sz="1600" dirty="0"/>
              <a:t>, and </a:t>
            </a:r>
            <a:r>
              <a:rPr lang="en-US" sz="1600" i="1" dirty="0"/>
              <a:t>Study Product </a:t>
            </a:r>
            <a:r>
              <a:rPr lang="en-US" sz="1600" dirty="0"/>
              <a:t>or to maintain the correct # Expected for personnel-related documents</a:t>
            </a:r>
          </a:p>
          <a:p>
            <a:pPr>
              <a:spcBef>
                <a:spcPts val="600"/>
              </a:spcBef>
              <a:spcAft>
                <a:spcPts val="1200"/>
              </a:spcAft>
            </a:pPr>
            <a:r>
              <a:rPr lang="en-US" sz="2000" dirty="0"/>
              <a:t>Considerations</a:t>
            </a:r>
          </a:p>
          <a:p>
            <a:pPr marL="457200" lvl="1" indent="0">
              <a:spcAft>
                <a:spcPts val="1200"/>
              </a:spcAft>
              <a:buNone/>
            </a:pPr>
            <a:r>
              <a:rPr lang="en-US" sz="1600" dirty="0"/>
              <a:t>This feature is available for configuration in vaults with (1) Clinical EDL Template Refactor and (2) Person &amp; Organization Migration features enabled</a:t>
            </a:r>
          </a:p>
          <a:p>
            <a:pPr marL="457200" lvl="1" indent="0">
              <a:spcAft>
                <a:spcPts val="1200"/>
              </a:spcAft>
              <a:buNone/>
            </a:pPr>
            <a:r>
              <a:rPr lang="en-US" sz="1600" dirty="0"/>
              <a:t>Clients who are using ad hoc events to create milestones and increment # Expected for personnel changes should evaluate whether to modify their processes when adopting this feature</a:t>
            </a:r>
          </a:p>
          <a:p>
            <a:pPr marL="0" indent="0">
              <a:buNone/>
            </a:pPr>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9" name="Picture 8">
            <a:extLst>
              <a:ext uri="{FF2B5EF4-FFF2-40B4-BE49-F238E27FC236}">
                <a16:creationId xmlns:a16="http://schemas.microsoft.com/office/drawing/2014/main" id="{2C9ECB08-C9B2-4CEE-B1E8-1D9C944ACB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65633223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76303" y="70000"/>
            <a:ext cx="10470119" cy="1127488"/>
          </a:xfrm>
        </p:spPr>
        <p:txBody>
          <a:bodyPr/>
          <a:lstStyle/>
          <a:p>
            <a:r>
              <a:rPr lang="en-US" dirty="0"/>
              <a:t>EDL Item Upload Visibility Update</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To access the Upload action on EDL Item records, Vault now requires users to have Edit permission on the EDL Item object, and if Sharing Settings are enabled, the user must also be in an Editor role </a:t>
            </a:r>
          </a:p>
          <a:p>
            <a:pPr>
              <a:spcAft>
                <a:spcPts val="1200"/>
              </a:spcAft>
            </a:pPr>
            <a:r>
              <a:rPr lang="en-US" sz="2000" dirty="0"/>
              <a:t>Business Justification</a:t>
            </a:r>
          </a:p>
          <a:p>
            <a:pPr marL="457200" lvl="1" indent="0">
              <a:spcAft>
                <a:spcPts val="1200"/>
              </a:spcAft>
              <a:buNone/>
            </a:pPr>
            <a:r>
              <a:rPr lang="en-US" sz="1600" dirty="0"/>
              <a:t>This feature makes the permission checks for the Upload to EDL Item action consistent with other permission checks across the system</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84705911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574FD40-4CE1-424A-BDC3-9A00E38A8B71}"/>
              </a:ext>
            </a:extLst>
          </p:cNvPr>
          <p:cNvSpPr txBox="1">
            <a:spLocks/>
          </p:cNvSpPr>
          <p:nvPr/>
        </p:nvSpPr>
        <p:spPr>
          <a:xfrm>
            <a:off x="1026114" y="4912413"/>
            <a:ext cx="10178037" cy="943828"/>
          </a:xfrm>
          <a:prstGeom prst="rect">
            <a:avLst/>
          </a:prstGeom>
        </p:spPr>
        <p:txBody>
          <a:bodyPr anchor="ctr">
            <a:noAutofit/>
          </a:bodyPr>
          <a:lstStyle>
            <a:lvl1pPr marL="0" indent="0" algn="ctr" defTabSz="914400" rtl="0" eaLnBrk="1" latinLnBrk="0" hangingPunct="1">
              <a:lnSpc>
                <a:spcPct val="100000"/>
              </a:lnSpc>
              <a:spcBef>
                <a:spcPts val="1200"/>
              </a:spcBef>
              <a:buClr>
                <a:schemeClr val="tx2"/>
              </a:buClr>
              <a:buFont typeface="Arial" panose="020B0604020202020204" pitchFamily="34" charset="0"/>
              <a:buNone/>
              <a:defRPr sz="6000" kern="1200">
                <a:solidFill>
                  <a:schemeClr val="bg1"/>
                </a:solidFill>
                <a:latin typeface="+mn-lt"/>
                <a:ea typeface="+mn-ea"/>
                <a:cs typeface="+mn-cs"/>
              </a:defRPr>
            </a:lvl1pPr>
            <a:lvl2pPr marL="487668" indent="0" algn="l" defTabSz="914400" rtl="0" eaLnBrk="1" latinLnBrk="0" hangingPunct="1">
              <a:lnSpc>
                <a:spcPct val="100000"/>
              </a:lnSpc>
              <a:spcBef>
                <a:spcPts val="100"/>
              </a:spcBef>
              <a:buFont typeface="Calibri" panose="020F0502020204030204" pitchFamily="34" charset="0"/>
              <a:buNone/>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EDL Automation for Study Personnel, Organizations &amp; Products</a:t>
            </a:r>
          </a:p>
        </p:txBody>
      </p:sp>
      <p:grpSp>
        <p:nvGrpSpPr>
          <p:cNvPr id="11" name="Group 10">
            <a:extLst>
              <a:ext uri="{FF2B5EF4-FFF2-40B4-BE49-F238E27FC236}">
                <a16:creationId xmlns:a16="http://schemas.microsoft.com/office/drawing/2014/main" id="{24572BD3-832C-44FD-9FA6-B2228B2D4F92}"/>
              </a:ext>
            </a:extLst>
          </p:cNvPr>
          <p:cNvGrpSpPr/>
          <p:nvPr/>
        </p:nvGrpSpPr>
        <p:grpSpPr>
          <a:xfrm>
            <a:off x="4676348" y="1718493"/>
            <a:ext cx="2839304" cy="2217244"/>
            <a:chOff x="4349349" y="1889762"/>
            <a:chExt cx="3493302" cy="2727958"/>
          </a:xfrm>
        </p:grpSpPr>
        <p:grpSp>
          <p:nvGrpSpPr>
            <p:cNvPr id="12" name="Group 4">
              <a:extLst>
                <a:ext uri="{FF2B5EF4-FFF2-40B4-BE49-F238E27FC236}">
                  <a16:creationId xmlns:a16="http://schemas.microsoft.com/office/drawing/2014/main" id="{714BD85D-EE1F-427D-9651-DD24105C795F}"/>
                </a:ext>
              </a:extLst>
            </p:cNvPr>
            <p:cNvGrpSpPr>
              <a:grpSpLocks noChangeAspect="1"/>
            </p:cNvGrpSpPr>
            <p:nvPr userDrawn="1"/>
          </p:nvGrpSpPr>
          <p:grpSpPr bwMode="auto">
            <a:xfrm>
              <a:off x="4349349" y="1889762"/>
              <a:ext cx="3493302" cy="2727958"/>
              <a:chOff x="1074" y="0"/>
              <a:chExt cx="5532" cy="4320"/>
            </a:xfrm>
            <a:solidFill>
              <a:schemeClr val="bg1"/>
            </a:solidFill>
          </p:grpSpPr>
          <p:sp>
            <p:nvSpPr>
              <p:cNvPr id="14" name="Freeform 5">
                <a:extLst>
                  <a:ext uri="{FF2B5EF4-FFF2-40B4-BE49-F238E27FC236}">
                    <a16:creationId xmlns:a16="http://schemas.microsoft.com/office/drawing/2014/main" id="{917833D3-33F5-4502-AA69-4419425D47C9}"/>
                  </a:ext>
                </a:extLst>
              </p:cNvPr>
              <p:cNvSpPr>
                <a:spLocks/>
              </p:cNvSpPr>
              <p:nvPr userDrawn="1"/>
            </p:nvSpPr>
            <p:spPr bwMode="auto">
              <a:xfrm>
                <a:off x="1636" y="1214"/>
                <a:ext cx="4407" cy="2559"/>
              </a:xfrm>
              <a:custGeom>
                <a:avLst/>
                <a:gdLst>
                  <a:gd name="T0" fmla="*/ 838 w 846"/>
                  <a:gd name="T1" fmla="*/ 0 h 491"/>
                  <a:gd name="T2" fmla="*/ 8 w 846"/>
                  <a:gd name="T3" fmla="*/ 0 h 491"/>
                  <a:gd name="T4" fmla="*/ 0 w 846"/>
                  <a:gd name="T5" fmla="*/ 8 h 491"/>
                  <a:gd name="T6" fmla="*/ 0 w 846"/>
                  <a:gd name="T7" fmla="*/ 483 h 491"/>
                  <a:gd name="T8" fmla="*/ 8 w 846"/>
                  <a:gd name="T9" fmla="*/ 491 h 491"/>
                  <a:gd name="T10" fmla="*/ 838 w 846"/>
                  <a:gd name="T11" fmla="*/ 491 h 491"/>
                  <a:gd name="T12" fmla="*/ 846 w 846"/>
                  <a:gd name="T13" fmla="*/ 483 h 491"/>
                  <a:gd name="T14" fmla="*/ 846 w 846"/>
                  <a:gd name="T15" fmla="*/ 8 h 491"/>
                  <a:gd name="T16" fmla="*/ 838 w 846"/>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6" h="491">
                    <a:moveTo>
                      <a:pt x="838" y="0"/>
                    </a:moveTo>
                    <a:cubicBezTo>
                      <a:pt x="8" y="0"/>
                      <a:pt x="8" y="0"/>
                      <a:pt x="8" y="0"/>
                    </a:cubicBezTo>
                    <a:cubicBezTo>
                      <a:pt x="4" y="0"/>
                      <a:pt x="0" y="4"/>
                      <a:pt x="0" y="8"/>
                    </a:cubicBezTo>
                    <a:cubicBezTo>
                      <a:pt x="0" y="483"/>
                      <a:pt x="0" y="483"/>
                      <a:pt x="0" y="483"/>
                    </a:cubicBezTo>
                    <a:cubicBezTo>
                      <a:pt x="0" y="487"/>
                      <a:pt x="4" y="491"/>
                      <a:pt x="8" y="491"/>
                    </a:cubicBezTo>
                    <a:cubicBezTo>
                      <a:pt x="838" y="491"/>
                      <a:pt x="838" y="491"/>
                      <a:pt x="838" y="491"/>
                    </a:cubicBezTo>
                    <a:cubicBezTo>
                      <a:pt x="842" y="491"/>
                      <a:pt x="846" y="487"/>
                      <a:pt x="846" y="483"/>
                    </a:cubicBezTo>
                    <a:cubicBezTo>
                      <a:pt x="846" y="8"/>
                      <a:pt x="846" y="8"/>
                      <a:pt x="846" y="8"/>
                    </a:cubicBezTo>
                    <a:cubicBezTo>
                      <a:pt x="846" y="4"/>
                      <a:pt x="842" y="0"/>
                      <a:pt x="83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6">
                <a:extLst>
                  <a:ext uri="{FF2B5EF4-FFF2-40B4-BE49-F238E27FC236}">
                    <a16:creationId xmlns:a16="http://schemas.microsoft.com/office/drawing/2014/main" id="{1821C4AC-E9A3-45C6-9A56-92A70BFBC44F}"/>
                  </a:ext>
                </a:extLst>
              </p:cNvPr>
              <p:cNvSpPr>
                <a:spLocks noEditPoints="1"/>
              </p:cNvSpPr>
              <p:nvPr userDrawn="1"/>
            </p:nvSpPr>
            <p:spPr bwMode="auto">
              <a:xfrm>
                <a:off x="1074" y="0"/>
                <a:ext cx="5532" cy="4320"/>
              </a:xfrm>
              <a:custGeom>
                <a:avLst/>
                <a:gdLst>
                  <a:gd name="T0" fmla="*/ 1038 w 1062"/>
                  <a:gd name="T1" fmla="*/ 0 h 829"/>
                  <a:gd name="T2" fmla="*/ 24 w 1062"/>
                  <a:gd name="T3" fmla="*/ 0 h 829"/>
                  <a:gd name="T4" fmla="*/ 0 w 1062"/>
                  <a:gd name="T5" fmla="*/ 24 h 829"/>
                  <a:gd name="T6" fmla="*/ 0 w 1062"/>
                  <a:gd name="T7" fmla="*/ 805 h 829"/>
                  <a:gd name="T8" fmla="*/ 24 w 1062"/>
                  <a:gd name="T9" fmla="*/ 829 h 829"/>
                  <a:gd name="T10" fmla="*/ 1038 w 1062"/>
                  <a:gd name="T11" fmla="*/ 829 h 829"/>
                  <a:gd name="T12" fmla="*/ 1062 w 1062"/>
                  <a:gd name="T13" fmla="*/ 805 h 829"/>
                  <a:gd name="T14" fmla="*/ 1062 w 1062"/>
                  <a:gd name="T15" fmla="*/ 24 h 829"/>
                  <a:gd name="T16" fmla="*/ 1038 w 1062"/>
                  <a:gd name="T17" fmla="*/ 0 h 829"/>
                  <a:gd name="T18" fmla="*/ 538 w 1062"/>
                  <a:gd name="T19" fmla="*/ 90 h 829"/>
                  <a:gd name="T20" fmla="*/ 552 w 1062"/>
                  <a:gd name="T21" fmla="*/ 75 h 829"/>
                  <a:gd name="T22" fmla="*/ 964 w 1062"/>
                  <a:gd name="T23" fmla="*/ 75 h 829"/>
                  <a:gd name="T24" fmla="*/ 977 w 1062"/>
                  <a:gd name="T25" fmla="*/ 90 h 829"/>
                  <a:gd name="T26" fmla="*/ 977 w 1062"/>
                  <a:gd name="T27" fmla="*/ 124 h 829"/>
                  <a:gd name="T28" fmla="*/ 964 w 1062"/>
                  <a:gd name="T29" fmla="*/ 139 h 829"/>
                  <a:gd name="T30" fmla="*/ 552 w 1062"/>
                  <a:gd name="T31" fmla="*/ 139 h 829"/>
                  <a:gd name="T32" fmla="*/ 538 w 1062"/>
                  <a:gd name="T33" fmla="*/ 124 h 829"/>
                  <a:gd name="T34" fmla="*/ 538 w 1062"/>
                  <a:gd name="T35" fmla="*/ 90 h 829"/>
                  <a:gd name="T36" fmla="*/ 252 w 1062"/>
                  <a:gd name="T37" fmla="*/ 76 h 829"/>
                  <a:gd name="T38" fmla="*/ 284 w 1062"/>
                  <a:gd name="T39" fmla="*/ 108 h 829"/>
                  <a:gd name="T40" fmla="*/ 252 w 1062"/>
                  <a:gd name="T41" fmla="*/ 139 h 829"/>
                  <a:gd name="T42" fmla="*/ 221 w 1062"/>
                  <a:gd name="T43" fmla="*/ 108 h 829"/>
                  <a:gd name="T44" fmla="*/ 252 w 1062"/>
                  <a:gd name="T45" fmla="*/ 76 h 829"/>
                  <a:gd name="T46" fmla="*/ 165 w 1062"/>
                  <a:gd name="T47" fmla="*/ 76 h 829"/>
                  <a:gd name="T48" fmla="*/ 197 w 1062"/>
                  <a:gd name="T49" fmla="*/ 108 h 829"/>
                  <a:gd name="T50" fmla="*/ 165 w 1062"/>
                  <a:gd name="T51" fmla="*/ 139 h 829"/>
                  <a:gd name="T52" fmla="*/ 134 w 1062"/>
                  <a:gd name="T53" fmla="*/ 108 h 829"/>
                  <a:gd name="T54" fmla="*/ 165 w 1062"/>
                  <a:gd name="T55" fmla="*/ 76 h 829"/>
                  <a:gd name="T56" fmla="*/ 45 w 1062"/>
                  <a:gd name="T57" fmla="*/ 108 h 829"/>
                  <a:gd name="T58" fmla="*/ 76 w 1062"/>
                  <a:gd name="T59" fmla="*/ 76 h 829"/>
                  <a:gd name="T60" fmla="*/ 108 w 1062"/>
                  <a:gd name="T61" fmla="*/ 108 h 829"/>
                  <a:gd name="T62" fmla="*/ 76 w 1062"/>
                  <a:gd name="T63" fmla="*/ 139 h 829"/>
                  <a:gd name="T64" fmla="*/ 45 w 1062"/>
                  <a:gd name="T65" fmla="*/ 108 h 829"/>
                  <a:gd name="T66" fmla="*/ 978 w 1062"/>
                  <a:gd name="T67" fmla="*/ 716 h 829"/>
                  <a:gd name="T68" fmla="*/ 946 w 1062"/>
                  <a:gd name="T69" fmla="*/ 748 h 829"/>
                  <a:gd name="T70" fmla="*/ 116 w 1062"/>
                  <a:gd name="T71" fmla="*/ 748 h 829"/>
                  <a:gd name="T72" fmla="*/ 84 w 1062"/>
                  <a:gd name="T73" fmla="*/ 716 h 829"/>
                  <a:gd name="T74" fmla="*/ 84 w 1062"/>
                  <a:gd name="T75" fmla="*/ 241 h 829"/>
                  <a:gd name="T76" fmla="*/ 116 w 1062"/>
                  <a:gd name="T77" fmla="*/ 209 h 829"/>
                  <a:gd name="T78" fmla="*/ 946 w 1062"/>
                  <a:gd name="T79" fmla="*/ 209 h 829"/>
                  <a:gd name="T80" fmla="*/ 978 w 1062"/>
                  <a:gd name="T81" fmla="*/ 241 h 829"/>
                  <a:gd name="T82" fmla="*/ 978 w 1062"/>
                  <a:gd name="T83" fmla="*/ 7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829">
                    <a:moveTo>
                      <a:pt x="1038" y="0"/>
                    </a:moveTo>
                    <a:cubicBezTo>
                      <a:pt x="24" y="0"/>
                      <a:pt x="24" y="0"/>
                      <a:pt x="24" y="0"/>
                    </a:cubicBezTo>
                    <a:cubicBezTo>
                      <a:pt x="11" y="0"/>
                      <a:pt x="0" y="11"/>
                      <a:pt x="0" y="24"/>
                    </a:cubicBezTo>
                    <a:cubicBezTo>
                      <a:pt x="0" y="805"/>
                      <a:pt x="0" y="805"/>
                      <a:pt x="0" y="805"/>
                    </a:cubicBezTo>
                    <a:cubicBezTo>
                      <a:pt x="0" y="819"/>
                      <a:pt x="11" y="829"/>
                      <a:pt x="24" y="829"/>
                    </a:cubicBezTo>
                    <a:cubicBezTo>
                      <a:pt x="1038" y="829"/>
                      <a:pt x="1038" y="829"/>
                      <a:pt x="1038" y="829"/>
                    </a:cubicBezTo>
                    <a:cubicBezTo>
                      <a:pt x="1051" y="829"/>
                      <a:pt x="1062" y="819"/>
                      <a:pt x="1062" y="805"/>
                    </a:cubicBezTo>
                    <a:cubicBezTo>
                      <a:pt x="1062" y="24"/>
                      <a:pt x="1062" y="24"/>
                      <a:pt x="1062" y="24"/>
                    </a:cubicBezTo>
                    <a:cubicBezTo>
                      <a:pt x="1062" y="11"/>
                      <a:pt x="1051" y="0"/>
                      <a:pt x="1038" y="0"/>
                    </a:cubicBezTo>
                    <a:close/>
                    <a:moveTo>
                      <a:pt x="538" y="90"/>
                    </a:moveTo>
                    <a:cubicBezTo>
                      <a:pt x="538" y="82"/>
                      <a:pt x="544" y="75"/>
                      <a:pt x="552" y="75"/>
                    </a:cubicBezTo>
                    <a:cubicBezTo>
                      <a:pt x="964" y="75"/>
                      <a:pt x="964" y="75"/>
                      <a:pt x="964" y="75"/>
                    </a:cubicBezTo>
                    <a:cubicBezTo>
                      <a:pt x="971" y="75"/>
                      <a:pt x="977" y="82"/>
                      <a:pt x="977" y="90"/>
                    </a:cubicBezTo>
                    <a:cubicBezTo>
                      <a:pt x="977" y="124"/>
                      <a:pt x="977" y="124"/>
                      <a:pt x="977" y="124"/>
                    </a:cubicBezTo>
                    <a:cubicBezTo>
                      <a:pt x="977" y="132"/>
                      <a:pt x="971" y="139"/>
                      <a:pt x="964" y="139"/>
                    </a:cubicBezTo>
                    <a:cubicBezTo>
                      <a:pt x="552" y="139"/>
                      <a:pt x="552" y="139"/>
                      <a:pt x="552" y="139"/>
                    </a:cubicBezTo>
                    <a:cubicBezTo>
                      <a:pt x="544" y="139"/>
                      <a:pt x="538" y="132"/>
                      <a:pt x="538" y="124"/>
                    </a:cubicBezTo>
                    <a:lnTo>
                      <a:pt x="538" y="90"/>
                    </a:lnTo>
                    <a:close/>
                    <a:moveTo>
                      <a:pt x="252" y="76"/>
                    </a:moveTo>
                    <a:cubicBezTo>
                      <a:pt x="270" y="76"/>
                      <a:pt x="284" y="90"/>
                      <a:pt x="284" y="108"/>
                    </a:cubicBezTo>
                    <a:cubicBezTo>
                      <a:pt x="284" y="125"/>
                      <a:pt x="270" y="139"/>
                      <a:pt x="252" y="139"/>
                    </a:cubicBezTo>
                    <a:cubicBezTo>
                      <a:pt x="235" y="139"/>
                      <a:pt x="221" y="125"/>
                      <a:pt x="221" y="108"/>
                    </a:cubicBezTo>
                    <a:cubicBezTo>
                      <a:pt x="221" y="90"/>
                      <a:pt x="235" y="76"/>
                      <a:pt x="252" y="76"/>
                    </a:cubicBezTo>
                    <a:close/>
                    <a:moveTo>
                      <a:pt x="165" y="76"/>
                    </a:moveTo>
                    <a:cubicBezTo>
                      <a:pt x="183" y="76"/>
                      <a:pt x="197" y="90"/>
                      <a:pt x="197" y="108"/>
                    </a:cubicBezTo>
                    <a:cubicBezTo>
                      <a:pt x="197" y="125"/>
                      <a:pt x="183" y="139"/>
                      <a:pt x="165" y="139"/>
                    </a:cubicBezTo>
                    <a:cubicBezTo>
                      <a:pt x="148" y="139"/>
                      <a:pt x="134" y="125"/>
                      <a:pt x="134" y="108"/>
                    </a:cubicBezTo>
                    <a:cubicBezTo>
                      <a:pt x="134" y="90"/>
                      <a:pt x="148" y="76"/>
                      <a:pt x="165" y="76"/>
                    </a:cubicBezTo>
                    <a:close/>
                    <a:moveTo>
                      <a:pt x="45" y="108"/>
                    </a:moveTo>
                    <a:cubicBezTo>
                      <a:pt x="45" y="90"/>
                      <a:pt x="59" y="76"/>
                      <a:pt x="76" y="76"/>
                    </a:cubicBezTo>
                    <a:cubicBezTo>
                      <a:pt x="94" y="76"/>
                      <a:pt x="108" y="90"/>
                      <a:pt x="108" y="108"/>
                    </a:cubicBezTo>
                    <a:cubicBezTo>
                      <a:pt x="108" y="125"/>
                      <a:pt x="94" y="139"/>
                      <a:pt x="76" y="139"/>
                    </a:cubicBezTo>
                    <a:cubicBezTo>
                      <a:pt x="59" y="139"/>
                      <a:pt x="45" y="125"/>
                      <a:pt x="45" y="108"/>
                    </a:cubicBezTo>
                    <a:close/>
                    <a:moveTo>
                      <a:pt x="978" y="716"/>
                    </a:moveTo>
                    <a:cubicBezTo>
                      <a:pt x="978" y="733"/>
                      <a:pt x="963" y="748"/>
                      <a:pt x="946" y="748"/>
                    </a:cubicBezTo>
                    <a:cubicBezTo>
                      <a:pt x="116" y="748"/>
                      <a:pt x="116" y="748"/>
                      <a:pt x="116" y="748"/>
                    </a:cubicBezTo>
                    <a:cubicBezTo>
                      <a:pt x="98" y="748"/>
                      <a:pt x="84" y="733"/>
                      <a:pt x="84" y="716"/>
                    </a:cubicBezTo>
                    <a:cubicBezTo>
                      <a:pt x="84" y="241"/>
                      <a:pt x="84" y="241"/>
                      <a:pt x="84" y="241"/>
                    </a:cubicBezTo>
                    <a:cubicBezTo>
                      <a:pt x="84" y="223"/>
                      <a:pt x="98" y="209"/>
                      <a:pt x="116" y="209"/>
                    </a:cubicBezTo>
                    <a:cubicBezTo>
                      <a:pt x="946" y="209"/>
                      <a:pt x="946" y="209"/>
                      <a:pt x="946" y="209"/>
                    </a:cubicBezTo>
                    <a:cubicBezTo>
                      <a:pt x="963" y="209"/>
                      <a:pt x="978" y="223"/>
                      <a:pt x="978" y="241"/>
                    </a:cubicBezTo>
                    <a:lnTo>
                      <a:pt x="978" y="7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sp>
          <p:nvSpPr>
            <p:cNvPr id="13" name="Rectangle 12">
              <a:extLst>
                <a:ext uri="{FF2B5EF4-FFF2-40B4-BE49-F238E27FC236}">
                  <a16:creationId xmlns:a16="http://schemas.microsoft.com/office/drawing/2014/main" id="{DBFD61D2-6D3E-47DE-8339-284AD62A3BCF}"/>
                </a:ext>
              </a:extLst>
            </p:cNvPr>
            <p:cNvSpPr/>
            <p:nvPr/>
          </p:nvSpPr>
          <p:spPr>
            <a:xfrm>
              <a:off x="4582274" y="2860443"/>
              <a:ext cx="3027453" cy="1137115"/>
            </a:xfrm>
            <a:prstGeom prst="rect">
              <a:avLst/>
            </a:prstGeom>
          </p:spPr>
          <p:txBody>
            <a:bodyPr wrap="square" lIns="91436" tIns="45718" rIns="91436" bIns="45718" anchor="ctr">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tx2"/>
                  </a:solidFill>
                  <a:effectLst/>
                  <a:uLnTx/>
                  <a:uFillTx/>
                </a:rPr>
                <a:t>DEMO</a:t>
              </a:r>
            </a:p>
          </p:txBody>
        </p:sp>
      </p:grpSp>
    </p:spTree>
    <p:extLst>
      <p:ext uri="{BB962C8B-B14F-4D97-AF65-F5344CB8AC3E}">
        <p14:creationId xmlns:p14="http://schemas.microsoft.com/office/powerpoint/2010/main" val="376930898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Pre-Save Field Defaulting</a:t>
            </a:r>
          </a:p>
        </p:txBody>
      </p:sp>
      <p:sp>
        <p:nvSpPr>
          <p:cNvPr id="3" name="Content Placeholder 2"/>
          <p:cNvSpPr>
            <a:spLocks noGrp="1"/>
          </p:cNvSpPr>
          <p:nvPr>
            <p:ph idx="1"/>
          </p:nvPr>
        </p:nvSpPr>
        <p:spPr>
          <a:xfrm>
            <a:off x="826624" y="1066800"/>
            <a:ext cx="4360231" cy="5352402"/>
          </a:xfrm>
        </p:spPr>
        <p:txBody>
          <a:bodyPr/>
          <a:lstStyle/>
          <a:p>
            <a:pPr>
              <a:spcBef>
                <a:spcPts val="600"/>
              </a:spcBef>
              <a:spcAft>
                <a:spcPts val="1200"/>
              </a:spcAft>
            </a:pPr>
            <a:r>
              <a:rPr lang="en-US" sz="2000" dirty="0"/>
              <a:t>Overview</a:t>
            </a:r>
          </a:p>
          <a:p>
            <a:pPr marL="457200" lvl="1" indent="0">
              <a:spcAft>
                <a:spcPts val="1200"/>
              </a:spcAft>
              <a:buNone/>
            </a:pPr>
            <a:r>
              <a:rPr lang="en-US" sz="1600" dirty="0"/>
              <a:t>You are now able to modify the study/personnel (Controlling filed) value and that will dynamically cause the product (Controlled) field to update in real time while in Edit mode (default in the UI), rather than updating post-save as previously </a:t>
            </a:r>
          </a:p>
          <a:p>
            <a:pPr>
              <a:spcBef>
                <a:spcPts val="600"/>
              </a:spcBef>
              <a:spcAft>
                <a:spcPts val="1200"/>
              </a:spcAft>
            </a:pPr>
            <a:r>
              <a:rPr lang="en-US" sz="2000" dirty="0"/>
              <a:t>Business Justification</a:t>
            </a:r>
          </a:p>
          <a:p>
            <a:pPr marL="457200" lvl="1" indent="0">
              <a:spcAft>
                <a:spcPts val="1200"/>
              </a:spcAft>
              <a:buNone/>
            </a:pPr>
            <a:r>
              <a:rPr lang="en-US" sz="1600" dirty="0"/>
              <a:t>Customers identified post-save behavior as confusing, because it was not always clear what will happen to a controlled field when you were modifying a controlling field </a:t>
            </a:r>
          </a:p>
          <a:p>
            <a:pPr>
              <a:spcBef>
                <a:spcPts val="600"/>
              </a:spcBef>
              <a:spcAft>
                <a:spcPts val="1200"/>
              </a:spcAft>
            </a:pPr>
            <a:r>
              <a:rPr lang="en-US" sz="2000" dirty="0"/>
              <a:t>Considerations</a:t>
            </a:r>
          </a:p>
          <a:p>
            <a:pPr marL="457200" lvl="1" indent="0">
              <a:spcAft>
                <a:spcPts val="1200"/>
              </a:spcAft>
              <a:buNone/>
            </a:pPr>
            <a:r>
              <a:rPr lang="en-US" sz="1600" dirty="0"/>
              <a:t>If you have field dependencies on a controlled field, those will be overridden by the defaulting</a:t>
            </a:r>
          </a:p>
          <a:p>
            <a:pPr marL="457200" lvl="1" indent="0">
              <a:spcAft>
                <a:spcPts val="1200"/>
              </a:spcAft>
              <a:buNone/>
            </a:pPr>
            <a:endParaRPr lang="en-US" sz="1600" dirty="0"/>
          </a:p>
          <a:p>
            <a:pPr marL="457200" lvl="1" indent="0">
              <a:spcAft>
                <a:spcPts val="1200"/>
              </a:spcAft>
              <a:buNone/>
            </a:pPr>
            <a:endParaRPr lang="en-US" sz="16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2" name="Picture 11">
            <a:extLst>
              <a:ext uri="{FF2B5EF4-FFF2-40B4-BE49-F238E27FC236}">
                <a16:creationId xmlns:a16="http://schemas.microsoft.com/office/drawing/2014/main" id="{CCF06BA1-E1BB-4242-9D56-57028C5359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5408" y="2841274"/>
            <a:ext cx="2606495" cy="3427849"/>
          </a:xfrm>
          <a:prstGeom prst="rect">
            <a:avLst/>
          </a:prstGeom>
        </p:spPr>
      </p:pic>
      <p:sp>
        <p:nvSpPr>
          <p:cNvPr id="14" name="Rectangle 13">
            <a:extLst>
              <a:ext uri="{FF2B5EF4-FFF2-40B4-BE49-F238E27FC236}">
                <a16:creationId xmlns:a16="http://schemas.microsoft.com/office/drawing/2014/main" id="{2BDD6267-175B-4DC3-B4FE-141320FA23B7}"/>
              </a:ext>
            </a:extLst>
          </p:cNvPr>
          <p:cNvSpPr/>
          <p:nvPr/>
        </p:nvSpPr>
        <p:spPr>
          <a:xfrm>
            <a:off x="8069008" y="4591369"/>
            <a:ext cx="2167759" cy="15206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6B7577-ED97-4B52-9D41-447A3175EC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2987" y="1097640"/>
            <a:ext cx="2686289" cy="3500189"/>
          </a:xfrm>
          <a:prstGeom prst="rect">
            <a:avLst/>
          </a:prstGeom>
        </p:spPr>
      </p:pic>
      <p:sp>
        <p:nvSpPr>
          <p:cNvPr id="13" name="Rectangle 12">
            <a:extLst>
              <a:ext uri="{FF2B5EF4-FFF2-40B4-BE49-F238E27FC236}">
                <a16:creationId xmlns:a16="http://schemas.microsoft.com/office/drawing/2014/main" id="{4EC43914-D245-4F61-9A90-BB7A87FAA171}"/>
              </a:ext>
            </a:extLst>
          </p:cNvPr>
          <p:cNvSpPr/>
          <p:nvPr/>
        </p:nvSpPr>
        <p:spPr>
          <a:xfrm>
            <a:off x="5737176" y="2980414"/>
            <a:ext cx="1852448" cy="138663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23555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Auto-Number Envelope Record for </a:t>
            </a:r>
            <a:br>
              <a:rPr lang="en-US" dirty="0"/>
            </a:br>
            <a:r>
              <a:rPr lang="en-US" dirty="0"/>
              <a:t>Multi-Document Workflow</a:t>
            </a:r>
          </a:p>
        </p:txBody>
      </p:sp>
      <p:sp>
        <p:nvSpPr>
          <p:cNvPr id="3" name="Content Placeholder 2"/>
          <p:cNvSpPr>
            <a:spLocks noGrp="1"/>
          </p:cNvSpPr>
          <p:nvPr>
            <p:ph idx="1"/>
          </p:nvPr>
        </p:nvSpPr>
        <p:spPr>
          <a:xfrm>
            <a:off x="270276" y="1066800"/>
            <a:ext cx="4454124"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Admins can now configure a multi-document workflow to automatically generate the name for the Envelope record </a:t>
            </a:r>
          </a:p>
          <a:p>
            <a:pPr marL="457200" lvl="1" indent="0">
              <a:spcAft>
                <a:spcPts val="1200"/>
              </a:spcAft>
              <a:buNone/>
            </a:pPr>
            <a:r>
              <a:rPr lang="en-US" sz="1600" dirty="0"/>
              <a:t>The name can consist or any string and a token for a unique number  </a:t>
            </a:r>
          </a:p>
          <a:p>
            <a:pPr marL="457200" lvl="1" indent="0">
              <a:spcAft>
                <a:spcPts val="1200"/>
              </a:spcAft>
              <a:buNone/>
            </a:pPr>
            <a:r>
              <a:rPr lang="en-US" sz="1600" dirty="0"/>
              <a:t>If enabled the workflow name is read-only in the start dialogue</a:t>
            </a:r>
          </a:p>
          <a:p>
            <a:pPr>
              <a:spcBef>
                <a:spcPts val="600"/>
              </a:spcBef>
              <a:spcAft>
                <a:spcPts val="1200"/>
              </a:spcAft>
            </a:pPr>
            <a:r>
              <a:rPr lang="en-US" sz="2000" dirty="0"/>
              <a:t>Business Justification</a:t>
            </a:r>
          </a:p>
          <a:p>
            <a:pPr marL="457200" lvl="1" indent="0">
              <a:spcAft>
                <a:spcPts val="1200"/>
              </a:spcAft>
              <a:buNone/>
            </a:pPr>
            <a:r>
              <a:rPr lang="en-US" sz="1600" dirty="0"/>
              <a:t>This feature ensures efficiency, uniqueness and consistency of envelope names</a:t>
            </a:r>
          </a:p>
          <a:p>
            <a:pPr marL="457200" lvl="1" indent="0">
              <a:spcAft>
                <a:spcPts val="1200"/>
              </a:spcAft>
              <a:buNone/>
            </a:pPr>
            <a:r>
              <a:rPr lang="en-US" sz="1600" dirty="0"/>
              <a:t>As a result this can reduce training overhead</a:t>
            </a:r>
          </a:p>
          <a:p>
            <a:pPr>
              <a:spcBef>
                <a:spcPts val="600"/>
              </a:spcBef>
              <a:spcAft>
                <a:spcPts val="1200"/>
              </a:spcAft>
            </a:pPr>
            <a:r>
              <a:rPr lang="en-US" sz="2000" dirty="0"/>
              <a:t>Considerations</a:t>
            </a:r>
          </a:p>
          <a:p>
            <a:pPr marL="457200" lvl="1" indent="0">
              <a:spcAft>
                <a:spcPts val="1200"/>
              </a:spcAft>
              <a:buNone/>
            </a:pPr>
            <a:r>
              <a:rPr lang="en-US" sz="1600" dirty="0"/>
              <a:t>It’s recommend using the term ‘multi-document’ in the name to differentiate from single document tasks</a:t>
            </a:r>
          </a:p>
          <a:p>
            <a:endParaRPr lang="en-US" dirty="0"/>
          </a:p>
        </p:txBody>
      </p:sp>
      <p:graphicFrame>
        <p:nvGraphicFramePr>
          <p:cNvPr id="7" name="Table 6"/>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7" name="Picture 16" descr="Icons_PPT_B-White_Old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pic>
        <p:nvPicPr>
          <p:cNvPr id="6" name="Picture 5">
            <a:extLst>
              <a:ext uri="{FF2B5EF4-FFF2-40B4-BE49-F238E27FC236}">
                <a16:creationId xmlns:a16="http://schemas.microsoft.com/office/drawing/2014/main" id="{D9BB6CE9-1F2E-48B6-862A-D80BA3EC74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4597" y="3449256"/>
            <a:ext cx="5721610" cy="924452"/>
          </a:xfrm>
          <a:prstGeom prst="rect">
            <a:avLst/>
          </a:prstGeom>
          <a:ln>
            <a:solidFill>
              <a:schemeClr val="tx1"/>
            </a:solidFill>
          </a:ln>
        </p:spPr>
      </p:pic>
      <p:pic>
        <p:nvPicPr>
          <p:cNvPr id="12" name="Picture 11">
            <a:extLst>
              <a:ext uri="{FF2B5EF4-FFF2-40B4-BE49-F238E27FC236}">
                <a16:creationId xmlns:a16="http://schemas.microsoft.com/office/drawing/2014/main" id="{A04FCF0D-7C7A-4CA4-9ED5-917992E674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20189" y="4533758"/>
            <a:ext cx="4702214" cy="1865613"/>
          </a:xfrm>
          <a:prstGeom prst="rect">
            <a:avLst/>
          </a:prstGeom>
          <a:ln>
            <a:solidFill>
              <a:schemeClr val="tx1"/>
            </a:solidFill>
          </a:ln>
        </p:spPr>
      </p:pic>
      <p:pic>
        <p:nvPicPr>
          <p:cNvPr id="4" name="Picture 3">
            <a:extLst>
              <a:ext uri="{FF2B5EF4-FFF2-40B4-BE49-F238E27FC236}">
                <a16:creationId xmlns:a16="http://schemas.microsoft.com/office/drawing/2014/main" id="{89A4F1B7-C233-472A-A827-50E5937F28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4587" y="1194268"/>
            <a:ext cx="3240097" cy="2086582"/>
          </a:xfrm>
          <a:prstGeom prst="rect">
            <a:avLst/>
          </a:prstGeom>
          <a:ln>
            <a:solidFill>
              <a:schemeClr val="tx1"/>
            </a:solidFill>
          </a:ln>
        </p:spPr>
      </p:pic>
      <p:sp>
        <p:nvSpPr>
          <p:cNvPr id="13" name="Rectangle 12">
            <a:extLst>
              <a:ext uri="{FF2B5EF4-FFF2-40B4-BE49-F238E27FC236}">
                <a16:creationId xmlns:a16="http://schemas.microsoft.com/office/drawing/2014/main" id="{5B6EC34F-C3CF-46B4-854C-27D9FBBFB669}"/>
              </a:ext>
            </a:extLst>
          </p:cNvPr>
          <p:cNvSpPr/>
          <p:nvPr/>
        </p:nvSpPr>
        <p:spPr>
          <a:xfrm>
            <a:off x="6034587" y="1623759"/>
            <a:ext cx="1306013" cy="207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CF4926-F01F-49C1-B70A-CDBAC63BA49D}"/>
              </a:ext>
            </a:extLst>
          </p:cNvPr>
          <p:cNvSpPr/>
          <p:nvPr/>
        </p:nvSpPr>
        <p:spPr>
          <a:xfrm>
            <a:off x="5686425" y="3985810"/>
            <a:ext cx="1922464" cy="172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2A2D01-50FA-471A-A7E8-BC446243DCE6}"/>
              </a:ext>
            </a:extLst>
          </p:cNvPr>
          <p:cNvSpPr/>
          <p:nvPr/>
        </p:nvSpPr>
        <p:spPr>
          <a:xfrm>
            <a:off x="5355167" y="4538040"/>
            <a:ext cx="1318683" cy="172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94235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Individual Audit Filters</a:t>
            </a:r>
          </a:p>
        </p:txBody>
      </p:sp>
      <p:sp>
        <p:nvSpPr>
          <p:cNvPr id="3" name="Content Placeholder 2"/>
          <p:cNvSpPr>
            <a:spLocks noGrp="1"/>
          </p:cNvSpPr>
          <p:nvPr>
            <p:ph idx="1"/>
          </p:nvPr>
        </p:nvSpPr>
        <p:spPr>
          <a:xfrm>
            <a:off x="826624" y="1066800"/>
            <a:ext cx="5070593"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Users can now apply </a:t>
            </a:r>
            <a:r>
              <a:rPr lang="en-US" sz="1600" i="1" dirty="0"/>
              <a:t>Event</a:t>
            </a:r>
            <a:r>
              <a:rPr lang="en-US" sz="1600" dirty="0"/>
              <a:t> and </a:t>
            </a:r>
            <a:r>
              <a:rPr lang="en-US" sz="1600" i="1" dirty="0"/>
              <a:t>User</a:t>
            </a:r>
            <a:r>
              <a:rPr lang="en-US" sz="1600" dirty="0"/>
              <a:t> filters, in addition to </a:t>
            </a:r>
            <a:r>
              <a:rPr lang="en-US" sz="1600" i="1" dirty="0"/>
              <a:t>Date</a:t>
            </a:r>
            <a:r>
              <a:rPr lang="en-US" sz="1600" dirty="0"/>
              <a:t> filters, when viewing audit trails for individual documents and object records</a:t>
            </a:r>
          </a:p>
          <a:p>
            <a:pPr>
              <a:spcBef>
                <a:spcPts val="600"/>
              </a:spcBef>
              <a:spcAft>
                <a:spcPts val="1200"/>
              </a:spcAft>
            </a:pPr>
            <a:r>
              <a:rPr lang="en-US" sz="2000" dirty="0"/>
              <a:t>Business Justification</a:t>
            </a:r>
          </a:p>
          <a:p>
            <a:pPr marL="457200" lvl="1" indent="0">
              <a:spcAft>
                <a:spcPts val="1200"/>
              </a:spcAft>
              <a:buNone/>
            </a:pPr>
            <a:r>
              <a:rPr lang="en-US" sz="1600" dirty="0"/>
              <a:t>Allows users to more easily find specific activity of interest within a document’s or object record’s audit trails</a:t>
            </a:r>
          </a:p>
          <a:p>
            <a:pPr marL="457200" lvl="1" indent="0">
              <a:spcAft>
                <a:spcPts val="1200"/>
              </a:spcAft>
              <a:buNone/>
            </a:pPr>
            <a:r>
              <a:rPr lang="en-US" sz="1600" dirty="0"/>
              <a:t>i.e. find all edits performed in the last day</a:t>
            </a:r>
          </a:p>
          <a:p>
            <a:pPr marL="457200" lvl="1" indent="0">
              <a:spcAft>
                <a:spcPts val="1200"/>
              </a:spcAft>
              <a:buNone/>
            </a:pPr>
            <a:r>
              <a:rPr lang="en-US" sz="1600" dirty="0"/>
              <a:t>i.e. find all electronic signatures performed by a user within a specific date range</a:t>
            </a:r>
          </a:p>
          <a:p>
            <a:pPr>
              <a:spcBef>
                <a:spcPts val="600"/>
              </a:spcBef>
              <a:spcAft>
                <a:spcPts val="1200"/>
              </a:spcAft>
            </a:pPr>
            <a:r>
              <a:rPr lang="en-US" sz="2000" dirty="0"/>
              <a:t>Considerations</a:t>
            </a:r>
          </a:p>
          <a:p>
            <a:pPr marL="457200" lvl="1" indent="0">
              <a:spcAft>
                <a:spcPts val="1200"/>
              </a:spcAft>
              <a:buNone/>
            </a:pPr>
            <a:r>
              <a:rPr lang="en-US" sz="1600" dirty="0"/>
              <a:t>Refer to the following link for a list of document audit trail events: </a:t>
            </a:r>
          </a:p>
          <a:p>
            <a:pPr marL="457200" lvl="1" indent="0">
              <a:spcAft>
                <a:spcPts val="1200"/>
              </a:spcAft>
              <a:buNone/>
            </a:pPr>
            <a:r>
              <a:rPr lang="en-US" sz="1600" dirty="0">
                <a:hlinkClick r:id="rId3"/>
              </a:rPr>
              <a:t>http://vaulthelp.vod309.com/wordpress/admin-user-help/auditing/document-audit-events/</a:t>
            </a:r>
            <a:endParaRPr lang="en-US" sz="2000"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0" name="Picture 9">
            <a:extLst>
              <a:ext uri="{FF2B5EF4-FFF2-40B4-BE49-F238E27FC236}">
                <a16:creationId xmlns:a16="http://schemas.microsoft.com/office/drawing/2014/main" id="{054BF723-9A79-4020-969D-F23F91ED27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7115" y="1185985"/>
            <a:ext cx="4309705" cy="2433924"/>
          </a:xfrm>
          <a:prstGeom prst="rect">
            <a:avLst/>
          </a:prstGeom>
          <a:ln>
            <a:solidFill>
              <a:schemeClr val="tx1"/>
            </a:solidFill>
          </a:ln>
        </p:spPr>
      </p:pic>
      <p:pic>
        <p:nvPicPr>
          <p:cNvPr id="12" name="Picture 11">
            <a:extLst>
              <a:ext uri="{FF2B5EF4-FFF2-40B4-BE49-F238E27FC236}">
                <a16:creationId xmlns:a16="http://schemas.microsoft.com/office/drawing/2014/main" id="{4E49E115-E7D3-42C8-87A9-C2EDDFA1E0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7995" y="3915351"/>
            <a:ext cx="4529192" cy="2452319"/>
          </a:xfrm>
          <a:prstGeom prst="rect">
            <a:avLst/>
          </a:prstGeom>
          <a:ln>
            <a:solidFill>
              <a:schemeClr val="tx1"/>
            </a:solidFill>
          </a:ln>
        </p:spPr>
      </p:pic>
      <p:sp>
        <p:nvSpPr>
          <p:cNvPr id="4" name="Speech Bubble: Rectangle with Corners Rounded 3">
            <a:extLst>
              <a:ext uri="{FF2B5EF4-FFF2-40B4-BE49-F238E27FC236}">
                <a16:creationId xmlns:a16="http://schemas.microsoft.com/office/drawing/2014/main" id="{A7CBB30C-BBAE-4BEE-B827-1888DC820C24}"/>
              </a:ext>
            </a:extLst>
          </p:cNvPr>
          <p:cNvSpPr/>
          <p:nvPr/>
        </p:nvSpPr>
        <p:spPr>
          <a:xfrm>
            <a:off x="7543254" y="890543"/>
            <a:ext cx="1557130" cy="536713"/>
          </a:xfrm>
          <a:prstGeom prst="wedgeRoundRectCallout">
            <a:avLst>
              <a:gd name="adj1" fmla="val -20833"/>
              <a:gd name="adj2" fmla="val 15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Document </a:t>
            </a:r>
          </a:p>
          <a:p>
            <a:pPr algn="ctr"/>
            <a:r>
              <a:rPr lang="en-US" sz="1400" dirty="0"/>
              <a:t>Audit Trail Filters</a:t>
            </a:r>
          </a:p>
        </p:txBody>
      </p:sp>
      <p:sp>
        <p:nvSpPr>
          <p:cNvPr id="13" name="Speech Bubble: Rectangle with Corners Rounded 12">
            <a:extLst>
              <a:ext uri="{FF2B5EF4-FFF2-40B4-BE49-F238E27FC236}">
                <a16:creationId xmlns:a16="http://schemas.microsoft.com/office/drawing/2014/main" id="{11C110FA-071C-4C5C-BEDF-CE923C8F4A21}"/>
              </a:ext>
            </a:extLst>
          </p:cNvPr>
          <p:cNvSpPr/>
          <p:nvPr/>
        </p:nvSpPr>
        <p:spPr>
          <a:xfrm>
            <a:off x="7543254" y="3646994"/>
            <a:ext cx="1557130" cy="536713"/>
          </a:xfrm>
          <a:prstGeom prst="wedgeRoundRectCallout">
            <a:avLst>
              <a:gd name="adj1" fmla="val -20833"/>
              <a:gd name="adj2" fmla="val 15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Object Record </a:t>
            </a:r>
          </a:p>
          <a:p>
            <a:pPr algn="ctr"/>
            <a:r>
              <a:rPr lang="en-US" sz="1400" dirty="0"/>
              <a:t>Audit Trail Filters</a:t>
            </a:r>
          </a:p>
        </p:txBody>
      </p:sp>
    </p:spTree>
    <p:extLst>
      <p:ext uri="{BB962C8B-B14F-4D97-AF65-F5344CB8AC3E}">
        <p14:creationId xmlns:p14="http://schemas.microsoft.com/office/powerpoint/2010/main" val="34154599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the 20R2 Release</a:t>
            </a:r>
          </a:p>
        </p:txBody>
      </p:sp>
      <p:sp>
        <p:nvSpPr>
          <p:cNvPr id="4" name="Rectangle 3"/>
          <p:cNvSpPr/>
          <p:nvPr/>
        </p:nvSpPr>
        <p:spPr>
          <a:xfrm>
            <a:off x="2000359" y="1573277"/>
            <a:ext cx="8321602" cy="885073"/>
          </a:xfrm>
          <a:prstGeom prst="rect">
            <a:avLst/>
          </a:prstGeom>
          <a:solidFill>
            <a:srgbClr val="FF9E1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 Single Corner Rectangle 43"/>
          <p:cNvSpPr>
            <a:spLocks/>
          </p:cNvSpPr>
          <p:nvPr/>
        </p:nvSpPr>
        <p:spPr>
          <a:xfrm flipH="1">
            <a:off x="1668386" y="2874315"/>
            <a:ext cx="2786146" cy="1747721"/>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dirty="0">
              <a:solidFill>
                <a:sysClr val="windowText" lastClr="000000"/>
              </a:solidFill>
              <a:latin typeface="Calibri"/>
              <a:ea typeface="ＭＳ Ｐゴシック" charset="0"/>
              <a:cs typeface="ＭＳ Ｐゴシック" charset="0"/>
            </a:endParaRPr>
          </a:p>
        </p:txBody>
      </p:sp>
      <p:sp>
        <p:nvSpPr>
          <p:cNvPr id="6" name="Round Single Corner Rectangle 43"/>
          <p:cNvSpPr>
            <a:spLocks/>
          </p:cNvSpPr>
          <p:nvPr/>
        </p:nvSpPr>
        <p:spPr>
          <a:xfrm flipH="1">
            <a:off x="4618586" y="2874315"/>
            <a:ext cx="2786146" cy="1747721"/>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dirty="0">
              <a:solidFill>
                <a:sysClr val="windowText" lastClr="000000"/>
              </a:solidFill>
              <a:latin typeface="Calibri"/>
              <a:ea typeface="ＭＳ Ｐゴシック" charset="0"/>
              <a:cs typeface="ＭＳ Ｐゴシック" charset="0"/>
            </a:endParaRPr>
          </a:p>
        </p:txBody>
      </p:sp>
      <p:sp>
        <p:nvSpPr>
          <p:cNvPr id="7" name="Round Single Corner Rectangle 43"/>
          <p:cNvSpPr>
            <a:spLocks/>
          </p:cNvSpPr>
          <p:nvPr/>
        </p:nvSpPr>
        <p:spPr>
          <a:xfrm flipH="1">
            <a:off x="7653254" y="2874315"/>
            <a:ext cx="2786146" cy="1747721"/>
          </a:xfrm>
          <a:prstGeom prst="round1Rect">
            <a:avLst>
              <a:gd name="adj" fmla="val 0"/>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kern="0" dirty="0">
              <a:solidFill>
                <a:sysClr val="windowText" lastClr="000000"/>
              </a:solidFill>
              <a:latin typeface="Calibri"/>
              <a:ea typeface="ＭＳ Ｐゴシック" charset="0"/>
              <a:cs typeface="ＭＳ Ｐゴシック" charset="0"/>
            </a:endParaRPr>
          </a:p>
        </p:txBody>
      </p:sp>
      <p:sp>
        <p:nvSpPr>
          <p:cNvPr id="8" name="Rectangle 7"/>
          <p:cNvSpPr/>
          <p:nvPr/>
        </p:nvSpPr>
        <p:spPr>
          <a:xfrm>
            <a:off x="1779871" y="3429000"/>
            <a:ext cx="2536258" cy="646331"/>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Identify key</a:t>
            </a:r>
          </a:p>
          <a:p>
            <a:pPr algn="ctr"/>
            <a:r>
              <a:rPr lang="en-US" dirty="0">
                <a:latin typeface="Calibri" panose="020F0502020204030204" pitchFamily="34" charset="0"/>
                <a:cs typeface="Calibri" panose="020F0502020204030204" pitchFamily="34" charset="0"/>
              </a:rPr>
              <a:t>release dates</a:t>
            </a:r>
          </a:p>
        </p:txBody>
      </p:sp>
      <p:sp>
        <p:nvSpPr>
          <p:cNvPr id="9" name="Rectangle 8"/>
          <p:cNvSpPr/>
          <p:nvPr/>
        </p:nvSpPr>
        <p:spPr>
          <a:xfrm>
            <a:off x="7723471" y="3429000"/>
            <a:ext cx="2536258" cy="646331"/>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Review new features</a:t>
            </a:r>
          </a:p>
          <a:p>
            <a:pPr algn="ctr"/>
            <a:r>
              <a:rPr lang="en-US" dirty="0">
                <a:latin typeface="Calibri" panose="020F0502020204030204" pitchFamily="34" charset="0"/>
                <a:cs typeface="Calibri" panose="020F0502020204030204" pitchFamily="34" charset="0"/>
              </a:rPr>
              <a:t>based on themes</a:t>
            </a:r>
          </a:p>
        </p:txBody>
      </p:sp>
      <p:cxnSp>
        <p:nvCxnSpPr>
          <p:cNvPr id="11" name="Straight Connector 10"/>
          <p:cNvCxnSpPr/>
          <p:nvPr/>
        </p:nvCxnSpPr>
        <p:spPr>
          <a:xfrm>
            <a:off x="3048000" y="2458350"/>
            <a:ext cx="0" cy="546594"/>
          </a:xfrm>
          <a:prstGeom prst="line">
            <a:avLst/>
          </a:prstGeom>
          <a:ln w="34925">
            <a:solidFill>
              <a:srgbClr val="FF9E1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8988" y="2458350"/>
            <a:ext cx="0" cy="546594"/>
          </a:xfrm>
          <a:prstGeom prst="line">
            <a:avLst/>
          </a:prstGeom>
          <a:ln w="34925">
            <a:solidFill>
              <a:srgbClr val="FF9E1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1600" y="2458350"/>
            <a:ext cx="0" cy="546594"/>
          </a:xfrm>
          <a:prstGeom prst="line">
            <a:avLst/>
          </a:prstGeom>
          <a:ln w="34925">
            <a:solidFill>
              <a:srgbClr val="FF9E1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Arrow: Chevron 48"/>
          <p:cNvSpPr/>
          <p:nvPr/>
        </p:nvSpPr>
        <p:spPr>
          <a:xfrm>
            <a:off x="1669524" y="1573277"/>
            <a:ext cx="2949061" cy="885073"/>
          </a:xfrm>
          <a:prstGeom prst="chevron">
            <a:avLst>
              <a:gd name="adj" fmla="val 20482"/>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r>
              <a:rPr lang="en-US" sz="2000" b="1" kern="0" dirty="0">
                <a:solidFill>
                  <a:srgbClr val="595959"/>
                </a:solidFill>
                <a:latin typeface="+mj-lt"/>
                <a:ea typeface="ＭＳ Ｐゴシック" charset="0"/>
                <a:cs typeface="ＭＳ Ｐゴシック" charset="0"/>
              </a:rPr>
              <a:t>Logistics</a:t>
            </a:r>
          </a:p>
        </p:txBody>
      </p:sp>
      <p:sp>
        <p:nvSpPr>
          <p:cNvPr id="15" name="Arrow: Chevron 49"/>
          <p:cNvSpPr/>
          <p:nvPr/>
        </p:nvSpPr>
        <p:spPr>
          <a:xfrm>
            <a:off x="4618585" y="1573277"/>
            <a:ext cx="2949061" cy="885073"/>
          </a:xfrm>
          <a:prstGeom prst="chevron">
            <a:avLst>
              <a:gd name="adj" fmla="val 20482"/>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endParaRPr lang="en-US" sz="2000" b="1" kern="0" dirty="0">
              <a:solidFill>
                <a:srgbClr val="595959"/>
              </a:solidFill>
              <a:ea typeface="ＭＳ Ｐゴシック" charset="0"/>
              <a:cs typeface="ＭＳ Ｐゴシック" charset="0"/>
            </a:endParaRPr>
          </a:p>
          <a:p>
            <a:pPr algn="ctr" defTabSz="685800"/>
            <a:r>
              <a:rPr lang="en-US" sz="2000" b="1" kern="0" dirty="0">
                <a:solidFill>
                  <a:srgbClr val="595959"/>
                </a:solidFill>
                <a:ea typeface="ＭＳ Ｐゴシック" charset="0"/>
                <a:cs typeface="ＭＳ Ｐゴシック" charset="0"/>
              </a:rPr>
              <a:t>Announcements</a:t>
            </a:r>
          </a:p>
          <a:p>
            <a:pPr algn="ctr" defTabSz="685800"/>
            <a:endParaRPr lang="en-US" sz="2000" b="1" kern="0" dirty="0">
              <a:solidFill>
                <a:srgbClr val="595959"/>
              </a:solidFill>
              <a:latin typeface="+mj-lt"/>
              <a:ea typeface="ＭＳ Ｐゴシック" charset="0"/>
              <a:cs typeface="ＭＳ Ｐゴシック" charset="0"/>
            </a:endParaRPr>
          </a:p>
        </p:txBody>
      </p:sp>
      <p:sp>
        <p:nvSpPr>
          <p:cNvPr id="16" name="Arrow: Chevron 50"/>
          <p:cNvSpPr/>
          <p:nvPr/>
        </p:nvSpPr>
        <p:spPr>
          <a:xfrm>
            <a:off x="7574554" y="1573277"/>
            <a:ext cx="2949061" cy="885073"/>
          </a:xfrm>
          <a:prstGeom prst="chevron">
            <a:avLst>
              <a:gd name="adj" fmla="val 20482"/>
            </a:avLst>
          </a:prstGeom>
          <a:solidFill>
            <a:schemeClr val="bg1"/>
          </a:solidFill>
          <a:ln w="12700" cap="flat" cmpd="sng" algn="ctr">
            <a:solidFill>
              <a:schemeClr val="bg1">
                <a:lumMod val="75000"/>
              </a:schemeClr>
            </a:solidFill>
            <a:prstDash val="solid"/>
            <a:miter lim="800000"/>
          </a:ln>
          <a:effectLst>
            <a:outerShdw blurRad="63500" algn="ctr" rotWithShape="0">
              <a:prstClr val="black">
                <a:alpha val="15000"/>
              </a:prstClr>
            </a:outerShdw>
          </a:effectLst>
        </p:spPr>
        <p:txBody>
          <a:bodyPr rtlCol="0" anchor="ctr"/>
          <a:lstStyle/>
          <a:p>
            <a:pPr algn="ctr" defTabSz="685800"/>
            <a:r>
              <a:rPr lang="en-US" sz="2000" b="1" kern="0" dirty="0">
                <a:solidFill>
                  <a:srgbClr val="595959"/>
                </a:solidFill>
                <a:ea typeface="ＭＳ Ｐゴシック" charset="0"/>
                <a:cs typeface="ＭＳ Ｐゴシック" charset="0"/>
              </a:rPr>
              <a:t>Features</a:t>
            </a:r>
            <a:endParaRPr lang="en-US" sz="2000" b="1" kern="0" dirty="0">
              <a:solidFill>
                <a:srgbClr val="595959"/>
              </a:solidFill>
              <a:latin typeface="+mj-lt"/>
              <a:ea typeface="ＭＳ Ｐゴシック" charset="0"/>
              <a:cs typeface="ＭＳ Ｐゴシック" charset="0"/>
            </a:endParaRPr>
          </a:p>
        </p:txBody>
      </p:sp>
      <p:sp>
        <p:nvSpPr>
          <p:cNvPr id="17" name="Rectangle 16"/>
          <p:cNvSpPr/>
          <p:nvPr/>
        </p:nvSpPr>
        <p:spPr>
          <a:xfrm>
            <a:off x="1981200" y="4926844"/>
            <a:ext cx="8229600" cy="1169158"/>
          </a:xfrm>
          <a:prstGeom prst="rect">
            <a:avLst/>
          </a:prstGeom>
          <a:solidFill>
            <a:srgbClr val="FF9E16"/>
          </a:solidFill>
          <a:ln>
            <a:solidFill>
              <a:srgbClr val="FF9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Note: Keep Alert for Polling!</a:t>
            </a:r>
          </a:p>
        </p:txBody>
      </p:sp>
      <p:sp>
        <p:nvSpPr>
          <p:cNvPr id="19" name="Rectangle 18"/>
          <p:cNvSpPr/>
          <p:nvPr/>
        </p:nvSpPr>
        <p:spPr>
          <a:xfrm>
            <a:off x="4750859" y="3429000"/>
            <a:ext cx="2536258" cy="646331"/>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Promote awareness of Veeva events</a:t>
            </a:r>
          </a:p>
        </p:txBody>
      </p:sp>
    </p:spTree>
    <p:extLst>
      <p:ext uri="{BB962C8B-B14F-4D97-AF65-F5344CB8AC3E}">
        <p14:creationId xmlns:p14="http://schemas.microsoft.com/office/powerpoint/2010/main" val="116252638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Minimum Match Logic: Strict Matching</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When searching with documents or records with multiple search terms, strict matching will require most of the user's search terms to match</a:t>
            </a:r>
          </a:p>
          <a:p>
            <a:pPr lvl="1">
              <a:spcAft>
                <a:spcPts val="1200"/>
              </a:spcAft>
            </a:pPr>
            <a:r>
              <a:rPr lang="en-US" sz="1600" dirty="0"/>
              <a:t>Searches with </a:t>
            </a:r>
            <a:r>
              <a:rPr lang="en-US" sz="1600" b="1" dirty="0"/>
              <a:t>two terms</a:t>
            </a:r>
            <a:r>
              <a:rPr lang="en-US" sz="1600" dirty="0"/>
              <a:t> require all terms to match</a:t>
            </a:r>
          </a:p>
          <a:p>
            <a:pPr lvl="1">
              <a:spcAft>
                <a:spcPts val="1200"/>
              </a:spcAft>
            </a:pPr>
            <a:r>
              <a:rPr lang="en-US" sz="1600" dirty="0"/>
              <a:t>Searches with </a:t>
            </a:r>
            <a:r>
              <a:rPr lang="en-US" sz="1600" b="1" dirty="0"/>
              <a:t>three or four terms</a:t>
            </a:r>
            <a:r>
              <a:rPr lang="en-US" sz="1600" dirty="0"/>
              <a:t> require all but one term to match</a:t>
            </a:r>
          </a:p>
          <a:p>
            <a:pPr lvl="1">
              <a:spcAft>
                <a:spcPts val="1200"/>
              </a:spcAft>
            </a:pPr>
            <a:r>
              <a:rPr lang="en-US" sz="1600" dirty="0"/>
              <a:t>Searches with </a:t>
            </a:r>
            <a:r>
              <a:rPr lang="en-US" sz="1600" b="1" dirty="0"/>
              <a:t>five or more terms</a:t>
            </a:r>
            <a:r>
              <a:rPr lang="en-US" sz="1600" dirty="0"/>
              <a:t> require all but two terms to match</a:t>
            </a:r>
          </a:p>
          <a:p>
            <a:pPr marL="457200" lvl="1" indent="0">
              <a:spcAft>
                <a:spcPts val="1200"/>
              </a:spcAft>
              <a:buNone/>
            </a:pPr>
            <a:r>
              <a:rPr lang="en-US" sz="1600" dirty="0"/>
              <a:t>e.g. a search for “Investigator’s Brochure” no longer returns results such as “Principal Investigator’s CV” since the term “Brochure” would not match  </a:t>
            </a:r>
          </a:p>
          <a:p>
            <a:pPr>
              <a:spcBef>
                <a:spcPts val="600"/>
              </a:spcBef>
              <a:spcAft>
                <a:spcPts val="1200"/>
              </a:spcAft>
            </a:pPr>
            <a:r>
              <a:rPr lang="en-US" sz="2000" dirty="0"/>
              <a:t>Business Justification</a:t>
            </a:r>
          </a:p>
          <a:p>
            <a:pPr marL="457200" lvl="1" indent="0">
              <a:spcAft>
                <a:spcPts val="1200"/>
              </a:spcAft>
              <a:buNone/>
            </a:pPr>
            <a:r>
              <a:rPr lang="en-US" sz="1600" dirty="0"/>
              <a:t>Return fewer, more relevant results as the number of search terms increase</a:t>
            </a:r>
          </a:p>
          <a:p>
            <a:pPr>
              <a:spcBef>
                <a:spcPts val="600"/>
              </a:spcBef>
              <a:spcAft>
                <a:spcPts val="1200"/>
              </a:spcAft>
            </a:pPr>
            <a:r>
              <a:rPr lang="en-US" sz="1600" dirty="0"/>
              <a:t>Considerations</a:t>
            </a:r>
          </a:p>
          <a:p>
            <a:pPr marL="457200" lvl="1" indent="0">
              <a:spcAft>
                <a:spcPts val="1200"/>
              </a:spcAft>
              <a:buNone/>
            </a:pPr>
            <a:r>
              <a:rPr lang="en-US" sz="1600" dirty="0"/>
              <a:t>This feature is </a:t>
            </a:r>
            <a:r>
              <a:rPr lang="en-US" sz="1600" b="1" dirty="0"/>
              <a:t>auto-on</a:t>
            </a:r>
            <a:r>
              <a:rPr lang="en-US" sz="1600" dirty="0"/>
              <a:t>, but can be turned off with an Admin checkbox in </a:t>
            </a:r>
            <a:r>
              <a:rPr lang="en-US" sz="1600" i="1" dirty="0"/>
              <a:t>Search Settings</a:t>
            </a:r>
            <a:endParaRPr lang="en-US" sz="16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129699441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Payments: Generate Payable Items User Action</a:t>
            </a:r>
          </a:p>
        </p:txBody>
      </p:sp>
      <p:sp>
        <p:nvSpPr>
          <p:cNvPr id="3" name="Content Placeholder 2"/>
          <p:cNvSpPr>
            <a:spLocks noGrp="1"/>
          </p:cNvSpPr>
          <p:nvPr>
            <p:ph idx="1"/>
          </p:nvPr>
        </p:nvSpPr>
        <p:spPr>
          <a:xfrm>
            <a:off x="728653" y="949234"/>
            <a:ext cx="9806542"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Vault Payments is designed to generate Payable Items as eligible Payable Events (subject visits, procedures, and site fees) are created and updated </a:t>
            </a:r>
          </a:p>
          <a:p>
            <a:pPr marL="457200" lvl="1" indent="0">
              <a:spcAft>
                <a:spcPts val="1200"/>
              </a:spcAft>
              <a:buNone/>
            </a:pPr>
            <a:r>
              <a:rPr lang="en-US" sz="1600" dirty="0"/>
              <a:t>Changes to the related objects do not trigger a re-evaluation of the eligible Payable Events to generate appropriate Payable Items. The new ‘Generate Payable Items’ action will allow customers to re-evaluate Payable Events and recalculate rate-based fees and generate additional Payable Items</a:t>
            </a:r>
          </a:p>
          <a:p>
            <a:pPr>
              <a:spcBef>
                <a:spcPts val="600"/>
              </a:spcBef>
              <a:spcAft>
                <a:spcPts val="1200"/>
              </a:spcAft>
            </a:pPr>
            <a:r>
              <a:rPr lang="en-US" sz="2000" dirty="0"/>
              <a:t>Business Justification</a:t>
            </a:r>
          </a:p>
          <a:p>
            <a:pPr marL="457200" lvl="1" indent="0">
              <a:spcAft>
                <a:spcPts val="1200"/>
              </a:spcAft>
              <a:buNone/>
            </a:pPr>
            <a:r>
              <a:rPr lang="en-US" sz="1600" dirty="0"/>
              <a:t>The supported use cases include adding new fees to the Fee Schedules, new enrolled subjects in the rate-based Fee Schedule, and activities performed by sites before the Fee Schedule is loaded and approved in Vault Payments</a:t>
            </a:r>
          </a:p>
          <a:p>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4" name="Picture 3">
            <a:extLst>
              <a:ext uri="{FF2B5EF4-FFF2-40B4-BE49-F238E27FC236}">
                <a16:creationId xmlns:a16="http://schemas.microsoft.com/office/drawing/2014/main" id="{6FEB7EBE-C1DE-434C-A443-7D88E1F1BB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5589" y="4186878"/>
            <a:ext cx="5224932" cy="2237671"/>
          </a:xfrm>
          <a:prstGeom prst="rect">
            <a:avLst/>
          </a:prstGeom>
        </p:spPr>
      </p:pic>
      <p:pic>
        <p:nvPicPr>
          <p:cNvPr id="13" name="table">
            <a:extLst>
              <a:ext uri="{FF2B5EF4-FFF2-40B4-BE49-F238E27FC236}">
                <a16:creationId xmlns:a16="http://schemas.microsoft.com/office/drawing/2014/main" id="{F9987C82-70E3-40DC-87D6-06AFDF4609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1358" y="2231524"/>
            <a:ext cx="1458270" cy="640080"/>
          </a:xfrm>
          <a:prstGeom prst="rect">
            <a:avLst/>
          </a:prstGeom>
        </p:spPr>
      </p:pic>
    </p:spTree>
    <p:extLst>
      <p:ext uri="{BB962C8B-B14F-4D97-AF65-F5344CB8AC3E}">
        <p14:creationId xmlns:p14="http://schemas.microsoft.com/office/powerpoint/2010/main" val="148761287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D2A7E-69F5-4807-8A26-BCC06AE92186}"/>
              </a:ext>
            </a:extLst>
          </p:cNvPr>
          <p:cNvSpPr>
            <a:spLocks noGrp="1"/>
          </p:cNvSpPr>
          <p:nvPr>
            <p:ph type="ctrTitle"/>
          </p:nvPr>
        </p:nvSpPr>
        <p:spPr/>
        <p:txBody>
          <a:bodyPr/>
          <a:lstStyle/>
          <a:p>
            <a:r>
              <a:rPr lang="en-US" dirty="0"/>
              <a:t>Unify Clinical Operations</a:t>
            </a:r>
          </a:p>
        </p:txBody>
      </p:sp>
    </p:spTree>
    <p:extLst>
      <p:ext uri="{BB962C8B-B14F-4D97-AF65-F5344CB8AC3E}">
        <p14:creationId xmlns:p14="http://schemas.microsoft.com/office/powerpoint/2010/main" val="223255841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Site Connect: Site Packages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Users can create custom regulatory document packages to be sent to Study Sites </a:t>
            </a:r>
            <a:r>
              <a:rPr lang="en-US" sz="1600" dirty="0" err="1"/>
              <a:t>SiteVault</a:t>
            </a:r>
            <a:r>
              <a:rPr lang="en-US" sz="1600" dirty="0"/>
              <a:t> using the “Send Document via Clinical Network” user action </a:t>
            </a:r>
          </a:p>
          <a:p>
            <a:pPr marL="457200" lvl="1" indent="0">
              <a:spcAft>
                <a:spcPts val="1200"/>
              </a:spcAft>
              <a:buNone/>
            </a:pPr>
            <a:r>
              <a:rPr lang="en-US" sz="1600" dirty="0" err="1"/>
              <a:t>SiteVault</a:t>
            </a:r>
            <a:r>
              <a:rPr lang="en-US" sz="1600" dirty="0"/>
              <a:t> Users receive and respond to regulatory document requests</a:t>
            </a:r>
          </a:p>
          <a:p>
            <a:pPr marL="457200" lvl="1" indent="0">
              <a:spcAft>
                <a:spcPts val="1200"/>
              </a:spcAft>
              <a:buNone/>
            </a:pPr>
            <a:r>
              <a:rPr lang="en-US" sz="1600" dirty="0"/>
              <a:t>For example:</a:t>
            </a:r>
          </a:p>
          <a:p>
            <a:pPr marL="457200" lvl="1" indent="0">
              <a:spcAft>
                <a:spcPts val="1200"/>
              </a:spcAft>
              <a:buNone/>
            </a:pPr>
            <a:r>
              <a:rPr lang="en-US" sz="1600" dirty="0"/>
              <a:t>	Send a document to a site (e.g. protocol)</a:t>
            </a:r>
          </a:p>
          <a:p>
            <a:pPr marL="914400" lvl="2" indent="0">
              <a:spcAft>
                <a:spcPts val="1200"/>
              </a:spcAft>
              <a:buNone/>
            </a:pPr>
            <a:r>
              <a:rPr lang="en-US" dirty="0"/>
              <a:t>Request a document from a site (e.g. CV)</a:t>
            </a:r>
          </a:p>
          <a:p>
            <a:pPr marL="914400" lvl="2" indent="0">
              <a:spcAft>
                <a:spcPts val="1200"/>
              </a:spcAft>
              <a:buNone/>
            </a:pPr>
            <a:r>
              <a:rPr lang="en-US" dirty="0"/>
              <a:t>Request a form completion from a site (e.g. 1572)</a:t>
            </a:r>
          </a:p>
          <a:p>
            <a:pPr>
              <a:spcBef>
                <a:spcPts val="600"/>
              </a:spcBef>
              <a:spcAft>
                <a:spcPts val="1200"/>
              </a:spcAft>
            </a:pPr>
            <a:r>
              <a:rPr lang="en-US" sz="2000" dirty="0"/>
              <a:t>Business Justification</a:t>
            </a:r>
          </a:p>
          <a:p>
            <a:pPr marL="457200" lvl="1" indent="0">
              <a:spcAft>
                <a:spcPts val="1200"/>
              </a:spcAft>
              <a:buNone/>
            </a:pPr>
            <a:r>
              <a:rPr lang="en-US" sz="1600" dirty="0"/>
              <a:t>Better visibility to the status of key site documents to help expedite collection</a:t>
            </a:r>
          </a:p>
          <a:p>
            <a:pPr>
              <a:spcBef>
                <a:spcPts val="600"/>
              </a:spcBef>
              <a:spcAft>
                <a:spcPts val="1200"/>
              </a:spcAft>
            </a:pPr>
            <a:r>
              <a:rPr lang="en-US" sz="2000" dirty="0"/>
              <a:t>Considerations</a:t>
            </a:r>
          </a:p>
          <a:p>
            <a:pPr marL="457200" lvl="1" indent="0">
              <a:spcAft>
                <a:spcPts val="1200"/>
              </a:spcAft>
              <a:buNone/>
            </a:pPr>
            <a:r>
              <a:rPr lang="en-US" sz="1600" dirty="0"/>
              <a:t>Requires Site Connect</a:t>
            </a:r>
          </a:p>
          <a:p>
            <a:pPr marL="457200" lvl="1" indent="0">
              <a:spcAft>
                <a:spcPts val="1200"/>
              </a:spcAft>
              <a:buNone/>
            </a:pPr>
            <a:r>
              <a:rPr lang="en-US" sz="1600" dirty="0"/>
              <a:t>Replaces the existing “Send Document Package” feature</a:t>
            </a:r>
            <a:endParaRPr lang="en-US" dirty="0"/>
          </a:p>
        </p:txBody>
      </p:sp>
      <p:graphicFrame>
        <p:nvGraphicFramePr>
          <p:cNvPr id="7" name="Table 6"/>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7" name="Picture 16" descr="Icons_PPT_B-White_Old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graphicFrame>
        <p:nvGraphicFramePr>
          <p:cNvPr id="10" name="Table 9">
            <a:extLst>
              <a:ext uri="{FF2B5EF4-FFF2-40B4-BE49-F238E27FC236}">
                <a16:creationId xmlns:a16="http://schemas.microsoft.com/office/drawing/2014/main" id="{E463BAF9-F944-4AE3-901E-DDA10D2ACFA4}"/>
              </a:ext>
            </a:extLst>
          </p:cNvPr>
          <p:cNvGraphicFramePr>
            <a:graphicFrameLocks noGrp="1"/>
          </p:cNvGraphicFramePr>
          <p:nvPr>
            <p:extLst>
              <p:ext uri="{D42A27DB-BD31-4B8C-83A1-F6EECF244321}">
                <p14:modId xmlns:p14="http://schemas.microsoft.com/office/powerpoint/2010/main" val="1045238547"/>
              </p:ext>
            </p:extLst>
          </p:nvPr>
        </p:nvGraphicFramePr>
        <p:xfrm>
          <a:off x="10755650" y="2263690"/>
          <a:ext cx="1443978" cy="67056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kumimoji="0" lang="en-US" sz="1600" b="0" i="0" u="none" strike="noStrike" kern="1200" cap="none" spc="0" normalizeH="0" baseline="0" noProof="0" dirty="0">
                          <a:ln>
                            <a:noFill/>
                          </a:ln>
                          <a:solidFill>
                            <a:prstClr val="white"/>
                          </a:solidFill>
                          <a:effectLst/>
                          <a:uLnTx/>
                          <a:uFillTx/>
                          <a:latin typeface="+mn-lt"/>
                          <a:ea typeface="+mn-ea"/>
                          <a:cs typeface="+mn-cs"/>
                        </a:rPr>
                        <a:t>SITE CONNECT</a:t>
                      </a:r>
                      <a:endParaRPr lang="en-US" sz="12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4A1528A1-CEA1-4E59-98EC-C77CDDA0033E}"/>
              </a:ext>
            </a:extLst>
          </p:cNvPr>
          <p:cNvSpPr txBox="1"/>
          <p:nvPr/>
        </p:nvSpPr>
        <p:spPr>
          <a:xfrm>
            <a:off x="10853928" y="1234440"/>
            <a:ext cx="1133856" cy="646331"/>
          </a:xfrm>
          <a:prstGeom prst="rect">
            <a:avLst/>
          </a:prstGeom>
          <a:noFill/>
        </p:spPr>
        <p:txBody>
          <a:bodyPr wrap="square" rtlCol="0">
            <a:spAutoFit/>
          </a:bodyPr>
          <a:lstStyle/>
          <a:p>
            <a:r>
              <a:rPr lang="en-US" sz="1200" b="1" dirty="0">
                <a:solidFill>
                  <a:schemeClr val="bg1"/>
                </a:solidFill>
              </a:rPr>
              <a:t>*Available for Early Adopters only</a:t>
            </a:r>
          </a:p>
        </p:txBody>
      </p:sp>
    </p:spTree>
    <p:extLst>
      <p:ext uri="{BB962C8B-B14F-4D97-AF65-F5344CB8AC3E}">
        <p14:creationId xmlns:p14="http://schemas.microsoft.com/office/powerpoint/2010/main" val="47018701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Simple TMF Transfer</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sp>
        <p:nvSpPr>
          <p:cNvPr id="5" name="Content Placeholder 4">
            <a:extLst>
              <a:ext uri="{FF2B5EF4-FFF2-40B4-BE49-F238E27FC236}">
                <a16:creationId xmlns:a16="http://schemas.microsoft.com/office/drawing/2014/main" id="{BC92FC8C-72B1-4CA8-8EED-A6BFD11D198B}"/>
              </a:ext>
            </a:extLst>
          </p:cNvPr>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Transfer study, study country, and study site records as well as TMF Reference Model 3.0 documents from the CRO Vault to the Sponsor Vault </a:t>
            </a:r>
            <a:r>
              <a:rPr lang="en-US" sz="1600" b="1" dirty="0"/>
              <a:t>without</a:t>
            </a:r>
            <a:r>
              <a:rPr lang="en-US" sz="1600" dirty="0"/>
              <a:t> the need for mappings and defaults</a:t>
            </a:r>
          </a:p>
          <a:p>
            <a:pPr marL="457200" lvl="1" indent="0">
              <a:spcAft>
                <a:spcPts val="1200"/>
              </a:spcAft>
              <a:buNone/>
            </a:pPr>
            <a:r>
              <a:rPr lang="en-US" sz="1600" dirty="0"/>
              <a:t>Before 20R2, the receiving Vault/Sponsor required mappings or defaults for every required field on the Study Country, Study Site, and transferred TMF documents</a:t>
            </a:r>
          </a:p>
          <a:p>
            <a:pPr>
              <a:spcBef>
                <a:spcPts val="600"/>
              </a:spcBef>
              <a:spcAft>
                <a:spcPts val="1200"/>
              </a:spcAft>
            </a:pPr>
            <a:r>
              <a:rPr lang="en-US" sz="2000" dirty="0"/>
              <a:t>Business Justification</a:t>
            </a:r>
          </a:p>
          <a:p>
            <a:pPr marL="457200" lvl="1" indent="0">
              <a:spcAft>
                <a:spcPts val="1200"/>
              </a:spcAft>
              <a:buNone/>
            </a:pPr>
            <a:r>
              <a:rPr lang="en-US" sz="1600" dirty="0"/>
              <a:t>A time consuming Services engagement is no longer required</a:t>
            </a:r>
          </a:p>
          <a:p>
            <a:pPr>
              <a:spcBef>
                <a:spcPts val="600"/>
              </a:spcBef>
              <a:spcAft>
                <a:spcPts val="1200"/>
              </a:spcAft>
            </a:pPr>
            <a:r>
              <a:rPr lang="en-US" sz="2000" dirty="0"/>
              <a:t>Considerations</a:t>
            </a:r>
          </a:p>
          <a:p>
            <a:pPr marL="457200" lvl="1" indent="0">
              <a:spcAft>
                <a:spcPts val="1200"/>
              </a:spcAft>
              <a:buNone/>
            </a:pPr>
            <a:r>
              <a:rPr lang="en-US" sz="1600" dirty="0"/>
              <a:t>‘TMF Document’ is a new Document Type at the Base Document level</a:t>
            </a:r>
          </a:p>
          <a:p>
            <a:pPr marL="457200" lvl="1" indent="0">
              <a:spcAft>
                <a:spcPts val="1200"/>
              </a:spcAft>
              <a:buNone/>
            </a:pPr>
            <a:r>
              <a:rPr lang="en-US" sz="1600" dirty="0"/>
              <a:t>‘Source Artifact’ is a new field on the new 'TMF Document' document type</a:t>
            </a:r>
          </a:p>
          <a:p>
            <a:pPr marL="457200" lvl="1" indent="0">
              <a:spcAft>
                <a:spcPts val="1200"/>
              </a:spcAft>
              <a:buNone/>
            </a:pPr>
            <a:r>
              <a:rPr lang="en-US" sz="1600" dirty="0"/>
              <a:t>The new Artifact field will be used to determine the TMF Viewer section (Future release)</a:t>
            </a:r>
          </a:p>
          <a:p>
            <a:endParaRPr lang="en-US" dirty="0"/>
          </a:p>
        </p:txBody>
      </p:sp>
      <p:pic>
        <p:nvPicPr>
          <p:cNvPr id="9" name="Picture 8">
            <a:extLst>
              <a:ext uri="{FF2B5EF4-FFF2-40B4-BE49-F238E27FC236}">
                <a16:creationId xmlns:a16="http://schemas.microsoft.com/office/drawing/2014/main" id="{7DF13F4E-352D-4A6D-94D0-6633546ADE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54227157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Rule Set Override</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Enables Users to constrain the set of documents transferred by the Simple TMF Transfer when an </a:t>
            </a:r>
            <a:r>
              <a:rPr lang="en-US" sz="1600" i="1" dirty="0"/>
              <a:t>Agreement</a:t>
            </a:r>
            <a:r>
              <a:rPr lang="en-US" sz="1600" dirty="0"/>
              <a:t> is made active</a:t>
            </a:r>
          </a:p>
          <a:p>
            <a:pPr marL="457200" lvl="1" indent="0">
              <a:spcAft>
                <a:spcPts val="1200"/>
              </a:spcAft>
              <a:buNone/>
            </a:pPr>
            <a:r>
              <a:rPr lang="en-US" sz="1600" dirty="0"/>
              <a:t>For example:</a:t>
            </a:r>
          </a:p>
          <a:p>
            <a:pPr marL="914400" lvl="1" indent="-457200">
              <a:spcAft>
                <a:spcPts val="1200"/>
              </a:spcAft>
              <a:buNone/>
            </a:pPr>
            <a:r>
              <a:rPr lang="en-US" sz="1600" dirty="0"/>
              <a:t>	The CRO may want to only send documents to the Sponsor where the </a:t>
            </a:r>
            <a:r>
              <a:rPr lang="en-US" sz="1600" i="1" dirty="0"/>
              <a:t>QA Check Completed </a:t>
            </a:r>
            <a:r>
              <a:rPr lang="en-US" sz="1600" dirty="0"/>
              <a:t>field is set to </a:t>
            </a:r>
            <a:r>
              <a:rPr lang="en-US" sz="1600" i="1" dirty="0"/>
              <a:t>Yes</a:t>
            </a:r>
          </a:p>
          <a:p>
            <a:pPr marL="914400" lvl="1" indent="0">
              <a:spcAft>
                <a:spcPts val="1200"/>
              </a:spcAft>
              <a:buNone/>
            </a:pPr>
            <a:r>
              <a:rPr lang="en-US" sz="1600" dirty="0"/>
              <a:t>In this case, Rule Overrides can be used to apply these constraints to any documents and records sent to the receiving Vault</a:t>
            </a:r>
          </a:p>
          <a:p>
            <a:pPr>
              <a:spcBef>
                <a:spcPts val="600"/>
              </a:spcBef>
              <a:spcAft>
                <a:spcPts val="1200"/>
              </a:spcAft>
            </a:pPr>
            <a:r>
              <a:rPr lang="en-US" sz="2000" dirty="0"/>
              <a:t>Business Justification</a:t>
            </a:r>
          </a:p>
          <a:p>
            <a:pPr marL="457200" lvl="1" indent="0">
              <a:spcAft>
                <a:spcPts val="1200"/>
              </a:spcAft>
              <a:buNone/>
            </a:pPr>
            <a:r>
              <a:rPr lang="en-US" sz="1600" dirty="0"/>
              <a:t>Greater control over which objects and documents are transferred to the receiving Vault</a:t>
            </a:r>
          </a:p>
          <a:p>
            <a:pPr>
              <a:spcBef>
                <a:spcPts val="600"/>
              </a:spcBef>
              <a:spcAft>
                <a:spcPts val="1200"/>
              </a:spcAft>
            </a:pPr>
            <a:r>
              <a:rPr lang="en-US" sz="2000" dirty="0"/>
              <a:t>Considerations</a:t>
            </a:r>
          </a:p>
          <a:p>
            <a:pPr marL="457200" lvl="1" indent="0">
              <a:spcAft>
                <a:spcPts val="1200"/>
              </a:spcAft>
              <a:buNone/>
            </a:pPr>
            <a:r>
              <a:rPr lang="en-US" sz="1600" dirty="0"/>
              <a:t>Each Vault is responsible for their own outgoing transfer where clauses</a:t>
            </a:r>
          </a:p>
          <a:p>
            <a:pPr marL="457200" lvl="1" indent="0">
              <a:spcAft>
                <a:spcPts val="1200"/>
              </a:spcAft>
              <a:buNone/>
            </a:pPr>
            <a:r>
              <a:rPr lang="en-US" sz="1600" dirty="0"/>
              <a:t>Study Country and Study Site object rules can use overrides to constrain what is transferred</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82542270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574FD40-4CE1-424A-BDC3-9A00E38A8B71}"/>
              </a:ext>
            </a:extLst>
          </p:cNvPr>
          <p:cNvSpPr txBox="1">
            <a:spLocks/>
          </p:cNvSpPr>
          <p:nvPr/>
        </p:nvSpPr>
        <p:spPr>
          <a:xfrm>
            <a:off x="1026114" y="4912413"/>
            <a:ext cx="10178037" cy="943828"/>
          </a:xfrm>
          <a:prstGeom prst="rect">
            <a:avLst/>
          </a:prstGeom>
        </p:spPr>
        <p:txBody>
          <a:bodyPr anchor="ctr">
            <a:noAutofit/>
          </a:bodyPr>
          <a:lstStyle>
            <a:lvl1pPr marL="0" indent="0" algn="ctr" defTabSz="914400" rtl="0" eaLnBrk="1" latinLnBrk="0" hangingPunct="1">
              <a:lnSpc>
                <a:spcPct val="100000"/>
              </a:lnSpc>
              <a:spcBef>
                <a:spcPts val="1200"/>
              </a:spcBef>
              <a:buClr>
                <a:schemeClr val="tx2"/>
              </a:buClr>
              <a:buFont typeface="Arial" panose="020B0604020202020204" pitchFamily="34" charset="0"/>
              <a:buNone/>
              <a:defRPr sz="6000" kern="1200">
                <a:solidFill>
                  <a:schemeClr val="bg1"/>
                </a:solidFill>
                <a:latin typeface="+mn-lt"/>
                <a:ea typeface="+mn-ea"/>
                <a:cs typeface="+mn-cs"/>
              </a:defRPr>
            </a:lvl1pPr>
            <a:lvl2pPr marL="487668" indent="0" algn="l" defTabSz="914400" rtl="0" eaLnBrk="1" latinLnBrk="0" hangingPunct="1">
              <a:lnSpc>
                <a:spcPct val="100000"/>
              </a:lnSpc>
              <a:spcBef>
                <a:spcPts val="100"/>
              </a:spcBef>
              <a:buFont typeface="Calibri" panose="020F0502020204030204" pitchFamily="34" charset="0"/>
              <a:buNone/>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Simple TMF Transfer</a:t>
            </a:r>
          </a:p>
        </p:txBody>
      </p:sp>
      <p:grpSp>
        <p:nvGrpSpPr>
          <p:cNvPr id="11" name="Group 10">
            <a:extLst>
              <a:ext uri="{FF2B5EF4-FFF2-40B4-BE49-F238E27FC236}">
                <a16:creationId xmlns:a16="http://schemas.microsoft.com/office/drawing/2014/main" id="{24572BD3-832C-44FD-9FA6-B2228B2D4F92}"/>
              </a:ext>
            </a:extLst>
          </p:cNvPr>
          <p:cNvGrpSpPr/>
          <p:nvPr/>
        </p:nvGrpSpPr>
        <p:grpSpPr>
          <a:xfrm>
            <a:off x="4676348" y="1718493"/>
            <a:ext cx="2839304" cy="2217244"/>
            <a:chOff x="4349349" y="1889762"/>
            <a:chExt cx="3493302" cy="2727958"/>
          </a:xfrm>
        </p:grpSpPr>
        <p:grpSp>
          <p:nvGrpSpPr>
            <p:cNvPr id="12" name="Group 4">
              <a:extLst>
                <a:ext uri="{FF2B5EF4-FFF2-40B4-BE49-F238E27FC236}">
                  <a16:creationId xmlns:a16="http://schemas.microsoft.com/office/drawing/2014/main" id="{714BD85D-EE1F-427D-9651-DD24105C795F}"/>
                </a:ext>
              </a:extLst>
            </p:cNvPr>
            <p:cNvGrpSpPr>
              <a:grpSpLocks noChangeAspect="1"/>
            </p:cNvGrpSpPr>
            <p:nvPr userDrawn="1"/>
          </p:nvGrpSpPr>
          <p:grpSpPr bwMode="auto">
            <a:xfrm>
              <a:off x="4349349" y="1889762"/>
              <a:ext cx="3493302" cy="2727958"/>
              <a:chOff x="1074" y="0"/>
              <a:chExt cx="5532" cy="4320"/>
            </a:xfrm>
            <a:solidFill>
              <a:schemeClr val="bg1"/>
            </a:solidFill>
          </p:grpSpPr>
          <p:sp>
            <p:nvSpPr>
              <p:cNvPr id="14" name="Freeform 5">
                <a:extLst>
                  <a:ext uri="{FF2B5EF4-FFF2-40B4-BE49-F238E27FC236}">
                    <a16:creationId xmlns:a16="http://schemas.microsoft.com/office/drawing/2014/main" id="{917833D3-33F5-4502-AA69-4419425D47C9}"/>
                  </a:ext>
                </a:extLst>
              </p:cNvPr>
              <p:cNvSpPr>
                <a:spLocks/>
              </p:cNvSpPr>
              <p:nvPr userDrawn="1"/>
            </p:nvSpPr>
            <p:spPr bwMode="auto">
              <a:xfrm>
                <a:off x="1636" y="1214"/>
                <a:ext cx="4407" cy="2559"/>
              </a:xfrm>
              <a:custGeom>
                <a:avLst/>
                <a:gdLst>
                  <a:gd name="T0" fmla="*/ 838 w 846"/>
                  <a:gd name="T1" fmla="*/ 0 h 491"/>
                  <a:gd name="T2" fmla="*/ 8 w 846"/>
                  <a:gd name="T3" fmla="*/ 0 h 491"/>
                  <a:gd name="T4" fmla="*/ 0 w 846"/>
                  <a:gd name="T5" fmla="*/ 8 h 491"/>
                  <a:gd name="T6" fmla="*/ 0 w 846"/>
                  <a:gd name="T7" fmla="*/ 483 h 491"/>
                  <a:gd name="T8" fmla="*/ 8 w 846"/>
                  <a:gd name="T9" fmla="*/ 491 h 491"/>
                  <a:gd name="T10" fmla="*/ 838 w 846"/>
                  <a:gd name="T11" fmla="*/ 491 h 491"/>
                  <a:gd name="T12" fmla="*/ 846 w 846"/>
                  <a:gd name="T13" fmla="*/ 483 h 491"/>
                  <a:gd name="T14" fmla="*/ 846 w 846"/>
                  <a:gd name="T15" fmla="*/ 8 h 491"/>
                  <a:gd name="T16" fmla="*/ 838 w 846"/>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6" h="491">
                    <a:moveTo>
                      <a:pt x="838" y="0"/>
                    </a:moveTo>
                    <a:cubicBezTo>
                      <a:pt x="8" y="0"/>
                      <a:pt x="8" y="0"/>
                      <a:pt x="8" y="0"/>
                    </a:cubicBezTo>
                    <a:cubicBezTo>
                      <a:pt x="4" y="0"/>
                      <a:pt x="0" y="4"/>
                      <a:pt x="0" y="8"/>
                    </a:cubicBezTo>
                    <a:cubicBezTo>
                      <a:pt x="0" y="483"/>
                      <a:pt x="0" y="483"/>
                      <a:pt x="0" y="483"/>
                    </a:cubicBezTo>
                    <a:cubicBezTo>
                      <a:pt x="0" y="487"/>
                      <a:pt x="4" y="491"/>
                      <a:pt x="8" y="491"/>
                    </a:cubicBezTo>
                    <a:cubicBezTo>
                      <a:pt x="838" y="491"/>
                      <a:pt x="838" y="491"/>
                      <a:pt x="838" y="491"/>
                    </a:cubicBezTo>
                    <a:cubicBezTo>
                      <a:pt x="842" y="491"/>
                      <a:pt x="846" y="487"/>
                      <a:pt x="846" y="483"/>
                    </a:cubicBezTo>
                    <a:cubicBezTo>
                      <a:pt x="846" y="8"/>
                      <a:pt x="846" y="8"/>
                      <a:pt x="846" y="8"/>
                    </a:cubicBezTo>
                    <a:cubicBezTo>
                      <a:pt x="846" y="4"/>
                      <a:pt x="842" y="0"/>
                      <a:pt x="83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6">
                <a:extLst>
                  <a:ext uri="{FF2B5EF4-FFF2-40B4-BE49-F238E27FC236}">
                    <a16:creationId xmlns:a16="http://schemas.microsoft.com/office/drawing/2014/main" id="{1821C4AC-E9A3-45C6-9A56-92A70BFBC44F}"/>
                  </a:ext>
                </a:extLst>
              </p:cNvPr>
              <p:cNvSpPr>
                <a:spLocks noEditPoints="1"/>
              </p:cNvSpPr>
              <p:nvPr userDrawn="1"/>
            </p:nvSpPr>
            <p:spPr bwMode="auto">
              <a:xfrm>
                <a:off x="1074" y="0"/>
                <a:ext cx="5532" cy="4320"/>
              </a:xfrm>
              <a:custGeom>
                <a:avLst/>
                <a:gdLst>
                  <a:gd name="T0" fmla="*/ 1038 w 1062"/>
                  <a:gd name="T1" fmla="*/ 0 h 829"/>
                  <a:gd name="T2" fmla="*/ 24 w 1062"/>
                  <a:gd name="T3" fmla="*/ 0 h 829"/>
                  <a:gd name="T4" fmla="*/ 0 w 1062"/>
                  <a:gd name="T5" fmla="*/ 24 h 829"/>
                  <a:gd name="T6" fmla="*/ 0 w 1062"/>
                  <a:gd name="T7" fmla="*/ 805 h 829"/>
                  <a:gd name="T8" fmla="*/ 24 w 1062"/>
                  <a:gd name="T9" fmla="*/ 829 h 829"/>
                  <a:gd name="T10" fmla="*/ 1038 w 1062"/>
                  <a:gd name="T11" fmla="*/ 829 h 829"/>
                  <a:gd name="T12" fmla="*/ 1062 w 1062"/>
                  <a:gd name="T13" fmla="*/ 805 h 829"/>
                  <a:gd name="T14" fmla="*/ 1062 w 1062"/>
                  <a:gd name="T15" fmla="*/ 24 h 829"/>
                  <a:gd name="T16" fmla="*/ 1038 w 1062"/>
                  <a:gd name="T17" fmla="*/ 0 h 829"/>
                  <a:gd name="T18" fmla="*/ 538 w 1062"/>
                  <a:gd name="T19" fmla="*/ 90 h 829"/>
                  <a:gd name="T20" fmla="*/ 552 w 1062"/>
                  <a:gd name="T21" fmla="*/ 75 h 829"/>
                  <a:gd name="T22" fmla="*/ 964 w 1062"/>
                  <a:gd name="T23" fmla="*/ 75 h 829"/>
                  <a:gd name="T24" fmla="*/ 977 w 1062"/>
                  <a:gd name="T25" fmla="*/ 90 h 829"/>
                  <a:gd name="T26" fmla="*/ 977 w 1062"/>
                  <a:gd name="T27" fmla="*/ 124 h 829"/>
                  <a:gd name="T28" fmla="*/ 964 w 1062"/>
                  <a:gd name="T29" fmla="*/ 139 h 829"/>
                  <a:gd name="T30" fmla="*/ 552 w 1062"/>
                  <a:gd name="T31" fmla="*/ 139 h 829"/>
                  <a:gd name="T32" fmla="*/ 538 w 1062"/>
                  <a:gd name="T33" fmla="*/ 124 h 829"/>
                  <a:gd name="T34" fmla="*/ 538 w 1062"/>
                  <a:gd name="T35" fmla="*/ 90 h 829"/>
                  <a:gd name="T36" fmla="*/ 252 w 1062"/>
                  <a:gd name="T37" fmla="*/ 76 h 829"/>
                  <a:gd name="T38" fmla="*/ 284 w 1062"/>
                  <a:gd name="T39" fmla="*/ 108 h 829"/>
                  <a:gd name="T40" fmla="*/ 252 w 1062"/>
                  <a:gd name="T41" fmla="*/ 139 h 829"/>
                  <a:gd name="T42" fmla="*/ 221 w 1062"/>
                  <a:gd name="T43" fmla="*/ 108 h 829"/>
                  <a:gd name="T44" fmla="*/ 252 w 1062"/>
                  <a:gd name="T45" fmla="*/ 76 h 829"/>
                  <a:gd name="T46" fmla="*/ 165 w 1062"/>
                  <a:gd name="T47" fmla="*/ 76 h 829"/>
                  <a:gd name="T48" fmla="*/ 197 w 1062"/>
                  <a:gd name="T49" fmla="*/ 108 h 829"/>
                  <a:gd name="T50" fmla="*/ 165 w 1062"/>
                  <a:gd name="T51" fmla="*/ 139 h 829"/>
                  <a:gd name="T52" fmla="*/ 134 w 1062"/>
                  <a:gd name="T53" fmla="*/ 108 h 829"/>
                  <a:gd name="T54" fmla="*/ 165 w 1062"/>
                  <a:gd name="T55" fmla="*/ 76 h 829"/>
                  <a:gd name="T56" fmla="*/ 45 w 1062"/>
                  <a:gd name="T57" fmla="*/ 108 h 829"/>
                  <a:gd name="T58" fmla="*/ 76 w 1062"/>
                  <a:gd name="T59" fmla="*/ 76 h 829"/>
                  <a:gd name="T60" fmla="*/ 108 w 1062"/>
                  <a:gd name="T61" fmla="*/ 108 h 829"/>
                  <a:gd name="T62" fmla="*/ 76 w 1062"/>
                  <a:gd name="T63" fmla="*/ 139 h 829"/>
                  <a:gd name="T64" fmla="*/ 45 w 1062"/>
                  <a:gd name="T65" fmla="*/ 108 h 829"/>
                  <a:gd name="T66" fmla="*/ 978 w 1062"/>
                  <a:gd name="T67" fmla="*/ 716 h 829"/>
                  <a:gd name="T68" fmla="*/ 946 w 1062"/>
                  <a:gd name="T69" fmla="*/ 748 h 829"/>
                  <a:gd name="T70" fmla="*/ 116 w 1062"/>
                  <a:gd name="T71" fmla="*/ 748 h 829"/>
                  <a:gd name="T72" fmla="*/ 84 w 1062"/>
                  <a:gd name="T73" fmla="*/ 716 h 829"/>
                  <a:gd name="T74" fmla="*/ 84 w 1062"/>
                  <a:gd name="T75" fmla="*/ 241 h 829"/>
                  <a:gd name="T76" fmla="*/ 116 w 1062"/>
                  <a:gd name="T77" fmla="*/ 209 h 829"/>
                  <a:gd name="T78" fmla="*/ 946 w 1062"/>
                  <a:gd name="T79" fmla="*/ 209 h 829"/>
                  <a:gd name="T80" fmla="*/ 978 w 1062"/>
                  <a:gd name="T81" fmla="*/ 241 h 829"/>
                  <a:gd name="T82" fmla="*/ 978 w 1062"/>
                  <a:gd name="T83" fmla="*/ 7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829">
                    <a:moveTo>
                      <a:pt x="1038" y="0"/>
                    </a:moveTo>
                    <a:cubicBezTo>
                      <a:pt x="24" y="0"/>
                      <a:pt x="24" y="0"/>
                      <a:pt x="24" y="0"/>
                    </a:cubicBezTo>
                    <a:cubicBezTo>
                      <a:pt x="11" y="0"/>
                      <a:pt x="0" y="11"/>
                      <a:pt x="0" y="24"/>
                    </a:cubicBezTo>
                    <a:cubicBezTo>
                      <a:pt x="0" y="805"/>
                      <a:pt x="0" y="805"/>
                      <a:pt x="0" y="805"/>
                    </a:cubicBezTo>
                    <a:cubicBezTo>
                      <a:pt x="0" y="819"/>
                      <a:pt x="11" y="829"/>
                      <a:pt x="24" y="829"/>
                    </a:cubicBezTo>
                    <a:cubicBezTo>
                      <a:pt x="1038" y="829"/>
                      <a:pt x="1038" y="829"/>
                      <a:pt x="1038" y="829"/>
                    </a:cubicBezTo>
                    <a:cubicBezTo>
                      <a:pt x="1051" y="829"/>
                      <a:pt x="1062" y="819"/>
                      <a:pt x="1062" y="805"/>
                    </a:cubicBezTo>
                    <a:cubicBezTo>
                      <a:pt x="1062" y="24"/>
                      <a:pt x="1062" y="24"/>
                      <a:pt x="1062" y="24"/>
                    </a:cubicBezTo>
                    <a:cubicBezTo>
                      <a:pt x="1062" y="11"/>
                      <a:pt x="1051" y="0"/>
                      <a:pt x="1038" y="0"/>
                    </a:cubicBezTo>
                    <a:close/>
                    <a:moveTo>
                      <a:pt x="538" y="90"/>
                    </a:moveTo>
                    <a:cubicBezTo>
                      <a:pt x="538" y="82"/>
                      <a:pt x="544" y="75"/>
                      <a:pt x="552" y="75"/>
                    </a:cubicBezTo>
                    <a:cubicBezTo>
                      <a:pt x="964" y="75"/>
                      <a:pt x="964" y="75"/>
                      <a:pt x="964" y="75"/>
                    </a:cubicBezTo>
                    <a:cubicBezTo>
                      <a:pt x="971" y="75"/>
                      <a:pt x="977" y="82"/>
                      <a:pt x="977" y="90"/>
                    </a:cubicBezTo>
                    <a:cubicBezTo>
                      <a:pt x="977" y="124"/>
                      <a:pt x="977" y="124"/>
                      <a:pt x="977" y="124"/>
                    </a:cubicBezTo>
                    <a:cubicBezTo>
                      <a:pt x="977" y="132"/>
                      <a:pt x="971" y="139"/>
                      <a:pt x="964" y="139"/>
                    </a:cubicBezTo>
                    <a:cubicBezTo>
                      <a:pt x="552" y="139"/>
                      <a:pt x="552" y="139"/>
                      <a:pt x="552" y="139"/>
                    </a:cubicBezTo>
                    <a:cubicBezTo>
                      <a:pt x="544" y="139"/>
                      <a:pt x="538" y="132"/>
                      <a:pt x="538" y="124"/>
                    </a:cubicBezTo>
                    <a:lnTo>
                      <a:pt x="538" y="90"/>
                    </a:lnTo>
                    <a:close/>
                    <a:moveTo>
                      <a:pt x="252" y="76"/>
                    </a:moveTo>
                    <a:cubicBezTo>
                      <a:pt x="270" y="76"/>
                      <a:pt x="284" y="90"/>
                      <a:pt x="284" y="108"/>
                    </a:cubicBezTo>
                    <a:cubicBezTo>
                      <a:pt x="284" y="125"/>
                      <a:pt x="270" y="139"/>
                      <a:pt x="252" y="139"/>
                    </a:cubicBezTo>
                    <a:cubicBezTo>
                      <a:pt x="235" y="139"/>
                      <a:pt x="221" y="125"/>
                      <a:pt x="221" y="108"/>
                    </a:cubicBezTo>
                    <a:cubicBezTo>
                      <a:pt x="221" y="90"/>
                      <a:pt x="235" y="76"/>
                      <a:pt x="252" y="76"/>
                    </a:cubicBezTo>
                    <a:close/>
                    <a:moveTo>
                      <a:pt x="165" y="76"/>
                    </a:moveTo>
                    <a:cubicBezTo>
                      <a:pt x="183" y="76"/>
                      <a:pt x="197" y="90"/>
                      <a:pt x="197" y="108"/>
                    </a:cubicBezTo>
                    <a:cubicBezTo>
                      <a:pt x="197" y="125"/>
                      <a:pt x="183" y="139"/>
                      <a:pt x="165" y="139"/>
                    </a:cubicBezTo>
                    <a:cubicBezTo>
                      <a:pt x="148" y="139"/>
                      <a:pt x="134" y="125"/>
                      <a:pt x="134" y="108"/>
                    </a:cubicBezTo>
                    <a:cubicBezTo>
                      <a:pt x="134" y="90"/>
                      <a:pt x="148" y="76"/>
                      <a:pt x="165" y="76"/>
                    </a:cubicBezTo>
                    <a:close/>
                    <a:moveTo>
                      <a:pt x="45" y="108"/>
                    </a:moveTo>
                    <a:cubicBezTo>
                      <a:pt x="45" y="90"/>
                      <a:pt x="59" y="76"/>
                      <a:pt x="76" y="76"/>
                    </a:cubicBezTo>
                    <a:cubicBezTo>
                      <a:pt x="94" y="76"/>
                      <a:pt x="108" y="90"/>
                      <a:pt x="108" y="108"/>
                    </a:cubicBezTo>
                    <a:cubicBezTo>
                      <a:pt x="108" y="125"/>
                      <a:pt x="94" y="139"/>
                      <a:pt x="76" y="139"/>
                    </a:cubicBezTo>
                    <a:cubicBezTo>
                      <a:pt x="59" y="139"/>
                      <a:pt x="45" y="125"/>
                      <a:pt x="45" y="108"/>
                    </a:cubicBezTo>
                    <a:close/>
                    <a:moveTo>
                      <a:pt x="978" y="716"/>
                    </a:moveTo>
                    <a:cubicBezTo>
                      <a:pt x="978" y="733"/>
                      <a:pt x="963" y="748"/>
                      <a:pt x="946" y="748"/>
                    </a:cubicBezTo>
                    <a:cubicBezTo>
                      <a:pt x="116" y="748"/>
                      <a:pt x="116" y="748"/>
                      <a:pt x="116" y="748"/>
                    </a:cubicBezTo>
                    <a:cubicBezTo>
                      <a:pt x="98" y="748"/>
                      <a:pt x="84" y="733"/>
                      <a:pt x="84" y="716"/>
                    </a:cubicBezTo>
                    <a:cubicBezTo>
                      <a:pt x="84" y="241"/>
                      <a:pt x="84" y="241"/>
                      <a:pt x="84" y="241"/>
                    </a:cubicBezTo>
                    <a:cubicBezTo>
                      <a:pt x="84" y="223"/>
                      <a:pt x="98" y="209"/>
                      <a:pt x="116" y="209"/>
                    </a:cubicBezTo>
                    <a:cubicBezTo>
                      <a:pt x="946" y="209"/>
                      <a:pt x="946" y="209"/>
                      <a:pt x="946" y="209"/>
                    </a:cubicBezTo>
                    <a:cubicBezTo>
                      <a:pt x="963" y="209"/>
                      <a:pt x="978" y="223"/>
                      <a:pt x="978" y="241"/>
                    </a:cubicBezTo>
                    <a:lnTo>
                      <a:pt x="978" y="7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sp>
          <p:nvSpPr>
            <p:cNvPr id="13" name="Rectangle 12">
              <a:extLst>
                <a:ext uri="{FF2B5EF4-FFF2-40B4-BE49-F238E27FC236}">
                  <a16:creationId xmlns:a16="http://schemas.microsoft.com/office/drawing/2014/main" id="{DBFD61D2-6D3E-47DE-8339-284AD62A3BCF}"/>
                </a:ext>
              </a:extLst>
            </p:cNvPr>
            <p:cNvSpPr/>
            <p:nvPr/>
          </p:nvSpPr>
          <p:spPr>
            <a:xfrm>
              <a:off x="4582274" y="2860443"/>
              <a:ext cx="3027453" cy="1137115"/>
            </a:xfrm>
            <a:prstGeom prst="rect">
              <a:avLst/>
            </a:prstGeom>
          </p:spPr>
          <p:txBody>
            <a:bodyPr wrap="square" lIns="91436" tIns="45718" rIns="91436" bIns="45718" anchor="ctr">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tx2"/>
                  </a:solidFill>
                  <a:effectLst/>
                  <a:uLnTx/>
                  <a:uFillTx/>
                </a:rPr>
                <a:t>DEMO</a:t>
              </a:r>
            </a:p>
          </p:txBody>
        </p:sp>
      </p:grpSp>
    </p:spTree>
    <p:extLst>
      <p:ext uri="{BB962C8B-B14F-4D97-AF65-F5344CB8AC3E}">
        <p14:creationId xmlns:p14="http://schemas.microsoft.com/office/powerpoint/2010/main" val="2117020647"/>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76303" y="70000"/>
            <a:ext cx="10470119" cy="1127488"/>
          </a:xfrm>
        </p:spPr>
        <p:txBody>
          <a:bodyPr/>
          <a:lstStyle/>
          <a:p>
            <a:r>
              <a:rPr lang="en-US" dirty="0"/>
              <a:t>Vault Clinical Docs Update</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updates Site Connect to utilize mappings to the Vault Clinical Docs model rather than mappings to the TMF Reference Model 3.0</a:t>
            </a:r>
          </a:p>
          <a:p>
            <a:pPr>
              <a:spcBef>
                <a:spcPts val="600"/>
              </a:spcBef>
              <a:spcAft>
                <a:spcPts val="1200"/>
              </a:spcAft>
            </a:pPr>
            <a:r>
              <a:rPr lang="en-US" sz="2000" dirty="0"/>
              <a:t>Business Justification</a:t>
            </a:r>
          </a:p>
          <a:p>
            <a:pPr marL="457200" lvl="1" indent="0">
              <a:spcAft>
                <a:spcPts val="1200"/>
              </a:spcAft>
              <a:buNone/>
            </a:pPr>
            <a:r>
              <a:rPr lang="en-US" sz="1600" dirty="0"/>
              <a:t>Currently the Clinical Network transfers a document from </a:t>
            </a:r>
            <a:r>
              <a:rPr lang="en-US" sz="1600" dirty="0" err="1"/>
              <a:t>SiteVault</a:t>
            </a:r>
            <a:r>
              <a:rPr lang="en-US" sz="1600" dirty="0"/>
              <a:t> to Vault Clinical, it uses each customer’s mapping of document types to TMF Reference Model 3.0 Artifacts to determine which document type the transferred document needs to be created in</a:t>
            </a:r>
          </a:p>
          <a:p>
            <a:pPr marL="457200" lvl="1" indent="0">
              <a:spcAft>
                <a:spcPts val="1200"/>
              </a:spcAft>
              <a:buNone/>
            </a:pPr>
            <a:r>
              <a:rPr lang="en-US" sz="1600" dirty="0"/>
              <a:t>The TMF Reference Model 3.0 does not have the same level of granularity as most customer document type hierarchies, customers map multiple classifications to single TMF Reference Model 3.0 Artifacts. This unfortunately leads to the Clinical Network using the first mapping it finds and likely creating the document in an incorrect classification</a:t>
            </a:r>
          </a:p>
          <a:p>
            <a:pPr marL="457200" lvl="1" indent="0">
              <a:spcAft>
                <a:spcPts val="1200"/>
              </a:spcAft>
              <a:buNone/>
            </a:pPr>
            <a:r>
              <a:rPr lang="en-US" sz="1600" dirty="0"/>
              <a:t>Moving mappings to the granular Vault Clinical Docs model will allow the Clinical Network to transfer and create documents more accurately</a:t>
            </a:r>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268314223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Object &amp; Multi-Document Workflows: Invoke Record Action via a System Action Step</a:t>
            </a:r>
          </a:p>
        </p:txBody>
      </p:sp>
      <p:sp>
        <p:nvSpPr>
          <p:cNvPr id="3" name="Content Placeholder 2"/>
          <p:cNvSpPr>
            <a:spLocks noGrp="1"/>
          </p:cNvSpPr>
          <p:nvPr>
            <p:ph idx="1"/>
          </p:nvPr>
        </p:nvSpPr>
        <p:spPr>
          <a:xfrm>
            <a:off x="826624" y="1285458"/>
            <a:ext cx="5269376" cy="3743739"/>
          </a:xfrm>
        </p:spPr>
        <p:txBody>
          <a:bodyPr/>
          <a:lstStyle/>
          <a:p>
            <a:pPr>
              <a:spcBef>
                <a:spcPts val="600"/>
              </a:spcBef>
              <a:spcAft>
                <a:spcPts val="1200"/>
              </a:spcAft>
            </a:pPr>
            <a:r>
              <a:rPr lang="en-US" sz="2000" dirty="0"/>
              <a:t>Overview</a:t>
            </a:r>
          </a:p>
          <a:p>
            <a:pPr marL="457200" lvl="1" indent="0">
              <a:spcAft>
                <a:spcPts val="1200"/>
              </a:spcAft>
              <a:buNone/>
            </a:pPr>
            <a:r>
              <a:rPr lang="en-US" sz="1600" dirty="0"/>
              <a:t>Admins can now configure a </a:t>
            </a:r>
            <a:r>
              <a:rPr lang="en-US" sz="1600" i="1" dirty="0"/>
              <a:t>System Action</a:t>
            </a:r>
            <a:r>
              <a:rPr lang="en-US" sz="1600" dirty="0"/>
              <a:t> workflow step that invokes a </a:t>
            </a:r>
            <a:r>
              <a:rPr lang="en-US" sz="1600" i="1" dirty="0"/>
              <a:t>Vault Java SDK </a:t>
            </a:r>
            <a:r>
              <a:rPr lang="en-US" sz="1600" b="1" i="1" dirty="0"/>
              <a:t>Record</a:t>
            </a:r>
            <a:r>
              <a:rPr lang="en-US" sz="1600" i="1" dirty="0"/>
              <a:t> Action</a:t>
            </a:r>
            <a:r>
              <a:rPr lang="en-US" sz="1600" dirty="0"/>
              <a:t> as part of an </a:t>
            </a:r>
            <a:r>
              <a:rPr lang="en-US" sz="1600" i="1" dirty="0"/>
              <a:t>Object Workflow</a:t>
            </a:r>
            <a:r>
              <a:rPr lang="en-US" sz="1600" dirty="0"/>
              <a:t> or a </a:t>
            </a:r>
            <a:r>
              <a:rPr lang="en-US" sz="1600" i="1" dirty="0"/>
              <a:t>Multi-document Workflow</a:t>
            </a:r>
          </a:p>
          <a:p>
            <a:pPr>
              <a:spcBef>
                <a:spcPts val="600"/>
              </a:spcBef>
              <a:spcAft>
                <a:spcPts val="1200"/>
              </a:spcAft>
            </a:pPr>
            <a:r>
              <a:rPr lang="en-US" sz="2000" dirty="0"/>
              <a:t>Business Justification</a:t>
            </a:r>
          </a:p>
          <a:p>
            <a:pPr marL="457200" lvl="1" indent="0">
              <a:spcAft>
                <a:spcPts val="1200"/>
              </a:spcAft>
              <a:buNone/>
            </a:pPr>
            <a:r>
              <a:rPr lang="en-US" sz="1600" i="1" dirty="0"/>
              <a:t>Vault Java SDK Record Actions</a:t>
            </a:r>
            <a:r>
              <a:rPr lang="en-US" sz="1600" dirty="0"/>
              <a:t> allow your organization to meet your specific business rules within workflows that cannot be achieved via Vault configuration</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1026" name="Picture 2">
            <a:extLst>
              <a:ext uri="{FF2B5EF4-FFF2-40B4-BE49-F238E27FC236}">
                <a16:creationId xmlns:a16="http://schemas.microsoft.com/office/drawing/2014/main" id="{42BE874E-D791-4A6F-B596-D039BA1F25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4187" y="1285458"/>
            <a:ext cx="4148770" cy="3067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2812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Variables for Multi-Document and </a:t>
            </a:r>
            <a:br>
              <a:rPr lang="en-US" dirty="0"/>
            </a:br>
            <a:r>
              <a:rPr lang="en-US" dirty="0"/>
              <a:t>Object Workflows</a:t>
            </a:r>
          </a:p>
        </p:txBody>
      </p:sp>
      <p:sp>
        <p:nvSpPr>
          <p:cNvPr id="3" name="Content Placeholder 2"/>
          <p:cNvSpPr>
            <a:spLocks noGrp="1"/>
          </p:cNvSpPr>
          <p:nvPr>
            <p:ph idx="1"/>
          </p:nvPr>
        </p:nvSpPr>
        <p:spPr>
          <a:xfrm>
            <a:off x="826624" y="1066800"/>
            <a:ext cx="4855226"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Admins can configure a workflow to prompt a workflow initiator for a value to be assigned to a “variable”</a:t>
            </a:r>
          </a:p>
          <a:p>
            <a:pPr marL="457200" lvl="1" indent="0">
              <a:spcAft>
                <a:spcPts val="1200"/>
              </a:spcAft>
              <a:buNone/>
            </a:pPr>
            <a:r>
              <a:rPr lang="en-US" sz="1600" dirty="0"/>
              <a:t>The value of a workflow “variable” can be used to determine which path a workflow follows</a:t>
            </a:r>
          </a:p>
          <a:p>
            <a:pPr>
              <a:spcBef>
                <a:spcPts val="600"/>
              </a:spcBef>
              <a:spcAft>
                <a:spcPts val="1200"/>
              </a:spcAft>
            </a:pPr>
            <a:r>
              <a:rPr lang="en-US" sz="2000" dirty="0"/>
              <a:t>Business Justification</a:t>
            </a:r>
          </a:p>
          <a:p>
            <a:pPr marL="457200" lvl="1" indent="0">
              <a:spcAft>
                <a:spcPts val="1200"/>
              </a:spcAft>
              <a:buNone/>
            </a:pPr>
            <a:r>
              <a:rPr lang="en-US" sz="1600" dirty="0"/>
              <a:t>Workflow “variables” allow business process variations to be accommodated in a single workflow, rather than configuring multiple workflows</a:t>
            </a:r>
          </a:p>
          <a:p>
            <a:pPr>
              <a:spcBef>
                <a:spcPts val="600"/>
              </a:spcBef>
              <a:spcAft>
                <a:spcPts val="1200"/>
              </a:spcAft>
            </a:pPr>
            <a:r>
              <a:rPr lang="en-US" sz="2000" dirty="0"/>
              <a:t>Considerations</a:t>
            </a:r>
          </a:p>
          <a:p>
            <a:pPr marL="457200" lvl="1" indent="0">
              <a:spcAft>
                <a:spcPts val="1200"/>
              </a:spcAft>
              <a:buNone/>
            </a:pPr>
            <a:r>
              <a:rPr lang="en-US" sz="1600" dirty="0"/>
              <a:t>Available in Multi-Document and Object workflows</a:t>
            </a:r>
          </a:p>
          <a:p>
            <a:pPr marL="457200" lvl="1" indent="0">
              <a:spcAft>
                <a:spcPts val="1200"/>
              </a:spcAft>
              <a:buNone/>
            </a:pPr>
            <a:r>
              <a:rPr lang="en-US" sz="1600" dirty="0"/>
              <a:t>Workflow “variables” are currently limited to text, yes/no, or picklist field types</a:t>
            </a:r>
          </a:p>
          <a:p>
            <a:pPr marL="457200" lvl="1" indent="0">
              <a:spcAft>
                <a:spcPts val="1200"/>
              </a:spcAft>
              <a:buNone/>
            </a:pPr>
            <a:r>
              <a:rPr lang="en-US" sz="1600" dirty="0"/>
              <a:t>A workflow “variable” value must be assigned when the workflow is initiated</a:t>
            </a:r>
          </a:p>
          <a:p>
            <a:pPr marL="457200" lvl="1" indent="0">
              <a:spcAft>
                <a:spcPts val="1200"/>
              </a:spcAft>
              <a:buNone/>
            </a:pPr>
            <a:endParaRPr lang="en-US" sz="1600" dirty="0"/>
          </a:p>
          <a:p>
            <a:pPr marL="457200" lvl="1" indent="0">
              <a:spcAft>
                <a:spcPts val="1200"/>
              </a:spcAft>
              <a:buNone/>
            </a:pPr>
            <a:endParaRPr lang="en-US" sz="1600" dirty="0"/>
          </a:p>
          <a:p>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4" name="Picture 3">
            <a:extLst>
              <a:ext uri="{FF2B5EF4-FFF2-40B4-BE49-F238E27FC236}">
                <a16:creationId xmlns:a16="http://schemas.microsoft.com/office/drawing/2014/main" id="{443D292E-6B6D-421E-A0FA-7658B8D2D6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7878" y="1286650"/>
            <a:ext cx="3170067" cy="3004467"/>
          </a:xfrm>
          <a:prstGeom prst="rect">
            <a:avLst/>
          </a:prstGeom>
          <a:ln>
            <a:solidFill>
              <a:schemeClr val="tx1"/>
            </a:solidFill>
          </a:ln>
        </p:spPr>
      </p:pic>
      <p:pic>
        <p:nvPicPr>
          <p:cNvPr id="5" name="Picture 4">
            <a:extLst>
              <a:ext uri="{FF2B5EF4-FFF2-40B4-BE49-F238E27FC236}">
                <a16:creationId xmlns:a16="http://schemas.microsoft.com/office/drawing/2014/main" id="{E468452E-F6A3-4BC6-851E-2C4026E7B4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3820" y="3914286"/>
            <a:ext cx="3091210" cy="2562713"/>
          </a:xfrm>
          <a:prstGeom prst="rect">
            <a:avLst/>
          </a:prstGeom>
          <a:ln>
            <a:solidFill>
              <a:schemeClr val="tx1"/>
            </a:solidFill>
          </a:ln>
        </p:spPr>
      </p:pic>
      <p:sp>
        <p:nvSpPr>
          <p:cNvPr id="6" name="Oval 5">
            <a:extLst>
              <a:ext uri="{FF2B5EF4-FFF2-40B4-BE49-F238E27FC236}">
                <a16:creationId xmlns:a16="http://schemas.microsoft.com/office/drawing/2014/main" id="{ADECA207-6BC2-4AF9-9149-A4035289C159}"/>
              </a:ext>
            </a:extLst>
          </p:cNvPr>
          <p:cNvSpPr/>
          <p:nvPr/>
        </p:nvSpPr>
        <p:spPr>
          <a:xfrm>
            <a:off x="7261040" y="1021741"/>
            <a:ext cx="385560" cy="41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 12">
            <a:extLst>
              <a:ext uri="{FF2B5EF4-FFF2-40B4-BE49-F238E27FC236}">
                <a16:creationId xmlns:a16="http://schemas.microsoft.com/office/drawing/2014/main" id="{3685A054-30D0-4F39-9410-134EF09FFD90}"/>
              </a:ext>
            </a:extLst>
          </p:cNvPr>
          <p:cNvSpPr/>
          <p:nvPr/>
        </p:nvSpPr>
        <p:spPr>
          <a:xfrm>
            <a:off x="8806645" y="3708933"/>
            <a:ext cx="385560" cy="410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4051223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Logistics</a:t>
            </a:r>
          </a:p>
        </p:txBody>
      </p:sp>
    </p:spTree>
    <p:extLst>
      <p:ext uri="{BB962C8B-B14F-4D97-AF65-F5344CB8AC3E}">
        <p14:creationId xmlns:p14="http://schemas.microsoft.com/office/powerpoint/2010/main" val="22530620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sz="3200" dirty="0"/>
              <a:t>Multi-Document Workflow: Execute Entry Action &amp; Entry Criteria When Canceling Workflows or Removing Documents</a:t>
            </a:r>
          </a:p>
        </p:txBody>
      </p:sp>
      <p:sp>
        <p:nvSpPr>
          <p:cNvPr id="3" name="Content Placeholder 2"/>
          <p:cNvSpPr>
            <a:spLocks noGrp="1"/>
          </p:cNvSpPr>
          <p:nvPr>
            <p:ph idx="1"/>
          </p:nvPr>
        </p:nvSpPr>
        <p:spPr>
          <a:xfrm>
            <a:off x="826624" y="1066800"/>
            <a:ext cx="9165515"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Vault now executes Entry Actions and Entry Criteria for the </a:t>
            </a:r>
            <a:r>
              <a:rPr lang="en-US" sz="1600" i="1" dirty="0"/>
              <a:t>Cancel Workflow State</a:t>
            </a:r>
            <a:r>
              <a:rPr lang="en-US" sz="1600" dirty="0"/>
              <a:t> when a user …</a:t>
            </a:r>
          </a:p>
          <a:p>
            <a:pPr lvl="1">
              <a:spcAft>
                <a:spcPts val="1200"/>
              </a:spcAft>
            </a:pPr>
            <a:r>
              <a:rPr lang="en-US" sz="1600" dirty="0"/>
              <a:t>Cancels a multi-document workflow</a:t>
            </a:r>
          </a:p>
          <a:p>
            <a:pPr lvl="1">
              <a:spcAft>
                <a:spcPts val="1200"/>
              </a:spcAft>
            </a:pPr>
            <a:r>
              <a:rPr lang="en-US" sz="1600" dirty="0"/>
              <a:t>Removes a document from a multi-document workflow</a:t>
            </a:r>
          </a:p>
          <a:p>
            <a:pPr>
              <a:spcBef>
                <a:spcPts val="600"/>
              </a:spcBef>
              <a:spcAft>
                <a:spcPts val="1200"/>
              </a:spcAft>
            </a:pPr>
            <a:r>
              <a:rPr lang="en-US" sz="2000" dirty="0"/>
              <a:t>Business Justification</a:t>
            </a:r>
          </a:p>
          <a:p>
            <a:pPr marL="457200" lvl="1" indent="0">
              <a:spcAft>
                <a:spcPts val="1200"/>
              </a:spcAft>
              <a:buNone/>
            </a:pPr>
            <a:r>
              <a:rPr lang="en-US" sz="1600" dirty="0"/>
              <a:t>Help customers who would like to capture information like workflow cancellation date, or reset values that were set during the workflow process</a:t>
            </a:r>
          </a:p>
          <a:p>
            <a:pPr>
              <a:spcBef>
                <a:spcPts val="600"/>
              </a:spcBef>
              <a:spcAft>
                <a:spcPts val="1200"/>
              </a:spcAft>
            </a:pPr>
            <a:r>
              <a:rPr lang="en-US" sz="2000" dirty="0"/>
              <a:t>Considerations</a:t>
            </a:r>
          </a:p>
          <a:p>
            <a:pPr marL="457200" lvl="1" indent="0">
              <a:spcAft>
                <a:spcPts val="1200"/>
              </a:spcAft>
              <a:buNone/>
            </a:pPr>
            <a:r>
              <a:rPr lang="en-US" sz="1600" dirty="0"/>
              <a:t>When users cancel a multi-document workflow, Vault moves the documents to the configured </a:t>
            </a:r>
            <a:r>
              <a:rPr lang="en-US" sz="1600" i="1" dirty="0"/>
              <a:t>Cancel Workflow State</a:t>
            </a:r>
            <a:endParaRPr lang="en-US" sz="1600" dirty="0"/>
          </a:p>
          <a:p>
            <a:pPr marL="457200" lvl="1" indent="0">
              <a:spcAft>
                <a:spcPts val="1200"/>
              </a:spcAft>
              <a:buNone/>
            </a:pPr>
            <a:r>
              <a:rPr lang="en-US" sz="1600" dirty="0"/>
              <a:t>Administrators can configure the </a:t>
            </a:r>
            <a:r>
              <a:rPr lang="en-US" sz="1600" i="1" dirty="0"/>
              <a:t>Cancel Workflow State</a:t>
            </a:r>
            <a:r>
              <a:rPr lang="en-US" sz="1600" dirty="0"/>
              <a:t> to be </a:t>
            </a:r>
          </a:p>
          <a:p>
            <a:pPr lvl="1">
              <a:spcAft>
                <a:spcPts val="1200"/>
              </a:spcAft>
            </a:pPr>
            <a:r>
              <a:rPr lang="en-US" sz="1600" dirty="0"/>
              <a:t>the “state in which the workflow started”, or</a:t>
            </a:r>
          </a:p>
          <a:p>
            <a:pPr lvl="1">
              <a:spcAft>
                <a:spcPts val="1200"/>
              </a:spcAft>
            </a:pPr>
            <a:r>
              <a:rPr lang="en-US" sz="1600" dirty="0"/>
              <a:t>a specific state in a document lifecycle, or</a:t>
            </a:r>
          </a:p>
          <a:p>
            <a:pPr lvl="1">
              <a:spcAft>
                <a:spcPts val="1200"/>
              </a:spcAft>
            </a:pPr>
            <a:r>
              <a:rPr lang="en-US" sz="1600" dirty="0"/>
              <a:t>n</a:t>
            </a:r>
            <a:r>
              <a:rPr lang="en-US" sz="1600"/>
              <a:t>o </a:t>
            </a:r>
            <a:r>
              <a:rPr lang="en-US" sz="1600" dirty="0"/>
              <a:t>state change</a:t>
            </a:r>
          </a:p>
          <a:p>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TextBox 18">
            <a:extLst>
              <a:ext uri="{FF2B5EF4-FFF2-40B4-BE49-F238E27FC236}">
                <a16:creationId xmlns:a16="http://schemas.microsoft.com/office/drawing/2014/main" id="{31613F34-7E34-40EF-8643-09A1D7B551AD}"/>
              </a:ext>
            </a:extLst>
          </p:cNvPr>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pic>
        <p:nvPicPr>
          <p:cNvPr id="13" name="Picture 12" descr="Icons_PPT_White_ThumbsUp.png">
            <a:extLst>
              <a:ext uri="{FF2B5EF4-FFF2-40B4-BE49-F238E27FC236}">
                <a16:creationId xmlns:a16="http://schemas.microsoft.com/office/drawing/2014/main" id="{70460DFE-8BD9-4E80-9F05-2D81B11D40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207692426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Additional Operators for Document Lifecycle State Entry Actions, User Actions &amp; Entry Criteria</a:t>
            </a:r>
          </a:p>
        </p:txBody>
      </p:sp>
      <p:sp>
        <p:nvSpPr>
          <p:cNvPr id="3" name="Content Placeholder 2"/>
          <p:cNvSpPr>
            <a:spLocks noGrp="1"/>
          </p:cNvSpPr>
          <p:nvPr>
            <p:ph idx="1"/>
          </p:nvPr>
        </p:nvSpPr>
        <p:spPr>
          <a:xfrm>
            <a:off x="803931" y="2475834"/>
            <a:ext cx="3968400" cy="1622165"/>
          </a:xfrm>
        </p:spPr>
        <p:txBody>
          <a:bodyPr/>
          <a:lstStyle/>
          <a:p>
            <a:pPr lvl="1">
              <a:spcBef>
                <a:spcPts val="300"/>
              </a:spcBef>
              <a:spcAft>
                <a:spcPts val="600"/>
              </a:spcAft>
            </a:pPr>
            <a:r>
              <a:rPr lang="en-US" sz="1600" dirty="0"/>
              <a:t>the "</a:t>
            </a:r>
            <a:r>
              <a:rPr lang="en-US" sz="1600" i="1" dirty="0"/>
              <a:t>is not equal to</a:t>
            </a:r>
            <a:r>
              <a:rPr lang="en-US" sz="1600" dirty="0"/>
              <a:t>" operator for document type, subtype, and classification</a:t>
            </a:r>
          </a:p>
          <a:p>
            <a:pPr lvl="1">
              <a:spcAft>
                <a:spcPts val="600"/>
              </a:spcAft>
            </a:pPr>
            <a:r>
              <a:rPr lang="en-US" sz="1600" dirty="0"/>
              <a:t>the "</a:t>
            </a:r>
            <a:r>
              <a:rPr lang="en-US" sz="1600" i="1" dirty="0"/>
              <a:t>does not include</a:t>
            </a:r>
            <a:r>
              <a:rPr lang="en-US" sz="1600" dirty="0"/>
              <a:t>" operator for all object reference fields, including document type, subtype, and classification</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4" name="Picture 3">
            <a:extLst>
              <a:ext uri="{FF2B5EF4-FFF2-40B4-BE49-F238E27FC236}">
                <a16:creationId xmlns:a16="http://schemas.microsoft.com/office/drawing/2014/main" id="{8494F80C-A765-FE4D-9096-DA7645E3F4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2337" y="2279585"/>
            <a:ext cx="4854667" cy="2014662"/>
          </a:xfrm>
          <a:prstGeom prst="rect">
            <a:avLst/>
          </a:prstGeom>
          <a:ln>
            <a:solidFill>
              <a:schemeClr val="tx1"/>
            </a:solidFill>
          </a:ln>
        </p:spPr>
      </p:pic>
      <p:sp>
        <p:nvSpPr>
          <p:cNvPr id="10" name="Content Placeholder 2">
            <a:extLst>
              <a:ext uri="{FF2B5EF4-FFF2-40B4-BE49-F238E27FC236}">
                <a16:creationId xmlns:a16="http://schemas.microsoft.com/office/drawing/2014/main" id="{F9AC05CA-8368-41C6-8251-396AB550E390}"/>
              </a:ext>
            </a:extLst>
          </p:cNvPr>
          <p:cNvSpPr txBox="1">
            <a:spLocks/>
          </p:cNvSpPr>
          <p:nvPr/>
        </p:nvSpPr>
        <p:spPr>
          <a:xfrm>
            <a:off x="923594" y="1356562"/>
            <a:ext cx="9460388" cy="1566747"/>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Overview</a:t>
            </a:r>
          </a:p>
          <a:p>
            <a:pPr marL="457200" lvl="1" indent="0">
              <a:spcAft>
                <a:spcPts val="1200"/>
              </a:spcAft>
              <a:buFont typeface="Calibri" panose="020F0502020204030204" pitchFamily="34" charset="0"/>
              <a:buNone/>
            </a:pPr>
            <a:r>
              <a:rPr lang="en-US" sz="1600" dirty="0"/>
              <a:t>This feature adds two new operators to the conditions for document lifecycle state </a:t>
            </a:r>
            <a:r>
              <a:rPr lang="en-US" sz="1600" b="1" dirty="0"/>
              <a:t>user actions</a:t>
            </a:r>
            <a:r>
              <a:rPr lang="en-US" sz="1600" dirty="0"/>
              <a:t>, </a:t>
            </a:r>
            <a:r>
              <a:rPr lang="en-US" sz="1600" b="1" dirty="0"/>
              <a:t>entry actions</a:t>
            </a:r>
            <a:r>
              <a:rPr lang="en-US" sz="1600" dirty="0"/>
              <a:t>, and </a:t>
            </a:r>
            <a:r>
              <a:rPr lang="en-US" sz="1600" b="1" dirty="0"/>
              <a:t>entry criteria</a:t>
            </a:r>
            <a:r>
              <a:rPr lang="en-US" sz="1600" dirty="0"/>
              <a:t>:</a:t>
            </a:r>
          </a:p>
        </p:txBody>
      </p:sp>
      <p:sp>
        <p:nvSpPr>
          <p:cNvPr id="12" name="Content Placeholder 2">
            <a:extLst>
              <a:ext uri="{FF2B5EF4-FFF2-40B4-BE49-F238E27FC236}">
                <a16:creationId xmlns:a16="http://schemas.microsoft.com/office/drawing/2014/main" id="{8654C61C-68F1-42BF-AF9A-5C4F19F9B2FC}"/>
              </a:ext>
            </a:extLst>
          </p:cNvPr>
          <p:cNvSpPr txBox="1">
            <a:spLocks/>
          </p:cNvSpPr>
          <p:nvPr/>
        </p:nvSpPr>
        <p:spPr>
          <a:xfrm>
            <a:off x="923594" y="4213230"/>
            <a:ext cx="9187107" cy="1104226"/>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Business Justification</a:t>
            </a:r>
          </a:p>
          <a:p>
            <a:pPr marL="457200" lvl="1" indent="0">
              <a:spcAft>
                <a:spcPts val="1200"/>
              </a:spcAft>
              <a:buFont typeface="Calibri" panose="020F0502020204030204" pitchFamily="34" charset="0"/>
              <a:buNone/>
            </a:pPr>
            <a:r>
              <a:rPr lang="en-US" sz="1600" dirty="0"/>
              <a:t>Allows simpler configuration to exclude only a few document types, subtypes or classifications from an action or criteria, rather than having to explicitly include all others</a:t>
            </a:r>
          </a:p>
        </p:txBody>
      </p:sp>
    </p:spTree>
    <p:extLst>
      <p:ext uri="{BB962C8B-B14F-4D97-AF65-F5344CB8AC3E}">
        <p14:creationId xmlns:p14="http://schemas.microsoft.com/office/powerpoint/2010/main" val="318103253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Add Copy Record Action to Related Record</a:t>
            </a:r>
          </a:p>
        </p:txBody>
      </p:sp>
      <p:sp>
        <p:nvSpPr>
          <p:cNvPr id="3" name="Content Placeholder 2"/>
          <p:cNvSpPr>
            <a:spLocks noGrp="1"/>
          </p:cNvSpPr>
          <p:nvPr>
            <p:ph idx="1"/>
          </p:nvPr>
        </p:nvSpPr>
        <p:spPr>
          <a:xfrm>
            <a:off x="826623" y="1066800"/>
            <a:ext cx="5452257" cy="4859867"/>
          </a:xfrm>
        </p:spPr>
        <p:txBody>
          <a:bodyPr vert="horz" wrap="square" lIns="91440" tIns="45720" rIns="91440" bIns="45720" rtlCol="0" anchor="t">
            <a:noAutofit/>
          </a:bodyPr>
          <a:lstStyle/>
          <a:p>
            <a:pPr>
              <a:spcBef>
                <a:spcPts val="600"/>
              </a:spcBef>
              <a:spcAft>
                <a:spcPts val="1200"/>
              </a:spcAft>
            </a:pPr>
            <a:r>
              <a:rPr lang="en-US" sz="2000" dirty="0"/>
              <a:t>Overview</a:t>
            </a:r>
          </a:p>
          <a:p>
            <a:pPr marL="457200" lvl="1" indent="0">
              <a:spcAft>
                <a:spcPts val="1200"/>
              </a:spcAft>
              <a:buNone/>
            </a:pPr>
            <a:r>
              <a:rPr lang="en-US" sz="1600" dirty="0">
                <a:ea typeface="+mn-lt"/>
                <a:cs typeface="+mn-lt"/>
              </a:rPr>
              <a:t>This feature allows users to copy a related object record directly from the Actions menu within related record sections on an object record details page</a:t>
            </a:r>
            <a:endParaRPr lang="en-US" dirty="0"/>
          </a:p>
          <a:p>
            <a:pPr>
              <a:spcBef>
                <a:spcPts val="600"/>
              </a:spcBef>
              <a:spcAft>
                <a:spcPts val="1200"/>
              </a:spcAft>
            </a:pPr>
            <a:r>
              <a:rPr lang="en-US" sz="2000" dirty="0"/>
              <a:t>Business Justification</a:t>
            </a:r>
          </a:p>
          <a:p>
            <a:pPr marL="457200" lvl="1" indent="0">
              <a:spcAft>
                <a:spcPts val="1200"/>
              </a:spcAft>
              <a:buNone/>
            </a:pPr>
            <a:r>
              <a:rPr lang="en-US" sz="1600" dirty="0"/>
              <a:t>This will streamline the copy process of a related object record as the user can stay on the object record details page when copying  a related object record</a:t>
            </a:r>
            <a:endParaRPr lang="en-US" sz="1600" dirty="0">
              <a:cs typeface="Calibri"/>
            </a:endParaRP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AFC25FC8-5B2C-4B63-B63A-7FC0B248463E}"/>
              </a:ext>
            </a:extLst>
          </p:cNvPr>
          <p:cNvPicPr>
            <a:picLocks noChangeAspect="1"/>
          </p:cNvPicPr>
          <p:nvPr/>
        </p:nvPicPr>
        <p:blipFill>
          <a:blip r:embed="rId3"/>
          <a:stretch>
            <a:fillRect/>
          </a:stretch>
        </p:blipFill>
        <p:spPr>
          <a:xfrm>
            <a:off x="6220760" y="1401431"/>
            <a:ext cx="4219673" cy="2062610"/>
          </a:xfrm>
          <a:prstGeom prst="rect">
            <a:avLst/>
          </a:prstGeom>
          <a:ln>
            <a:solidFill>
              <a:schemeClr val="tx1"/>
            </a:solidFill>
          </a:ln>
        </p:spPr>
      </p:pic>
      <p:sp>
        <p:nvSpPr>
          <p:cNvPr id="5" name="Rectangle 4">
            <a:extLst>
              <a:ext uri="{FF2B5EF4-FFF2-40B4-BE49-F238E27FC236}">
                <a16:creationId xmlns:a16="http://schemas.microsoft.com/office/drawing/2014/main" id="{FABF4693-B3EA-4776-BE5B-B10CB4B5F5B6}"/>
              </a:ext>
            </a:extLst>
          </p:cNvPr>
          <p:cNvSpPr/>
          <p:nvPr/>
        </p:nvSpPr>
        <p:spPr>
          <a:xfrm>
            <a:off x="8056610" y="3059780"/>
            <a:ext cx="1168401" cy="152401"/>
          </a:xfrm>
          <a:prstGeom prst="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F878267-E7E6-4C1A-9ED5-87D90D99F1F3}"/>
              </a:ext>
            </a:extLst>
          </p:cNvPr>
          <p:cNvSpPr txBox="1">
            <a:spLocks/>
          </p:cNvSpPr>
          <p:nvPr/>
        </p:nvSpPr>
        <p:spPr>
          <a:xfrm>
            <a:off x="826623" y="3667984"/>
            <a:ext cx="9940767" cy="1502767"/>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Considerations</a:t>
            </a:r>
          </a:p>
          <a:p>
            <a:pPr marL="457200" lvl="1" indent="0">
              <a:spcAft>
                <a:spcPts val="1200"/>
              </a:spcAft>
              <a:buFont typeface="Calibri" panose="020F0502020204030204" pitchFamily="34" charset="0"/>
              <a:buNone/>
            </a:pPr>
            <a:r>
              <a:rPr lang="en-US" sz="1600" dirty="0"/>
              <a:t>User needs permission on the related object to be able to copy the record</a:t>
            </a:r>
            <a:endParaRPr lang="en-US" dirty="0"/>
          </a:p>
          <a:p>
            <a:pPr marL="457200" lvl="1" indent="0">
              <a:spcAft>
                <a:spcPts val="1200"/>
              </a:spcAft>
              <a:buFont typeface="Calibri" panose="020F0502020204030204" pitchFamily="34" charset="0"/>
              <a:buNone/>
            </a:pPr>
            <a:r>
              <a:rPr lang="en-US" sz="1600" dirty="0">
                <a:ea typeface="+mn-lt"/>
                <a:cs typeface="+mn-lt"/>
              </a:rPr>
              <a:t>Copy Record is available for all types of related lists except simple many-to-many related lists</a:t>
            </a:r>
            <a:endParaRPr lang="en-US" dirty="0"/>
          </a:p>
          <a:p>
            <a:endParaRPr lang="en-US" dirty="0">
              <a:cs typeface="Calibri"/>
            </a:endParaRPr>
          </a:p>
        </p:txBody>
      </p:sp>
    </p:spTree>
    <p:extLst>
      <p:ext uri="{BB962C8B-B14F-4D97-AF65-F5344CB8AC3E}">
        <p14:creationId xmlns:p14="http://schemas.microsoft.com/office/powerpoint/2010/main" val="162749475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Auto-Place Brought Image Forward Annotations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Brought forward annotations on images and text are automatically placed based on the page and coordinates in the source version</a:t>
            </a:r>
          </a:p>
          <a:p>
            <a:pPr marL="457200" lvl="1" indent="0">
              <a:spcAft>
                <a:spcPts val="1200"/>
              </a:spcAft>
              <a:buNone/>
            </a:pPr>
            <a:r>
              <a:rPr lang="en-US" sz="1600" dirty="0"/>
              <a:t>If the coordinates or page do not exist in the new version, Vault places the annotations at the page level</a:t>
            </a:r>
          </a:p>
          <a:p>
            <a:pPr>
              <a:spcBef>
                <a:spcPts val="600"/>
              </a:spcBef>
              <a:spcAft>
                <a:spcPts val="1200"/>
              </a:spcAft>
            </a:pPr>
            <a:r>
              <a:rPr lang="en-US" sz="2000" dirty="0"/>
              <a:t>Business Justification</a:t>
            </a:r>
          </a:p>
          <a:p>
            <a:pPr marL="457200" lvl="1" indent="0">
              <a:spcAft>
                <a:spcPts val="1200"/>
              </a:spcAft>
              <a:buNone/>
            </a:pPr>
            <a:r>
              <a:rPr lang="en-US" sz="1600" dirty="0"/>
              <a:t>Applies to all non-text annotations:  Image, Sticky, Line, Link and Anchor</a:t>
            </a:r>
          </a:p>
          <a:p>
            <a:pPr>
              <a:spcBef>
                <a:spcPts val="600"/>
              </a:spcBef>
              <a:spcAft>
                <a:spcPts val="1200"/>
              </a:spcAft>
            </a:pPr>
            <a:r>
              <a:rPr lang="en-US" sz="2000" dirty="0"/>
              <a:t>Considerations</a:t>
            </a:r>
          </a:p>
          <a:p>
            <a:pPr marL="457200" lvl="1" indent="0">
              <a:spcAft>
                <a:spcPts val="600"/>
              </a:spcAft>
              <a:buNone/>
            </a:pPr>
            <a:r>
              <a:rPr lang="en-US" sz="1600" dirty="0"/>
              <a:t>Dependent on existing flag: “Restore placemarks on brought forward annotations”</a:t>
            </a:r>
          </a:p>
          <a:p>
            <a:pPr marL="457200" lvl="1" indent="0">
              <a:spcAft>
                <a:spcPts val="600"/>
              </a:spcAft>
              <a:buNone/>
            </a:pPr>
            <a:r>
              <a:rPr lang="en-US" sz="1600" dirty="0"/>
              <a:t>User can opt out at runtime (Default: On)</a:t>
            </a:r>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5" name="Picture 14">
            <a:extLst>
              <a:ext uri="{FF2B5EF4-FFF2-40B4-BE49-F238E27FC236}">
                <a16:creationId xmlns:a16="http://schemas.microsoft.com/office/drawing/2014/main" id="{86030019-62E3-4BDB-99E9-C2E9C8B87A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4683" y="4354175"/>
            <a:ext cx="4156678" cy="1995888"/>
          </a:xfrm>
          <a:prstGeom prst="rect">
            <a:avLst/>
          </a:prstGeom>
          <a:ln>
            <a:solidFill>
              <a:schemeClr val="tx1"/>
            </a:solidFill>
          </a:ln>
        </p:spPr>
      </p:pic>
      <p:pic>
        <p:nvPicPr>
          <p:cNvPr id="16" name="Picture 15">
            <a:extLst>
              <a:ext uri="{FF2B5EF4-FFF2-40B4-BE49-F238E27FC236}">
                <a16:creationId xmlns:a16="http://schemas.microsoft.com/office/drawing/2014/main" id="{6F3F8248-D9E7-4453-88E4-EC461BB7AF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0640" y="4313647"/>
            <a:ext cx="2764983" cy="2110901"/>
          </a:xfrm>
          <a:prstGeom prst="rect">
            <a:avLst/>
          </a:prstGeom>
          <a:ln>
            <a:solidFill>
              <a:schemeClr val="tx1"/>
            </a:solidFill>
          </a:ln>
        </p:spPr>
      </p:pic>
      <p:sp>
        <p:nvSpPr>
          <p:cNvPr id="17" name="TextBox 16">
            <a:extLst>
              <a:ext uri="{FF2B5EF4-FFF2-40B4-BE49-F238E27FC236}">
                <a16:creationId xmlns:a16="http://schemas.microsoft.com/office/drawing/2014/main" id="{E340C4D4-0685-4C3E-98E2-9E58EACFF24D}"/>
              </a:ext>
            </a:extLst>
          </p:cNvPr>
          <p:cNvSpPr txBox="1"/>
          <p:nvPr/>
        </p:nvSpPr>
        <p:spPr>
          <a:xfrm>
            <a:off x="2903052" y="6355107"/>
            <a:ext cx="1059939" cy="243785"/>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200" dirty="0">
                <a:solidFill>
                  <a:srgbClr val="FF0000"/>
                </a:solidFill>
              </a:rPr>
              <a:t>Admin Setting</a:t>
            </a:r>
          </a:p>
        </p:txBody>
      </p:sp>
      <p:sp>
        <p:nvSpPr>
          <p:cNvPr id="18" name="TextBox 17">
            <a:extLst>
              <a:ext uri="{FF2B5EF4-FFF2-40B4-BE49-F238E27FC236}">
                <a16:creationId xmlns:a16="http://schemas.microsoft.com/office/drawing/2014/main" id="{9E8C899C-AD29-4925-B77B-512EC067FCD6}"/>
              </a:ext>
            </a:extLst>
          </p:cNvPr>
          <p:cNvSpPr txBox="1"/>
          <p:nvPr/>
        </p:nvSpPr>
        <p:spPr>
          <a:xfrm>
            <a:off x="7533161" y="6429575"/>
            <a:ext cx="1059939" cy="243785"/>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200" dirty="0">
                <a:solidFill>
                  <a:srgbClr val="FF0000"/>
                </a:solidFill>
              </a:rPr>
              <a:t>User Option</a:t>
            </a:r>
          </a:p>
        </p:txBody>
      </p:sp>
    </p:spTree>
    <p:extLst>
      <p:ext uri="{BB962C8B-B14F-4D97-AF65-F5344CB8AC3E}">
        <p14:creationId xmlns:p14="http://schemas.microsoft.com/office/powerpoint/2010/main" val="29974881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Yuzu – CTN Enhancements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Various enhancements on Yuzu - Clinical Trial Notification for Japan feature such as:</a:t>
            </a:r>
          </a:p>
          <a:p>
            <a:pPr marL="914400" lvl="2" indent="0">
              <a:spcAft>
                <a:spcPts val="1200"/>
              </a:spcAft>
              <a:buNone/>
            </a:pPr>
            <a:r>
              <a:rPr lang="en-US" sz="1300" dirty="0"/>
              <a:t>-    Made CTN Site IP Name selectable from a list on Study Country </a:t>
            </a:r>
          </a:p>
          <a:p>
            <a:pPr lvl="2">
              <a:spcAft>
                <a:spcPts val="1200"/>
              </a:spcAft>
              <a:buFontTx/>
              <a:buChar char="-"/>
            </a:pPr>
            <a:r>
              <a:rPr lang="en-US" sz="1300" dirty="0"/>
              <a:t>Improved error handling with XML validation </a:t>
            </a:r>
          </a:p>
          <a:p>
            <a:pPr lvl="2">
              <a:spcAft>
                <a:spcPts val="1200"/>
              </a:spcAft>
              <a:buFontTx/>
              <a:buChar char="-"/>
            </a:pPr>
            <a:r>
              <a:rPr lang="en-US" sz="1300" dirty="0"/>
              <a:t>User Action on Global CTN Data to trigger the Change Log job immediately </a:t>
            </a:r>
          </a:p>
          <a:p>
            <a:pPr lvl="2">
              <a:spcAft>
                <a:spcPts val="1200"/>
              </a:spcAft>
              <a:buFontTx/>
              <a:buChar char="-"/>
            </a:pPr>
            <a:r>
              <a:rPr lang="en-US" sz="1300" dirty="0"/>
              <a:t>CTN Data JIS Level 1 and 2 character sets validation on save </a:t>
            </a:r>
          </a:p>
          <a:p>
            <a:pPr lvl="2">
              <a:spcAft>
                <a:spcPts val="1200"/>
              </a:spcAft>
              <a:buFontTx/>
              <a:buChar char="-"/>
            </a:pPr>
            <a:r>
              <a:rPr lang="en-US" sz="1300" dirty="0"/>
              <a:t>Generated Word format/indentation improvements</a:t>
            </a:r>
            <a:r>
              <a:rPr lang="en-US" dirty="0"/>
              <a:t> </a:t>
            </a:r>
            <a:endParaRPr lang="en-US" sz="1300" dirty="0"/>
          </a:p>
          <a:p>
            <a:pPr>
              <a:spcBef>
                <a:spcPts val="600"/>
              </a:spcBef>
              <a:spcAft>
                <a:spcPts val="1200"/>
              </a:spcAft>
            </a:pPr>
            <a:r>
              <a:rPr lang="en-US" sz="2000" dirty="0"/>
              <a:t>Business Justification</a:t>
            </a:r>
          </a:p>
          <a:p>
            <a:pPr marL="457200" lvl="1" indent="0">
              <a:spcAft>
                <a:spcPts val="1200"/>
              </a:spcAft>
              <a:buNone/>
            </a:pPr>
            <a:r>
              <a:rPr lang="en-US" sz="1600" dirty="0"/>
              <a:t>This enhancement incorporates the feedback of Early Adopters for Yuzu to improve usability</a:t>
            </a:r>
          </a:p>
          <a:p>
            <a:pPr marL="0" indent="0">
              <a:buNone/>
            </a:pPr>
            <a:endParaRPr lang="en-US" dirty="0"/>
          </a:p>
        </p:txBody>
      </p:sp>
      <p:graphicFrame>
        <p:nvGraphicFramePr>
          <p:cNvPr id="7" name="Table 6"/>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7" name="Picture 16" descr="Icons_PPT_B-White_OldPhon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sp>
        <p:nvSpPr>
          <p:cNvPr id="9" name="TextBox 8">
            <a:extLst>
              <a:ext uri="{FF2B5EF4-FFF2-40B4-BE49-F238E27FC236}">
                <a16:creationId xmlns:a16="http://schemas.microsoft.com/office/drawing/2014/main" id="{D5E6AC69-0A00-4035-8D63-86D9DFCEF198}"/>
              </a:ext>
            </a:extLst>
          </p:cNvPr>
          <p:cNvSpPr txBox="1"/>
          <p:nvPr/>
        </p:nvSpPr>
        <p:spPr>
          <a:xfrm>
            <a:off x="10853928" y="1234440"/>
            <a:ext cx="1133856" cy="646331"/>
          </a:xfrm>
          <a:prstGeom prst="rect">
            <a:avLst/>
          </a:prstGeom>
          <a:noFill/>
        </p:spPr>
        <p:txBody>
          <a:bodyPr wrap="square" rtlCol="0">
            <a:spAutoFit/>
          </a:bodyPr>
          <a:lstStyle/>
          <a:p>
            <a:r>
              <a:rPr lang="en-US" sz="1200" b="1" dirty="0">
                <a:solidFill>
                  <a:schemeClr val="bg1"/>
                </a:solidFill>
              </a:rPr>
              <a:t>*Available for Early Adopters only</a:t>
            </a:r>
          </a:p>
        </p:txBody>
      </p:sp>
      <p:graphicFrame>
        <p:nvGraphicFramePr>
          <p:cNvPr id="10" name="Table 9">
            <a:extLst>
              <a:ext uri="{FF2B5EF4-FFF2-40B4-BE49-F238E27FC236}">
                <a16:creationId xmlns:a16="http://schemas.microsoft.com/office/drawing/2014/main" id="{98F04FC6-AE58-4F9A-9018-2B449E9FF886}"/>
              </a:ext>
            </a:extLst>
          </p:cNvPr>
          <p:cNvGraphicFramePr>
            <a:graphicFrameLocks noGrp="1"/>
          </p:cNvGraphicFramePr>
          <p:nvPr/>
        </p:nvGraphicFramePr>
        <p:xfrm>
          <a:off x="10755650" y="2263690"/>
          <a:ext cx="1443978" cy="67056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kumimoji="0" lang="en-US" sz="1600" b="0" i="0" u="none" strike="noStrike" kern="1200" cap="none" spc="0" normalizeH="0" baseline="0" noProof="0" dirty="0">
                          <a:ln>
                            <a:noFill/>
                          </a:ln>
                          <a:solidFill>
                            <a:prstClr val="white"/>
                          </a:solidFill>
                          <a:effectLst/>
                          <a:uLnTx/>
                          <a:uFillTx/>
                          <a:latin typeface="+mn-lt"/>
                          <a:ea typeface="+mn-ea"/>
                          <a:cs typeface="+mn-cs"/>
                        </a:rPr>
                        <a:t>CTMS</a:t>
                      </a:r>
                      <a:endParaRPr lang="en-US" sz="12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8981707"/>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Constrain Object Reference Search</a:t>
            </a:r>
          </a:p>
        </p:txBody>
      </p:sp>
      <p:sp>
        <p:nvSpPr>
          <p:cNvPr id="3" name="Content Placeholder 2"/>
          <p:cNvSpPr>
            <a:spLocks noGrp="1"/>
          </p:cNvSpPr>
          <p:nvPr>
            <p:ph idx="1"/>
          </p:nvPr>
        </p:nvSpPr>
        <p:spPr>
          <a:xfrm>
            <a:off x="826625" y="1066800"/>
            <a:ext cx="7144558"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For filters on object reference fields, the system now constrains the values that can be found through the search box to only those that are included on the documents or records returned in the search results</a:t>
            </a:r>
          </a:p>
          <a:p>
            <a:pPr>
              <a:spcBef>
                <a:spcPts val="600"/>
              </a:spcBef>
              <a:spcAft>
                <a:spcPts val="1200"/>
              </a:spcAft>
            </a:pPr>
            <a:r>
              <a:rPr lang="en-US" sz="2000" dirty="0"/>
              <a:t>Business Justification</a:t>
            </a:r>
          </a:p>
          <a:p>
            <a:pPr marL="457200" lvl="1" indent="0">
              <a:spcAft>
                <a:spcPts val="1200"/>
              </a:spcAft>
              <a:buNone/>
            </a:pPr>
            <a:r>
              <a:rPr lang="en-US" sz="1600" dirty="0"/>
              <a:t>The filter values returned in this search box will now always match at least one record or document preventing users from selecting values that are not applicable</a:t>
            </a:r>
          </a:p>
          <a:p>
            <a:pPr>
              <a:spcBef>
                <a:spcPts val="600"/>
              </a:spcBef>
              <a:spcAft>
                <a:spcPts val="1200"/>
              </a:spcAft>
            </a:pPr>
            <a:r>
              <a:rPr lang="en-US" sz="2000" dirty="0"/>
              <a:t>Considerations</a:t>
            </a:r>
          </a:p>
          <a:p>
            <a:pPr marL="457200" lvl="1" indent="0">
              <a:spcAft>
                <a:spcPts val="1200"/>
              </a:spcAft>
              <a:buNone/>
            </a:pPr>
            <a:r>
              <a:rPr lang="en-US" sz="1600" dirty="0"/>
              <a:t>This feature only applies to the search box that appears when an object reference field contains more than 15 filter values</a:t>
            </a:r>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0" name="Picture 9">
            <a:extLst>
              <a:ext uri="{FF2B5EF4-FFF2-40B4-BE49-F238E27FC236}">
                <a16:creationId xmlns:a16="http://schemas.microsoft.com/office/drawing/2014/main" id="{D7657C3C-E9C5-4A9E-AE58-D98CF92DFE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11181" y="1890334"/>
            <a:ext cx="2213973" cy="4274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926122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Allow Inclusion of </a:t>
            </a:r>
            <a:r>
              <a:rPr lang="en-US" dirty="0" err="1"/>
              <a:t>KeyInfo</a:t>
            </a:r>
            <a:r>
              <a:rPr lang="en-US" dirty="0"/>
              <a:t> in SAML Requests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With this feature, SAML Profiles allow inclusion of the </a:t>
            </a:r>
            <a:r>
              <a:rPr lang="en-US" sz="1600" dirty="0" err="1"/>
              <a:t>KeyInfo</a:t>
            </a:r>
            <a:r>
              <a:rPr lang="en-US" sz="1600" dirty="0"/>
              <a:t> element in SAML Requests. The inclusion of </a:t>
            </a:r>
            <a:r>
              <a:rPr lang="en-US" sz="1600" dirty="0" err="1"/>
              <a:t>KeyInfo</a:t>
            </a:r>
            <a:r>
              <a:rPr lang="en-US" sz="1600" dirty="0"/>
              <a:t> helps Identity Provider systems to select the proper certificate during the SAML SSO process. This will be especially important when Vault releases a new certificate in anticipation of certificate roll over later this year</a:t>
            </a:r>
          </a:p>
          <a:p>
            <a:pPr>
              <a:spcBef>
                <a:spcPts val="600"/>
              </a:spcBef>
              <a:spcAft>
                <a:spcPts val="1200"/>
              </a:spcAft>
            </a:pPr>
            <a:r>
              <a:rPr lang="en-US" sz="2000" dirty="0"/>
              <a:t>Business Justification</a:t>
            </a:r>
          </a:p>
          <a:p>
            <a:pPr marL="457200" lvl="1" indent="0">
              <a:spcAft>
                <a:spcPts val="1200"/>
              </a:spcAft>
              <a:buNone/>
            </a:pPr>
            <a:r>
              <a:rPr lang="en-US" sz="1600" dirty="0"/>
              <a:t>This feature provides for testing time to ensure the customers' Identity Provider solutions are properly configured to support the new certificate when it is released</a:t>
            </a:r>
          </a:p>
          <a:p>
            <a:pPr>
              <a:spcBef>
                <a:spcPts val="600"/>
              </a:spcBef>
              <a:spcAft>
                <a:spcPts val="1200"/>
              </a:spcAft>
            </a:pPr>
            <a:r>
              <a:rPr lang="en-US" sz="2000" dirty="0"/>
              <a:t>Considerations</a:t>
            </a:r>
          </a:p>
          <a:p>
            <a:pPr marL="457200" lvl="1" indent="0">
              <a:spcAft>
                <a:spcPts val="1200"/>
              </a:spcAft>
              <a:buNone/>
            </a:pPr>
            <a:r>
              <a:rPr lang="en-US" sz="1600" dirty="0"/>
              <a:t>Only applies to SAML Profiles where the SP-Initiated Request Binding is set to "HTTP Post"</a:t>
            </a:r>
          </a:p>
          <a:p>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spTree>
    <p:extLst>
      <p:ext uri="{BB962C8B-B14F-4D97-AF65-F5344CB8AC3E}">
        <p14:creationId xmlns:p14="http://schemas.microsoft.com/office/powerpoint/2010/main" val="190732201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1"/>
            <a:ext cx="10470119" cy="1066801"/>
          </a:xfrm>
        </p:spPr>
        <p:txBody>
          <a:bodyPr/>
          <a:lstStyle/>
          <a:p>
            <a:r>
              <a:rPr lang="en-US" dirty="0"/>
              <a:t>Clinical Operations Data Model Changes</a:t>
            </a:r>
            <a:endParaRPr lang="en-US" dirty="0">
              <a:solidFill>
                <a:schemeClr val="bg2">
                  <a:lumMod val="75000"/>
                </a:schemeClr>
              </a:solidFill>
            </a:endParaRP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groups the addition of new components (e.g. objects, fields, doc types) that are added to all Clinical Operations Vaults at the time of General Release</a:t>
            </a:r>
          </a:p>
          <a:p>
            <a:pPr>
              <a:spcBef>
                <a:spcPts val="600"/>
              </a:spcBef>
              <a:spcAft>
                <a:spcPts val="1200"/>
              </a:spcAft>
            </a:pPr>
            <a:r>
              <a:rPr lang="en-US" sz="2000" dirty="0"/>
              <a:t>Business Justification</a:t>
            </a:r>
          </a:p>
          <a:p>
            <a:pPr marL="457200" lvl="1" indent="0">
              <a:spcAft>
                <a:spcPts val="1200"/>
              </a:spcAft>
              <a:buNone/>
            </a:pPr>
            <a:r>
              <a:rPr lang="en-US" sz="1600" dirty="0"/>
              <a:t>With every release, we update the data model to better support evolving needs and new feature functionality</a:t>
            </a:r>
          </a:p>
          <a:p>
            <a:pPr>
              <a:spcBef>
                <a:spcPts val="600"/>
              </a:spcBef>
              <a:spcAft>
                <a:spcPts val="1200"/>
              </a:spcAft>
            </a:pPr>
            <a:r>
              <a:rPr lang="en-US" sz="2000" dirty="0"/>
              <a:t>Considerations</a:t>
            </a:r>
          </a:p>
          <a:p>
            <a:pPr marL="457200" lvl="1" indent="0">
              <a:spcAft>
                <a:spcPts val="1200"/>
              </a:spcAft>
              <a:buNone/>
            </a:pPr>
            <a:r>
              <a:rPr lang="en-US" sz="1600" dirty="0"/>
              <a:t>We have added components to all Clinical Vaults to support Simple TMF Transfer and Site Packages</a:t>
            </a:r>
          </a:p>
          <a:p>
            <a:pPr marL="457200" lvl="1" indent="0">
              <a:spcAft>
                <a:spcPts val="1200"/>
              </a:spcAft>
              <a:buNone/>
            </a:pPr>
            <a:r>
              <a:rPr lang="en-US" sz="1600" dirty="0"/>
              <a:t>We have deprecated the Study Organization object</a:t>
            </a:r>
          </a:p>
          <a:p>
            <a:pPr marL="457200" lvl="1" indent="0">
              <a:spcAft>
                <a:spcPts val="1200"/>
              </a:spcAft>
              <a:buNone/>
            </a:pPr>
            <a:r>
              <a:rPr lang="en-US" sz="1600" dirty="0"/>
              <a:t>Please review the new components listed in the hidden slides 2-4 or on Vault Help: </a:t>
            </a:r>
            <a:r>
              <a:rPr lang="en-US" sz="1600" dirty="0">
                <a:hlinkClick r:id="rId3"/>
              </a:rPr>
              <a:t>http://vaulthelp2.vod309.com/wordpress/rn/limited-release/releasenotes-ft/new-in-20r14/</a:t>
            </a: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
        <p:nvSpPr>
          <p:cNvPr id="14" name="Text Placeholder 2">
            <a:extLst>
              <a:ext uri="{FF2B5EF4-FFF2-40B4-BE49-F238E27FC236}">
                <a16:creationId xmlns:a16="http://schemas.microsoft.com/office/drawing/2014/main" id="{10022A39-9F92-4598-B6B5-3AF66B4A2726}"/>
              </a:ext>
            </a:extLst>
          </p:cNvPr>
          <p:cNvSpPr txBox="1">
            <a:spLocks/>
          </p:cNvSpPr>
          <p:nvPr/>
        </p:nvSpPr>
        <p:spPr>
          <a:xfrm>
            <a:off x="253326" y="743009"/>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87888D"/>
                </a:solidFill>
              </a:rPr>
              <a:t>Slide</a:t>
            </a:r>
            <a:r>
              <a:rPr lang="en-US" dirty="0"/>
              <a:t> </a:t>
            </a:r>
            <a:r>
              <a:rPr lang="en-US" sz="2600" dirty="0">
                <a:solidFill>
                  <a:srgbClr val="87888D"/>
                </a:solidFill>
              </a:rPr>
              <a:t>1</a:t>
            </a:r>
            <a:r>
              <a:rPr lang="en-US" dirty="0"/>
              <a:t> </a:t>
            </a:r>
            <a:r>
              <a:rPr lang="en-US" sz="2600" dirty="0">
                <a:solidFill>
                  <a:srgbClr val="87888D"/>
                </a:solidFill>
              </a:rPr>
              <a:t>of</a:t>
            </a:r>
            <a:r>
              <a:rPr lang="en-US" dirty="0"/>
              <a:t> </a:t>
            </a:r>
            <a:r>
              <a:rPr lang="en-US" sz="2600" dirty="0">
                <a:solidFill>
                  <a:srgbClr val="87888D"/>
                </a:solidFill>
              </a:rPr>
              <a:t>4</a:t>
            </a:r>
          </a:p>
        </p:txBody>
      </p:sp>
    </p:spTree>
    <p:extLst>
      <p:ext uri="{BB962C8B-B14F-4D97-AF65-F5344CB8AC3E}">
        <p14:creationId xmlns:p14="http://schemas.microsoft.com/office/powerpoint/2010/main" val="2890169825"/>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AE3D7-DCDA-4AE8-B950-8B50F6336E94}"/>
              </a:ext>
            </a:extLst>
          </p:cNvPr>
          <p:cNvSpPr>
            <a:spLocks noGrp="1"/>
          </p:cNvSpPr>
          <p:nvPr>
            <p:ph sz="half" idx="1"/>
          </p:nvPr>
        </p:nvSpPr>
        <p:spPr>
          <a:xfrm>
            <a:off x="276303" y="1371600"/>
            <a:ext cx="5743497" cy="5105400"/>
          </a:xfrm>
        </p:spPr>
        <p:txBody>
          <a:bodyPr/>
          <a:lstStyle/>
          <a:p>
            <a:pPr fontAlgn="base"/>
            <a:r>
              <a:rPr lang="en-US" sz="1600" i="1" dirty="0"/>
              <a:t>TMF Document </a:t>
            </a:r>
            <a:r>
              <a:rPr lang="en-US" sz="1600" dirty="0"/>
              <a:t>(</a:t>
            </a:r>
            <a:r>
              <a:rPr lang="en-US" sz="1600" dirty="0" err="1"/>
              <a:t>tmf_document__v</a:t>
            </a:r>
            <a:r>
              <a:rPr lang="en-US" sz="1600" dirty="0"/>
              <a:t>) document type</a:t>
            </a:r>
          </a:p>
          <a:p>
            <a:pPr fontAlgn="base"/>
            <a:r>
              <a:rPr lang="en-US" sz="1600" i="1" dirty="0"/>
              <a:t>Simple Transfer Rule Set</a:t>
            </a:r>
            <a:r>
              <a:rPr lang="en-US" sz="1600" dirty="0"/>
              <a:t> (</a:t>
            </a:r>
            <a:r>
              <a:rPr lang="en-US" sz="1600" dirty="0" err="1"/>
              <a:t>simple_transfer_ruleset__v</a:t>
            </a:r>
            <a:r>
              <a:rPr lang="en-US" sz="1600" dirty="0"/>
              <a:t>) field on the </a:t>
            </a:r>
            <a:r>
              <a:rPr lang="en-US" sz="1600" i="1" dirty="0"/>
              <a:t>Clinical Network Rule Set (</a:t>
            </a:r>
            <a:r>
              <a:rPr lang="en-US" sz="1600" dirty="0" err="1"/>
              <a:t>cdx_rule_set__v</a:t>
            </a:r>
            <a:r>
              <a:rPr lang="en-US" sz="1600" dirty="0"/>
              <a:t>) object</a:t>
            </a:r>
          </a:p>
          <a:p>
            <a:pPr fontAlgn="base"/>
            <a:r>
              <a:rPr lang="en-US" sz="1600" i="1" dirty="0"/>
              <a:t>Object Creation State</a:t>
            </a:r>
            <a:r>
              <a:rPr lang="en-US" sz="1600" dirty="0"/>
              <a:t> (</a:t>
            </a:r>
            <a:r>
              <a:rPr lang="en-US" sz="1600" dirty="0" err="1"/>
              <a:t>object_creation_state__v</a:t>
            </a:r>
            <a:r>
              <a:rPr lang="en-US" sz="1600" dirty="0"/>
              <a:t>) field on the </a:t>
            </a:r>
            <a:r>
              <a:rPr lang="en-US" sz="1600" i="1" dirty="0"/>
              <a:t>Clinical Network Rule </a:t>
            </a:r>
            <a:r>
              <a:rPr lang="en-US" sz="1600" dirty="0"/>
              <a:t>(</a:t>
            </a:r>
            <a:r>
              <a:rPr lang="en-US" sz="1600" dirty="0" err="1"/>
              <a:t>cdx_rule_v</a:t>
            </a:r>
            <a:r>
              <a:rPr lang="en-US" sz="1600" dirty="0"/>
              <a:t>) object</a:t>
            </a:r>
          </a:p>
          <a:p>
            <a:pPr fontAlgn="base"/>
            <a:r>
              <a:rPr lang="en-US" sz="1600" i="1" dirty="0"/>
              <a:t>Simple Transfer Study </a:t>
            </a:r>
            <a:r>
              <a:rPr lang="en-US" sz="1600" dirty="0"/>
              <a:t>(</a:t>
            </a:r>
            <a:r>
              <a:rPr lang="en-US" sz="1600" dirty="0" err="1"/>
              <a:t>simple_transfer__v</a:t>
            </a:r>
            <a:r>
              <a:rPr lang="en-US" sz="1600" dirty="0"/>
              <a:t>) field on the following objects:</a:t>
            </a:r>
          </a:p>
          <a:p>
            <a:pPr lvl="1" fontAlgn="base"/>
            <a:r>
              <a:rPr lang="en-US" sz="1400" i="1" dirty="0"/>
              <a:t>Study</a:t>
            </a:r>
            <a:r>
              <a:rPr lang="en-US" sz="1400" dirty="0"/>
              <a:t> (</a:t>
            </a:r>
            <a:r>
              <a:rPr lang="en-US" sz="1400" dirty="0" err="1"/>
              <a:t>study__v</a:t>
            </a:r>
            <a:r>
              <a:rPr lang="en-US" sz="1400" dirty="0"/>
              <a:t>) </a:t>
            </a:r>
          </a:p>
          <a:p>
            <a:pPr lvl="1" fontAlgn="base"/>
            <a:r>
              <a:rPr lang="en-US" sz="1400" i="1" dirty="0"/>
              <a:t>Study Country</a:t>
            </a:r>
            <a:r>
              <a:rPr lang="en-US" sz="1400" dirty="0"/>
              <a:t> (</a:t>
            </a:r>
            <a:r>
              <a:rPr lang="en-US" sz="1400" dirty="0" err="1"/>
              <a:t>study_country__v</a:t>
            </a:r>
            <a:r>
              <a:rPr lang="en-US" sz="1400" dirty="0"/>
              <a:t>)</a:t>
            </a:r>
          </a:p>
          <a:p>
            <a:pPr lvl="1" fontAlgn="base"/>
            <a:r>
              <a:rPr lang="en-US" sz="1400" i="1" dirty="0"/>
              <a:t>Study Site</a:t>
            </a:r>
            <a:r>
              <a:rPr lang="en-US" sz="1400" dirty="0"/>
              <a:t> (</a:t>
            </a:r>
            <a:r>
              <a:rPr lang="en-US" sz="1400" dirty="0" err="1"/>
              <a:t>site__v</a:t>
            </a:r>
            <a:r>
              <a:rPr lang="en-US" sz="1400" dirty="0"/>
              <a:t>)</a:t>
            </a:r>
          </a:p>
          <a:p>
            <a:pPr fontAlgn="base"/>
            <a:r>
              <a:rPr lang="en-US" sz="1600" dirty="0"/>
              <a:t>Added the following lifecycles:</a:t>
            </a:r>
          </a:p>
          <a:p>
            <a:pPr lvl="1" fontAlgn="base"/>
            <a:r>
              <a:rPr lang="en-US" sz="1400" i="1" dirty="0"/>
              <a:t>TMF Exchange Document Lifecycle </a:t>
            </a:r>
            <a:r>
              <a:rPr lang="en-US" sz="1400" dirty="0"/>
              <a:t>(</a:t>
            </a:r>
            <a:r>
              <a:rPr lang="en-US" sz="1400" dirty="0" err="1"/>
              <a:t>tmf_exchange_document_lifecycle__v</a:t>
            </a:r>
            <a:r>
              <a:rPr lang="en-US" sz="1400" dirty="0"/>
              <a:t>)</a:t>
            </a:r>
          </a:p>
          <a:p>
            <a:pPr lvl="1" fontAlgn="base"/>
            <a:r>
              <a:rPr lang="en-US" sz="1400" i="1" dirty="0"/>
              <a:t>CDX Agreement </a:t>
            </a:r>
            <a:r>
              <a:rPr lang="en-US" sz="1400" dirty="0"/>
              <a:t>(</a:t>
            </a:r>
            <a:r>
              <a:rPr lang="en-US" sz="1400" dirty="0" err="1"/>
              <a:t>cdx_agreement_lifecycle__v</a:t>
            </a:r>
            <a:r>
              <a:rPr lang="en-US" sz="1400" dirty="0"/>
              <a:t>)</a:t>
            </a:r>
          </a:p>
          <a:p>
            <a:pPr lvl="1" fontAlgn="base"/>
            <a:r>
              <a:rPr lang="en-US" sz="1400" i="1" dirty="0"/>
              <a:t>CDX Issue Lifecycle</a:t>
            </a:r>
            <a:r>
              <a:rPr lang="en-US" sz="1400" dirty="0"/>
              <a:t> (</a:t>
            </a:r>
            <a:r>
              <a:rPr lang="en-US" sz="1400" dirty="0" err="1"/>
              <a:t>cdx_issue_lifecycle__v</a:t>
            </a:r>
            <a:r>
              <a:rPr lang="en-US" sz="1400" dirty="0"/>
              <a:t>)</a:t>
            </a:r>
          </a:p>
          <a:p>
            <a:endParaRPr lang="en-US" dirty="0"/>
          </a:p>
        </p:txBody>
      </p:sp>
      <p:sp>
        <p:nvSpPr>
          <p:cNvPr id="3" name="Content Placeholder 2">
            <a:extLst>
              <a:ext uri="{FF2B5EF4-FFF2-40B4-BE49-F238E27FC236}">
                <a16:creationId xmlns:a16="http://schemas.microsoft.com/office/drawing/2014/main" id="{5C9D9092-C202-4EE9-B481-96A2E127D449}"/>
              </a:ext>
            </a:extLst>
          </p:cNvPr>
          <p:cNvSpPr>
            <a:spLocks noGrp="1"/>
          </p:cNvSpPr>
          <p:nvPr>
            <p:ph sz="half" idx="2"/>
          </p:nvPr>
        </p:nvSpPr>
        <p:spPr>
          <a:xfrm>
            <a:off x="6172200" y="1371600"/>
            <a:ext cx="5743496" cy="5105400"/>
          </a:xfrm>
        </p:spPr>
        <p:txBody>
          <a:bodyPr/>
          <a:lstStyle/>
          <a:p>
            <a:pPr fontAlgn="base"/>
            <a:r>
              <a:rPr lang="en-US" sz="1600" dirty="0"/>
              <a:t>Added the following objects:</a:t>
            </a:r>
          </a:p>
          <a:p>
            <a:pPr lvl="1" fontAlgn="base"/>
            <a:r>
              <a:rPr lang="en-US" sz="1400" i="1" dirty="0"/>
              <a:t>Agreement</a:t>
            </a:r>
            <a:r>
              <a:rPr lang="en-US" sz="1400" dirty="0"/>
              <a:t> (</a:t>
            </a:r>
            <a:r>
              <a:rPr lang="en-US" sz="1400" dirty="0" err="1"/>
              <a:t>cdx_agreement__v</a:t>
            </a:r>
            <a:r>
              <a:rPr lang="en-US" sz="1400" dirty="0"/>
              <a:t>)</a:t>
            </a:r>
          </a:p>
          <a:p>
            <a:pPr lvl="1" fontAlgn="base"/>
            <a:r>
              <a:rPr lang="en-US" sz="1400" i="1" dirty="0"/>
              <a:t>Agreement Activity Item</a:t>
            </a:r>
            <a:r>
              <a:rPr lang="en-US" sz="1400" dirty="0"/>
              <a:t> (</a:t>
            </a:r>
            <a:r>
              <a:rPr lang="en-US" sz="1400" dirty="0" err="1"/>
              <a:t>cdx_agreement_activity_item__v</a:t>
            </a:r>
            <a:r>
              <a:rPr lang="en-US" sz="1400" dirty="0"/>
              <a:t>)</a:t>
            </a:r>
          </a:p>
          <a:p>
            <a:pPr lvl="1" fontAlgn="base"/>
            <a:r>
              <a:rPr lang="en-US" sz="1400" i="1" dirty="0"/>
              <a:t>Clinical Network Connection User </a:t>
            </a:r>
            <a:r>
              <a:rPr lang="en-US" sz="1400" dirty="0"/>
              <a:t>(</a:t>
            </a:r>
            <a:r>
              <a:rPr lang="en-US" sz="1400" dirty="0" err="1"/>
              <a:t>cdx_connection_user__v</a:t>
            </a:r>
            <a:r>
              <a:rPr lang="en-US" sz="1400" dirty="0"/>
              <a:t>) </a:t>
            </a:r>
          </a:p>
          <a:p>
            <a:pPr lvl="1" fontAlgn="base"/>
            <a:r>
              <a:rPr lang="en-US" sz="1400" i="1" dirty="0"/>
              <a:t>Clinical Network Issue</a:t>
            </a:r>
            <a:r>
              <a:rPr lang="en-US" sz="1400" dirty="0"/>
              <a:t> (</a:t>
            </a:r>
            <a:r>
              <a:rPr lang="en-US" sz="1400" dirty="0" err="1"/>
              <a:t>cdx_issue__v</a:t>
            </a:r>
            <a:r>
              <a:rPr lang="en-US" sz="1400" dirty="0"/>
              <a:t>)</a:t>
            </a:r>
          </a:p>
          <a:p>
            <a:pPr lvl="1" fontAlgn="base"/>
            <a:r>
              <a:rPr lang="en-US" sz="1400" i="1" dirty="0"/>
              <a:t>Clinical Network Rule</a:t>
            </a:r>
            <a:r>
              <a:rPr lang="en-US" sz="1400" dirty="0"/>
              <a:t> (</a:t>
            </a:r>
            <a:r>
              <a:rPr lang="en-US" sz="1400" dirty="0" err="1"/>
              <a:t>cdx_rule__v</a:t>
            </a:r>
            <a:r>
              <a:rPr lang="en-US" sz="1400" dirty="0"/>
              <a:t>)</a:t>
            </a:r>
          </a:p>
          <a:p>
            <a:pPr lvl="1" fontAlgn="base"/>
            <a:r>
              <a:rPr lang="en-US" sz="1400" i="1" dirty="0"/>
              <a:t>Clinical Network Rule Set (</a:t>
            </a:r>
            <a:r>
              <a:rPr lang="en-US" sz="1400" dirty="0" err="1"/>
              <a:t>cdx_rule_set__v</a:t>
            </a:r>
            <a:r>
              <a:rPr lang="en-US" sz="1400" dirty="0"/>
              <a:t>)</a:t>
            </a:r>
          </a:p>
          <a:p>
            <a:pPr lvl="1" fontAlgn="base"/>
            <a:r>
              <a:rPr lang="en-US" sz="1400" i="1" dirty="0"/>
              <a:t>Configuration Mapping</a:t>
            </a:r>
            <a:r>
              <a:rPr lang="en-US" sz="1400" dirty="0"/>
              <a:t> (</a:t>
            </a:r>
            <a:r>
              <a:rPr lang="en-US" sz="1400" dirty="0" err="1"/>
              <a:t>cdx_configuration_mapping__v</a:t>
            </a:r>
            <a:r>
              <a:rPr lang="en-US" sz="1400" dirty="0"/>
              <a:t>)</a:t>
            </a:r>
          </a:p>
          <a:p>
            <a:pPr lvl="1" fontAlgn="base"/>
            <a:r>
              <a:rPr lang="en-US" sz="1400" i="1" dirty="0"/>
              <a:t>Data Mapping</a:t>
            </a:r>
            <a:r>
              <a:rPr lang="en-US" sz="1400" dirty="0"/>
              <a:t> (</a:t>
            </a:r>
            <a:r>
              <a:rPr lang="en-US" sz="1400" dirty="0" err="1"/>
              <a:t>cdx_data_mapping__v</a:t>
            </a:r>
            <a:r>
              <a:rPr lang="en-US" sz="1400" dirty="0"/>
              <a:t>)</a:t>
            </a:r>
          </a:p>
          <a:p>
            <a:pPr lvl="1" fontAlgn="base"/>
            <a:r>
              <a:rPr lang="en-US" sz="1400" i="1" dirty="0"/>
              <a:t>Document Lifecycle State Mapping</a:t>
            </a:r>
            <a:r>
              <a:rPr lang="en-US" sz="1400" dirty="0"/>
              <a:t> (</a:t>
            </a:r>
            <a:r>
              <a:rPr lang="en-US" sz="1400" dirty="0" err="1"/>
              <a:t>cdx_data_mapping__v</a:t>
            </a:r>
            <a:r>
              <a:rPr lang="en-US" sz="1400" dirty="0"/>
              <a:t>)</a:t>
            </a:r>
          </a:p>
          <a:p>
            <a:pPr lvl="1" fontAlgn="base"/>
            <a:r>
              <a:rPr lang="en-US" sz="1400" i="1" dirty="0"/>
              <a:t>Document Type Sub-Rule</a:t>
            </a:r>
            <a:r>
              <a:rPr lang="en-US" sz="1400" dirty="0"/>
              <a:t> (cdx_document_type_</a:t>
            </a:r>
            <a:r>
              <a:rPr lang="en-US" sz="1400" dirty="0" err="1"/>
              <a:t>subrule</a:t>
            </a:r>
            <a:r>
              <a:rPr lang="en-US" sz="1400" dirty="0"/>
              <a:t>__v)</a:t>
            </a:r>
          </a:p>
          <a:p>
            <a:pPr lvl="1" fontAlgn="base"/>
            <a:r>
              <a:rPr lang="en-US" sz="1400" i="1" dirty="0"/>
              <a:t>Field Default</a:t>
            </a:r>
            <a:r>
              <a:rPr lang="en-US" sz="1400" dirty="0"/>
              <a:t> (</a:t>
            </a:r>
            <a:r>
              <a:rPr lang="en-US" sz="1400" dirty="0" err="1"/>
              <a:t>cdx_field_default__v</a:t>
            </a:r>
            <a:r>
              <a:rPr lang="en-US" sz="1400" dirty="0"/>
              <a:t>)</a:t>
            </a:r>
          </a:p>
          <a:p>
            <a:pPr lvl="1" fontAlgn="base"/>
            <a:r>
              <a:rPr lang="en-US" sz="1400" i="1" dirty="0"/>
              <a:t>Pending Scope Variable Value</a:t>
            </a:r>
            <a:r>
              <a:rPr lang="en-US" sz="1400" dirty="0"/>
              <a:t> (</a:t>
            </a:r>
            <a:r>
              <a:rPr lang="en-US" sz="1400" dirty="0" err="1"/>
              <a:t>cdx_pending_scope_variable_value__v</a:t>
            </a:r>
            <a:r>
              <a:rPr lang="en-US" sz="1400" dirty="0"/>
              <a:t>)</a:t>
            </a:r>
          </a:p>
          <a:p>
            <a:pPr lvl="1" fontAlgn="base"/>
            <a:r>
              <a:rPr lang="en-US" sz="1400" i="1" dirty="0"/>
              <a:t>Scope Variable</a:t>
            </a:r>
            <a:r>
              <a:rPr lang="en-US" sz="1400" dirty="0"/>
              <a:t> (</a:t>
            </a:r>
            <a:r>
              <a:rPr lang="en-US" sz="1400" dirty="0" err="1"/>
              <a:t>cdx_scope_variable__v</a:t>
            </a:r>
            <a:r>
              <a:rPr lang="en-US" sz="1400" dirty="0"/>
              <a:t>)</a:t>
            </a:r>
          </a:p>
          <a:p>
            <a:pPr lvl="1" fontAlgn="base"/>
            <a:r>
              <a:rPr lang="en-US" sz="1400" i="1" dirty="0"/>
              <a:t>Scope Variable Field Mapping</a:t>
            </a:r>
            <a:r>
              <a:rPr lang="en-US" sz="1400" dirty="0"/>
              <a:t> (</a:t>
            </a:r>
            <a:r>
              <a:rPr lang="en-US" sz="1400" dirty="0" err="1"/>
              <a:t>cdx_scope_variable</a:t>
            </a:r>
            <a:r>
              <a:rPr lang="en-US" sz="1400" dirty="0"/>
              <a:t> field </a:t>
            </a:r>
            <a:r>
              <a:rPr lang="en-US" sz="1400" dirty="0" err="1"/>
              <a:t>mapping__v</a:t>
            </a:r>
            <a:r>
              <a:rPr lang="en-US" sz="1400" dirty="0"/>
              <a:t>)</a:t>
            </a:r>
          </a:p>
          <a:p>
            <a:pPr lvl="1" fontAlgn="base"/>
            <a:r>
              <a:rPr lang="en-US" sz="1400" i="1" dirty="0"/>
              <a:t>Scope Variable Value</a:t>
            </a:r>
            <a:r>
              <a:rPr lang="en-US" sz="1400" dirty="0"/>
              <a:t> (</a:t>
            </a:r>
            <a:r>
              <a:rPr lang="en-US" sz="1400" dirty="0" err="1"/>
              <a:t>cdx_scope_variable_value__v</a:t>
            </a:r>
            <a:r>
              <a:rPr lang="en-US" sz="1400" dirty="0"/>
              <a:t>)</a:t>
            </a:r>
            <a:endParaRPr lang="en-US" dirty="0"/>
          </a:p>
        </p:txBody>
      </p:sp>
      <p:sp>
        <p:nvSpPr>
          <p:cNvPr id="4" name="Title 3">
            <a:extLst>
              <a:ext uri="{FF2B5EF4-FFF2-40B4-BE49-F238E27FC236}">
                <a16:creationId xmlns:a16="http://schemas.microsoft.com/office/drawing/2014/main" id="{78295FA0-A95D-4DBB-9827-A9C98B1143F7}"/>
              </a:ext>
            </a:extLst>
          </p:cNvPr>
          <p:cNvSpPr>
            <a:spLocks noGrp="1"/>
          </p:cNvSpPr>
          <p:nvPr>
            <p:ph type="title"/>
          </p:nvPr>
        </p:nvSpPr>
        <p:spPr/>
        <p:txBody>
          <a:bodyPr/>
          <a:lstStyle/>
          <a:p>
            <a:r>
              <a:rPr lang="en-US" dirty="0"/>
              <a:t>Components added for Simple Transfer </a:t>
            </a:r>
          </a:p>
        </p:txBody>
      </p:sp>
      <p:sp>
        <p:nvSpPr>
          <p:cNvPr id="6" name="Text Placeholder 2">
            <a:extLst>
              <a:ext uri="{FF2B5EF4-FFF2-40B4-BE49-F238E27FC236}">
                <a16:creationId xmlns:a16="http://schemas.microsoft.com/office/drawing/2014/main" id="{1B800058-D14F-4115-AA0A-2BAEA669BB4B}"/>
              </a:ext>
            </a:extLst>
          </p:cNvPr>
          <p:cNvSpPr txBox="1">
            <a:spLocks/>
          </p:cNvSpPr>
          <p:nvPr/>
        </p:nvSpPr>
        <p:spPr>
          <a:xfrm>
            <a:off x="253326" y="743009"/>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87888D"/>
                </a:solidFill>
              </a:rPr>
              <a:t>Slide</a:t>
            </a:r>
            <a:r>
              <a:rPr lang="en-US" dirty="0"/>
              <a:t> </a:t>
            </a:r>
            <a:r>
              <a:rPr lang="en-US" sz="2600" dirty="0">
                <a:solidFill>
                  <a:srgbClr val="87888D"/>
                </a:solidFill>
              </a:rPr>
              <a:t>2</a:t>
            </a:r>
            <a:r>
              <a:rPr lang="en-US" dirty="0"/>
              <a:t> </a:t>
            </a:r>
            <a:r>
              <a:rPr lang="en-US" sz="2600" dirty="0">
                <a:solidFill>
                  <a:srgbClr val="87888D"/>
                </a:solidFill>
              </a:rPr>
              <a:t>of</a:t>
            </a:r>
            <a:r>
              <a:rPr lang="en-US" dirty="0"/>
              <a:t> </a:t>
            </a:r>
            <a:r>
              <a:rPr lang="en-US" sz="2600" dirty="0">
                <a:solidFill>
                  <a:srgbClr val="87888D"/>
                </a:solidFill>
              </a:rPr>
              <a:t>4</a:t>
            </a:r>
          </a:p>
        </p:txBody>
      </p:sp>
    </p:spTree>
    <p:extLst>
      <p:ext uri="{BB962C8B-B14F-4D97-AF65-F5344CB8AC3E}">
        <p14:creationId xmlns:p14="http://schemas.microsoft.com/office/powerpoint/2010/main" val="3775721349"/>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AE3D7-DCDA-4AE8-B950-8B50F6336E94}"/>
              </a:ext>
            </a:extLst>
          </p:cNvPr>
          <p:cNvSpPr>
            <a:spLocks noGrp="1"/>
          </p:cNvSpPr>
          <p:nvPr>
            <p:ph sz="half" idx="1"/>
          </p:nvPr>
        </p:nvSpPr>
        <p:spPr>
          <a:xfrm>
            <a:off x="276303" y="1371600"/>
            <a:ext cx="5743497" cy="5105400"/>
          </a:xfrm>
        </p:spPr>
        <p:txBody>
          <a:bodyPr/>
          <a:lstStyle/>
          <a:p>
            <a:pPr fontAlgn="base"/>
            <a:r>
              <a:rPr lang="en-US" sz="1600" dirty="0"/>
              <a:t>New document fields:</a:t>
            </a:r>
          </a:p>
          <a:p>
            <a:pPr lvl="1" fontAlgn="base"/>
            <a:r>
              <a:rPr lang="en-US" sz="1400" i="1" dirty="0"/>
              <a:t>Created by Clinical Network</a:t>
            </a:r>
            <a:r>
              <a:rPr lang="en-US" sz="1400" dirty="0"/>
              <a:t> (</a:t>
            </a:r>
            <a:r>
              <a:rPr lang="en-US" sz="1400" dirty="0" err="1"/>
              <a:t>created_by_clinical_network__v</a:t>
            </a:r>
            <a:r>
              <a:rPr lang="en-US" sz="1400" dirty="0"/>
              <a:t>)</a:t>
            </a:r>
          </a:p>
          <a:p>
            <a:pPr lvl="1" fontAlgn="base"/>
            <a:r>
              <a:rPr lang="en-US" sz="1400" i="1" dirty="0"/>
              <a:t>Level</a:t>
            </a:r>
            <a:r>
              <a:rPr lang="en-US" sz="1400" dirty="0"/>
              <a:t> (</a:t>
            </a:r>
            <a:r>
              <a:rPr lang="en-US" sz="1400" dirty="0" err="1"/>
              <a:t>level__v</a:t>
            </a:r>
            <a:r>
              <a:rPr lang="en-US" sz="1400" dirty="0"/>
              <a:t>)</a:t>
            </a:r>
          </a:p>
          <a:p>
            <a:pPr lvl="1" fontAlgn="base"/>
            <a:r>
              <a:rPr lang="en-US" sz="1400" i="1" dirty="0"/>
              <a:t>Source Artifact </a:t>
            </a:r>
            <a:r>
              <a:rPr lang="en-US" sz="1400" dirty="0"/>
              <a:t>(</a:t>
            </a:r>
            <a:r>
              <a:rPr lang="en-US" sz="1400" dirty="0" err="1"/>
              <a:t>source_artifact__v</a:t>
            </a:r>
            <a:r>
              <a:rPr lang="en-US" sz="1400" dirty="0"/>
              <a:t>)</a:t>
            </a:r>
          </a:p>
          <a:p>
            <a:pPr lvl="1" fontAlgn="base"/>
            <a:r>
              <a:rPr lang="en-US" sz="1400" i="1" dirty="0"/>
              <a:t>Source Create By</a:t>
            </a:r>
            <a:r>
              <a:rPr lang="en-US" sz="1400" dirty="0"/>
              <a:t> (</a:t>
            </a:r>
            <a:r>
              <a:rPr lang="en-US" sz="1400" dirty="0" err="1"/>
              <a:t>source_created_by__v</a:t>
            </a:r>
            <a:r>
              <a:rPr lang="en-US" sz="1400" dirty="0"/>
              <a:t>)</a:t>
            </a:r>
          </a:p>
          <a:p>
            <a:pPr lvl="1" fontAlgn="base"/>
            <a:r>
              <a:rPr lang="en-US" sz="1400" i="1" dirty="0"/>
              <a:t>Source Created Date</a:t>
            </a:r>
            <a:r>
              <a:rPr lang="en-US" sz="1400" dirty="0"/>
              <a:t> (</a:t>
            </a:r>
            <a:r>
              <a:rPr lang="en-US" sz="1400" dirty="0" err="1"/>
              <a:t>source_created_date__v</a:t>
            </a:r>
            <a:r>
              <a:rPr lang="en-US" sz="1400" dirty="0"/>
              <a:t>)</a:t>
            </a:r>
          </a:p>
          <a:p>
            <a:pPr lvl="1" fontAlgn="base"/>
            <a:r>
              <a:rPr lang="en-US" sz="1400" i="1" dirty="0"/>
              <a:t>Source Doc Type</a:t>
            </a:r>
            <a:r>
              <a:rPr lang="en-US" sz="1400" dirty="0"/>
              <a:t> (</a:t>
            </a:r>
            <a:r>
              <a:rPr lang="en-US" sz="1400" dirty="0" err="1"/>
              <a:t>source_doc_type__v</a:t>
            </a:r>
            <a:r>
              <a:rPr lang="en-US" sz="1400" dirty="0"/>
              <a:t>)</a:t>
            </a:r>
          </a:p>
          <a:p>
            <a:pPr lvl="1" fontAlgn="base"/>
            <a:r>
              <a:rPr lang="en-US" sz="1400" i="1" dirty="0"/>
              <a:t>Source Document Connection</a:t>
            </a:r>
            <a:r>
              <a:rPr lang="en-US" sz="1400" dirty="0"/>
              <a:t> (</a:t>
            </a:r>
            <a:r>
              <a:rPr lang="en-US" sz="1400" dirty="0" err="1"/>
              <a:t>source_document_connection__v</a:t>
            </a:r>
            <a:r>
              <a:rPr lang="en-US" sz="1400" dirty="0"/>
              <a:t>)</a:t>
            </a:r>
          </a:p>
          <a:p>
            <a:pPr lvl="1" fontAlgn="base"/>
            <a:r>
              <a:rPr lang="en-US" sz="1400" i="1" dirty="0"/>
              <a:t>Source Document Date</a:t>
            </a:r>
            <a:r>
              <a:rPr lang="en-US" sz="1400" dirty="0"/>
              <a:t> (</a:t>
            </a:r>
            <a:r>
              <a:rPr lang="en-US" sz="1400" dirty="0" err="1"/>
              <a:t>source_document_date__v</a:t>
            </a:r>
            <a:r>
              <a:rPr lang="en-US" sz="1400" dirty="0"/>
              <a:t>) </a:t>
            </a:r>
          </a:p>
          <a:p>
            <a:pPr lvl="1" fontAlgn="base"/>
            <a:r>
              <a:rPr lang="en-US" sz="1400" i="1" dirty="0"/>
              <a:t>Source Document Number</a:t>
            </a:r>
            <a:r>
              <a:rPr lang="en-US" sz="1400" dirty="0"/>
              <a:t> (</a:t>
            </a:r>
            <a:r>
              <a:rPr lang="en-US" sz="1400" dirty="0" err="1"/>
              <a:t>source_tmf_document_number__v</a:t>
            </a:r>
            <a:r>
              <a:rPr lang="en-US" sz="1400" dirty="0"/>
              <a:t>)</a:t>
            </a:r>
          </a:p>
          <a:p>
            <a:pPr lvl="1" fontAlgn="base"/>
            <a:r>
              <a:rPr lang="en-US" sz="1400" i="1" dirty="0"/>
              <a:t>Source Document Version</a:t>
            </a:r>
            <a:r>
              <a:rPr lang="en-US" sz="1400" dirty="0"/>
              <a:t> (</a:t>
            </a:r>
            <a:r>
              <a:rPr lang="en-US" sz="1400" dirty="0" err="1"/>
              <a:t>source_document_version__v</a:t>
            </a:r>
            <a:r>
              <a:rPr lang="en-US" sz="1400" dirty="0"/>
              <a:t>)</a:t>
            </a:r>
          </a:p>
          <a:p>
            <a:pPr lvl="1" fontAlgn="base"/>
            <a:r>
              <a:rPr lang="en-US" sz="1400" i="1" dirty="0"/>
              <a:t>Source Person</a:t>
            </a:r>
            <a:r>
              <a:rPr lang="en-US" sz="1400" dirty="0"/>
              <a:t> (</a:t>
            </a:r>
            <a:r>
              <a:rPr lang="en-US" sz="1400" dirty="0" err="1"/>
              <a:t>source_person__v</a:t>
            </a:r>
            <a:r>
              <a:rPr lang="en-US" sz="1400" dirty="0"/>
              <a:t>)</a:t>
            </a:r>
          </a:p>
          <a:p>
            <a:pPr lvl="1" fontAlgn="base"/>
            <a:r>
              <a:rPr lang="en-US" sz="1400" i="1" dirty="0"/>
              <a:t>Source Product</a:t>
            </a:r>
            <a:r>
              <a:rPr lang="en-US" sz="1400" dirty="0"/>
              <a:t> (</a:t>
            </a:r>
            <a:r>
              <a:rPr lang="en-US" sz="1400" dirty="0" err="1"/>
              <a:t>source_product__v</a:t>
            </a:r>
            <a:r>
              <a:rPr lang="en-US" sz="1400" dirty="0"/>
              <a:t>)</a:t>
            </a:r>
            <a:endParaRPr lang="en-US" dirty="0"/>
          </a:p>
        </p:txBody>
      </p:sp>
      <p:sp>
        <p:nvSpPr>
          <p:cNvPr id="4" name="Title 3">
            <a:extLst>
              <a:ext uri="{FF2B5EF4-FFF2-40B4-BE49-F238E27FC236}">
                <a16:creationId xmlns:a16="http://schemas.microsoft.com/office/drawing/2014/main" id="{78295FA0-A95D-4DBB-9827-A9C98B1143F7}"/>
              </a:ext>
            </a:extLst>
          </p:cNvPr>
          <p:cNvSpPr>
            <a:spLocks noGrp="1"/>
          </p:cNvSpPr>
          <p:nvPr>
            <p:ph type="title"/>
          </p:nvPr>
        </p:nvSpPr>
        <p:spPr>
          <a:xfrm>
            <a:off x="276303" y="159157"/>
            <a:ext cx="4974123" cy="986568"/>
          </a:xfrm>
        </p:spPr>
        <p:txBody>
          <a:bodyPr/>
          <a:lstStyle/>
          <a:p>
            <a:r>
              <a:rPr lang="en-US" dirty="0"/>
              <a:t>Components added for Simple Transfer </a:t>
            </a:r>
          </a:p>
        </p:txBody>
      </p:sp>
      <p:sp>
        <p:nvSpPr>
          <p:cNvPr id="7" name="Title 3">
            <a:extLst>
              <a:ext uri="{FF2B5EF4-FFF2-40B4-BE49-F238E27FC236}">
                <a16:creationId xmlns:a16="http://schemas.microsoft.com/office/drawing/2014/main" id="{C2BCDCBF-E719-42BC-BFB5-87BB543024AD}"/>
              </a:ext>
            </a:extLst>
          </p:cNvPr>
          <p:cNvSpPr txBox="1">
            <a:spLocks/>
          </p:cNvSpPr>
          <p:nvPr/>
        </p:nvSpPr>
        <p:spPr>
          <a:xfrm>
            <a:off x="6941574" y="68643"/>
            <a:ext cx="4974123" cy="986568"/>
          </a:xfrm>
          <a:prstGeom prst="rect">
            <a:avLst/>
          </a:prstGeom>
        </p:spPr>
        <p:txBody>
          <a:bodyPr vert="horz" lIns="91440" tIns="45720" rIns="91440" bIns="45720" rtlCol="0" anchor="ctr" anchorCtr="0">
            <a:noAutofit/>
          </a:bodyPr>
          <a:lst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a:lstStyle>
          <a:p>
            <a:r>
              <a:rPr lang="en-US" dirty="0"/>
              <a:t>Components added for Rule Set Override</a:t>
            </a:r>
          </a:p>
        </p:txBody>
      </p:sp>
      <p:sp>
        <p:nvSpPr>
          <p:cNvPr id="8" name="Content Placeholder 1">
            <a:extLst>
              <a:ext uri="{FF2B5EF4-FFF2-40B4-BE49-F238E27FC236}">
                <a16:creationId xmlns:a16="http://schemas.microsoft.com/office/drawing/2014/main" id="{6965043A-2CF3-4FC3-ABFA-46DD5E5BA366}"/>
              </a:ext>
            </a:extLst>
          </p:cNvPr>
          <p:cNvSpPr txBox="1">
            <a:spLocks/>
          </p:cNvSpPr>
          <p:nvPr/>
        </p:nvSpPr>
        <p:spPr>
          <a:xfrm>
            <a:off x="6556886" y="1371600"/>
            <a:ext cx="5526959" cy="5105400"/>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600" i="1" dirty="0"/>
              <a:t>Clinical Network Rule Override</a:t>
            </a:r>
            <a:r>
              <a:rPr lang="en-US" sz="1600" dirty="0"/>
              <a:t> (</a:t>
            </a:r>
            <a:r>
              <a:rPr lang="en-US" sz="1600" dirty="0" err="1"/>
              <a:t>cdx_rule_override__v</a:t>
            </a:r>
            <a:r>
              <a:rPr lang="en-US" sz="1600" dirty="0"/>
              <a:t>) </a:t>
            </a:r>
          </a:p>
          <a:p>
            <a:pPr fontAlgn="base"/>
            <a:r>
              <a:rPr lang="en-US" sz="1600" i="1" dirty="0"/>
              <a:t>Clinical Network Override Agreement</a:t>
            </a:r>
            <a:r>
              <a:rPr lang="en-US" sz="1600" dirty="0"/>
              <a:t> (</a:t>
            </a:r>
            <a:r>
              <a:rPr lang="en-US" sz="1600" dirty="0" err="1"/>
              <a:t>cdx_override_agreement__v</a:t>
            </a:r>
            <a:r>
              <a:rPr lang="en-US" sz="1600" dirty="0"/>
              <a:t>) </a:t>
            </a:r>
          </a:p>
          <a:p>
            <a:endParaRPr lang="en-US" dirty="0"/>
          </a:p>
        </p:txBody>
      </p:sp>
      <p:sp>
        <p:nvSpPr>
          <p:cNvPr id="9" name="Text Placeholder 2">
            <a:extLst>
              <a:ext uri="{FF2B5EF4-FFF2-40B4-BE49-F238E27FC236}">
                <a16:creationId xmlns:a16="http://schemas.microsoft.com/office/drawing/2014/main" id="{9AE85405-1519-4ECF-ACCF-AE31B6E7E16C}"/>
              </a:ext>
            </a:extLst>
          </p:cNvPr>
          <p:cNvSpPr txBox="1">
            <a:spLocks/>
          </p:cNvSpPr>
          <p:nvPr/>
        </p:nvSpPr>
        <p:spPr>
          <a:xfrm>
            <a:off x="457480" y="993412"/>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87888D"/>
                </a:solidFill>
              </a:rPr>
              <a:t>Slide</a:t>
            </a:r>
            <a:r>
              <a:rPr lang="en-US" dirty="0"/>
              <a:t> 3 </a:t>
            </a:r>
            <a:r>
              <a:rPr lang="en-US" sz="2600" dirty="0">
                <a:solidFill>
                  <a:srgbClr val="87888D"/>
                </a:solidFill>
              </a:rPr>
              <a:t>of</a:t>
            </a:r>
            <a:r>
              <a:rPr lang="en-US" dirty="0"/>
              <a:t> </a:t>
            </a:r>
            <a:r>
              <a:rPr lang="en-US" sz="2600" dirty="0">
                <a:solidFill>
                  <a:srgbClr val="87888D"/>
                </a:solidFill>
              </a:rPr>
              <a:t>4</a:t>
            </a:r>
          </a:p>
        </p:txBody>
      </p:sp>
    </p:spTree>
    <p:extLst>
      <p:ext uri="{BB962C8B-B14F-4D97-AF65-F5344CB8AC3E}">
        <p14:creationId xmlns:p14="http://schemas.microsoft.com/office/powerpoint/2010/main" val="28459273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20R2 Release Calendar</a:t>
            </a:r>
          </a:p>
        </p:txBody>
      </p:sp>
      <p:graphicFrame>
        <p:nvGraphicFramePr>
          <p:cNvPr id="17" name="Table 16">
            <a:extLst>
              <a:ext uri="{FF2B5EF4-FFF2-40B4-BE49-F238E27FC236}">
                <a16:creationId xmlns:a16="http://schemas.microsoft.com/office/drawing/2014/main" id="{4CA08C02-6DFD-3A4E-80A1-DBE962C336FB}"/>
              </a:ext>
            </a:extLst>
          </p:cNvPr>
          <p:cNvGraphicFramePr>
            <a:graphicFrameLocks noGrp="1"/>
          </p:cNvGraphicFramePr>
          <p:nvPr/>
        </p:nvGraphicFramePr>
        <p:xfrm>
          <a:off x="891983" y="1159842"/>
          <a:ext cx="10223864" cy="5386845"/>
        </p:xfrm>
        <a:graphic>
          <a:graphicData uri="http://schemas.openxmlformats.org/drawingml/2006/table">
            <a:tbl>
              <a:tblPr firstRow="1" bandRow="1">
                <a:tableStyleId>{21E4AEA4-8DFA-4A89-87EB-49C32662AFE0}</a:tableStyleId>
              </a:tblPr>
              <a:tblGrid>
                <a:gridCol w="1463040">
                  <a:extLst>
                    <a:ext uri="{9D8B030D-6E8A-4147-A177-3AD203B41FA5}">
                      <a16:colId xmlns:a16="http://schemas.microsoft.com/office/drawing/2014/main" val="20000"/>
                    </a:ext>
                  </a:extLst>
                </a:gridCol>
                <a:gridCol w="1458686">
                  <a:extLst>
                    <a:ext uri="{9D8B030D-6E8A-4147-A177-3AD203B41FA5}">
                      <a16:colId xmlns:a16="http://schemas.microsoft.com/office/drawing/2014/main" val="20001"/>
                    </a:ext>
                  </a:extLst>
                </a:gridCol>
                <a:gridCol w="1458686">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458686">
                  <a:extLst>
                    <a:ext uri="{9D8B030D-6E8A-4147-A177-3AD203B41FA5}">
                      <a16:colId xmlns:a16="http://schemas.microsoft.com/office/drawing/2014/main" val="20005"/>
                    </a:ext>
                  </a:extLst>
                </a:gridCol>
                <a:gridCol w="1458686">
                  <a:extLst>
                    <a:ext uri="{9D8B030D-6E8A-4147-A177-3AD203B41FA5}">
                      <a16:colId xmlns:a16="http://schemas.microsoft.com/office/drawing/2014/main" val="20006"/>
                    </a:ext>
                  </a:extLst>
                </a:gridCol>
              </a:tblGrid>
              <a:tr h="427770">
                <a:tc>
                  <a:txBody>
                    <a:bodyPr/>
                    <a:lstStyle/>
                    <a:p>
                      <a:r>
                        <a:rPr lang="en-US" dirty="0"/>
                        <a:t>Sun</a:t>
                      </a:r>
                    </a:p>
                  </a:txBody>
                  <a:tcPr>
                    <a:solidFill>
                      <a:srgbClr val="F99E47"/>
                    </a:solidFill>
                  </a:tcPr>
                </a:tc>
                <a:tc>
                  <a:txBody>
                    <a:bodyPr/>
                    <a:lstStyle/>
                    <a:p>
                      <a:r>
                        <a:rPr lang="en-US" dirty="0"/>
                        <a:t>Mon</a:t>
                      </a:r>
                    </a:p>
                  </a:txBody>
                  <a:tcPr>
                    <a:solidFill>
                      <a:srgbClr val="F99E47"/>
                    </a:solidFill>
                  </a:tcPr>
                </a:tc>
                <a:tc>
                  <a:txBody>
                    <a:bodyPr/>
                    <a:lstStyle/>
                    <a:p>
                      <a:r>
                        <a:rPr lang="en-US" dirty="0"/>
                        <a:t>Tue</a:t>
                      </a:r>
                    </a:p>
                  </a:txBody>
                  <a:tcPr>
                    <a:solidFill>
                      <a:srgbClr val="F99E47"/>
                    </a:solidFill>
                  </a:tcPr>
                </a:tc>
                <a:tc>
                  <a:txBody>
                    <a:bodyPr/>
                    <a:lstStyle/>
                    <a:p>
                      <a:r>
                        <a:rPr lang="en-US" dirty="0"/>
                        <a:t>Wed</a:t>
                      </a:r>
                    </a:p>
                  </a:txBody>
                  <a:tcPr>
                    <a:solidFill>
                      <a:srgbClr val="F99E47"/>
                    </a:solidFill>
                  </a:tcPr>
                </a:tc>
                <a:tc>
                  <a:txBody>
                    <a:bodyPr/>
                    <a:lstStyle/>
                    <a:p>
                      <a:r>
                        <a:rPr lang="en-US" dirty="0"/>
                        <a:t>Thu</a:t>
                      </a:r>
                    </a:p>
                  </a:txBody>
                  <a:tcPr>
                    <a:solidFill>
                      <a:srgbClr val="F99E47"/>
                    </a:solidFill>
                  </a:tcPr>
                </a:tc>
                <a:tc>
                  <a:txBody>
                    <a:bodyPr/>
                    <a:lstStyle/>
                    <a:p>
                      <a:r>
                        <a:rPr lang="en-US" dirty="0"/>
                        <a:t>Fri</a:t>
                      </a:r>
                    </a:p>
                  </a:txBody>
                  <a:tcPr>
                    <a:solidFill>
                      <a:srgbClr val="F99E47"/>
                    </a:solidFill>
                  </a:tcPr>
                </a:tc>
                <a:tc>
                  <a:txBody>
                    <a:bodyPr/>
                    <a:lstStyle/>
                    <a:p>
                      <a:r>
                        <a:rPr lang="en-US" dirty="0"/>
                        <a:t>Sat</a:t>
                      </a:r>
                    </a:p>
                  </a:txBody>
                  <a:tcPr>
                    <a:solidFill>
                      <a:srgbClr val="F99E47"/>
                    </a:solidFill>
                  </a:tcPr>
                </a:tc>
                <a:extLst>
                  <a:ext uri="{0D108BD9-81ED-4DB2-BD59-A6C34878D82A}">
                    <a16:rowId xmlns:a16="http://schemas.microsoft.com/office/drawing/2014/main" val="10000"/>
                  </a:ext>
                </a:extLst>
              </a:tr>
              <a:tr h="870558">
                <a:tc>
                  <a:txBody>
                    <a:bodyPr/>
                    <a:lstStyle/>
                    <a:p>
                      <a:r>
                        <a:rPr lang="en-US" dirty="0"/>
                        <a:t>5</a:t>
                      </a:r>
                    </a:p>
                  </a:txBody>
                  <a:tcPr>
                    <a:solidFill>
                      <a:schemeClr val="bg1">
                        <a:lumMod val="95000"/>
                      </a:schemeClr>
                    </a:solidFill>
                  </a:tcPr>
                </a:tc>
                <a:tc>
                  <a:txBody>
                    <a:bodyPr/>
                    <a:lstStyle/>
                    <a:p>
                      <a:r>
                        <a:rPr lang="en-US" dirty="0"/>
                        <a:t>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646569"/>
                        </a:solidFill>
                        <a:effectLst/>
                        <a:uLnTx/>
                        <a:uFillTx/>
                        <a:latin typeface="+mn-lt"/>
                        <a:ea typeface="+mn-ea"/>
                        <a:cs typeface="+mn-cs"/>
                      </a:endParaRPr>
                    </a:p>
                  </a:txBody>
                  <a:tcPr>
                    <a:solidFill>
                      <a:schemeClr val="bg1">
                        <a:lumMod val="95000"/>
                      </a:schemeClr>
                    </a:solidFill>
                  </a:tcPr>
                </a:tc>
                <a:tc>
                  <a:txBody>
                    <a:bodyPr/>
                    <a:lstStyle/>
                    <a:p>
                      <a:r>
                        <a:rPr lang="en-US" dirty="0"/>
                        <a:t>7</a:t>
                      </a:r>
                      <a:br>
                        <a:rPr lang="en-US" dirty="0"/>
                      </a:br>
                      <a:r>
                        <a:rPr kumimoji="0" lang="en-US" sz="1000" b="1" i="0" u="none" strike="noStrike" kern="1200" cap="none" spc="0" normalizeH="0" baseline="0" noProof="0" dirty="0">
                          <a:ln>
                            <a:noFill/>
                          </a:ln>
                          <a:solidFill>
                            <a:srgbClr val="0070C0"/>
                          </a:solidFill>
                          <a:effectLst/>
                          <a:uLnTx/>
                          <a:uFillTx/>
                          <a:latin typeface="+mn-lt"/>
                          <a:ea typeface="+mn-ea"/>
                          <a:cs typeface="+mn-cs"/>
                        </a:rPr>
                        <a:t>20R2 Release Webinars</a:t>
                      </a:r>
                      <a:endParaRPr lang="en-US" dirty="0"/>
                    </a:p>
                    <a:p>
                      <a:endParaRPr lang="en-US" dirty="0"/>
                    </a:p>
                  </a:txBody>
                  <a:tcPr>
                    <a:solidFill>
                      <a:schemeClr val="bg1">
                        <a:lumMod val="95000"/>
                      </a:schemeClr>
                    </a:solidFill>
                  </a:tcPr>
                </a:tc>
                <a:tc>
                  <a:txBody>
                    <a:bodyPr/>
                    <a:lstStyle/>
                    <a:p>
                      <a:r>
                        <a:rPr lang="en-US" dirty="0"/>
                        <a:t>8</a:t>
                      </a:r>
                      <a:br>
                        <a:rPr lang="en-US" dirty="0"/>
                      </a:br>
                      <a:r>
                        <a:rPr kumimoji="0" lang="en-US" sz="1000" b="1" i="0" u="none" strike="noStrike" kern="1200" cap="none" spc="0" normalizeH="0" baseline="0" noProof="0" dirty="0">
                          <a:ln>
                            <a:noFill/>
                          </a:ln>
                          <a:solidFill>
                            <a:srgbClr val="0070C0"/>
                          </a:solidFill>
                          <a:effectLst/>
                          <a:uLnTx/>
                          <a:uFillTx/>
                          <a:latin typeface="+mn-lt"/>
                          <a:ea typeface="+mn-ea"/>
                          <a:cs typeface="+mn-cs"/>
                        </a:rPr>
                        <a:t>20R2 Release Webinars</a:t>
                      </a:r>
                      <a:endParaRPr lang="en-US" sz="1000" dirty="0"/>
                    </a:p>
                  </a:txBody>
                  <a:tcPr>
                    <a:solidFill>
                      <a:schemeClr val="bg1">
                        <a:lumMod val="95000"/>
                      </a:schemeClr>
                    </a:solidFill>
                  </a:tcPr>
                </a:tc>
                <a:tc>
                  <a:txBody>
                    <a:bodyPr/>
                    <a:lstStyle/>
                    <a:p>
                      <a:r>
                        <a:rPr lang="en-US" dirty="0"/>
                        <a:t>9</a:t>
                      </a:r>
                      <a:br>
                        <a:rPr lang="en-US" dirty="0"/>
                      </a:br>
                      <a:r>
                        <a:rPr kumimoji="0" lang="en-US" sz="1000" b="1" i="0" u="none" strike="noStrike" kern="1200" cap="none" spc="0" normalizeH="0" baseline="0" noProof="0" dirty="0">
                          <a:ln>
                            <a:noFill/>
                          </a:ln>
                          <a:solidFill>
                            <a:srgbClr val="0070C0"/>
                          </a:solidFill>
                          <a:effectLst/>
                          <a:uLnTx/>
                          <a:uFillTx/>
                          <a:latin typeface="+mn-lt"/>
                          <a:ea typeface="+mn-ea"/>
                          <a:cs typeface="+mn-cs"/>
                        </a:rPr>
                        <a:t>20R2 Release Webinars</a:t>
                      </a:r>
                      <a:endParaRPr kumimoji="0" lang="en-US" sz="1000" b="0" i="0" u="none" strike="noStrike" kern="1200" cap="none" spc="0" normalizeH="0" baseline="0" noProof="0" dirty="0">
                        <a:ln>
                          <a:noFill/>
                        </a:ln>
                        <a:solidFill>
                          <a:srgbClr val="595959"/>
                        </a:solidFill>
                        <a:effectLst/>
                        <a:uLnTx/>
                        <a:uFillTx/>
                        <a:latin typeface="+mn-lt"/>
                        <a:ea typeface="+mn-ea"/>
                        <a:cs typeface="+mn-cs"/>
                      </a:endParaRPr>
                    </a:p>
                  </a:txBody>
                  <a:tcPr>
                    <a:solidFill>
                      <a:schemeClr val="bg1">
                        <a:lumMod val="95000"/>
                      </a:schemeClr>
                    </a:solidFill>
                  </a:tcPr>
                </a:tc>
                <a:tc>
                  <a:txBody>
                    <a:bodyPr/>
                    <a:lstStyle/>
                    <a:p>
                      <a:r>
                        <a:rPr kumimoji="0" lang="en-US" sz="1800" b="0" i="0" u="none" strike="noStrike" kern="1200" cap="none" spc="0" normalizeH="0" baseline="0" noProof="0" dirty="0">
                          <a:ln>
                            <a:noFill/>
                          </a:ln>
                          <a:solidFill>
                            <a:srgbClr val="595959"/>
                          </a:solidFill>
                          <a:effectLst/>
                          <a:uLnTx/>
                          <a:uFillTx/>
                          <a:latin typeface="+mn-lt"/>
                          <a:ea typeface="+mn-ea"/>
                          <a:cs typeface="+mn-cs"/>
                        </a:rPr>
                        <a:t>10</a:t>
                      </a:r>
                    </a:p>
                  </a:txBody>
                  <a:tcPr>
                    <a:solidFill>
                      <a:schemeClr val="bg1">
                        <a:lumMod val="95000"/>
                      </a:schemeClr>
                    </a:solidFill>
                  </a:tcPr>
                </a:tc>
                <a:tc>
                  <a:txBody>
                    <a:bodyPr/>
                    <a:lstStyle/>
                    <a:p>
                      <a:r>
                        <a:rPr lang="en-US" dirty="0"/>
                        <a:t>11</a:t>
                      </a:r>
                    </a:p>
                  </a:txBody>
                  <a:tcPr>
                    <a:solidFill>
                      <a:schemeClr val="bg1">
                        <a:lumMod val="95000"/>
                      </a:schemeClr>
                    </a:solidFill>
                  </a:tcPr>
                </a:tc>
                <a:extLst>
                  <a:ext uri="{0D108BD9-81ED-4DB2-BD59-A6C34878D82A}">
                    <a16:rowId xmlns:a16="http://schemas.microsoft.com/office/drawing/2014/main" val="10005"/>
                  </a:ext>
                </a:extLst>
              </a:tr>
              <a:tr h="968847">
                <a:tc>
                  <a:txBody>
                    <a:bodyPr/>
                    <a:lstStyle/>
                    <a:p>
                      <a:r>
                        <a:rPr lang="en-US" dirty="0"/>
                        <a:t>12</a:t>
                      </a:r>
                    </a:p>
                  </a:txBody>
                  <a:tcPr>
                    <a:solidFill>
                      <a:schemeClr val="bg1">
                        <a:lumMod val="95000"/>
                      </a:schemeClr>
                    </a:solidFill>
                  </a:tcPr>
                </a:tc>
                <a:tc>
                  <a:txBody>
                    <a:bodyPr/>
                    <a:lstStyle/>
                    <a:p>
                      <a:r>
                        <a:rPr lang="en-US" dirty="0"/>
                        <a:t>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70C0"/>
                          </a:solidFill>
                          <a:effectLst/>
                          <a:uLnTx/>
                          <a:uFillTx/>
                          <a:latin typeface="+mn-lt"/>
                          <a:ea typeface="+mn-ea"/>
                          <a:cs typeface="+mn-cs"/>
                        </a:rPr>
                        <a:t>Pre-Release Vaults</a:t>
                      </a:r>
                      <a:br>
                        <a:rPr kumimoji="0" lang="en-US" sz="1000" b="1" i="1" u="none" strike="noStrike" kern="1200" cap="none" spc="0" normalizeH="0" baseline="0" noProof="0" dirty="0">
                          <a:ln>
                            <a:noFill/>
                          </a:ln>
                          <a:solidFill>
                            <a:srgbClr val="0070C0"/>
                          </a:solidFill>
                          <a:effectLst/>
                          <a:uLnTx/>
                          <a:uFillTx/>
                          <a:latin typeface="+mn-lt"/>
                          <a:ea typeface="+mn-ea"/>
                          <a:cs typeface="+mn-cs"/>
                        </a:rPr>
                      </a:br>
                      <a:r>
                        <a:rPr kumimoji="0" lang="en-US" sz="1000" b="1" i="1" u="none" strike="noStrike" kern="1200" cap="none" spc="0" normalizeH="0" baseline="0" noProof="0" dirty="0">
                          <a:ln>
                            <a:noFill/>
                          </a:ln>
                          <a:solidFill>
                            <a:srgbClr val="0070C0"/>
                          </a:solidFill>
                          <a:effectLst/>
                          <a:uLnTx/>
                          <a:uFillTx/>
                          <a:latin typeface="+mn-lt"/>
                          <a:ea typeface="+mn-ea"/>
                          <a:cs typeface="+mn-cs"/>
                        </a:rPr>
                        <a:t>System Release Memo</a:t>
                      </a:r>
                      <a:endParaRPr kumimoji="0" lang="en-US" sz="1000" b="1" i="0" u="none" strike="noStrike" kern="1200" cap="none" spc="0" normalizeH="0" baseline="0" noProof="0" dirty="0">
                        <a:ln>
                          <a:noFill/>
                        </a:ln>
                        <a:solidFill>
                          <a:srgbClr val="0070C0"/>
                        </a:solidFill>
                        <a:effectLst/>
                        <a:uLnTx/>
                        <a:uFillTx/>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a:t>
                      </a:r>
                      <a:endParaRPr kumimoji="0" lang="en-US" sz="1000" b="0" i="0" u="none" strike="noStrike" kern="1200" cap="none" spc="0" normalizeH="0" baseline="0" noProof="0" dirty="0">
                        <a:ln>
                          <a:noFill/>
                        </a:ln>
                        <a:solidFill>
                          <a:srgbClr val="59595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70C0"/>
                          </a:solidFill>
                          <a:effectLst/>
                          <a:uLnTx/>
                          <a:uFillTx/>
                          <a:latin typeface="+mn-lt"/>
                          <a:ea typeface="+mn-ea"/>
                          <a:cs typeface="+mn-cs"/>
                        </a:rPr>
                        <a:t>Compliance Documents</a:t>
                      </a:r>
                      <a:br>
                        <a:rPr kumimoji="0" lang="en-US" sz="1000" b="1" i="1" u="none" strike="noStrike" kern="1200" cap="none" spc="0" normalizeH="0" baseline="0" noProof="0" dirty="0">
                          <a:ln>
                            <a:noFill/>
                          </a:ln>
                          <a:solidFill>
                            <a:srgbClr val="0070C0"/>
                          </a:solidFill>
                          <a:effectLst/>
                          <a:uLnTx/>
                          <a:uFillTx/>
                          <a:latin typeface="+mn-lt"/>
                          <a:ea typeface="+mn-ea"/>
                          <a:cs typeface="+mn-cs"/>
                        </a:rPr>
                      </a:br>
                      <a:r>
                        <a:rPr kumimoji="0" lang="en-US" sz="1000" b="1" i="0" u="none" strike="noStrike" kern="1200" cap="none" spc="0" normalizeH="0" baseline="0" noProof="0" dirty="0">
                          <a:ln>
                            <a:noFill/>
                          </a:ln>
                          <a:solidFill>
                            <a:srgbClr val="0070C0"/>
                          </a:solidFill>
                          <a:effectLst/>
                          <a:uLnTx/>
                          <a:uFillTx/>
                          <a:latin typeface="+mn-lt"/>
                          <a:ea typeface="+mn-ea"/>
                          <a:cs typeface="+mn-cs"/>
                        </a:rPr>
                        <a:t>20R2 Release Webinars</a:t>
                      </a:r>
                    </a:p>
                  </a:txBody>
                  <a:tcPr>
                    <a:solidFill>
                      <a:schemeClr val="bg1">
                        <a:lumMod val="95000"/>
                      </a:schemeClr>
                    </a:solidFill>
                  </a:tcPr>
                </a:tc>
                <a:tc>
                  <a:txBody>
                    <a:bodyPr/>
                    <a:lstStyle/>
                    <a:p>
                      <a:r>
                        <a:rPr lang="en-US" dirty="0"/>
                        <a:t>15</a:t>
                      </a:r>
                      <a:endParaRPr kumimoji="0" lang="en-US" sz="1000" b="0" i="0" u="none" strike="noStrike" kern="1200" cap="none" spc="0" normalizeH="0" baseline="0" noProof="0" dirty="0">
                        <a:ln>
                          <a:noFill/>
                        </a:ln>
                        <a:solidFill>
                          <a:srgbClr val="595959"/>
                        </a:solidFill>
                        <a:effectLst/>
                        <a:uLnTx/>
                        <a:uFillTx/>
                        <a:latin typeface="+mn-lt"/>
                        <a:ea typeface="+mn-ea"/>
                        <a:cs typeface="+mn-cs"/>
                      </a:endParaRPr>
                    </a:p>
                    <a:p>
                      <a:endParaRPr lang="en-US" dirty="0"/>
                    </a:p>
                  </a:txBody>
                  <a:tcPr>
                    <a:solidFill>
                      <a:schemeClr val="bg1">
                        <a:lumMod val="95000"/>
                      </a:schemeClr>
                    </a:solidFill>
                  </a:tcPr>
                </a:tc>
                <a:tc>
                  <a:txBody>
                    <a:bodyPr/>
                    <a:lstStyle/>
                    <a:p>
                      <a:r>
                        <a:rPr lang="en-US" dirty="0"/>
                        <a:t>16</a:t>
                      </a:r>
                      <a:endParaRPr kumimoji="0" lang="en-US" sz="1000" b="0" i="0" u="none" strike="noStrike" kern="1200" cap="none" spc="0" normalizeH="0" baseline="0" noProof="0" dirty="0">
                        <a:ln>
                          <a:noFill/>
                        </a:ln>
                        <a:solidFill>
                          <a:srgbClr val="595959"/>
                        </a:solidFill>
                        <a:effectLst/>
                        <a:uLnTx/>
                        <a:uFillTx/>
                        <a:latin typeface="+mn-lt"/>
                        <a:ea typeface="+mn-ea"/>
                        <a:cs typeface="+mn-cs"/>
                      </a:endParaRPr>
                    </a:p>
                  </a:txBody>
                  <a:tcPr>
                    <a:solidFill>
                      <a:schemeClr val="bg1">
                        <a:lumMod val="95000"/>
                      </a:schemeClr>
                    </a:solidFill>
                  </a:tcPr>
                </a:tc>
                <a:tc>
                  <a:txBody>
                    <a:bodyPr/>
                    <a:lstStyle/>
                    <a:p>
                      <a:r>
                        <a:rPr lang="en-US" dirty="0"/>
                        <a:t>17</a:t>
                      </a:r>
                      <a:br>
                        <a:rPr lang="en-US" sz="1000" dirty="0"/>
                      </a:br>
                      <a:r>
                        <a:rPr lang="en-US" sz="1000" b="1" i="1" dirty="0">
                          <a:solidFill>
                            <a:srgbClr val="0070C0"/>
                          </a:solidFill>
                        </a:rPr>
                        <a:t>Executed OQs</a:t>
                      </a:r>
                    </a:p>
                    <a:p>
                      <a:endParaRPr lang="en-US" sz="1000" dirty="0"/>
                    </a:p>
                  </a:txBody>
                  <a:tcPr>
                    <a:solidFill>
                      <a:schemeClr val="bg1">
                        <a:lumMod val="95000"/>
                      </a:schemeClr>
                    </a:solidFill>
                  </a:tcPr>
                </a:tc>
                <a:tc>
                  <a:txBody>
                    <a:bodyPr/>
                    <a:lstStyle/>
                    <a:p>
                      <a:r>
                        <a:rPr lang="en-US" dirty="0"/>
                        <a:t>18</a:t>
                      </a:r>
                    </a:p>
                  </a:txBody>
                  <a:tcPr>
                    <a:solidFill>
                      <a:schemeClr val="bg1">
                        <a:lumMod val="95000"/>
                      </a:schemeClr>
                    </a:solidFill>
                  </a:tcPr>
                </a:tc>
                <a:extLst>
                  <a:ext uri="{0D108BD9-81ED-4DB2-BD59-A6C34878D82A}">
                    <a16:rowId xmlns:a16="http://schemas.microsoft.com/office/drawing/2014/main" val="10006"/>
                  </a:ext>
                </a:extLst>
              </a:tr>
              <a:tr h="970816">
                <a:tc>
                  <a:txBody>
                    <a:bodyPr/>
                    <a:lstStyle/>
                    <a:p>
                      <a:pPr marL="0" algn="l" defTabSz="914400" rtl="0" eaLnBrk="1" latinLnBrk="0" hangingPunct="1"/>
                      <a:r>
                        <a:rPr lang="en-US" sz="1800" kern="1200" dirty="0">
                          <a:solidFill>
                            <a:schemeClr val="dk1"/>
                          </a:solidFill>
                          <a:latin typeface="+mn-lt"/>
                          <a:ea typeface="+mn-ea"/>
                          <a:cs typeface="+mn-cs"/>
                        </a:rPr>
                        <a:t>19</a:t>
                      </a:r>
                    </a:p>
                  </a:txBody>
                  <a:tcPr>
                    <a:solidFill>
                      <a:schemeClr val="bg1">
                        <a:lumMod val="95000"/>
                      </a:schemeClr>
                    </a:solidFill>
                  </a:tcPr>
                </a:tc>
                <a:tc>
                  <a:txBody>
                    <a:bodyPr/>
                    <a:lstStyle/>
                    <a:p>
                      <a:r>
                        <a:rPr lang="en-US" dirty="0"/>
                        <a:t>20</a:t>
                      </a:r>
                    </a:p>
                  </a:txBody>
                  <a:tcPr>
                    <a:solidFill>
                      <a:schemeClr val="bg1">
                        <a:lumMod val="95000"/>
                      </a:schemeClr>
                    </a:solidFill>
                  </a:tcPr>
                </a:tc>
                <a:tc>
                  <a:txBody>
                    <a:bodyPr/>
                    <a:lstStyle/>
                    <a:p>
                      <a:r>
                        <a:rPr lang="en-US" dirty="0"/>
                        <a:t>21</a:t>
                      </a:r>
                    </a:p>
                  </a:txBody>
                  <a:tcPr>
                    <a:solidFill>
                      <a:schemeClr val="bg1">
                        <a:lumMod val="95000"/>
                      </a:schemeClr>
                    </a:solidFill>
                  </a:tcPr>
                </a:tc>
                <a:tc>
                  <a:txBody>
                    <a:bodyPr/>
                    <a:lstStyle/>
                    <a:p>
                      <a:r>
                        <a:rPr lang="en-US" dirty="0"/>
                        <a:t>22</a:t>
                      </a:r>
                    </a:p>
                  </a:txBody>
                  <a:tcPr>
                    <a:solidFill>
                      <a:schemeClr val="bg1">
                        <a:lumMod val="95000"/>
                      </a:schemeClr>
                    </a:solidFill>
                  </a:tcPr>
                </a:tc>
                <a:tc>
                  <a:txBody>
                    <a:bodyPr/>
                    <a:lstStyle/>
                    <a:p>
                      <a:r>
                        <a:rPr lang="en-US" dirty="0"/>
                        <a:t>23</a:t>
                      </a:r>
                    </a:p>
                  </a:txBody>
                  <a:tcPr>
                    <a:solidFill>
                      <a:schemeClr val="bg1">
                        <a:lumMod val="95000"/>
                      </a:schemeClr>
                    </a:solidFill>
                  </a:tcPr>
                </a:tc>
                <a:tc>
                  <a:txBody>
                    <a:bodyPr/>
                    <a:lstStyle/>
                    <a:p>
                      <a:r>
                        <a:rPr lang="en-US" dirty="0"/>
                        <a:t>24</a:t>
                      </a:r>
                    </a:p>
                  </a:txBody>
                  <a:tcPr>
                    <a:solidFill>
                      <a:schemeClr val="bg1">
                        <a:lumMod val="95000"/>
                      </a:schemeClr>
                    </a:solidFill>
                  </a:tcPr>
                </a:tc>
                <a:tc>
                  <a:txBody>
                    <a:bodyPr/>
                    <a:lstStyle/>
                    <a:p>
                      <a:r>
                        <a:rPr lang="en-US" dirty="0"/>
                        <a:t>25</a:t>
                      </a:r>
                    </a:p>
                  </a:txBody>
                  <a:tcPr>
                    <a:solidFill>
                      <a:schemeClr val="bg1">
                        <a:lumMod val="95000"/>
                      </a:schemeClr>
                    </a:solidFill>
                  </a:tcPr>
                </a:tc>
                <a:extLst>
                  <a:ext uri="{0D108BD9-81ED-4DB2-BD59-A6C34878D82A}">
                    <a16:rowId xmlns:a16="http://schemas.microsoft.com/office/drawing/2014/main" val="10007"/>
                  </a:ext>
                </a:extLst>
              </a:tr>
              <a:tr h="1076559">
                <a:tc>
                  <a:txBody>
                    <a:bodyPr/>
                    <a:lstStyle/>
                    <a:p>
                      <a:pPr marL="0" algn="l" defTabSz="914400" rtl="0" eaLnBrk="1" latinLnBrk="0" hangingPunct="1"/>
                      <a:r>
                        <a:rPr lang="en-US" sz="1800" kern="1200" dirty="0">
                          <a:solidFill>
                            <a:schemeClr val="dk1"/>
                          </a:solidFill>
                          <a:latin typeface="+mn-lt"/>
                          <a:ea typeface="+mn-ea"/>
                          <a:cs typeface="+mn-cs"/>
                        </a:rPr>
                        <a:t>26</a:t>
                      </a:r>
                    </a:p>
                  </a:txBody>
                  <a:tcPr>
                    <a:solidFill>
                      <a:schemeClr val="bg1">
                        <a:lumMod val="95000"/>
                      </a:schemeClr>
                    </a:solidFill>
                  </a:tcPr>
                </a:tc>
                <a:tc>
                  <a:txBody>
                    <a:bodyPr/>
                    <a:lstStyle/>
                    <a:p>
                      <a:r>
                        <a:rPr lang="en-US" dirty="0"/>
                        <a:t>27</a:t>
                      </a:r>
                    </a:p>
                  </a:txBody>
                  <a:tcPr>
                    <a:solidFill>
                      <a:schemeClr val="bg1">
                        <a:lumMod val="95000"/>
                      </a:schemeClr>
                    </a:solidFill>
                  </a:tcPr>
                </a:tc>
                <a:tc>
                  <a:txBody>
                    <a:bodyPr/>
                    <a:lstStyle/>
                    <a:p>
                      <a:r>
                        <a:rPr lang="en-US" dirty="0"/>
                        <a:t>28</a:t>
                      </a:r>
                    </a:p>
                  </a:txBody>
                  <a:tcPr>
                    <a:solidFill>
                      <a:schemeClr val="bg1">
                        <a:lumMod val="95000"/>
                      </a:schemeClr>
                    </a:solidFill>
                  </a:tcPr>
                </a:tc>
                <a:tc>
                  <a:txBody>
                    <a:bodyPr/>
                    <a:lstStyle/>
                    <a:p>
                      <a:r>
                        <a:rPr lang="en-US" dirty="0"/>
                        <a:t>29</a:t>
                      </a:r>
                    </a:p>
                  </a:txBody>
                  <a:tcPr>
                    <a:solidFill>
                      <a:schemeClr val="bg1">
                        <a:lumMod val="95000"/>
                      </a:schemeClr>
                    </a:solidFill>
                  </a:tcPr>
                </a:tc>
                <a:tc>
                  <a:txBody>
                    <a:bodyPr/>
                    <a:lstStyle/>
                    <a:p>
                      <a:r>
                        <a:rPr lang="en-US" dirty="0"/>
                        <a:t>30</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mn-lt"/>
                          <a:ea typeface="+mn-ea"/>
                          <a:cs typeface="+mn-cs"/>
                        </a:rPr>
                        <a:t>31</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70C0"/>
                          </a:solidFill>
                        </a:rPr>
                        <a:t>Upgrade - VV1-8,</a:t>
                      </a:r>
                      <a:br>
                        <a:rPr lang="en-US" sz="1100" b="1" dirty="0">
                          <a:solidFill>
                            <a:srgbClr val="0070C0"/>
                          </a:solidFill>
                        </a:rPr>
                      </a:br>
                      <a:r>
                        <a:rPr lang="en-US" sz="1100" b="1" dirty="0">
                          <a:solidFill>
                            <a:srgbClr val="0070C0"/>
                          </a:solidFill>
                        </a:rPr>
                        <a:t>VV1-1068, VV1-1065, VV1-1088</a:t>
                      </a:r>
                      <a:endParaRPr lang="en-US" sz="1100" b="1" kern="1200" dirty="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rgbClr val="0070C0"/>
                        </a:solidFill>
                        <a:latin typeface="+mn-lt"/>
                        <a:ea typeface="+mn-ea"/>
                        <a:cs typeface="+mn-cs"/>
                      </a:endParaRPr>
                    </a:p>
                  </a:txBody>
                  <a:tcPr>
                    <a:solidFill>
                      <a:schemeClr val="bg1">
                        <a:lumMod val="95000"/>
                      </a:schemeClr>
                    </a:solidFill>
                  </a:tcPr>
                </a:tc>
                <a:tc>
                  <a:txBody>
                    <a:bodyPr/>
                    <a:lstStyle/>
                    <a:p>
                      <a:r>
                        <a:rPr lang="en-US" dirty="0"/>
                        <a:t>1</a:t>
                      </a:r>
                    </a:p>
                  </a:txBody>
                  <a:tcPr>
                    <a:solidFill>
                      <a:schemeClr val="bg1">
                        <a:lumMod val="85000"/>
                      </a:schemeClr>
                    </a:solidFill>
                  </a:tcPr>
                </a:tc>
                <a:extLst>
                  <a:ext uri="{0D108BD9-81ED-4DB2-BD59-A6C34878D82A}">
                    <a16:rowId xmlns:a16="http://schemas.microsoft.com/office/drawing/2014/main" val="10008"/>
                  </a:ext>
                </a:extLst>
              </a:tr>
              <a:tr h="1072295">
                <a:tc>
                  <a:txBody>
                    <a:bodyPr/>
                    <a:lstStyle/>
                    <a:p>
                      <a:pPr marL="0" algn="l" defTabSz="914400" rtl="0" eaLnBrk="1" latinLnBrk="0" hangingPunct="1"/>
                      <a:r>
                        <a:rPr lang="en-US" sz="1800" kern="1200" dirty="0">
                          <a:solidFill>
                            <a:schemeClr val="dk1"/>
                          </a:solidFill>
                          <a:latin typeface="+mn-lt"/>
                          <a:ea typeface="+mn-ea"/>
                          <a:cs typeface="+mn-cs"/>
                        </a:rPr>
                        <a:t>2</a:t>
                      </a:r>
                    </a:p>
                  </a:txBody>
                  <a:tcPr>
                    <a:solidFill>
                      <a:schemeClr val="bg1">
                        <a:lumMod val="85000"/>
                      </a:schemeClr>
                    </a:solidFill>
                  </a:tcPr>
                </a:tc>
                <a:tc>
                  <a:txBody>
                    <a:bodyPr/>
                    <a:lstStyle/>
                    <a:p>
                      <a:r>
                        <a:rPr lang="en-US" dirty="0"/>
                        <a:t>3</a:t>
                      </a:r>
                    </a:p>
                  </a:txBody>
                  <a:tcPr>
                    <a:solidFill>
                      <a:schemeClr val="bg1">
                        <a:lumMod val="85000"/>
                      </a:schemeClr>
                    </a:solidFill>
                  </a:tcPr>
                </a:tc>
                <a:tc>
                  <a:txBody>
                    <a:bodyPr/>
                    <a:lstStyle/>
                    <a:p>
                      <a:r>
                        <a:rPr lang="en-US" dirty="0"/>
                        <a:t>4</a:t>
                      </a:r>
                    </a:p>
                  </a:txBody>
                  <a:tcPr>
                    <a:solidFill>
                      <a:schemeClr val="bg1">
                        <a:lumMod val="85000"/>
                      </a:schemeClr>
                    </a:solidFill>
                  </a:tcPr>
                </a:tc>
                <a:tc>
                  <a:txBody>
                    <a:bodyPr/>
                    <a:lstStyle/>
                    <a:p>
                      <a:r>
                        <a:rPr lang="en-US" dirty="0"/>
                        <a:t>5</a:t>
                      </a:r>
                    </a:p>
                  </a:txBody>
                  <a:tcPr>
                    <a:solidFill>
                      <a:schemeClr val="bg1">
                        <a:lumMod val="85000"/>
                      </a:schemeClr>
                    </a:solidFill>
                  </a:tcPr>
                </a:tc>
                <a:tc>
                  <a:txBody>
                    <a:bodyPr/>
                    <a:lstStyle/>
                    <a:p>
                      <a:r>
                        <a:rPr lang="en-US" dirty="0"/>
                        <a:t>6</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mn-lt"/>
                          <a:ea typeface="+mn-ea"/>
                          <a:cs typeface="+mn-cs"/>
                        </a:rPr>
                        <a:t>7</a:t>
                      </a:r>
                      <a:br>
                        <a:rPr kumimoji="0" lang="en-US" sz="1800" b="0" i="0" u="none" strike="noStrike" kern="1200" cap="none" spc="0" normalizeH="0" baseline="0" noProof="0" dirty="0">
                          <a:ln>
                            <a:noFill/>
                          </a:ln>
                          <a:solidFill>
                            <a:srgbClr val="595959"/>
                          </a:solidFill>
                          <a:effectLst/>
                          <a:uLnTx/>
                          <a:uFillTx/>
                          <a:latin typeface="+mn-lt"/>
                          <a:ea typeface="+mn-ea"/>
                          <a:cs typeface="+mn-cs"/>
                        </a:rPr>
                      </a:br>
                      <a:r>
                        <a:rPr lang="en-US" sz="1100" b="1" kern="1200" noProof="0" dirty="0">
                          <a:solidFill>
                            <a:srgbClr val="0070C0"/>
                          </a:solidFill>
                          <a:latin typeface="+mn-lt"/>
                          <a:ea typeface="+mn-ea"/>
                          <a:cs typeface="+mn-cs"/>
                        </a:rPr>
                        <a:t>Upgrade - all remaining PODs</a:t>
                      </a:r>
                      <a:endParaRPr kumimoji="0" lang="en-US" sz="1100" b="0" i="0" u="none" strike="noStrike" kern="1200" cap="none" spc="0" normalizeH="0" baseline="0" noProof="0" dirty="0">
                        <a:ln>
                          <a:noFill/>
                        </a:ln>
                        <a:solidFill>
                          <a:srgbClr val="595959"/>
                        </a:solidFill>
                        <a:effectLst/>
                        <a:uLnTx/>
                        <a:uFillTx/>
                        <a:latin typeface="+mn-lt"/>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a:t>
                      </a:r>
                    </a:p>
                  </a:txBody>
                  <a:tcPr>
                    <a:solidFill>
                      <a:schemeClr val="bg1">
                        <a:lumMod val="85000"/>
                      </a:schemeClr>
                    </a:solidFill>
                  </a:tcPr>
                </a:tc>
                <a:extLst>
                  <a:ext uri="{0D108BD9-81ED-4DB2-BD59-A6C34878D82A}">
                    <a16:rowId xmlns:a16="http://schemas.microsoft.com/office/drawing/2014/main" val="10009"/>
                  </a:ext>
                </a:extLst>
              </a:tr>
            </a:tbl>
          </a:graphicData>
        </a:graphic>
      </p:graphicFrame>
      <p:sp>
        <p:nvSpPr>
          <p:cNvPr id="23" name="Rectangle 22">
            <a:extLst>
              <a:ext uri="{FF2B5EF4-FFF2-40B4-BE49-F238E27FC236}">
                <a16:creationId xmlns:a16="http://schemas.microsoft.com/office/drawing/2014/main" id="{985AD138-629C-7342-A806-6A89AD623C27}"/>
              </a:ext>
            </a:extLst>
          </p:cNvPr>
          <p:cNvSpPr/>
          <p:nvPr/>
        </p:nvSpPr>
        <p:spPr>
          <a:xfrm>
            <a:off x="8983574" y="857590"/>
            <a:ext cx="337774" cy="76200"/>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a:extLst>
              <a:ext uri="{FF2B5EF4-FFF2-40B4-BE49-F238E27FC236}">
                <a16:creationId xmlns:a16="http://schemas.microsoft.com/office/drawing/2014/main" id="{2B17EF56-4CFD-7649-AC4B-2839BBADA2D0}"/>
              </a:ext>
            </a:extLst>
          </p:cNvPr>
          <p:cNvSpPr txBox="1"/>
          <p:nvPr/>
        </p:nvSpPr>
        <p:spPr>
          <a:xfrm>
            <a:off x="9285747" y="739386"/>
            <a:ext cx="1915653" cy="307777"/>
          </a:xfrm>
          <a:prstGeom prst="rect">
            <a:avLst/>
          </a:prstGeom>
          <a:noFill/>
        </p:spPr>
        <p:txBody>
          <a:bodyPr wrap="none" rtlCol="0">
            <a:spAutoFit/>
          </a:bodyPr>
          <a:lstStyle/>
          <a:p>
            <a:pPr algn="r"/>
            <a:r>
              <a:rPr lang="en-US" sz="1400" b="1" dirty="0">
                <a:solidFill>
                  <a:srgbClr val="5A7E96"/>
                </a:solidFill>
              </a:rPr>
              <a:t>Customer Validation</a:t>
            </a:r>
          </a:p>
        </p:txBody>
      </p:sp>
      <p:sp>
        <p:nvSpPr>
          <p:cNvPr id="27" name="TextBox 26">
            <a:extLst>
              <a:ext uri="{FF2B5EF4-FFF2-40B4-BE49-F238E27FC236}">
                <a16:creationId xmlns:a16="http://schemas.microsoft.com/office/drawing/2014/main" id="{3D321059-56CC-5343-B742-BD093218B174}"/>
              </a:ext>
            </a:extLst>
          </p:cNvPr>
          <p:cNvSpPr txBox="1"/>
          <p:nvPr/>
        </p:nvSpPr>
        <p:spPr>
          <a:xfrm>
            <a:off x="1126852" y="1758838"/>
            <a:ext cx="1235348" cy="523220"/>
          </a:xfrm>
          <a:prstGeom prst="rect">
            <a:avLst/>
          </a:prstGeom>
          <a:noFill/>
        </p:spPr>
        <p:txBody>
          <a:bodyPr wrap="square" rtlCol="0">
            <a:spAutoFit/>
          </a:bodyPr>
          <a:lstStyle/>
          <a:p>
            <a:pPr algn="r"/>
            <a:r>
              <a:rPr lang="en-US" sz="2800" b="1" dirty="0">
                <a:solidFill>
                  <a:schemeClr val="bg1">
                    <a:lumMod val="85000"/>
                  </a:schemeClr>
                </a:solidFill>
              </a:rPr>
              <a:t>JUL</a:t>
            </a:r>
          </a:p>
        </p:txBody>
      </p:sp>
      <p:sp>
        <p:nvSpPr>
          <p:cNvPr id="31" name="TextBox 30">
            <a:extLst>
              <a:ext uri="{FF2B5EF4-FFF2-40B4-BE49-F238E27FC236}">
                <a16:creationId xmlns:a16="http://schemas.microsoft.com/office/drawing/2014/main" id="{7097C2E9-3589-F14E-A9DE-18EC0CC1DB2C}"/>
              </a:ext>
            </a:extLst>
          </p:cNvPr>
          <p:cNvSpPr txBox="1"/>
          <p:nvPr/>
        </p:nvSpPr>
        <p:spPr>
          <a:xfrm>
            <a:off x="9753600" y="4648200"/>
            <a:ext cx="1235348" cy="523220"/>
          </a:xfrm>
          <a:prstGeom prst="rect">
            <a:avLst/>
          </a:prstGeom>
          <a:noFill/>
        </p:spPr>
        <p:txBody>
          <a:bodyPr wrap="square" rtlCol="0">
            <a:spAutoFit/>
          </a:bodyPr>
          <a:lstStyle/>
          <a:p>
            <a:pPr algn="r"/>
            <a:r>
              <a:rPr lang="en-US" sz="2800" b="1" dirty="0">
                <a:solidFill>
                  <a:schemeClr val="bg1">
                    <a:lumMod val="95000"/>
                  </a:schemeClr>
                </a:solidFill>
              </a:rPr>
              <a:t>AUG</a:t>
            </a:r>
          </a:p>
        </p:txBody>
      </p:sp>
      <p:sp>
        <p:nvSpPr>
          <p:cNvPr id="32" name="Rectangle 31">
            <a:extLst>
              <a:ext uri="{FF2B5EF4-FFF2-40B4-BE49-F238E27FC236}">
                <a16:creationId xmlns:a16="http://schemas.microsoft.com/office/drawing/2014/main" id="{FFCF3995-CA35-C446-B32A-DBC3CFFC313E}"/>
              </a:ext>
            </a:extLst>
          </p:cNvPr>
          <p:cNvSpPr/>
          <p:nvPr/>
        </p:nvSpPr>
        <p:spPr>
          <a:xfrm flipV="1">
            <a:off x="2362200" y="6507480"/>
            <a:ext cx="7287492" cy="45720"/>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a:extLst>
              <a:ext uri="{FF2B5EF4-FFF2-40B4-BE49-F238E27FC236}">
                <a16:creationId xmlns:a16="http://schemas.microsoft.com/office/drawing/2014/main" id="{A48C8CA7-DE4D-604E-96E4-CF651A01F240}"/>
              </a:ext>
            </a:extLst>
          </p:cNvPr>
          <p:cNvSpPr/>
          <p:nvPr/>
        </p:nvSpPr>
        <p:spPr>
          <a:xfrm flipV="1">
            <a:off x="2362200" y="4373880"/>
            <a:ext cx="7287492" cy="45720"/>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Rectangle 35">
            <a:extLst>
              <a:ext uri="{FF2B5EF4-FFF2-40B4-BE49-F238E27FC236}">
                <a16:creationId xmlns:a16="http://schemas.microsoft.com/office/drawing/2014/main" id="{2F7E758D-E072-6040-845C-A34EA06B38DB}"/>
              </a:ext>
            </a:extLst>
          </p:cNvPr>
          <p:cNvSpPr/>
          <p:nvPr/>
        </p:nvSpPr>
        <p:spPr>
          <a:xfrm flipV="1">
            <a:off x="2362200" y="3383280"/>
            <a:ext cx="7287492" cy="45720"/>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AAA582AC-794B-104E-A037-650CE44C18C9}"/>
              </a:ext>
            </a:extLst>
          </p:cNvPr>
          <p:cNvSpPr/>
          <p:nvPr/>
        </p:nvSpPr>
        <p:spPr>
          <a:xfrm flipV="1">
            <a:off x="2362200" y="5440680"/>
            <a:ext cx="7287492" cy="45720"/>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811020880"/>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AE3D7-DCDA-4AE8-B950-8B50F6336E94}"/>
              </a:ext>
            </a:extLst>
          </p:cNvPr>
          <p:cNvSpPr>
            <a:spLocks noGrp="1"/>
          </p:cNvSpPr>
          <p:nvPr>
            <p:ph sz="half" idx="1"/>
          </p:nvPr>
        </p:nvSpPr>
        <p:spPr>
          <a:xfrm>
            <a:off x="276303" y="1371600"/>
            <a:ext cx="5743497" cy="5105400"/>
          </a:xfrm>
        </p:spPr>
        <p:txBody>
          <a:bodyPr/>
          <a:lstStyle/>
          <a:p>
            <a:pPr fontAlgn="base"/>
            <a:r>
              <a:rPr lang="en-US" sz="1600" dirty="0"/>
              <a:t>New objects:</a:t>
            </a:r>
          </a:p>
          <a:p>
            <a:pPr lvl="1" fontAlgn="base"/>
            <a:r>
              <a:rPr lang="en-US" sz="1400" i="1" dirty="0"/>
              <a:t>Site Packages Definition</a:t>
            </a:r>
            <a:r>
              <a:rPr lang="en-US" sz="1400" dirty="0"/>
              <a:t> (</a:t>
            </a:r>
            <a:r>
              <a:rPr lang="en-US" sz="1400" dirty="0" err="1"/>
              <a:t>site_package_definition__v</a:t>
            </a:r>
            <a:r>
              <a:rPr lang="en-US" sz="1400" dirty="0"/>
              <a:t>)</a:t>
            </a:r>
          </a:p>
          <a:p>
            <a:pPr lvl="1" fontAlgn="base"/>
            <a:r>
              <a:rPr lang="en-US" sz="1400" i="1" dirty="0"/>
              <a:t>Site Package Document </a:t>
            </a:r>
            <a:r>
              <a:rPr lang="en-US" sz="1400" dirty="0"/>
              <a:t>(</a:t>
            </a:r>
            <a:r>
              <a:rPr lang="en-US" sz="1400" dirty="0" err="1"/>
              <a:t>site_package_document__v</a:t>
            </a:r>
            <a:r>
              <a:rPr lang="en-US" sz="1400" dirty="0"/>
              <a:t>)</a:t>
            </a:r>
          </a:p>
          <a:p>
            <a:pPr fontAlgn="base"/>
            <a:r>
              <a:rPr lang="en-US" sz="1600" dirty="0"/>
              <a:t>New fields on the Distribution Task (</a:t>
            </a:r>
            <a:r>
              <a:rPr lang="en-US" sz="1600" dirty="0" err="1"/>
              <a:t>distribution_task__v</a:t>
            </a:r>
            <a:r>
              <a:rPr lang="en-US" sz="1600" dirty="0"/>
              <a:t>) object:</a:t>
            </a:r>
          </a:p>
          <a:p>
            <a:pPr lvl="1" fontAlgn="base"/>
            <a:r>
              <a:rPr lang="en-US" sz="1400" i="1" dirty="0"/>
              <a:t>Action</a:t>
            </a:r>
            <a:r>
              <a:rPr lang="en-US" sz="1400" dirty="0"/>
              <a:t> (</a:t>
            </a:r>
            <a:r>
              <a:rPr lang="en-US" sz="1400" dirty="0" err="1"/>
              <a:t>action__v</a:t>
            </a:r>
            <a:r>
              <a:rPr lang="en-US" sz="1400" dirty="0"/>
              <a:t>)</a:t>
            </a:r>
          </a:p>
          <a:p>
            <a:pPr lvl="1" fontAlgn="base"/>
            <a:r>
              <a:rPr lang="en-US" sz="1400" i="1" dirty="0"/>
              <a:t>CDX ID </a:t>
            </a:r>
            <a:r>
              <a:rPr lang="en-US" sz="1400" dirty="0"/>
              <a:t>(</a:t>
            </a:r>
            <a:r>
              <a:rPr lang="en-US" sz="1400" dirty="0" err="1"/>
              <a:t>cdx_id__v</a:t>
            </a:r>
            <a:r>
              <a:rPr lang="en-US" sz="1400" dirty="0"/>
              <a:t>)</a:t>
            </a:r>
          </a:p>
          <a:p>
            <a:pPr lvl="1" fontAlgn="base"/>
            <a:r>
              <a:rPr lang="en-US" sz="1400" i="1" dirty="0"/>
              <a:t>Complete</a:t>
            </a:r>
            <a:r>
              <a:rPr lang="en-US" sz="1400" dirty="0"/>
              <a:t> (</a:t>
            </a:r>
            <a:r>
              <a:rPr lang="en-US" sz="1400" dirty="0" err="1"/>
              <a:t>complete__v</a:t>
            </a:r>
            <a:r>
              <a:rPr lang="en-US" sz="1400" dirty="0"/>
              <a:t>)</a:t>
            </a:r>
          </a:p>
          <a:p>
            <a:pPr lvl="1" fontAlgn="base"/>
            <a:r>
              <a:rPr lang="en-US" sz="1400" i="1" dirty="0"/>
              <a:t>Completion Date </a:t>
            </a:r>
            <a:r>
              <a:rPr lang="en-US" sz="1400" dirty="0"/>
              <a:t>(</a:t>
            </a:r>
            <a:r>
              <a:rPr lang="en-US" sz="1400" dirty="0" err="1"/>
              <a:t>completion_date__v</a:t>
            </a:r>
            <a:r>
              <a:rPr lang="en-US" sz="1400" dirty="0"/>
              <a:t>)</a:t>
            </a:r>
          </a:p>
          <a:p>
            <a:pPr lvl="1" fontAlgn="base"/>
            <a:r>
              <a:rPr lang="en-US" sz="1400" i="1" dirty="0"/>
              <a:t>Cycle Time (Days)</a:t>
            </a:r>
            <a:r>
              <a:rPr lang="en-US" sz="1400" dirty="0"/>
              <a:t> (</a:t>
            </a:r>
            <a:r>
              <a:rPr lang="en-US" sz="1400" dirty="0" err="1"/>
              <a:t>cycle_time__v</a:t>
            </a:r>
            <a:r>
              <a:rPr lang="en-US" sz="1400" dirty="0"/>
              <a:t>)</a:t>
            </a:r>
          </a:p>
          <a:p>
            <a:pPr lvl="1" fontAlgn="base"/>
            <a:r>
              <a:rPr lang="en-US" sz="1400" i="1" dirty="0"/>
              <a:t>Delivery Method</a:t>
            </a:r>
            <a:r>
              <a:rPr lang="en-US" sz="1400" dirty="0"/>
              <a:t> (</a:t>
            </a:r>
            <a:r>
              <a:rPr lang="en-US" sz="1400" dirty="0" err="1"/>
              <a:t>delivery_method__v</a:t>
            </a:r>
            <a:r>
              <a:rPr lang="en-US" sz="1400" dirty="0"/>
              <a:t>)</a:t>
            </a:r>
          </a:p>
          <a:p>
            <a:pPr lvl="1" fontAlgn="base"/>
            <a:r>
              <a:rPr lang="en-US" sz="1400" i="1" dirty="0"/>
              <a:t>Document Type</a:t>
            </a:r>
            <a:r>
              <a:rPr lang="en-US" sz="1400" dirty="0"/>
              <a:t> (</a:t>
            </a:r>
            <a:r>
              <a:rPr lang="en-US" sz="1400" dirty="0" err="1"/>
              <a:t>doc_type_details__v</a:t>
            </a:r>
            <a:r>
              <a:rPr lang="en-US" sz="1400" dirty="0"/>
              <a:t>)</a:t>
            </a:r>
          </a:p>
          <a:p>
            <a:pPr lvl="1" fontAlgn="base"/>
            <a:r>
              <a:rPr lang="en-US" sz="1400" i="1" dirty="0"/>
              <a:t>Due Date</a:t>
            </a:r>
            <a:r>
              <a:rPr lang="en-US" sz="1400" dirty="0"/>
              <a:t> (</a:t>
            </a:r>
            <a:r>
              <a:rPr lang="en-US" sz="1400" dirty="0" err="1"/>
              <a:t>due_date__v</a:t>
            </a:r>
            <a:r>
              <a:rPr lang="en-US" sz="1400" dirty="0"/>
              <a:t>)</a:t>
            </a:r>
          </a:p>
          <a:p>
            <a:pPr lvl="1" fontAlgn="base"/>
            <a:r>
              <a:rPr lang="en-US" sz="1400" i="1" dirty="0"/>
              <a:t>Organization</a:t>
            </a:r>
            <a:r>
              <a:rPr lang="en-US" sz="1400" dirty="0"/>
              <a:t> (</a:t>
            </a:r>
            <a:r>
              <a:rPr lang="en-US" sz="1400" dirty="0" err="1"/>
              <a:t>organization__v</a:t>
            </a:r>
            <a:r>
              <a:rPr lang="en-US" sz="1400" dirty="0"/>
              <a:t>)</a:t>
            </a:r>
          </a:p>
          <a:p>
            <a:pPr lvl="1" fontAlgn="base"/>
            <a:r>
              <a:rPr lang="en-US" sz="1400" i="1" dirty="0"/>
              <a:t>Return Document Version </a:t>
            </a:r>
            <a:r>
              <a:rPr lang="en-US" sz="1400" dirty="0"/>
              <a:t>(</a:t>
            </a:r>
            <a:r>
              <a:rPr lang="en-US" sz="1400" dirty="0" err="1"/>
              <a:t>return_version__v</a:t>
            </a:r>
            <a:r>
              <a:rPr lang="en-US" sz="1400" dirty="0"/>
              <a:t>)</a:t>
            </a:r>
          </a:p>
          <a:p>
            <a:pPr lvl="1" fontAlgn="base"/>
            <a:r>
              <a:rPr lang="en-US" sz="1400" i="1" dirty="0"/>
              <a:t>Return Document Version (unbound)</a:t>
            </a:r>
            <a:r>
              <a:rPr lang="en-US" sz="1400" dirty="0"/>
              <a:t> (</a:t>
            </a:r>
            <a:r>
              <a:rPr lang="en-US" sz="1400" dirty="0" err="1"/>
              <a:t>return_version_unbound__v</a:t>
            </a:r>
            <a:r>
              <a:rPr lang="en-US" sz="1400" dirty="0"/>
              <a:t>)</a:t>
            </a:r>
          </a:p>
          <a:p>
            <a:pPr lvl="1" fontAlgn="base"/>
            <a:r>
              <a:rPr lang="en-US" sz="1400" i="1" dirty="0"/>
              <a:t>Source</a:t>
            </a:r>
            <a:r>
              <a:rPr lang="en-US" sz="1400" dirty="0"/>
              <a:t> (</a:t>
            </a:r>
            <a:r>
              <a:rPr lang="en-US" sz="1400" dirty="0" err="1"/>
              <a:t>source__v</a:t>
            </a:r>
            <a:r>
              <a:rPr lang="en-US" sz="1400" dirty="0"/>
              <a:t>)</a:t>
            </a:r>
          </a:p>
          <a:p>
            <a:pPr lvl="1" fontAlgn="base"/>
            <a:r>
              <a:rPr lang="en-US" sz="1400" i="1" dirty="0"/>
              <a:t>Source ID </a:t>
            </a:r>
            <a:r>
              <a:rPr lang="en-US" sz="1400" dirty="0"/>
              <a:t>(</a:t>
            </a:r>
            <a:r>
              <a:rPr lang="en-US" sz="1400" dirty="0" err="1"/>
              <a:t>source_id__v</a:t>
            </a:r>
            <a:r>
              <a:rPr lang="en-US" sz="1400" dirty="0"/>
              <a:t>)</a:t>
            </a:r>
          </a:p>
          <a:p>
            <a:pPr lvl="1" fontAlgn="base"/>
            <a:endParaRPr lang="en-US" sz="1400" dirty="0"/>
          </a:p>
          <a:p>
            <a:endParaRPr lang="en-US" dirty="0"/>
          </a:p>
        </p:txBody>
      </p:sp>
      <p:sp>
        <p:nvSpPr>
          <p:cNvPr id="3" name="Content Placeholder 2">
            <a:extLst>
              <a:ext uri="{FF2B5EF4-FFF2-40B4-BE49-F238E27FC236}">
                <a16:creationId xmlns:a16="http://schemas.microsoft.com/office/drawing/2014/main" id="{5C9D9092-C202-4EE9-B481-96A2E127D449}"/>
              </a:ext>
            </a:extLst>
          </p:cNvPr>
          <p:cNvSpPr>
            <a:spLocks noGrp="1"/>
          </p:cNvSpPr>
          <p:nvPr>
            <p:ph sz="half" idx="2"/>
          </p:nvPr>
        </p:nvSpPr>
        <p:spPr>
          <a:xfrm>
            <a:off x="6172200" y="1371600"/>
            <a:ext cx="5743496" cy="5105400"/>
          </a:xfrm>
        </p:spPr>
        <p:txBody>
          <a:bodyPr/>
          <a:lstStyle/>
          <a:p>
            <a:pPr fontAlgn="base"/>
            <a:r>
              <a:rPr lang="en-US" sz="1600" dirty="0"/>
              <a:t>The following objects will be removed from all Clinical Vaults where they are not in use:  </a:t>
            </a:r>
          </a:p>
          <a:p>
            <a:pPr lvl="1" fontAlgn="base"/>
            <a:r>
              <a:rPr lang="en-US" sz="1400" dirty="0" err="1"/>
              <a:t>study_organization__v</a:t>
            </a:r>
            <a:r>
              <a:rPr lang="en-US" sz="1400" dirty="0"/>
              <a:t> </a:t>
            </a:r>
          </a:p>
          <a:p>
            <a:pPr lvl="1" fontAlgn="base"/>
            <a:r>
              <a:rPr lang="en-US" sz="1400" dirty="0" err="1"/>
              <a:t>study_country_organization__v</a:t>
            </a:r>
            <a:r>
              <a:rPr lang="en-US" sz="1400" dirty="0"/>
              <a:t> </a:t>
            </a:r>
          </a:p>
          <a:p>
            <a:pPr lvl="1" fontAlgn="base"/>
            <a:r>
              <a:rPr lang="en-US" sz="1400" dirty="0" err="1"/>
              <a:t>study_site_organization__v</a:t>
            </a:r>
            <a:r>
              <a:rPr lang="en-US" sz="1400" dirty="0"/>
              <a:t> </a:t>
            </a:r>
          </a:p>
          <a:p>
            <a:pPr fontAlgn="base"/>
            <a:endParaRPr lang="en-US" sz="1600" dirty="0"/>
          </a:p>
          <a:p>
            <a:pPr fontAlgn="base"/>
            <a:r>
              <a:rPr lang="en-US" sz="1600" dirty="0"/>
              <a:t>These object types have been replaced by the Study Org base object: Base Study Organization (</a:t>
            </a:r>
            <a:r>
              <a:rPr lang="en-US" sz="1600" dirty="0" err="1"/>
              <a:t>base_v</a:t>
            </a:r>
            <a:r>
              <a:rPr lang="en-US" sz="1600" dirty="0"/>
              <a:t>)</a:t>
            </a:r>
          </a:p>
        </p:txBody>
      </p:sp>
      <p:sp>
        <p:nvSpPr>
          <p:cNvPr id="4" name="Title 3">
            <a:extLst>
              <a:ext uri="{FF2B5EF4-FFF2-40B4-BE49-F238E27FC236}">
                <a16:creationId xmlns:a16="http://schemas.microsoft.com/office/drawing/2014/main" id="{78295FA0-A95D-4DBB-9827-A9C98B1143F7}"/>
              </a:ext>
            </a:extLst>
          </p:cNvPr>
          <p:cNvSpPr>
            <a:spLocks noGrp="1"/>
          </p:cNvSpPr>
          <p:nvPr>
            <p:ph type="title"/>
          </p:nvPr>
        </p:nvSpPr>
        <p:spPr>
          <a:xfrm>
            <a:off x="276303" y="96276"/>
            <a:ext cx="4551336" cy="986568"/>
          </a:xfrm>
        </p:spPr>
        <p:txBody>
          <a:bodyPr/>
          <a:lstStyle/>
          <a:p>
            <a:r>
              <a:rPr lang="en-US" dirty="0"/>
              <a:t>Components added for Site Packages</a:t>
            </a:r>
          </a:p>
        </p:txBody>
      </p:sp>
      <p:sp>
        <p:nvSpPr>
          <p:cNvPr id="5" name="Text Placeholder 2">
            <a:extLst>
              <a:ext uri="{FF2B5EF4-FFF2-40B4-BE49-F238E27FC236}">
                <a16:creationId xmlns:a16="http://schemas.microsoft.com/office/drawing/2014/main" id="{B3D39EF7-A3DC-445A-91BB-268BD399AE2E}"/>
              </a:ext>
            </a:extLst>
          </p:cNvPr>
          <p:cNvSpPr txBox="1">
            <a:spLocks/>
          </p:cNvSpPr>
          <p:nvPr/>
        </p:nvSpPr>
        <p:spPr>
          <a:xfrm>
            <a:off x="276303" y="793012"/>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87888D"/>
                </a:solidFill>
              </a:rPr>
              <a:t>Slide</a:t>
            </a:r>
            <a:r>
              <a:rPr lang="en-US" dirty="0"/>
              <a:t> 4 </a:t>
            </a:r>
            <a:r>
              <a:rPr lang="en-US" sz="2600" dirty="0">
                <a:solidFill>
                  <a:srgbClr val="87888D"/>
                </a:solidFill>
              </a:rPr>
              <a:t>of</a:t>
            </a:r>
            <a:r>
              <a:rPr lang="en-US" dirty="0"/>
              <a:t> </a:t>
            </a:r>
            <a:r>
              <a:rPr lang="en-US" sz="2600" dirty="0">
                <a:solidFill>
                  <a:srgbClr val="87888D"/>
                </a:solidFill>
              </a:rPr>
              <a:t>4</a:t>
            </a:r>
          </a:p>
        </p:txBody>
      </p:sp>
      <p:sp>
        <p:nvSpPr>
          <p:cNvPr id="6" name="Title 3">
            <a:extLst>
              <a:ext uri="{FF2B5EF4-FFF2-40B4-BE49-F238E27FC236}">
                <a16:creationId xmlns:a16="http://schemas.microsoft.com/office/drawing/2014/main" id="{8BD86F56-EE8A-43A6-BBA9-2589EDFEA2E6}"/>
              </a:ext>
            </a:extLst>
          </p:cNvPr>
          <p:cNvSpPr txBox="1">
            <a:spLocks/>
          </p:cNvSpPr>
          <p:nvPr/>
        </p:nvSpPr>
        <p:spPr>
          <a:xfrm>
            <a:off x="6603361" y="112320"/>
            <a:ext cx="4551336" cy="986568"/>
          </a:xfrm>
          <a:prstGeom prst="rect">
            <a:avLst/>
          </a:prstGeom>
        </p:spPr>
        <p:txBody>
          <a:bodyPr vert="horz" lIns="91440" tIns="45720" rIns="91440" bIns="45720" rtlCol="0" anchor="ctr" anchorCtr="0">
            <a:noAutofit/>
          </a:bodyPr>
          <a:lst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a:lstStyle>
          <a:p>
            <a:r>
              <a:rPr lang="en-US" dirty="0"/>
              <a:t>Deprecation of Study Organization Objects</a:t>
            </a:r>
          </a:p>
        </p:txBody>
      </p:sp>
    </p:spTree>
    <p:extLst>
      <p:ext uri="{BB962C8B-B14F-4D97-AF65-F5344CB8AC3E}">
        <p14:creationId xmlns:p14="http://schemas.microsoft.com/office/powerpoint/2010/main" val="396382803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B9016-3631-4E9A-8B33-C3CC2453E5DC}"/>
              </a:ext>
            </a:extLst>
          </p:cNvPr>
          <p:cNvSpPr>
            <a:spLocks noGrp="1"/>
          </p:cNvSpPr>
          <p:nvPr>
            <p:ph type="ctrTitle"/>
          </p:nvPr>
        </p:nvSpPr>
        <p:spPr/>
        <p:txBody>
          <a:bodyPr/>
          <a:lstStyle/>
          <a:p>
            <a:r>
              <a:rPr lang="en-US" dirty="0"/>
              <a:t>Informed Decisions</a:t>
            </a:r>
          </a:p>
        </p:txBody>
      </p:sp>
    </p:spTree>
    <p:extLst>
      <p:ext uri="{BB962C8B-B14F-4D97-AF65-F5344CB8AC3E}">
        <p14:creationId xmlns:p14="http://schemas.microsoft.com/office/powerpoint/2010/main" val="3057733665"/>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Or Filter Logic</a:t>
            </a:r>
          </a:p>
        </p:txBody>
      </p:sp>
      <p:sp>
        <p:nvSpPr>
          <p:cNvPr id="3" name="Content Placeholder 2"/>
          <p:cNvSpPr>
            <a:spLocks noGrp="1"/>
          </p:cNvSpPr>
          <p:nvPr>
            <p:ph idx="1"/>
          </p:nvPr>
        </p:nvSpPr>
        <p:spPr>
          <a:xfrm>
            <a:off x="831852" y="1404967"/>
            <a:ext cx="9915370" cy="5410200"/>
          </a:xfrm>
        </p:spPr>
        <p:txBody>
          <a:bodyPr/>
          <a:lstStyle/>
          <a:p>
            <a:pPr>
              <a:spcBef>
                <a:spcPts val="600"/>
              </a:spcBef>
              <a:spcAft>
                <a:spcPts val="1200"/>
              </a:spcAft>
            </a:pPr>
            <a:r>
              <a:rPr lang="en-US" dirty="0"/>
              <a:t>Overview</a:t>
            </a:r>
          </a:p>
          <a:p>
            <a:pPr marL="457200" lvl="1" indent="0">
              <a:spcAft>
                <a:spcPts val="1200"/>
              </a:spcAft>
              <a:buNone/>
            </a:pPr>
            <a:r>
              <a:rPr lang="en-US" sz="1800" dirty="0"/>
              <a:t>Reports now support OR logic, as well as AND logic, between filters or prompts</a:t>
            </a:r>
          </a:p>
          <a:p>
            <a:pPr>
              <a:spcBef>
                <a:spcPts val="600"/>
              </a:spcBef>
              <a:spcAft>
                <a:spcPts val="1200"/>
              </a:spcAft>
            </a:pPr>
            <a:r>
              <a:rPr lang="en-US" dirty="0"/>
              <a:t>Business Justification</a:t>
            </a:r>
          </a:p>
          <a:p>
            <a:pPr marL="457200" lvl="1" indent="0">
              <a:spcAft>
                <a:spcPts val="1200"/>
              </a:spcAft>
              <a:buNone/>
            </a:pPr>
            <a:r>
              <a:rPr lang="en-US" sz="1800" dirty="0"/>
              <a:t>Customers often require reports that include both AND </a:t>
            </a:r>
            <a:r>
              <a:rPr lang="en-US" sz="1800" dirty="0" err="1"/>
              <a:t>and</a:t>
            </a:r>
            <a:r>
              <a:rPr lang="en-US" sz="1800" dirty="0"/>
              <a:t> OR logical operations</a:t>
            </a:r>
          </a:p>
          <a:p>
            <a:pPr>
              <a:spcBef>
                <a:spcPts val="600"/>
              </a:spcBef>
              <a:spcAft>
                <a:spcPts val="1200"/>
              </a:spcAft>
            </a:pPr>
            <a:r>
              <a:rPr lang="en-US" dirty="0"/>
              <a:t>Considerations</a:t>
            </a:r>
          </a:p>
          <a:p>
            <a:pPr marL="457200" lvl="1" indent="0">
              <a:spcAft>
                <a:spcPts val="1200"/>
              </a:spcAft>
              <a:buNone/>
            </a:pPr>
            <a:r>
              <a:rPr lang="en-US" sz="1800" dirty="0"/>
              <a:t>Once two eligible filters or prompts have been added, </a:t>
            </a:r>
            <a:r>
              <a:rPr lang="en-US" sz="1800" i="1" dirty="0"/>
              <a:t>Add advanced logic</a:t>
            </a:r>
            <a:r>
              <a:rPr lang="en-US" sz="1800" dirty="0"/>
              <a:t> appears below the filters. Build the formula using the numbers indicated next to the filters. Check </a:t>
            </a:r>
            <a:r>
              <a:rPr lang="en-US" sz="1800" dirty="0">
                <a:solidFill>
                  <a:schemeClr val="tx1"/>
                </a:solidFill>
              </a:rPr>
              <a:t>syntax using the Validate button</a:t>
            </a:r>
          </a:p>
          <a:p>
            <a:pPr marL="457200" lvl="1" indent="0">
              <a:spcAft>
                <a:spcPts val="1200"/>
              </a:spcAft>
              <a:buNone/>
            </a:pPr>
            <a:r>
              <a:rPr lang="en-US" sz="1800" i="1" dirty="0"/>
              <a:t>AND</a:t>
            </a:r>
            <a:r>
              <a:rPr lang="en-US" sz="1800" dirty="0"/>
              <a:t> operations are evaluated before </a:t>
            </a:r>
            <a:r>
              <a:rPr lang="en-US" sz="1800" i="1" dirty="0"/>
              <a:t>OR</a:t>
            </a:r>
            <a:r>
              <a:rPr lang="en-US" sz="1800" dirty="0"/>
              <a:t> operations by default - parentheses can be used to explicitly group filters together and define precedence</a:t>
            </a:r>
            <a:endParaRPr lang="en-US" sz="1600"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
        <p:nvSpPr>
          <p:cNvPr id="10" name="Text Placeholder 2">
            <a:extLst>
              <a:ext uri="{FF2B5EF4-FFF2-40B4-BE49-F238E27FC236}">
                <a16:creationId xmlns:a16="http://schemas.microsoft.com/office/drawing/2014/main" id="{6CD15E50-0861-4B5B-AC3C-8D6BAA96329C}"/>
              </a:ext>
            </a:extLst>
          </p:cNvPr>
          <p:cNvSpPr txBox="1">
            <a:spLocks/>
          </p:cNvSpPr>
          <p:nvPr/>
        </p:nvSpPr>
        <p:spPr>
          <a:xfrm>
            <a:off x="268355" y="759989"/>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87888D"/>
                </a:solidFill>
              </a:rPr>
              <a:t>Slide</a:t>
            </a:r>
            <a:r>
              <a:rPr lang="en-US" dirty="0"/>
              <a:t> </a:t>
            </a:r>
            <a:r>
              <a:rPr lang="en-US" sz="2600" dirty="0">
                <a:solidFill>
                  <a:srgbClr val="87888D"/>
                </a:solidFill>
              </a:rPr>
              <a:t>1</a:t>
            </a:r>
            <a:r>
              <a:rPr lang="en-US" dirty="0"/>
              <a:t> </a:t>
            </a:r>
            <a:r>
              <a:rPr lang="en-US" sz="2600" dirty="0">
                <a:solidFill>
                  <a:srgbClr val="87888D"/>
                </a:solidFill>
              </a:rPr>
              <a:t>of</a:t>
            </a:r>
            <a:r>
              <a:rPr lang="en-US" dirty="0"/>
              <a:t> </a:t>
            </a:r>
            <a:r>
              <a:rPr lang="en-US" sz="2600" dirty="0">
                <a:solidFill>
                  <a:srgbClr val="87888D"/>
                </a:solidFill>
              </a:rPr>
              <a:t>2</a:t>
            </a:r>
          </a:p>
        </p:txBody>
      </p:sp>
      <p:pic>
        <p:nvPicPr>
          <p:cNvPr id="12" name="Picture 11">
            <a:extLst>
              <a:ext uri="{FF2B5EF4-FFF2-40B4-BE49-F238E27FC236}">
                <a16:creationId xmlns:a16="http://schemas.microsoft.com/office/drawing/2014/main" id="{8E1C455E-5770-49EC-A065-9A25BFB151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07" y="74183"/>
            <a:ext cx="520793" cy="520793"/>
          </a:xfrm>
          <a:prstGeom prst="rect">
            <a:avLst/>
          </a:prstGeom>
        </p:spPr>
      </p:pic>
    </p:spTree>
    <p:extLst>
      <p:ext uri="{BB962C8B-B14F-4D97-AF65-F5344CB8AC3E}">
        <p14:creationId xmlns:p14="http://schemas.microsoft.com/office/powerpoint/2010/main" val="4194044631"/>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Or Filter Logic</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5" name="Picture 14">
            <a:extLst>
              <a:ext uri="{FF2B5EF4-FFF2-40B4-BE49-F238E27FC236}">
                <a16:creationId xmlns:a16="http://schemas.microsoft.com/office/drawing/2014/main" id="{753638E4-AFEA-45F6-932E-E3C6CFDC92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8712" y="1495588"/>
            <a:ext cx="9117221" cy="3866821"/>
          </a:xfrm>
          <a:prstGeom prst="rect">
            <a:avLst/>
          </a:prstGeom>
        </p:spPr>
      </p:pic>
      <p:sp>
        <p:nvSpPr>
          <p:cNvPr id="16" name="Text Placeholder 2">
            <a:extLst>
              <a:ext uri="{FF2B5EF4-FFF2-40B4-BE49-F238E27FC236}">
                <a16:creationId xmlns:a16="http://schemas.microsoft.com/office/drawing/2014/main" id="{17EED3E8-4883-4D9B-92AB-E673133EF5D2}"/>
              </a:ext>
            </a:extLst>
          </p:cNvPr>
          <p:cNvSpPr txBox="1">
            <a:spLocks/>
          </p:cNvSpPr>
          <p:nvPr/>
        </p:nvSpPr>
        <p:spPr>
          <a:xfrm>
            <a:off x="276303" y="825333"/>
            <a:ext cx="10660063" cy="579664"/>
          </a:xfrm>
          <a:prstGeom prst="rect">
            <a:avLst/>
          </a:prstGeom>
        </p:spPr>
        <p:txBody>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87888D"/>
                </a:solidFill>
              </a:rPr>
              <a:t>Slide</a:t>
            </a:r>
            <a:r>
              <a:rPr lang="en-US" dirty="0"/>
              <a:t> </a:t>
            </a:r>
            <a:r>
              <a:rPr lang="en-US" sz="2600" dirty="0">
                <a:solidFill>
                  <a:srgbClr val="87888D"/>
                </a:solidFill>
              </a:rPr>
              <a:t>2</a:t>
            </a:r>
            <a:r>
              <a:rPr lang="en-US" dirty="0"/>
              <a:t> </a:t>
            </a:r>
            <a:r>
              <a:rPr lang="en-US" sz="2600" dirty="0">
                <a:solidFill>
                  <a:srgbClr val="87888D"/>
                </a:solidFill>
              </a:rPr>
              <a:t>of</a:t>
            </a:r>
            <a:r>
              <a:rPr lang="en-US" dirty="0"/>
              <a:t> </a:t>
            </a:r>
            <a:r>
              <a:rPr lang="en-US" sz="2600" dirty="0">
                <a:solidFill>
                  <a:srgbClr val="87888D"/>
                </a:solidFill>
              </a:rPr>
              <a:t>2</a:t>
            </a:r>
          </a:p>
        </p:txBody>
      </p:sp>
    </p:spTree>
    <p:extLst>
      <p:ext uri="{BB962C8B-B14F-4D97-AF65-F5344CB8AC3E}">
        <p14:creationId xmlns:p14="http://schemas.microsoft.com/office/powerpoint/2010/main" val="547007596"/>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Include Prompts with Filters in Report Builder</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The option that prompts a user for information when running a report has been moved</a:t>
            </a:r>
          </a:p>
          <a:p>
            <a:pPr>
              <a:spcBef>
                <a:spcPts val="600"/>
              </a:spcBef>
              <a:spcAft>
                <a:spcPts val="1200"/>
              </a:spcAft>
            </a:pPr>
            <a:r>
              <a:rPr lang="en-US" sz="2000" dirty="0"/>
              <a:t>Business Justification</a:t>
            </a:r>
          </a:p>
          <a:p>
            <a:pPr marL="457200" lvl="1" indent="0">
              <a:spcAft>
                <a:spcPts val="1200"/>
              </a:spcAft>
              <a:buNone/>
            </a:pPr>
            <a:r>
              <a:rPr lang="en-US" sz="1600" dirty="0"/>
              <a:t>Users building reports can define all filters in one location</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3">
            <a:extLst>
              <a:ext uri="{FF2B5EF4-FFF2-40B4-BE49-F238E27FC236}">
                <a16:creationId xmlns:a16="http://schemas.microsoft.com/office/drawing/2014/main" id="{CF873A39-71F8-4AFB-B0DE-DC1ABC9916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791" y="3590172"/>
            <a:ext cx="4556883" cy="2502121"/>
          </a:xfrm>
          <a:prstGeom prst="rect">
            <a:avLst/>
          </a:prstGeom>
          <a:ln>
            <a:solidFill>
              <a:schemeClr val="tx1"/>
            </a:solidFill>
          </a:ln>
        </p:spPr>
      </p:pic>
      <p:pic>
        <p:nvPicPr>
          <p:cNvPr id="5" name="Picture 4">
            <a:extLst>
              <a:ext uri="{FF2B5EF4-FFF2-40B4-BE49-F238E27FC236}">
                <a16:creationId xmlns:a16="http://schemas.microsoft.com/office/drawing/2014/main" id="{E8165ED3-3108-495D-ADB3-01B3E95C69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6754" y="3563668"/>
            <a:ext cx="4784224" cy="2293400"/>
          </a:xfrm>
          <a:prstGeom prst="rect">
            <a:avLst/>
          </a:prstGeom>
          <a:ln>
            <a:solidFill>
              <a:schemeClr val="tx1"/>
            </a:solidFill>
          </a:ln>
        </p:spPr>
      </p:pic>
      <p:sp>
        <p:nvSpPr>
          <p:cNvPr id="10" name="Speech Bubble: Rectangle with Corners Rounded 9">
            <a:extLst>
              <a:ext uri="{FF2B5EF4-FFF2-40B4-BE49-F238E27FC236}">
                <a16:creationId xmlns:a16="http://schemas.microsoft.com/office/drawing/2014/main" id="{4FA0E519-8DCB-4D81-BB9C-7B95F053B552}"/>
              </a:ext>
            </a:extLst>
          </p:cNvPr>
          <p:cNvSpPr/>
          <p:nvPr/>
        </p:nvSpPr>
        <p:spPr>
          <a:xfrm>
            <a:off x="1450006" y="2955236"/>
            <a:ext cx="2582386" cy="947530"/>
          </a:xfrm>
          <a:prstGeom prst="wedgeRoundRectCallout">
            <a:avLst>
              <a:gd name="adj1" fmla="val -20833"/>
              <a:gd name="adj2" fmla="val 149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Before 20R2</a:t>
            </a:r>
          </a:p>
          <a:p>
            <a:pPr algn="ctr"/>
            <a:r>
              <a:rPr lang="en-US" sz="1400" dirty="0"/>
              <a:t>Separate section for filters with runtime prompts</a:t>
            </a:r>
          </a:p>
        </p:txBody>
      </p:sp>
      <p:sp>
        <p:nvSpPr>
          <p:cNvPr id="12" name="Speech Bubble: Rectangle with Corners Rounded 11">
            <a:extLst>
              <a:ext uri="{FF2B5EF4-FFF2-40B4-BE49-F238E27FC236}">
                <a16:creationId xmlns:a16="http://schemas.microsoft.com/office/drawing/2014/main" id="{C0B2CE2C-F02C-4ED2-B0FE-A3F51811257F}"/>
              </a:ext>
            </a:extLst>
          </p:cNvPr>
          <p:cNvSpPr/>
          <p:nvPr/>
        </p:nvSpPr>
        <p:spPr>
          <a:xfrm>
            <a:off x="6945927" y="2955235"/>
            <a:ext cx="2582386" cy="947530"/>
          </a:xfrm>
          <a:prstGeom prst="wedgeRoundRectCallout">
            <a:avLst>
              <a:gd name="adj1" fmla="val -20833"/>
              <a:gd name="adj2" fmla="val 149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20R2</a:t>
            </a:r>
          </a:p>
          <a:p>
            <a:pPr algn="ctr"/>
            <a:r>
              <a:rPr lang="en-US" sz="1400" dirty="0"/>
              <a:t>One section for all filters with checkbox for runtime prompt</a:t>
            </a:r>
          </a:p>
        </p:txBody>
      </p:sp>
      <p:sp>
        <p:nvSpPr>
          <p:cNvPr id="13" name="Arrow: Right 12">
            <a:extLst>
              <a:ext uri="{FF2B5EF4-FFF2-40B4-BE49-F238E27FC236}">
                <a16:creationId xmlns:a16="http://schemas.microsoft.com/office/drawing/2014/main" id="{CAB447C6-1A19-4D25-9287-ED9D49E0E943}"/>
              </a:ext>
            </a:extLst>
          </p:cNvPr>
          <p:cNvSpPr/>
          <p:nvPr/>
        </p:nvSpPr>
        <p:spPr>
          <a:xfrm rot="16200000">
            <a:off x="9726550" y="5007047"/>
            <a:ext cx="411267" cy="3223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945F69D-BB10-4E36-B139-C33AB2CDCB3E}"/>
              </a:ext>
            </a:extLst>
          </p:cNvPr>
          <p:cNvSpPr/>
          <p:nvPr/>
        </p:nvSpPr>
        <p:spPr>
          <a:xfrm rot="10800000">
            <a:off x="1377119" y="4675185"/>
            <a:ext cx="411267" cy="3223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445787"/>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B574FD40-4CE1-424A-BDC3-9A00E38A8B71}"/>
              </a:ext>
            </a:extLst>
          </p:cNvPr>
          <p:cNvSpPr txBox="1">
            <a:spLocks/>
          </p:cNvSpPr>
          <p:nvPr/>
        </p:nvSpPr>
        <p:spPr>
          <a:xfrm>
            <a:off x="1026114" y="4912413"/>
            <a:ext cx="10178037" cy="943828"/>
          </a:xfrm>
          <a:prstGeom prst="rect">
            <a:avLst/>
          </a:prstGeom>
        </p:spPr>
        <p:txBody>
          <a:bodyPr anchor="ctr">
            <a:noAutofit/>
          </a:bodyPr>
          <a:lstStyle>
            <a:lvl1pPr marL="0" indent="0" algn="ctr" defTabSz="914400" rtl="0" eaLnBrk="1" latinLnBrk="0" hangingPunct="1">
              <a:lnSpc>
                <a:spcPct val="100000"/>
              </a:lnSpc>
              <a:spcBef>
                <a:spcPts val="1200"/>
              </a:spcBef>
              <a:buClr>
                <a:schemeClr val="tx2"/>
              </a:buClr>
              <a:buFont typeface="Arial" panose="020B0604020202020204" pitchFamily="34" charset="0"/>
              <a:buNone/>
              <a:defRPr sz="6000" kern="1200">
                <a:solidFill>
                  <a:schemeClr val="bg1"/>
                </a:solidFill>
                <a:latin typeface="+mn-lt"/>
                <a:ea typeface="+mn-ea"/>
                <a:cs typeface="+mn-cs"/>
              </a:defRPr>
            </a:lvl1pPr>
            <a:lvl2pPr marL="487668" indent="0" algn="l" defTabSz="914400" rtl="0" eaLnBrk="1" latinLnBrk="0" hangingPunct="1">
              <a:lnSpc>
                <a:spcPct val="100000"/>
              </a:lnSpc>
              <a:spcBef>
                <a:spcPts val="100"/>
              </a:spcBef>
              <a:buFont typeface="Calibri" panose="020F0502020204030204" pitchFamily="34" charset="0"/>
              <a:buNone/>
              <a:defRPr sz="19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1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 Filter Logic and Include Prompts</a:t>
            </a:r>
          </a:p>
        </p:txBody>
      </p:sp>
      <p:grpSp>
        <p:nvGrpSpPr>
          <p:cNvPr id="11" name="Group 10">
            <a:extLst>
              <a:ext uri="{FF2B5EF4-FFF2-40B4-BE49-F238E27FC236}">
                <a16:creationId xmlns:a16="http://schemas.microsoft.com/office/drawing/2014/main" id="{24572BD3-832C-44FD-9FA6-B2228B2D4F92}"/>
              </a:ext>
            </a:extLst>
          </p:cNvPr>
          <p:cNvGrpSpPr/>
          <p:nvPr/>
        </p:nvGrpSpPr>
        <p:grpSpPr>
          <a:xfrm>
            <a:off x="4676348" y="1718493"/>
            <a:ext cx="2839304" cy="2217244"/>
            <a:chOff x="4349349" y="1889762"/>
            <a:chExt cx="3493302" cy="2727958"/>
          </a:xfrm>
        </p:grpSpPr>
        <p:grpSp>
          <p:nvGrpSpPr>
            <p:cNvPr id="12" name="Group 4">
              <a:extLst>
                <a:ext uri="{FF2B5EF4-FFF2-40B4-BE49-F238E27FC236}">
                  <a16:creationId xmlns:a16="http://schemas.microsoft.com/office/drawing/2014/main" id="{714BD85D-EE1F-427D-9651-DD24105C795F}"/>
                </a:ext>
              </a:extLst>
            </p:cNvPr>
            <p:cNvGrpSpPr>
              <a:grpSpLocks noChangeAspect="1"/>
            </p:cNvGrpSpPr>
            <p:nvPr userDrawn="1"/>
          </p:nvGrpSpPr>
          <p:grpSpPr bwMode="auto">
            <a:xfrm>
              <a:off x="4349349" y="1889762"/>
              <a:ext cx="3493302" cy="2727958"/>
              <a:chOff x="1074" y="0"/>
              <a:chExt cx="5532" cy="4320"/>
            </a:xfrm>
            <a:solidFill>
              <a:schemeClr val="bg1"/>
            </a:solidFill>
          </p:grpSpPr>
          <p:sp>
            <p:nvSpPr>
              <p:cNvPr id="14" name="Freeform 5">
                <a:extLst>
                  <a:ext uri="{FF2B5EF4-FFF2-40B4-BE49-F238E27FC236}">
                    <a16:creationId xmlns:a16="http://schemas.microsoft.com/office/drawing/2014/main" id="{917833D3-33F5-4502-AA69-4419425D47C9}"/>
                  </a:ext>
                </a:extLst>
              </p:cNvPr>
              <p:cNvSpPr>
                <a:spLocks/>
              </p:cNvSpPr>
              <p:nvPr userDrawn="1"/>
            </p:nvSpPr>
            <p:spPr bwMode="auto">
              <a:xfrm>
                <a:off x="1636" y="1214"/>
                <a:ext cx="4407" cy="2559"/>
              </a:xfrm>
              <a:custGeom>
                <a:avLst/>
                <a:gdLst>
                  <a:gd name="T0" fmla="*/ 838 w 846"/>
                  <a:gd name="T1" fmla="*/ 0 h 491"/>
                  <a:gd name="T2" fmla="*/ 8 w 846"/>
                  <a:gd name="T3" fmla="*/ 0 h 491"/>
                  <a:gd name="T4" fmla="*/ 0 w 846"/>
                  <a:gd name="T5" fmla="*/ 8 h 491"/>
                  <a:gd name="T6" fmla="*/ 0 w 846"/>
                  <a:gd name="T7" fmla="*/ 483 h 491"/>
                  <a:gd name="T8" fmla="*/ 8 w 846"/>
                  <a:gd name="T9" fmla="*/ 491 h 491"/>
                  <a:gd name="T10" fmla="*/ 838 w 846"/>
                  <a:gd name="T11" fmla="*/ 491 h 491"/>
                  <a:gd name="T12" fmla="*/ 846 w 846"/>
                  <a:gd name="T13" fmla="*/ 483 h 491"/>
                  <a:gd name="T14" fmla="*/ 846 w 846"/>
                  <a:gd name="T15" fmla="*/ 8 h 491"/>
                  <a:gd name="T16" fmla="*/ 838 w 846"/>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6" h="491">
                    <a:moveTo>
                      <a:pt x="838" y="0"/>
                    </a:moveTo>
                    <a:cubicBezTo>
                      <a:pt x="8" y="0"/>
                      <a:pt x="8" y="0"/>
                      <a:pt x="8" y="0"/>
                    </a:cubicBezTo>
                    <a:cubicBezTo>
                      <a:pt x="4" y="0"/>
                      <a:pt x="0" y="4"/>
                      <a:pt x="0" y="8"/>
                    </a:cubicBezTo>
                    <a:cubicBezTo>
                      <a:pt x="0" y="483"/>
                      <a:pt x="0" y="483"/>
                      <a:pt x="0" y="483"/>
                    </a:cubicBezTo>
                    <a:cubicBezTo>
                      <a:pt x="0" y="487"/>
                      <a:pt x="4" y="491"/>
                      <a:pt x="8" y="491"/>
                    </a:cubicBezTo>
                    <a:cubicBezTo>
                      <a:pt x="838" y="491"/>
                      <a:pt x="838" y="491"/>
                      <a:pt x="838" y="491"/>
                    </a:cubicBezTo>
                    <a:cubicBezTo>
                      <a:pt x="842" y="491"/>
                      <a:pt x="846" y="487"/>
                      <a:pt x="846" y="483"/>
                    </a:cubicBezTo>
                    <a:cubicBezTo>
                      <a:pt x="846" y="8"/>
                      <a:pt x="846" y="8"/>
                      <a:pt x="846" y="8"/>
                    </a:cubicBezTo>
                    <a:cubicBezTo>
                      <a:pt x="846" y="4"/>
                      <a:pt x="842" y="0"/>
                      <a:pt x="83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6">
                <a:extLst>
                  <a:ext uri="{FF2B5EF4-FFF2-40B4-BE49-F238E27FC236}">
                    <a16:creationId xmlns:a16="http://schemas.microsoft.com/office/drawing/2014/main" id="{1821C4AC-E9A3-45C6-9A56-92A70BFBC44F}"/>
                  </a:ext>
                </a:extLst>
              </p:cNvPr>
              <p:cNvSpPr>
                <a:spLocks noEditPoints="1"/>
              </p:cNvSpPr>
              <p:nvPr userDrawn="1"/>
            </p:nvSpPr>
            <p:spPr bwMode="auto">
              <a:xfrm>
                <a:off x="1074" y="0"/>
                <a:ext cx="5532" cy="4320"/>
              </a:xfrm>
              <a:custGeom>
                <a:avLst/>
                <a:gdLst>
                  <a:gd name="T0" fmla="*/ 1038 w 1062"/>
                  <a:gd name="T1" fmla="*/ 0 h 829"/>
                  <a:gd name="T2" fmla="*/ 24 w 1062"/>
                  <a:gd name="T3" fmla="*/ 0 h 829"/>
                  <a:gd name="T4" fmla="*/ 0 w 1062"/>
                  <a:gd name="T5" fmla="*/ 24 h 829"/>
                  <a:gd name="T6" fmla="*/ 0 w 1062"/>
                  <a:gd name="T7" fmla="*/ 805 h 829"/>
                  <a:gd name="T8" fmla="*/ 24 w 1062"/>
                  <a:gd name="T9" fmla="*/ 829 h 829"/>
                  <a:gd name="T10" fmla="*/ 1038 w 1062"/>
                  <a:gd name="T11" fmla="*/ 829 h 829"/>
                  <a:gd name="T12" fmla="*/ 1062 w 1062"/>
                  <a:gd name="T13" fmla="*/ 805 h 829"/>
                  <a:gd name="T14" fmla="*/ 1062 w 1062"/>
                  <a:gd name="T15" fmla="*/ 24 h 829"/>
                  <a:gd name="T16" fmla="*/ 1038 w 1062"/>
                  <a:gd name="T17" fmla="*/ 0 h 829"/>
                  <a:gd name="T18" fmla="*/ 538 w 1062"/>
                  <a:gd name="T19" fmla="*/ 90 h 829"/>
                  <a:gd name="T20" fmla="*/ 552 w 1062"/>
                  <a:gd name="T21" fmla="*/ 75 h 829"/>
                  <a:gd name="T22" fmla="*/ 964 w 1062"/>
                  <a:gd name="T23" fmla="*/ 75 h 829"/>
                  <a:gd name="T24" fmla="*/ 977 w 1062"/>
                  <a:gd name="T25" fmla="*/ 90 h 829"/>
                  <a:gd name="T26" fmla="*/ 977 w 1062"/>
                  <a:gd name="T27" fmla="*/ 124 h 829"/>
                  <a:gd name="T28" fmla="*/ 964 w 1062"/>
                  <a:gd name="T29" fmla="*/ 139 h 829"/>
                  <a:gd name="T30" fmla="*/ 552 w 1062"/>
                  <a:gd name="T31" fmla="*/ 139 h 829"/>
                  <a:gd name="T32" fmla="*/ 538 w 1062"/>
                  <a:gd name="T33" fmla="*/ 124 h 829"/>
                  <a:gd name="T34" fmla="*/ 538 w 1062"/>
                  <a:gd name="T35" fmla="*/ 90 h 829"/>
                  <a:gd name="T36" fmla="*/ 252 w 1062"/>
                  <a:gd name="T37" fmla="*/ 76 h 829"/>
                  <a:gd name="T38" fmla="*/ 284 w 1062"/>
                  <a:gd name="T39" fmla="*/ 108 h 829"/>
                  <a:gd name="T40" fmla="*/ 252 w 1062"/>
                  <a:gd name="T41" fmla="*/ 139 h 829"/>
                  <a:gd name="T42" fmla="*/ 221 w 1062"/>
                  <a:gd name="T43" fmla="*/ 108 h 829"/>
                  <a:gd name="T44" fmla="*/ 252 w 1062"/>
                  <a:gd name="T45" fmla="*/ 76 h 829"/>
                  <a:gd name="T46" fmla="*/ 165 w 1062"/>
                  <a:gd name="T47" fmla="*/ 76 h 829"/>
                  <a:gd name="T48" fmla="*/ 197 w 1062"/>
                  <a:gd name="T49" fmla="*/ 108 h 829"/>
                  <a:gd name="T50" fmla="*/ 165 w 1062"/>
                  <a:gd name="T51" fmla="*/ 139 h 829"/>
                  <a:gd name="T52" fmla="*/ 134 w 1062"/>
                  <a:gd name="T53" fmla="*/ 108 h 829"/>
                  <a:gd name="T54" fmla="*/ 165 w 1062"/>
                  <a:gd name="T55" fmla="*/ 76 h 829"/>
                  <a:gd name="T56" fmla="*/ 45 w 1062"/>
                  <a:gd name="T57" fmla="*/ 108 h 829"/>
                  <a:gd name="T58" fmla="*/ 76 w 1062"/>
                  <a:gd name="T59" fmla="*/ 76 h 829"/>
                  <a:gd name="T60" fmla="*/ 108 w 1062"/>
                  <a:gd name="T61" fmla="*/ 108 h 829"/>
                  <a:gd name="T62" fmla="*/ 76 w 1062"/>
                  <a:gd name="T63" fmla="*/ 139 h 829"/>
                  <a:gd name="T64" fmla="*/ 45 w 1062"/>
                  <a:gd name="T65" fmla="*/ 108 h 829"/>
                  <a:gd name="T66" fmla="*/ 978 w 1062"/>
                  <a:gd name="T67" fmla="*/ 716 h 829"/>
                  <a:gd name="T68" fmla="*/ 946 w 1062"/>
                  <a:gd name="T69" fmla="*/ 748 h 829"/>
                  <a:gd name="T70" fmla="*/ 116 w 1062"/>
                  <a:gd name="T71" fmla="*/ 748 h 829"/>
                  <a:gd name="T72" fmla="*/ 84 w 1062"/>
                  <a:gd name="T73" fmla="*/ 716 h 829"/>
                  <a:gd name="T74" fmla="*/ 84 w 1062"/>
                  <a:gd name="T75" fmla="*/ 241 h 829"/>
                  <a:gd name="T76" fmla="*/ 116 w 1062"/>
                  <a:gd name="T77" fmla="*/ 209 h 829"/>
                  <a:gd name="T78" fmla="*/ 946 w 1062"/>
                  <a:gd name="T79" fmla="*/ 209 h 829"/>
                  <a:gd name="T80" fmla="*/ 978 w 1062"/>
                  <a:gd name="T81" fmla="*/ 241 h 829"/>
                  <a:gd name="T82" fmla="*/ 978 w 1062"/>
                  <a:gd name="T83" fmla="*/ 71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2" h="829">
                    <a:moveTo>
                      <a:pt x="1038" y="0"/>
                    </a:moveTo>
                    <a:cubicBezTo>
                      <a:pt x="24" y="0"/>
                      <a:pt x="24" y="0"/>
                      <a:pt x="24" y="0"/>
                    </a:cubicBezTo>
                    <a:cubicBezTo>
                      <a:pt x="11" y="0"/>
                      <a:pt x="0" y="11"/>
                      <a:pt x="0" y="24"/>
                    </a:cubicBezTo>
                    <a:cubicBezTo>
                      <a:pt x="0" y="805"/>
                      <a:pt x="0" y="805"/>
                      <a:pt x="0" y="805"/>
                    </a:cubicBezTo>
                    <a:cubicBezTo>
                      <a:pt x="0" y="819"/>
                      <a:pt x="11" y="829"/>
                      <a:pt x="24" y="829"/>
                    </a:cubicBezTo>
                    <a:cubicBezTo>
                      <a:pt x="1038" y="829"/>
                      <a:pt x="1038" y="829"/>
                      <a:pt x="1038" y="829"/>
                    </a:cubicBezTo>
                    <a:cubicBezTo>
                      <a:pt x="1051" y="829"/>
                      <a:pt x="1062" y="819"/>
                      <a:pt x="1062" y="805"/>
                    </a:cubicBezTo>
                    <a:cubicBezTo>
                      <a:pt x="1062" y="24"/>
                      <a:pt x="1062" y="24"/>
                      <a:pt x="1062" y="24"/>
                    </a:cubicBezTo>
                    <a:cubicBezTo>
                      <a:pt x="1062" y="11"/>
                      <a:pt x="1051" y="0"/>
                      <a:pt x="1038" y="0"/>
                    </a:cubicBezTo>
                    <a:close/>
                    <a:moveTo>
                      <a:pt x="538" y="90"/>
                    </a:moveTo>
                    <a:cubicBezTo>
                      <a:pt x="538" y="82"/>
                      <a:pt x="544" y="75"/>
                      <a:pt x="552" y="75"/>
                    </a:cubicBezTo>
                    <a:cubicBezTo>
                      <a:pt x="964" y="75"/>
                      <a:pt x="964" y="75"/>
                      <a:pt x="964" y="75"/>
                    </a:cubicBezTo>
                    <a:cubicBezTo>
                      <a:pt x="971" y="75"/>
                      <a:pt x="977" y="82"/>
                      <a:pt x="977" y="90"/>
                    </a:cubicBezTo>
                    <a:cubicBezTo>
                      <a:pt x="977" y="124"/>
                      <a:pt x="977" y="124"/>
                      <a:pt x="977" y="124"/>
                    </a:cubicBezTo>
                    <a:cubicBezTo>
                      <a:pt x="977" y="132"/>
                      <a:pt x="971" y="139"/>
                      <a:pt x="964" y="139"/>
                    </a:cubicBezTo>
                    <a:cubicBezTo>
                      <a:pt x="552" y="139"/>
                      <a:pt x="552" y="139"/>
                      <a:pt x="552" y="139"/>
                    </a:cubicBezTo>
                    <a:cubicBezTo>
                      <a:pt x="544" y="139"/>
                      <a:pt x="538" y="132"/>
                      <a:pt x="538" y="124"/>
                    </a:cubicBezTo>
                    <a:lnTo>
                      <a:pt x="538" y="90"/>
                    </a:lnTo>
                    <a:close/>
                    <a:moveTo>
                      <a:pt x="252" y="76"/>
                    </a:moveTo>
                    <a:cubicBezTo>
                      <a:pt x="270" y="76"/>
                      <a:pt x="284" y="90"/>
                      <a:pt x="284" y="108"/>
                    </a:cubicBezTo>
                    <a:cubicBezTo>
                      <a:pt x="284" y="125"/>
                      <a:pt x="270" y="139"/>
                      <a:pt x="252" y="139"/>
                    </a:cubicBezTo>
                    <a:cubicBezTo>
                      <a:pt x="235" y="139"/>
                      <a:pt x="221" y="125"/>
                      <a:pt x="221" y="108"/>
                    </a:cubicBezTo>
                    <a:cubicBezTo>
                      <a:pt x="221" y="90"/>
                      <a:pt x="235" y="76"/>
                      <a:pt x="252" y="76"/>
                    </a:cubicBezTo>
                    <a:close/>
                    <a:moveTo>
                      <a:pt x="165" y="76"/>
                    </a:moveTo>
                    <a:cubicBezTo>
                      <a:pt x="183" y="76"/>
                      <a:pt x="197" y="90"/>
                      <a:pt x="197" y="108"/>
                    </a:cubicBezTo>
                    <a:cubicBezTo>
                      <a:pt x="197" y="125"/>
                      <a:pt x="183" y="139"/>
                      <a:pt x="165" y="139"/>
                    </a:cubicBezTo>
                    <a:cubicBezTo>
                      <a:pt x="148" y="139"/>
                      <a:pt x="134" y="125"/>
                      <a:pt x="134" y="108"/>
                    </a:cubicBezTo>
                    <a:cubicBezTo>
                      <a:pt x="134" y="90"/>
                      <a:pt x="148" y="76"/>
                      <a:pt x="165" y="76"/>
                    </a:cubicBezTo>
                    <a:close/>
                    <a:moveTo>
                      <a:pt x="45" y="108"/>
                    </a:moveTo>
                    <a:cubicBezTo>
                      <a:pt x="45" y="90"/>
                      <a:pt x="59" y="76"/>
                      <a:pt x="76" y="76"/>
                    </a:cubicBezTo>
                    <a:cubicBezTo>
                      <a:pt x="94" y="76"/>
                      <a:pt x="108" y="90"/>
                      <a:pt x="108" y="108"/>
                    </a:cubicBezTo>
                    <a:cubicBezTo>
                      <a:pt x="108" y="125"/>
                      <a:pt x="94" y="139"/>
                      <a:pt x="76" y="139"/>
                    </a:cubicBezTo>
                    <a:cubicBezTo>
                      <a:pt x="59" y="139"/>
                      <a:pt x="45" y="125"/>
                      <a:pt x="45" y="108"/>
                    </a:cubicBezTo>
                    <a:close/>
                    <a:moveTo>
                      <a:pt x="978" y="716"/>
                    </a:moveTo>
                    <a:cubicBezTo>
                      <a:pt x="978" y="733"/>
                      <a:pt x="963" y="748"/>
                      <a:pt x="946" y="748"/>
                    </a:cubicBezTo>
                    <a:cubicBezTo>
                      <a:pt x="116" y="748"/>
                      <a:pt x="116" y="748"/>
                      <a:pt x="116" y="748"/>
                    </a:cubicBezTo>
                    <a:cubicBezTo>
                      <a:pt x="98" y="748"/>
                      <a:pt x="84" y="733"/>
                      <a:pt x="84" y="716"/>
                    </a:cubicBezTo>
                    <a:cubicBezTo>
                      <a:pt x="84" y="241"/>
                      <a:pt x="84" y="241"/>
                      <a:pt x="84" y="241"/>
                    </a:cubicBezTo>
                    <a:cubicBezTo>
                      <a:pt x="84" y="223"/>
                      <a:pt x="98" y="209"/>
                      <a:pt x="116" y="209"/>
                    </a:cubicBezTo>
                    <a:cubicBezTo>
                      <a:pt x="946" y="209"/>
                      <a:pt x="946" y="209"/>
                      <a:pt x="946" y="209"/>
                    </a:cubicBezTo>
                    <a:cubicBezTo>
                      <a:pt x="963" y="209"/>
                      <a:pt x="978" y="223"/>
                      <a:pt x="978" y="241"/>
                    </a:cubicBezTo>
                    <a:lnTo>
                      <a:pt x="978" y="7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sp>
          <p:nvSpPr>
            <p:cNvPr id="13" name="Rectangle 12">
              <a:extLst>
                <a:ext uri="{FF2B5EF4-FFF2-40B4-BE49-F238E27FC236}">
                  <a16:creationId xmlns:a16="http://schemas.microsoft.com/office/drawing/2014/main" id="{DBFD61D2-6D3E-47DE-8339-284AD62A3BCF}"/>
                </a:ext>
              </a:extLst>
            </p:cNvPr>
            <p:cNvSpPr/>
            <p:nvPr/>
          </p:nvSpPr>
          <p:spPr>
            <a:xfrm>
              <a:off x="4582274" y="2860443"/>
              <a:ext cx="3027453" cy="1137115"/>
            </a:xfrm>
            <a:prstGeom prst="rect">
              <a:avLst/>
            </a:prstGeom>
          </p:spPr>
          <p:txBody>
            <a:bodyPr wrap="square" lIns="91436" tIns="45718" rIns="91436" bIns="45718" anchor="ctr">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chemeClr val="tx2"/>
                  </a:solidFill>
                  <a:effectLst/>
                  <a:uLnTx/>
                  <a:uFillTx/>
                </a:rPr>
                <a:t>DEMO</a:t>
              </a:r>
            </a:p>
          </p:txBody>
        </p:sp>
      </p:grpSp>
    </p:spTree>
    <p:extLst>
      <p:ext uri="{BB962C8B-B14F-4D97-AF65-F5344CB8AC3E}">
        <p14:creationId xmlns:p14="http://schemas.microsoft.com/office/powerpoint/2010/main" val="2022912733"/>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r Filter Logic - Prompt - MDW Demo">
            <a:hlinkClick r:id="" action="ppaction://media"/>
            <a:extLst>
              <a:ext uri="{FF2B5EF4-FFF2-40B4-BE49-F238E27FC236}">
                <a16:creationId xmlns:a16="http://schemas.microsoft.com/office/drawing/2014/main" id="{618E2933-AB72-4752-A0E2-93B7352CB6F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7744"/>
            <a:ext cx="12192000" cy="5943600"/>
          </a:xfrm>
          <a:prstGeom prst="rect">
            <a:avLst/>
          </a:prstGeom>
        </p:spPr>
      </p:pic>
    </p:spTree>
    <p:extLst>
      <p:ext uri="{BB962C8B-B14F-4D97-AF65-F5344CB8AC3E}">
        <p14:creationId xmlns:p14="http://schemas.microsoft.com/office/powerpoint/2010/main" val="2383039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Atomic Security for Documents: </a:t>
            </a:r>
            <a:br>
              <a:rPr lang="en-US" dirty="0"/>
            </a:br>
            <a:r>
              <a:rPr lang="en-US" dirty="0"/>
              <a:t>Active Workflow Actions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600"/>
              </a:spcAft>
              <a:buNone/>
            </a:pPr>
            <a:r>
              <a:rPr lang="en-US" sz="1600" dirty="0"/>
              <a:t>Admins can configure which roles (i.e. Owner, Editor, Document Control, etc.) have permission to perform  the following “active workflow actions” based on document status (i.e. In Edit, In Review, In Approval, Effective, etc.)</a:t>
            </a:r>
          </a:p>
          <a:p>
            <a:pPr lvl="1">
              <a:spcAft>
                <a:spcPts val="600"/>
              </a:spcAft>
            </a:pPr>
            <a:r>
              <a:rPr lang="en-US" sz="1600" dirty="0"/>
              <a:t>Cancel Workflow</a:t>
            </a:r>
          </a:p>
          <a:p>
            <a:pPr lvl="1">
              <a:spcAft>
                <a:spcPts val="600"/>
              </a:spcAft>
            </a:pPr>
            <a:r>
              <a:rPr lang="en-US" sz="1600" dirty="0"/>
              <a:t>Add Participants</a:t>
            </a:r>
          </a:p>
          <a:p>
            <a:pPr lvl="1">
              <a:spcAft>
                <a:spcPts val="600"/>
              </a:spcAft>
            </a:pPr>
            <a:r>
              <a:rPr lang="en-US" sz="1600" dirty="0"/>
              <a:t>Reassign Task</a:t>
            </a:r>
          </a:p>
          <a:p>
            <a:pPr lvl="1">
              <a:spcAft>
                <a:spcPts val="600"/>
              </a:spcAft>
            </a:pPr>
            <a:r>
              <a:rPr lang="en-US" sz="1600" dirty="0"/>
              <a:t>Cancel Task</a:t>
            </a:r>
          </a:p>
          <a:p>
            <a:pPr lvl="1">
              <a:spcAft>
                <a:spcPts val="1200"/>
              </a:spcAft>
            </a:pPr>
            <a:r>
              <a:rPr lang="en-US" sz="1600" dirty="0"/>
              <a:t>Remove Document from a Multi-Document Workflow</a:t>
            </a:r>
          </a:p>
          <a:p>
            <a:pPr>
              <a:spcBef>
                <a:spcPts val="600"/>
              </a:spcBef>
              <a:spcAft>
                <a:spcPts val="1200"/>
              </a:spcAft>
            </a:pPr>
            <a:r>
              <a:rPr lang="en-US" sz="2000" dirty="0"/>
              <a:t>Business Justification</a:t>
            </a:r>
          </a:p>
          <a:p>
            <a:pPr marL="457200" lvl="1" indent="0">
              <a:spcAft>
                <a:spcPts val="600"/>
              </a:spcAft>
              <a:buNone/>
            </a:pPr>
            <a:r>
              <a:rPr lang="en-US" sz="1600" dirty="0"/>
              <a:t>Provides greater control over which roles can administer active workflow tasks for documents </a:t>
            </a:r>
          </a:p>
          <a:p>
            <a:pPr marL="457200" lvl="1" indent="0">
              <a:spcAft>
                <a:spcPts val="1200"/>
              </a:spcAft>
              <a:buNone/>
            </a:pPr>
            <a:r>
              <a:rPr lang="en-US" sz="1600" dirty="0"/>
              <a:t>e.g. Prior to this release, if a user’s Profile/Permission set allowed Cancel Workflow, that user could cancel any document workflow</a:t>
            </a:r>
          </a:p>
          <a:p>
            <a:pPr>
              <a:spcBef>
                <a:spcPts val="600"/>
              </a:spcBef>
              <a:spcAft>
                <a:spcPts val="1200"/>
              </a:spcAft>
            </a:pPr>
            <a:r>
              <a:rPr lang="en-US" sz="2000" dirty="0"/>
              <a:t>Considerations</a:t>
            </a:r>
          </a:p>
          <a:p>
            <a:pPr marL="457200" lvl="1" indent="0">
              <a:spcAft>
                <a:spcPts val="600"/>
              </a:spcAft>
              <a:buNone/>
            </a:pPr>
            <a:r>
              <a:rPr lang="en-US" sz="1600" dirty="0"/>
              <a:t>When enabled, the Workflow Initiator / Workflow Owner no longer receives automatic access to these actions</a:t>
            </a:r>
          </a:p>
          <a:p>
            <a:pPr marL="457200" lvl="1" indent="0">
              <a:spcAft>
                <a:spcPts val="1200"/>
              </a:spcAft>
              <a:buNone/>
            </a:pPr>
            <a:r>
              <a:rPr lang="en-US" sz="1600" dirty="0"/>
              <a:t>Admins will need to ensure that users who start workflows are in document roles with access to perform these actions as needed</a:t>
            </a:r>
          </a:p>
        </p:txBody>
      </p:sp>
      <p:graphicFrame>
        <p:nvGraphicFramePr>
          <p:cNvPr id="7" name="Table 6"/>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TextBox 18">
            <a:extLst>
              <a:ext uri="{FF2B5EF4-FFF2-40B4-BE49-F238E27FC236}">
                <a16:creationId xmlns:a16="http://schemas.microsoft.com/office/drawing/2014/main" id="{5BE9913A-BB53-4E6A-B018-5129DE484C68}"/>
              </a:ext>
            </a:extLst>
          </p:cNvPr>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3" name="Picture 12" descr="Icons_PPT_B-White_OldPhone.png">
            <a:extLst>
              <a:ext uri="{FF2B5EF4-FFF2-40B4-BE49-F238E27FC236}">
                <a16:creationId xmlns:a16="http://schemas.microsoft.com/office/drawing/2014/main" id="{C79F9529-B6EA-424B-A8A4-61C335C828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spTree>
    <p:extLst>
      <p:ext uri="{BB962C8B-B14F-4D97-AF65-F5344CB8AC3E}">
        <p14:creationId xmlns:p14="http://schemas.microsoft.com/office/powerpoint/2010/main" val="1069688697"/>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Atomic Security for Documents: </a:t>
            </a:r>
            <a:br>
              <a:rPr lang="en-US" dirty="0"/>
            </a:br>
            <a:r>
              <a:rPr lang="en-US" dirty="0"/>
              <a:t>Lifecycle User Actions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Admins can configure which user roles (</a:t>
            </a:r>
            <a:r>
              <a:rPr lang="en-US" sz="1600" dirty="0" err="1"/>
              <a:t>i</a:t>
            </a:r>
            <a:r>
              <a:rPr lang="en-US" sz="1600" dirty="0"/>
              <a:t> .e. Owner, Editor, Document Control, etc. ) have permission to perform specific lifecycle </a:t>
            </a:r>
            <a:r>
              <a:rPr lang="en-US" sz="1600" i="1" dirty="0"/>
              <a:t>User Actions</a:t>
            </a:r>
            <a:r>
              <a:rPr lang="en-US" sz="1600" dirty="0"/>
              <a:t> like changing document state, and starting a workflow</a:t>
            </a:r>
          </a:p>
          <a:p>
            <a:pPr>
              <a:spcBef>
                <a:spcPts val="600"/>
              </a:spcBef>
              <a:spcAft>
                <a:spcPts val="1200"/>
              </a:spcAft>
            </a:pPr>
            <a:r>
              <a:rPr lang="en-US" sz="2000" dirty="0"/>
              <a:t>Business Justification</a:t>
            </a:r>
          </a:p>
          <a:p>
            <a:pPr marL="457200" lvl="1" indent="0">
              <a:spcAft>
                <a:spcPts val="1200"/>
              </a:spcAft>
              <a:buNone/>
            </a:pPr>
            <a:r>
              <a:rPr lang="en-US" sz="1600" dirty="0"/>
              <a:t>Previously, a user role had permission to start ALL workflows, or perform ALL state changes from a particular document state (or none at all)</a:t>
            </a:r>
          </a:p>
          <a:p>
            <a:pPr marL="457200" lvl="1" indent="0">
              <a:spcAft>
                <a:spcPts val="1200"/>
              </a:spcAft>
              <a:buNone/>
            </a:pPr>
            <a:r>
              <a:rPr lang="en-US" sz="1600" dirty="0"/>
              <a:t>With this release, Admins have more granular control, based on lifecycle state and role, over who can perform specific lifecycle user actions.</a:t>
            </a:r>
          </a:p>
          <a:p>
            <a:pPr marL="457200" lvl="1" indent="0">
              <a:spcAft>
                <a:spcPts val="1200"/>
              </a:spcAft>
              <a:buNone/>
            </a:pPr>
            <a:r>
              <a:rPr lang="en-US" sz="1600" dirty="0"/>
              <a:t>For example, customers can now configure to allow the Owner role to start the Review workflow, but not the Approval workflow. </a:t>
            </a:r>
          </a:p>
          <a:p>
            <a:pPr>
              <a:spcBef>
                <a:spcPts val="600"/>
              </a:spcBef>
              <a:spcAft>
                <a:spcPts val="1200"/>
              </a:spcAft>
            </a:pPr>
            <a:r>
              <a:rPr lang="en-US" sz="2000" dirty="0"/>
              <a:t>Considerations</a:t>
            </a:r>
          </a:p>
          <a:p>
            <a:pPr marL="457200" lvl="1" indent="0">
              <a:spcAft>
                <a:spcPts val="1200"/>
              </a:spcAft>
              <a:buNone/>
            </a:pPr>
            <a:r>
              <a:rPr lang="en-US" sz="1600" dirty="0"/>
              <a:t>Upon enabling this feature, there should be no changes to user access in your Vault because Vault will automatically perform some migration actions upon enabling.  See Vault Help link for more information</a:t>
            </a:r>
          </a:p>
          <a:p>
            <a:pPr marL="457200" lvl="1" indent="0">
              <a:spcAft>
                <a:spcPts val="1200"/>
              </a:spcAft>
              <a:buNone/>
            </a:pPr>
            <a:r>
              <a:rPr lang="en-US" sz="1600" dirty="0">
                <a:hlinkClick r:id="rId3"/>
              </a:rPr>
              <a:t>http://vaulthelp2.vod309.com/wordpress/rn/limited-release/releasenotes-ft/new-in-20r14/#atomic_security_for_documents_lifecycle_user_actions</a:t>
            </a:r>
            <a:endParaRPr lang="en-US" sz="1600" dirty="0"/>
          </a:p>
          <a:p>
            <a:pPr marL="0" indent="0">
              <a:buNone/>
            </a:pPr>
            <a:endParaRPr lang="en-US" dirty="0"/>
          </a:p>
        </p:txBody>
      </p:sp>
      <p:graphicFrame>
        <p:nvGraphicFramePr>
          <p:cNvPr id="7" name="Table 6"/>
          <p:cNvGraphicFramePr>
            <a:graphicFrameLocks noGrp="1"/>
          </p:cNvGraphicFramePr>
          <p:nvPr/>
        </p:nvGraphicFramePr>
        <p:xfrm>
          <a:off x="10748022" y="5571109"/>
          <a:ext cx="1443978" cy="60960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NONE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Support</a:t>
            </a:r>
          </a:p>
        </p:txBody>
      </p:sp>
      <p:pic>
        <p:nvPicPr>
          <p:cNvPr id="17" name="Picture 16" descr="Icons_PPT_B-White_OldPho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74279" y="36576"/>
            <a:ext cx="794633" cy="794633"/>
          </a:xfrm>
          <a:prstGeom prst="rect">
            <a:avLst/>
          </a:prstGeom>
        </p:spPr>
      </p:pic>
    </p:spTree>
    <p:extLst>
      <p:ext uri="{BB962C8B-B14F-4D97-AF65-F5344CB8AC3E}">
        <p14:creationId xmlns:p14="http://schemas.microsoft.com/office/powerpoint/2010/main" val="2309316928"/>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Platform Features</a:t>
            </a:r>
          </a:p>
        </p:txBody>
      </p:sp>
    </p:spTree>
    <p:extLst>
      <p:ext uri="{BB962C8B-B14F-4D97-AF65-F5344CB8AC3E}">
        <p14:creationId xmlns:p14="http://schemas.microsoft.com/office/powerpoint/2010/main" val="19058832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1492-DEFA-3241-92A4-AA78364CD90F}"/>
              </a:ext>
            </a:extLst>
          </p:cNvPr>
          <p:cNvSpPr>
            <a:spLocks noGrp="1"/>
          </p:cNvSpPr>
          <p:nvPr>
            <p:ph type="title"/>
          </p:nvPr>
        </p:nvSpPr>
        <p:spPr>
          <a:xfrm>
            <a:off x="276303" y="96275"/>
            <a:ext cx="11687097" cy="1101213"/>
          </a:xfrm>
        </p:spPr>
        <p:txBody>
          <a:bodyPr/>
          <a:lstStyle/>
          <a:p>
            <a:r>
              <a:rPr lang="en-US" dirty="0"/>
              <a:t>Early POD Upgrade Schedule</a:t>
            </a:r>
          </a:p>
        </p:txBody>
      </p:sp>
      <p:sp>
        <p:nvSpPr>
          <p:cNvPr id="3" name="Content Placeholder 2">
            <a:extLst>
              <a:ext uri="{FF2B5EF4-FFF2-40B4-BE49-F238E27FC236}">
                <a16:creationId xmlns:a16="http://schemas.microsoft.com/office/drawing/2014/main" id="{B99E93E9-F503-1547-9B63-C9D0036C0A71}"/>
              </a:ext>
            </a:extLst>
          </p:cNvPr>
          <p:cNvSpPr>
            <a:spLocks noGrp="1"/>
          </p:cNvSpPr>
          <p:nvPr>
            <p:ph idx="1"/>
          </p:nvPr>
        </p:nvSpPr>
        <p:spPr>
          <a:xfrm>
            <a:off x="826624" y="1197488"/>
            <a:ext cx="10538752" cy="1101213"/>
          </a:xfrm>
        </p:spPr>
        <p:txBody>
          <a:bodyPr/>
          <a:lstStyle/>
          <a:p>
            <a:r>
              <a:rPr lang="en-US" dirty="0"/>
              <a:t>The early POD designation will no longer be variable</a:t>
            </a:r>
          </a:p>
          <a:p>
            <a:r>
              <a:rPr lang="en-US" dirty="0"/>
              <a:t>The schedule for early POD in future releases is as follows:</a:t>
            </a:r>
          </a:p>
        </p:txBody>
      </p:sp>
      <p:graphicFrame>
        <p:nvGraphicFramePr>
          <p:cNvPr id="4" name="Table 3">
            <a:extLst>
              <a:ext uri="{FF2B5EF4-FFF2-40B4-BE49-F238E27FC236}">
                <a16:creationId xmlns:a16="http://schemas.microsoft.com/office/drawing/2014/main" id="{4D3B3DAC-0954-CF45-8BFD-030E16E8B065}"/>
              </a:ext>
            </a:extLst>
          </p:cNvPr>
          <p:cNvGraphicFramePr>
            <a:graphicFrameLocks noGrp="1"/>
          </p:cNvGraphicFramePr>
          <p:nvPr/>
        </p:nvGraphicFramePr>
        <p:xfrm>
          <a:off x="2482075" y="2237261"/>
          <a:ext cx="7227849" cy="1798320"/>
        </p:xfrm>
        <a:graphic>
          <a:graphicData uri="http://schemas.openxmlformats.org/drawingml/2006/table">
            <a:tbl>
              <a:tblPr firstRow="1" bandRow="1">
                <a:tableStyleId>{F2DE63D5-997A-4646-A377-4702673A728D}</a:tableStyleId>
              </a:tblPr>
              <a:tblGrid>
                <a:gridCol w="2470925">
                  <a:extLst>
                    <a:ext uri="{9D8B030D-6E8A-4147-A177-3AD203B41FA5}">
                      <a16:colId xmlns:a16="http://schemas.microsoft.com/office/drawing/2014/main" val="415283396"/>
                    </a:ext>
                  </a:extLst>
                </a:gridCol>
                <a:gridCol w="4756924">
                  <a:extLst>
                    <a:ext uri="{9D8B030D-6E8A-4147-A177-3AD203B41FA5}">
                      <a16:colId xmlns:a16="http://schemas.microsoft.com/office/drawing/2014/main" val="3836328288"/>
                    </a:ext>
                  </a:extLst>
                </a:gridCol>
              </a:tblGrid>
              <a:tr h="370840">
                <a:tc>
                  <a:txBody>
                    <a:bodyPr/>
                    <a:lstStyle/>
                    <a:p>
                      <a:pPr algn="ctr"/>
                      <a:r>
                        <a:rPr lang="en-US" sz="2000" dirty="0"/>
                        <a:t>Release</a:t>
                      </a:r>
                    </a:p>
                  </a:txBody>
                  <a:tcPr>
                    <a:lnR w="12700" cap="flat" cmpd="sng" algn="ctr">
                      <a:solidFill>
                        <a:schemeClr val="tx1"/>
                      </a:solidFill>
                      <a:prstDash val="solid"/>
                      <a:round/>
                      <a:headEnd type="none" w="med" len="med"/>
                      <a:tailEnd type="none" w="med" len="med"/>
                    </a:lnR>
                  </a:tcPr>
                </a:tc>
                <a:tc>
                  <a:txBody>
                    <a:bodyPr/>
                    <a:lstStyle/>
                    <a:p>
                      <a:pPr algn="ctr"/>
                      <a:r>
                        <a:rPr lang="en-US" sz="2000" dirty="0"/>
                        <a:t>Early PODs</a:t>
                      </a:r>
                      <a:br>
                        <a:rPr lang="en-US" sz="2000" dirty="0"/>
                      </a:br>
                      <a:r>
                        <a:rPr lang="en-US" sz="1400" dirty="0"/>
                        <a:t>Production, Sandbox, Agency</a:t>
                      </a:r>
                      <a:endParaRPr lang="en-US" sz="2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71974189"/>
                  </a:ext>
                </a:extLst>
              </a:tr>
              <a:tr h="370840">
                <a:tc>
                  <a:txBody>
                    <a:bodyPr/>
                    <a:lstStyle/>
                    <a:p>
                      <a:pPr algn="ctr"/>
                      <a:r>
                        <a:rPr lang="en-US" sz="2000" dirty="0"/>
                        <a:t>R1 - April</a:t>
                      </a:r>
                    </a:p>
                  </a:txBody>
                  <a:tcPr>
                    <a:lnR w="12700" cap="flat" cmpd="sng" algn="ctr">
                      <a:solidFill>
                        <a:schemeClr val="tx2"/>
                      </a:solidFill>
                      <a:prstDash val="solid"/>
                      <a:round/>
                      <a:headEnd type="none" w="med" len="med"/>
                      <a:tailEnd type="none" w="med" len="med"/>
                    </a:lnR>
                  </a:tcPr>
                </a:tc>
                <a:tc>
                  <a:txBody>
                    <a:bodyPr/>
                    <a:lstStyle/>
                    <a:p>
                      <a:pPr algn="ctr"/>
                      <a:r>
                        <a:rPr lang="en-US" sz="2000" dirty="0"/>
                        <a:t>VV1-2, VV1-1055, VV1-1065 &amp; VV1-1088</a:t>
                      </a: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782711009"/>
                  </a:ext>
                </a:extLst>
              </a:tr>
              <a:tr h="370840">
                <a:tc>
                  <a:txBody>
                    <a:bodyPr/>
                    <a:lstStyle/>
                    <a:p>
                      <a:pPr algn="ctr"/>
                      <a:r>
                        <a:rPr lang="en-US" sz="2000" dirty="0"/>
                        <a:t>R2 - August</a:t>
                      </a:r>
                    </a:p>
                  </a:txBody>
                  <a:tcPr>
                    <a:lnR w="12700" cap="flat" cmpd="sng" algn="ctr">
                      <a:solidFill>
                        <a:schemeClr val="tx2"/>
                      </a:solidFill>
                      <a:prstDash val="solid"/>
                      <a:round/>
                      <a:headEnd type="none" w="med" len="med"/>
                      <a:tailEnd type="none" w="med" len="med"/>
                    </a:lnR>
                  </a:tcPr>
                </a:tc>
                <a:tc>
                  <a:txBody>
                    <a:bodyPr/>
                    <a:lstStyle/>
                    <a:p>
                      <a:pPr algn="ctr"/>
                      <a:r>
                        <a:rPr lang="en-US" sz="2000" dirty="0"/>
                        <a:t>VV1-8, VV1-1068, VV1-1065 &amp; VV1-1088</a:t>
                      </a: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771278121"/>
                  </a:ext>
                </a:extLst>
              </a:tr>
              <a:tr h="370840">
                <a:tc>
                  <a:txBody>
                    <a:bodyPr/>
                    <a:lstStyle/>
                    <a:p>
                      <a:pPr algn="ctr"/>
                      <a:r>
                        <a:rPr lang="en-US" sz="2000" dirty="0"/>
                        <a:t>R3 - December</a:t>
                      </a:r>
                    </a:p>
                  </a:txBody>
                  <a:tcPr>
                    <a:lnR w="12700" cap="flat" cmpd="sng" algn="ctr">
                      <a:solidFill>
                        <a:schemeClr val="tx2"/>
                      </a:solidFill>
                      <a:prstDash val="solid"/>
                      <a:round/>
                      <a:headEnd type="none" w="med" len="med"/>
                      <a:tailEnd type="none" w="med" len="med"/>
                    </a:lnR>
                  </a:tcPr>
                </a:tc>
                <a:tc>
                  <a:txBody>
                    <a:bodyPr/>
                    <a:lstStyle/>
                    <a:p>
                      <a:pPr algn="ctr"/>
                      <a:r>
                        <a:rPr lang="en-US" sz="2000" dirty="0"/>
                        <a:t>VV1-12, VV1-1069, VV1-1065 &amp; VV1-1088</a:t>
                      </a:r>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539036591"/>
                  </a:ext>
                </a:extLst>
              </a:tr>
            </a:tbl>
          </a:graphicData>
        </a:graphic>
      </p:graphicFrame>
      <p:sp>
        <p:nvSpPr>
          <p:cNvPr id="5" name="Content Placeholder 2">
            <a:extLst>
              <a:ext uri="{FF2B5EF4-FFF2-40B4-BE49-F238E27FC236}">
                <a16:creationId xmlns:a16="http://schemas.microsoft.com/office/drawing/2014/main" id="{655C5FA8-589B-E54B-8670-23F19E932FDF}"/>
              </a:ext>
            </a:extLst>
          </p:cNvPr>
          <p:cNvSpPr txBox="1">
            <a:spLocks/>
          </p:cNvSpPr>
          <p:nvPr/>
        </p:nvSpPr>
        <p:spPr>
          <a:xfrm>
            <a:off x="838200" y="4385187"/>
            <a:ext cx="10538752" cy="1101213"/>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80000"/>
              </a:lnSpc>
              <a:spcBef>
                <a:spcPts val="1000"/>
              </a:spcBef>
              <a:spcAft>
                <a:spcPts val="0"/>
              </a:spcAft>
              <a:buClr>
                <a:srgbClr val="FF9E1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646569">
                    <a:lumMod val="75000"/>
                  </a:srgbClr>
                </a:solidFill>
                <a:effectLst/>
                <a:uLnTx/>
                <a:uFillTx/>
                <a:latin typeface="Calibri"/>
                <a:ea typeface="+mn-ea"/>
                <a:cs typeface="+mn-cs"/>
              </a:rPr>
              <a:t>In </a:t>
            </a:r>
            <a:r>
              <a:rPr kumimoji="0" lang="en-US" sz="2400" b="0" i="0" u="sng" strike="noStrike" kern="1200" cap="none" spc="0" normalizeH="0" baseline="0" noProof="0" dirty="0">
                <a:ln>
                  <a:noFill/>
                </a:ln>
                <a:solidFill>
                  <a:srgbClr val="646569">
                    <a:lumMod val="75000"/>
                  </a:srgbClr>
                </a:solidFill>
                <a:effectLst/>
                <a:uLnTx/>
                <a:uFillTx/>
                <a:latin typeface="Calibri"/>
                <a:ea typeface="+mn-ea"/>
                <a:cs typeface="+mn-cs"/>
              </a:rPr>
              <a:t>each</a:t>
            </a:r>
            <a:r>
              <a:rPr kumimoji="0" lang="en-US" sz="2400" b="0" i="0" u="none" strike="noStrike" kern="1200" cap="none" spc="0" normalizeH="0" baseline="0" noProof="0" dirty="0">
                <a:ln>
                  <a:noFill/>
                </a:ln>
                <a:solidFill>
                  <a:srgbClr val="646569">
                    <a:lumMod val="75000"/>
                  </a:srgbClr>
                </a:solidFill>
                <a:effectLst/>
                <a:uLnTx/>
                <a:uFillTx/>
                <a:latin typeface="Calibri"/>
                <a:ea typeface="+mn-ea"/>
                <a:cs typeface="+mn-cs"/>
              </a:rPr>
              <a:t> release, </a:t>
            </a:r>
            <a:r>
              <a:rPr kumimoji="0" lang="en-US" sz="2400" b="0" i="0" u="sng" strike="noStrike" kern="1200" cap="none" spc="0" normalizeH="0" baseline="0" noProof="0" dirty="0">
                <a:ln>
                  <a:noFill/>
                </a:ln>
                <a:solidFill>
                  <a:srgbClr val="646569">
                    <a:lumMod val="75000"/>
                  </a:srgbClr>
                </a:solidFill>
                <a:effectLst/>
                <a:uLnTx/>
                <a:uFillTx/>
                <a:latin typeface="Calibri"/>
                <a:ea typeface="+mn-ea"/>
                <a:cs typeface="+mn-cs"/>
              </a:rPr>
              <a:t>all</a:t>
            </a:r>
            <a:r>
              <a:rPr kumimoji="0" lang="en-US" sz="2400" b="0" i="0" u="none" strike="noStrike" kern="1200" cap="none" spc="0" normalizeH="0" baseline="0" noProof="0" dirty="0">
                <a:ln>
                  <a:noFill/>
                </a:ln>
                <a:solidFill>
                  <a:srgbClr val="646569">
                    <a:lumMod val="75000"/>
                  </a:srgbClr>
                </a:solidFill>
                <a:effectLst/>
                <a:uLnTx/>
                <a:uFillTx/>
                <a:latin typeface="Calibri"/>
                <a:ea typeface="+mn-ea"/>
                <a:cs typeface="+mn-cs"/>
              </a:rPr>
              <a:t> Vaults on the designated early PODs will receive access to</a:t>
            </a:r>
            <a:br>
              <a:rPr kumimoji="0" lang="en-US" sz="2400" b="0" i="0" u="none" strike="noStrike" kern="1200" cap="none" spc="0" normalizeH="0" baseline="0" noProof="0" dirty="0">
                <a:ln>
                  <a:noFill/>
                </a:ln>
                <a:solidFill>
                  <a:srgbClr val="646569">
                    <a:lumMod val="75000"/>
                  </a:srgbClr>
                </a:solidFill>
                <a:effectLst/>
                <a:uLnTx/>
                <a:uFillTx/>
                <a:latin typeface="Calibri"/>
                <a:ea typeface="+mn-ea"/>
                <a:cs typeface="+mn-cs"/>
              </a:rPr>
            </a:br>
            <a:r>
              <a:rPr kumimoji="0" lang="en-US" sz="2400" b="0" i="0" u="none" strike="noStrike" kern="1200" cap="none" spc="0" normalizeH="0" baseline="0" noProof="0" dirty="0">
                <a:ln>
                  <a:noFill/>
                </a:ln>
                <a:solidFill>
                  <a:srgbClr val="646569">
                    <a:lumMod val="75000"/>
                  </a:srgbClr>
                </a:solidFill>
                <a:effectLst/>
                <a:uLnTx/>
                <a:uFillTx/>
                <a:latin typeface="Calibri"/>
                <a:ea typeface="+mn-ea"/>
                <a:cs typeface="+mn-cs"/>
              </a:rPr>
              <a:t>Pre-Release 2 weeks earlier than other PODs</a:t>
            </a:r>
          </a:p>
        </p:txBody>
      </p:sp>
    </p:spTree>
    <p:extLst>
      <p:ext uri="{BB962C8B-B14F-4D97-AF65-F5344CB8AC3E}">
        <p14:creationId xmlns:p14="http://schemas.microsoft.com/office/powerpoint/2010/main" val="1867310516"/>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Notification Preferences</a:t>
            </a:r>
          </a:p>
        </p:txBody>
      </p:sp>
      <p:sp>
        <p:nvSpPr>
          <p:cNvPr id="3" name="Content Placeholder 2"/>
          <p:cNvSpPr>
            <a:spLocks noGrp="1"/>
          </p:cNvSpPr>
          <p:nvPr>
            <p:ph idx="1"/>
          </p:nvPr>
        </p:nvSpPr>
        <p:spPr>
          <a:xfrm>
            <a:off x="826623" y="1066800"/>
            <a:ext cx="6769434" cy="5410200"/>
          </a:xfrm>
        </p:spPr>
        <p:txBody>
          <a:bodyPr/>
          <a:lstStyle/>
          <a:p>
            <a:pPr>
              <a:spcBef>
                <a:spcPts val="600"/>
              </a:spcBef>
              <a:spcAft>
                <a:spcPts val="1200"/>
              </a:spcAft>
            </a:pPr>
            <a:r>
              <a:rPr lang="en-US" sz="2000" dirty="0"/>
              <a:t>Overview</a:t>
            </a:r>
          </a:p>
          <a:p>
            <a:pPr marL="457200" lvl="1" indent="0">
              <a:spcBef>
                <a:spcPts val="400"/>
              </a:spcBef>
              <a:spcAft>
                <a:spcPts val="600"/>
              </a:spcAft>
              <a:buNone/>
            </a:pPr>
            <a:r>
              <a:rPr lang="en-US" sz="1600" dirty="0"/>
              <a:t>System Administrators and Vault Owners can:</a:t>
            </a:r>
          </a:p>
          <a:p>
            <a:pPr lvl="1">
              <a:spcAft>
                <a:spcPts val="600"/>
              </a:spcAft>
            </a:pPr>
            <a:r>
              <a:rPr lang="en-US" sz="1600" dirty="0"/>
              <a:t>setup Users’ email delivery preferences for </a:t>
            </a:r>
            <a:r>
              <a:rPr lang="en-US" sz="1600" b="1" dirty="0"/>
              <a:t>Send As Link</a:t>
            </a:r>
            <a:r>
              <a:rPr lang="en-US" sz="1600" dirty="0"/>
              <a:t>, </a:t>
            </a:r>
            <a:r>
              <a:rPr lang="en-US" sz="1600" b="1" dirty="0"/>
              <a:t>User Mention</a:t>
            </a:r>
            <a:r>
              <a:rPr lang="en-US" sz="1600" dirty="0"/>
              <a:t>, </a:t>
            </a:r>
            <a:r>
              <a:rPr lang="en-US" sz="1600" b="1" dirty="0"/>
              <a:t>Task</a:t>
            </a:r>
            <a:r>
              <a:rPr lang="en-US" sz="1600" dirty="0"/>
              <a:t>, and </a:t>
            </a:r>
            <a:r>
              <a:rPr lang="en-US" sz="1600" b="1" dirty="0"/>
              <a:t>Shared View</a:t>
            </a:r>
            <a:r>
              <a:rPr lang="en-US" sz="1600" dirty="0"/>
              <a:t> notifications</a:t>
            </a:r>
          </a:p>
          <a:p>
            <a:pPr lvl="1">
              <a:spcAft>
                <a:spcPts val="600"/>
              </a:spcAft>
            </a:pPr>
            <a:r>
              <a:rPr lang="en-US" sz="1600" dirty="0"/>
              <a:t>configure how information appears in emails that summarize notifications</a:t>
            </a:r>
          </a:p>
          <a:p>
            <a:pPr lvl="1">
              <a:spcAft>
                <a:spcPts val="600"/>
              </a:spcAft>
            </a:pPr>
            <a:r>
              <a:rPr lang="en-US" sz="1600" dirty="0"/>
              <a:t>configure how often notification summary emails are sent to Users</a:t>
            </a:r>
          </a:p>
          <a:p>
            <a:pPr>
              <a:spcBef>
                <a:spcPts val="600"/>
              </a:spcBef>
              <a:spcAft>
                <a:spcPts val="1200"/>
              </a:spcAft>
            </a:pPr>
            <a:r>
              <a:rPr lang="en-US" sz="2000" dirty="0"/>
              <a:t>Business Justification</a:t>
            </a:r>
          </a:p>
          <a:p>
            <a:pPr marL="457200" lvl="1" indent="0">
              <a:spcBef>
                <a:spcPts val="400"/>
              </a:spcBef>
              <a:spcAft>
                <a:spcPts val="1200"/>
              </a:spcAft>
              <a:buNone/>
            </a:pPr>
            <a:r>
              <a:rPr lang="en-US" sz="1600" dirty="0"/>
              <a:t>This feature reduces “notification overload” by providing Users the option to have notification summary emails, rather than receiving email each time an event triggers a notification</a:t>
            </a:r>
          </a:p>
          <a:p>
            <a:pPr>
              <a:spcBef>
                <a:spcPts val="600"/>
              </a:spcBef>
              <a:spcAft>
                <a:spcPts val="1200"/>
              </a:spcAft>
            </a:pPr>
            <a:r>
              <a:rPr lang="en-US" sz="2000" dirty="0"/>
              <a:t>Considerations</a:t>
            </a:r>
          </a:p>
          <a:p>
            <a:pPr marL="457200" lvl="1" indent="0">
              <a:spcBef>
                <a:spcPts val="400"/>
              </a:spcBef>
              <a:spcAft>
                <a:spcPts val="600"/>
              </a:spcAft>
              <a:buNone/>
            </a:pPr>
            <a:r>
              <a:rPr lang="en-US" sz="1600" dirty="0"/>
              <a:t>Email preferences are Vault-specific </a:t>
            </a:r>
          </a:p>
          <a:p>
            <a:pPr marL="457200" lvl="1" indent="0">
              <a:spcAft>
                <a:spcPts val="600"/>
              </a:spcAft>
              <a:buNone/>
            </a:pPr>
            <a:r>
              <a:rPr lang="en-US" sz="1600" dirty="0"/>
              <a:t>User fields will be deployed as blank, default behavior is:</a:t>
            </a:r>
          </a:p>
          <a:p>
            <a:pPr marL="457200" lvl="1" indent="0">
              <a:spcBef>
                <a:spcPts val="300"/>
              </a:spcBef>
              <a:spcAft>
                <a:spcPts val="600"/>
              </a:spcAft>
              <a:buNone/>
            </a:pPr>
            <a:r>
              <a:rPr lang="en-US" sz="1600" dirty="0"/>
              <a:t>	</a:t>
            </a:r>
            <a:r>
              <a:rPr lang="en-US" sz="1600" i="1" dirty="0"/>
              <a:t>Every Occurrence</a:t>
            </a:r>
            <a:r>
              <a:rPr lang="en-US" sz="1600" dirty="0"/>
              <a:t> for </a:t>
            </a:r>
            <a:r>
              <a:rPr lang="en-US" sz="1600" b="1" dirty="0"/>
              <a:t>Send As Link</a:t>
            </a:r>
            <a:r>
              <a:rPr lang="en-US" sz="1600" dirty="0"/>
              <a:t>, </a:t>
            </a:r>
            <a:r>
              <a:rPr lang="en-US" sz="1600" b="1" dirty="0"/>
              <a:t>Tasks</a:t>
            </a:r>
            <a:r>
              <a:rPr lang="en-US" sz="1600" dirty="0"/>
              <a:t>, </a:t>
            </a:r>
            <a:r>
              <a:rPr lang="en-US" sz="1600" b="1" dirty="0"/>
              <a:t>User Mentions</a:t>
            </a:r>
          </a:p>
          <a:p>
            <a:pPr marL="457200" lvl="1" indent="0">
              <a:spcBef>
                <a:spcPts val="300"/>
              </a:spcBef>
              <a:spcAft>
                <a:spcPts val="600"/>
              </a:spcAft>
              <a:buNone/>
            </a:pPr>
            <a:r>
              <a:rPr lang="en-US" sz="1600" dirty="0"/>
              <a:t>	</a:t>
            </a:r>
            <a:r>
              <a:rPr lang="en-US" sz="1600" i="1" dirty="0"/>
              <a:t>Never</a:t>
            </a:r>
            <a:r>
              <a:rPr lang="en-US" sz="1600" dirty="0"/>
              <a:t> for </a:t>
            </a:r>
            <a:r>
              <a:rPr lang="en-US" sz="1600" b="1" dirty="0"/>
              <a:t>Shared Views</a:t>
            </a:r>
            <a:r>
              <a:rPr lang="en-US" sz="1600" dirty="0"/>
              <a:t> (new notification type with 20R2)</a:t>
            </a:r>
          </a:p>
          <a:p>
            <a:pPr marL="457200" lvl="1" indent="0">
              <a:spcAft>
                <a:spcPts val="600"/>
              </a:spcAft>
              <a:buNone/>
            </a:pPr>
            <a:r>
              <a:rPr lang="en-US" sz="1600" dirty="0"/>
              <a:t>Admins can make fields visible in the User object page layout</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4" name="Picture 3">
            <a:extLst>
              <a:ext uri="{FF2B5EF4-FFF2-40B4-BE49-F238E27FC236}">
                <a16:creationId xmlns:a16="http://schemas.microsoft.com/office/drawing/2014/main" id="{9106A359-CA87-493E-8D04-1DD354322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2085" y="3469542"/>
            <a:ext cx="2489190" cy="1168795"/>
          </a:xfrm>
          <a:prstGeom prst="rect">
            <a:avLst/>
          </a:prstGeom>
          <a:ln>
            <a:solidFill>
              <a:schemeClr val="tx1"/>
            </a:solidFill>
          </a:ln>
        </p:spPr>
      </p:pic>
      <p:pic>
        <p:nvPicPr>
          <p:cNvPr id="5" name="Picture 4">
            <a:extLst>
              <a:ext uri="{FF2B5EF4-FFF2-40B4-BE49-F238E27FC236}">
                <a16:creationId xmlns:a16="http://schemas.microsoft.com/office/drawing/2014/main" id="{4ACFCACC-6002-4F56-9AAA-6247F2C2F3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8601" y="4995293"/>
            <a:ext cx="2239108" cy="1535651"/>
          </a:xfrm>
          <a:prstGeom prst="rect">
            <a:avLst/>
          </a:prstGeom>
          <a:ln>
            <a:solidFill>
              <a:schemeClr val="tx1"/>
            </a:solidFill>
          </a:ln>
        </p:spPr>
      </p:pic>
      <p:pic>
        <p:nvPicPr>
          <p:cNvPr id="1026" name="Picture 2">
            <a:extLst>
              <a:ext uri="{FF2B5EF4-FFF2-40B4-BE49-F238E27FC236}">
                <a16:creationId xmlns:a16="http://schemas.microsoft.com/office/drawing/2014/main" id="{CE480BDC-78AB-424F-801E-8DC6D99AA18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02086" y="1032841"/>
            <a:ext cx="2489190" cy="2090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E6C915-C386-4FE0-9024-B4F532D8E82D}"/>
              </a:ext>
            </a:extLst>
          </p:cNvPr>
          <p:cNvSpPr txBox="1"/>
          <p:nvPr/>
        </p:nvSpPr>
        <p:spPr>
          <a:xfrm>
            <a:off x="7406361" y="797816"/>
            <a:ext cx="2880639" cy="268984"/>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400" b="1" dirty="0">
                <a:solidFill>
                  <a:srgbClr val="FF0000"/>
                </a:solidFill>
              </a:rPr>
              <a:t>Notification Summary Email</a:t>
            </a:r>
          </a:p>
        </p:txBody>
      </p:sp>
      <p:sp>
        <p:nvSpPr>
          <p:cNvPr id="13" name="TextBox 12">
            <a:extLst>
              <a:ext uri="{FF2B5EF4-FFF2-40B4-BE49-F238E27FC236}">
                <a16:creationId xmlns:a16="http://schemas.microsoft.com/office/drawing/2014/main" id="{388FE049-8CAE-46F7-8021-CD1E9C986C11}"/>
              </a:ext>
            </a:extLst>
          </p:cNvPr>
          <p:cNvSpPr txBox="1"/>
          <p:nvPr/>
        </p:nvSpPr>
        <p:spPr>
          <a:xfrm>
            <a:off x="7406360" y="3256277"/>
            <a:ext cx="2880639" cy="268984"/>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400" b="1" dirty="0">
                <a:solidFill>
                  <a:srgbClr val="FF0000"/>
                </a:solidFill>
              </a:rPr>
              <a:t>User Delivery Preferences</a:t>
            </a:r>
          </a:p>
        </p:txBody>
      </p:sp>
      <p:sp>
        <p:nvSpPr>
          <p:cNvPr id="15" name="TextBox 14">
            <a:extLst>
              <a:ext uri="{FF2B5EF4-FFF2-40B4-BE49-F238E27FC236}">
                <a16:creationId xmlns:a16="http://schemas.microsoft.com/office/drawing/2014/main" id="{25D4883E-9333-44F4-A8E5-1A26AECA6DFB}"/>
              </a:ext>
            </a:extLst>
          </p:cNvPr>
          <p:cNvSpPr txBox="1"/>
          <p:nvPr/>
        </p:nvSpPr>
        <p:spPr>
          <a:xfrm>
            <a:off x="7406360" y="4766065"/>
            <a:ext cx="2880639" cy="268984"/>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400" b="1" dirty="0">
                <a:solidFill>
                  <a:srgbClr val="FF0000"/>
                </a:solidFill>
              </a:rPr>
              <a:t>Summary Email Options</a:t>
            </a:r>
          </a:p>
        </p:txBody>
      </p:sp>
    </p:spTree>
    <p:extLst>
      <p:ext uri="{BB962C8B-B14F-4D97-AF65-F5344CB8AC3E}">
        <p14:creationId xmlns:p14="http://schemas.microsoft.com/office/powerpoint/2010/main" val="4052651705"/>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Domain Users: Add Vaults in CSV Export</a:t>
            </a:r>
          </a:p>
        </p:txBody>
      </p:sp>
      <p:sp>
        <p:nvSpPr>
          <p:cNvPr id="3" name="Content Placeholder 2"/>
          <p:cNvSpPr>
            <a:spLocks noGrp="1"/>
          </p:cNvSpPr>
          <p:nvPr>
            <p:ph idx="1"/>
          </p:nvPr>
        </p:nvSpPr>
        <p:spPr>
          <a:xfrm>
            <a:off x="826625" y="1066800"/>
            <a:ext cx="2990002"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Domain Admins can see the Vaults to which users belong when exporting a list of users to a CSV file</a:t>
            </a:r>
          </a:p>
          <a:p>
            <a:pPr>
              <a:spcBef>
                <a:spcPts val="600"/>
              </a:spcBef>
              <a:spcAft>
                <a:spcPts val="1200"/>
              </a:spcAft>
            </a:pPr>
            <a:r>
              <a:rPr lang="en-US" sz="2000" dirty="0"/>
              <a:t>Business Justification</a:t>
            </a:r>
          </a:p>
          <a:p>
            <a:pPr marL="457200" lvl="1" indent="0">
              <a:spcAft>
                <a:spcPts val="1200"/>
              </a:spcAft>
              <a:buNone/>
            </a:pPr>
            <a:r>
              <a:rPr lang="en-US" sz="1600" dirty="0"/>
              <a:t>Allows Domain Admins to see Vault membership </a:t>
            </a:r>
            <a:r>
              <a:rPr lang="en-US" sz="1600"/>
              <a:t>across a list </a:t>
            </a:r>
            <a:r>
              <a:rPr lang="en-US" sz="1600" dirty="0"/>
              <a:t>of users, rather than determining Vault membership one user at a time</a:t>
            </a:r>
          </a:p>
          <a:p>
            <a:pPr>
              <a:spcBef>
                <a:spcPts val="600"/>
              </a:spcBef>
              <a:spcAft>
                <a:spcPts val="1200"/>
              </a:spcAft>
            </a:pPr>
            <a:r>
              <a:rPr lang="en-US" sz="2000" dirty="0"/>
              <a:t>Considerations</a:t>
            </a:r>
          </a:p>
          <a:p>
            <a:pPr marL="457200" lvl="1" indent="0">
              <a:spcAft>
                <a:spcPts val="1200"/>
              </a:spcAft>
              <a:buNone/>
            </a:pPr>
            <a:r>
              <a:rPr lang="en-US" sz="1600" dirty="0"/>
              <a:t>Domain Admins must filter on </a:t>
            </a:r>
            <a:r>
              <a:rPr lang="en-US" sz="1600" i="1" dirty="0"/>
              <a:t>All Users</a:t>
            </a:r>
            <a:r>
              <a:rPr lang="en-US" sz="1600" dirty="0"/>
              <a:t> or </a:t>
            </a:r>
            <a:r>
              <a:rPr lang="en-US" sz="1600" i="1" dirty="0"/>
              <a:t>Current Domain</a:t>
            </a:r>
            <a:r>
              <a:rPr lang="en-US" sz="1600" dirty="0"/>
              <a:t> on the </a:t>
            </a:r>
            <a:r>
              <a:rPr lang="en-US" sz="1600" i="1" dirty="0"/>
              <a:t>Domain Users page</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4" name="Picture 3">
            <a:extLst>
              <a:ext uri="{FF2B5EF4-FFF2-40B4-BE49-F238E27FC236}">
                <a16:creationId xmlns:a16="http://schemas.microsoft.com/office/drawing/2014/main" id="{84AD0D9E-C7C9-4497-9CF3-B9B1249E40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5624"/>
          <a:stretch/>
        </p:blipFill>
        <p:spPr>
          <a:xfrm>
            <a:off x="4059683" y="4275472"/>
            <a:ext cx="6124611" cy="1182661"/>
          </a:xfrm>
          <a:prstGeom prst="rect">
            <a:avLst/>
          </a:prstGeom>
          <a:ln>
            <a:solidFill>
              <a:schemeClr val="tx1"/>
            </a:solidFill>
          </a:ln>
        </p:spPr>
      </p:pic>
      <p:pic>
        <p:nvPicPr>
          <p:cNvPr id="5" name="Picture 4">
            <a:extLst>
              <a:ext uri="{FF2B5EF4-FFF2-40B4-BE49-F238E27FC236}">
                <a16:creationId xmlns:a16="http://schemas.microsoft.com/office/drawing/2014/main" id="{B3800E7A-F859-4F0A-9825-558DFEADBE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9684" y="1611899"/>
            <a:ext cx="6124611" cy="2435784"/>
          </a:xfrm>
          <a:prstGeom prst="rect">
            <a:avLst/>
          </a:prstGeom>
          <a:ln>
            <a:solidFill>
              <a:schemeClr val="tx1"/>
            </a:solidFill>
          </a:ln>
        </p:spPr>
      </p:pic>
      <p:sp>
        <p:nvSpPr>
          <p:cNvPr id="10" name="Arrow: Right 9">
            <a:extLst>
              <a:ext uri="{FF2B5EF4-FFF2-40B4-BE49-F238E27FC236}">
                <a16:creationId xmlns:a16="http://schemas.microsoft.com/office/drawing/2014/main" id="{93EBC92F-387F-4D68-BBA7-66805E95B72C}"/>
              </a:ext>
            </a:extLst>
          </p:cNvPr>
          <p:cNvSpPr/>
          <p:nvPr/>
        </p:nvSpPr>
        <p:spPr>
          <a:xfrm rot="10800000">
            <a:off x="9143999" y="2910857"/>
            <a:ext cx="384313" cy="298174"/>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9A2116F-452E-4154-9AC7-E0178AF3549B}"/>
              </a:ext>
            </a:extLst>
          </p:cNvPr>
          <p:cNvSpPr/>
          <p:nvPr/>
        </p:nvSpPr>
        <p:spPr>
          <a:xfrm rot="10800000">
            <a:off x="4744277" y="2520371"/>
            <a:ext cx="384313" cy="298174"/>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16E7C38-CCAD-4D4E-BADB-17100F1B88F4}"/>
              </a:ext>
            </a:extLst>
          </p:cNvPr>
          <p:cNvSpPr/>
          <p:nvPr/>
        </p:nvSpPr>
        <p:spPr>
          <a:xfrm rot="9671368">
            <a:off x="9079686" y="4291418"/>
            <a:ext cx="384313" cy="298174"/>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82441"/>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Unified Navigation Behavior when Clicking Object References in Document Fields</a:t>
            </a:r>
          </a:p>
        </p:txBody>
      </p:sp>
      <p:sp>
        <p:nvSpPr>
          <p:cNvPr id="3" name="Content Placeholder 2"/>
          <p:cNvSpPr>
            <a:spLocks noGrp="1"/>
          </p:cNvSpPr>
          <p:nvPr>
            <p:ph idx="1"/>
          </p:nvPr>
        </p:nvSpPr>
        <p:spPr>
          <a:xfrm>
            <a:off x="559673" y="1058650"/>
            <a:ext cx="4706155"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When a user clicks an object record in a document field, Vault always takes the user to the record’s detail page</a:t>
            </a:r>
          </a:p>
          <a:p>
            <a:pPr>
              <a:spcBef>
                <a:spcPts val="600"/>
              </a:spcBef>
              <a:spcAft>
                <a:spcPts val="1200"/>
              </a:spcAft>
            </a:pPr>
            <a:r>
              <a:rPr lang="en-US" sz="2000" dirty="0"/>
              <a:t>Business Justification</a:t>
            </a:r>
          </a:p>
          <a:p>
            <a:pPr marL="457200" lvl="1" indent="0">
              <a:spcAft>
                <a:spcPts val="1200"/>
              </a:spcAft>
              <a:buNone/>
            </a:pPr>
            <a:r>
              <a:rPr lang="en-US" sz="1600" dirty="0"/>
              <a:t>Previously, clicking on an object record in a document field took the user to one of the following based on the user’s access: a custom tab, the business admin page, or the record’s detail page</a:t>
            </a:r>
          </a:p>
          <a:p>
            <a:pPr marL="457200" lvl="1" indent="0">
              <a:spcAft>
                <a:spcPts val="1200"/>
              </a:spcAft>
              <a:buNone/>
            </a:pPr>
            <a:r>
              <a:rPr lang="en-US" sz="1600" dirty="0"/>
              <a:t>This feature makes Vault’s behavior more consistent</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2" name="Picture 11">
            <a:extLst>
              <a:ext uri="{FF2B5EF4-FFF2-40B4-BE49-F238E27FC236}">
                <a16:creationId xmlns:a16="http://schemas.microsoft.com/office/drawing/2014/main" id="{8A178CFB-4712-4B2D-8830-AEB1D953E4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4532" y="4091707"/>
            <a:ext cx="5964417" cy="146659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Rounded Corners 22">
            <a:extLst>
              <a:ext uri="{FF2B5EF4-FFF2-40B4-BE49-F238E27FC236}">
                <a16:creationId xmlns:a16="http://schemas.microsoft.com/office/drawing/2014/main" id="{91F08381-2920-42B1-B832-61024DAFB52D}"/>
              </a:ext>
            </a:extLst>
          </p:cNvPr>
          <p:cNvSpPr/>
          <p:nvPr/>
        </p:nvSpPr>
        <p:spPr>
          <a:xfrm>
            <a:off x="4585440" y="4030710"/>
            <a:ext cx="1324144" cy="2103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8AF7A6F-BBF3-4BEA-B8C9-1508AE54308E}"/>
              </a:ext>
            </a:extLst>
          </p:cNvPr>
          <p:cNvSpPr txBox="1"/>
          <p:nvPr/>
        </p:nvSpPr>
        <p:spPr>
          <a:xfrm>
            <a:off x="5186452" y="4016849"/>
            <a:ext cx="606046" cy="268984"/>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400" dirty="0">
                <a:solidFill>
                  <a:srgbClr val="FF0000"/>
                </a:solidFill>
              </a:rPr>
              <a:t>click</a:t>
            </a:r>
          </a:p>
        </p:txBody>
      </p:sp>
      <p:grpSp>
        <p:nvGrpSpPr>
          <p:cNvPr id="18" name="Group 17">
            <a:extLst>
              <a:ext uri="{FF2B5EF4-FFF2-40B4-BE49-F238E27FC236}">
                <a16:creationId xmlns:a16="http://schemas.microsoft.com/office/drawing/2014/main" id="{B8F30441-AA03-4DC3-BEBB-64E1DF495563}"/>
              </a:ext>
            </a:extLst>
          </p:cNvPr>
          <p:cNvGrpSpPr/>
          <p:nvPr/>
        </p:nvGrpSpPr>
        <p:grpSpPr>
          <a:xfrm>
            <a:off x="7431431" y="1078147"/>
            <a:ext cx="2642969" cy="3376291"/>
            <a:chOff x="7563744" y="1194101"/>
            <a:chExt cx="2642969" cy="3376291"/>
          </a:xfrm>
        </p:grpSpPr>
        <p:pic>
          <p:nvPicPr>
            <p:cNvPr id="16" name="Picture 15">
              <a:extLst>
                <a:ext uri="{FF2B5EF4-FFF2-40B4-BE49-F238E27FC236}">
                  <a16:creationId xmlns:a16="http://schemas.microsoft.com/office/drawing/2014/main" id="{52648EC6-3B96-4E13-93FA-A5A96C22F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744" y="1194101"/>
              <a:ext cx="2642969" cy="314438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Rounded Corners 9">
              <a:extLst>
                <a:ext uri="{FF2B5EF4-FFF2-40B4-BE49-F238E27FC236}">
                  <a16:creationId xmlns:a16="http://schemas.microsoft.com/office/drawing/2014/main" id="{9450AAE8-48C3-4BBB-9AB7-3E4BB00E8EBD}"/>
                </a:ext>
              </a:extLst>
            </p:cNvPr>
            <p:cNvSpPr/>
            <p:nvPr/>
          </p:nvSpPr>
          <p:spPr>
            <a:xfrm>
              <a:off x="8410575" y="3223751"/>
              <a:ext cx="1575498" cy="1883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E1E33E1-5569-47DF-BC6D-D7448D41084C}"/>
                </a:ext>
              </a:extLst>
            </p:cNvPr>
            <p:cNvSpPr txBox="1"/>
            <p:nvPr/>
          </p:nvSpPr>
          <p:spPr>
            <a:xfrm>
              <a:off x="9157292" y="3194424"/>
              <a:ext cx="939101" cy="268984"/>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400" dirty="0">
                  <a:solidFill>
                    <a:srgbClr val="FF0000"/>
                  </a:solidFill>
                </a:rPr>
                <a:t>click</a:t>
              </a:r>
            </a:p>
          </p:txBody>
        </p:sp>
        <p:sp>
          <p:nvSpPr>
            <p:cNvPr id="22" name="Arrow: Right 21">
              <a:extLst>
                <a:ext uri="{FF2B5EF4-FFF2-40B4-BE49-F238E27FC236}">
                  <a16:creationId xmlns:a16="http://schemas.microsoft.com/office/drawing/2014/main" id="{895D6DB7-CA26-42A6-9418-8B6AEE0AB77F}"/>
                </a:ext>
              </a:extLst>
            </p:cNvPr>
            <p:cNvSpPr/>
            <p:nvPr/>
          </p:nvSpPr>
          <p:spPr>
            <a:xfrm rot="5400000">
              <a:off x="8649324" y="3813287"/>
              <a:ext cx="1154697" cy="3595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FEEF7D99-6C00-42AC-8C12-01147ED7D88F}"/>
              </a:ext>
            </a:extLst>
          </p:cNvPr>
          <p:cNvGrpSpPr/>
          <p:nvPr/>
        </p:nvGrpSpPr>
        <p:grpSpPr>
          <a:xfrm>
            <a:off x="5265827" y="3372113"/>
            <a:ext cx="2226630" cy="644737"/>
            <a:chOff x="5265827" y="3372113"/>
            <a:chExt cx="2226630" cy="644737"/>
          </a:xfrm>
        </p:grpSpPr>
        <p:sp>
          <p:nvSpPr>
            <p:cNvPr id="25" name="Arrow: Right 24">
              <a:extLst>
                <a:ext uri="{FF2B5EF4-FFF2-40B4-BE49-F238E27FC236}">
                  <a16:creationId xmlns:a16="http://schemas.microsoft.com/office/drawing/2014/main" id="{1A6B60AD-7EAF-4E7F-91BA-9AE27632540B}"/>
                </a:ext>
              </a:extLst>
            </p:cNvPr>
            <p:cNvSpPr/>
            <p:nvPr/>
          </p:nvSpPr>
          <p:spPr>
            <a:xfrm>
              <a:off x="5265829" y="3372113"/>
              <a:ext cx="2226628" cy="3712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9F5C21-543A-48A2-A6AF-E51D3A4614C0}"/>
                </a:ext>
              </a:extLst>
            </p:cNvPr>
            <p:cNvSpPr/>
            <p:nvPr/>
          </p:nvSpPr>
          <p:spPr>
            <a:xfrm rot="5400000">
              <a:off x="5129977" y="3662252"/>
              <a:ext cx="490448" cy="2187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469983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Long Text Field Enhancements</a:t>
            </a:r>
          </a:p>
        </p:txBody>
      </p:sp>
      <p:sp>
        <p:nvSpPr>
          <p:cNvPr id="3" name="Content Placeholder 2"/>
          <p:cNvSpPr>
            <a:spLocks noGrp="1"/>
          </p:cNvSpPr>
          <p:nvPr>
            <p:ph idx="1"/>
          </p:nvPr>
        </p:nvSpPr>
        <p:spPr>
          <a:xfrm>
            <a:off x="493249" y="1014349"/>
            <a:ext cx="4427428" cy="5410200"/>
          </a:xfrm>
        </p:spPr>
        <p:txBody>
          <a:bodyPr vert="horz" wrap="square" lIns="91440" tIns="45720" rIns="91440" bIns="45720" rtlCol="0" anchor="t">
            <a:noAutofit/>
          </a:bodyPr>
          <a:lstStyle/>
          <a:p>
            <a:pPr>
              <a:spcBef>
                <a:spcPts val="600"/>
              </a:spcBef>
              <a:spcAft>
                <a:spcPts val="1200"/>
              </a:spcAft>
            </a:pPr>
            <a:r>
              <a:rPr lang="en-US" sz="2000" dirty="0"/>
              <a:t>Overview</a:t>
            </a:r>
          </a:p>
          <a:p>
            <a:pPr marL="457200" lvl="1" indent="0">
              <a:spcAft>
                <a:spcPts val="1200"/>
              </a:spcAft>
              <a:buNone/>
            </a:pPr>
            <a:r>
              <a:rPr lang="en-US" sz="1600" dirty="0"/>
              <a:t>Allow Admins to create </a:t>
            </a:r>
            <a:r>
              <a:rPr lang="en-US" sz="1600" dirty="0" err="1"/>
              <a:t>LongText</a:t>
            </a:r>
            <a:r>
              <a:rPr lang="en-US" sz="1600" dirty="0"/>
              <a:t> fields in the Admin UI</a:t>
            </a:r>
            <a:endParaRPr lang="en-US" sz="1600" dirty="0">
              <a:cs typeface="Calibri"/>
            </a:endParaRPr>
          </a:p>
          <a:p>
            <a:pPr marL="457200" lvl="1" indent="0">
              <a:spcAft>
                <a:spcPts val="1200"/>
              </a:spcAft>
              <a:buNone/>
            </a:pPr>
            <a:r>
              <a:rPr lang="en-US" sz="1600" dirty="0"/>
              <a:t>Allow users to edit </a:t>
            </a:r>
            <a:r>
              <a:rPr lang="en-US" sz="1600" dirty="0" err="1"/>
              <a:t>LongText</a:t>
            </a:r>
            <a:r>
              <a:rPr lang="en-US" sz="1600" dirty="0"/>
              <a:t> fields using a pop-up editor</a:t>
            </a:r>
          </a:p>
          <a:p>
            <a:pPr marL="457200" lvl="1" indent="0">
              <a:spcAft>
                <a:spcPts val="1200"/>
              </a:spcAft>
              <a:buNone/>
            </a:pPr>
            <a:r>
              <a:rPr lang="en-US" sz="1600" dirty="0"/>
              <a:t>Ensure all characters in </a:t>
            </a:r>
            <a:r>
              <a:rPr lang="en-US" sz="1600" dirty="0" err="1"/>
              <a:t>LongText</a:t>
            </a:r>
            <a:r>
              <a:rPr lang="en-US" sz="1600" dirty="0"/>
              <a:t> fields are included in exports from list views</a:t>
            </a:r>
          </a:p>
          <a:p>
            <a:pPr>
              <a:spcBef>
                <a:spcPts val="600"/>
              </a:spcBef>
              <a:spcAft>
                <a:spcPts val="1200"/>
              </a:spcAft>
            </a:pPr>
            <a:r>
              <a:rPr lang="en-US" sz="2000" dirty="0"/>
              <a:t>Business Justification</a:t>
            </a:r>
          </a:p>
          <a:p>
            <a:pPr marL="457200" lvl="1" indent="0">
              <a:spcAft>
                <a:spcPts val="1200"/>
              </a:spcAft>
              <a:buNone/>
            </a:pPr>
            <a:r>
              <a:rPr lang="en-US" sz="1600" dirty="0"/>
              <a:t>Improve user experience of editing </a:t>
            </a:r>
            <a:r>
              <a:rPr lang="en-US" sz="1600" dirty="0" err="1"/>
              <a:t>LongText</a:t>
            </a:r>
            <a:r>
              <a:rPr lang="en-US" sz="1600" dirty="0"/>
              <a:t> fields</a:t>
            </a:r>
          </a:p>
          <a:p>
            <a:pPr marL="457200" lvl="1" indent="0">
              <a:spcAft>
                <a:spcPts val="1200"/>
              </a:spcAft>
              <a:buNone/>
            </a:pPr>
            <a:r>
              <a:rPr lang="en-US" sz="1600" dirty="0"/>
              <a:t>Ensure </a:t>
            </a:r>
            <a:r>
              <a:rPr lang="en-US" sz="1600" dirty="0" err="1"/>
              <a:t>LongText</a:t>
            </a:r>
            <a:r>
              <a:rPr lang="en-US" sz="1600" dirty="0"/>
              <a:t> fields are not truncated when exporting records from List views</a:t>
            </a:r>
          </a:p>
          <a:p>
            <a:pPr>
              <a:spcBef>
                <a:spcPts val="600"/>
              </a:spcBef>
              <a:spcAft>
                <a:spcPts val="1200"/>
              </a:spcAft>
            </a:pPr>
            <a:r>
              <a:rPr lang="en-US" sz="2000" dirty="0"/>
              <a:t>Considerations</a:t>
            </a:r>
            <a:endParaRPr lang="en-US" sz="2000" dirty="0">
              <a:cs typeface="Calibri"/>
            </a:endParaRPr>
          </a:p>
          <a:p>
            <a:pPr marL="457200" lvl="1" indent="0">
              <a:spcAft>
                <a:spcPts val="1200"/>
              </a:spcAft>
              <a:buNone/>
            </a:pPr>
            <a:r>
              <a:rPr lang="en-US" sz="1600" dirty="0"/>
              <a:t>Pop-up editor for </a:t>
            </a:r>
            <a:r>
              <a:rPr lang="en-US" sz="1600" dirty="0" err="1"/>
              <a:t>LongText</a:t>
            </a:r>
            <a:r>
              <a:rPr lang="en-US" sz="1600" dirty="0"/>
              <a:t> fields, and ability to export all characters in </a:t>
            </a:r>
            <a:r>
              <a:rPr lang="en-US" sz="1600" dirty="0" err="1"/>
              <a:t>LongText</a:t>
            </a:r>
            <a:r>
              <a:rPr lang="en-US" sz="1600" dirty="0"/>
              <a:t> fields are Auto On features</a:t>
            </a:r>
            <a:endParaRPr lang="en-US" dirty="0"/>
          </a:p>
          <a:p>
            <a:pPr marL="457200" lvl="1" indent="0">
              <a:spcAft>
                <a:spcPts val="1200"/>
              </a:spcAft>
              <a:buNone/>
            </a:pPr>
            <a:endParaRPr lang="en-US" sz="1600" dirty="0"/>
          </a:p>
          <a:p>
            <a:endParaRPr lang="en-US"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9" name="TextBox 18">
            <a:extLst>
              <a:ext uri="{FF2B5EF4-FFF2-40B4-BE49-F238E27FC236}">
                <a16:creationId xmlns:a16="http://schemas.microsoft.com/office/drawing/2014/main" id="{B8F1EFC2-8397-41E4-B788-B7CAA8B63608}"/>
              </a:ext>
            </a:extLst>
          </p:cNvPr>
          <p:cNvSpPr txBox="1"/>
          <p:nvPr/>
        </p:nvSpPr>
        <p:spPr>
          <a:xfrm>
            <a:off x="10741994" y="748716"/>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pic>
        <p:nvPicPr>
          <p:cNvPr id="10" name="Picture 9">
            <a:extLst>
              <a:ext uri="{FF2B5EF4-FFF2-40B4-BE49-F238E27FC236}">
                <a16:creationId xmlns:a16="http://schemas.microsoft.com/office/drawing/2014/main" id="{EBB5DFBF-27F5-4929-B25E-C849A7233E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2786" y="117979"/>
            <a:ext cx="722394" cy="722394"/>
          </a:xfrm>
          <a:prstGeom prst="rect">
            <a:avLst/>
          </a:prstGeom>
        </p:spPr>
      </p:pic>
      <p:pic>
        <p:nvPicPr>
          <p:cNvPr id="4" name="Picture 3">
            <a:extLst>
              <a:ext uri="{FF2B5EF4-FFF2-40B4-BE49-F238E27FC236}">
                <a16:creationId xmlns:a16="http://schemas.microsoft.com/office/drawing/2014/main" id="{DBC45871-9974-4865-969A-FC6D00FF5C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80013" y="1270614"/>
            <a:ext cx="4084442" cy="193379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3" name="Arrow: Right 22">
            <a:extLst>
              <a:ext uri="{FF2B5EF4-FFF2-40B4-BE49-F238E27FC236}">
                <a16:creationId xmlns:a16="http://schemas.microsoft.com/office/drawing/2014/main" id="{502E1BB7-35D6-4D57-BF24-E5616E9C16DC}"/>
              </a:ext>
            </a:extLst>
          </p:cNvPr>
          <p:cNvSpPr/>
          <p:nvPr/>
        </p:nvSpPr>
        <p:spPr>
          <a:xfrm rot="5400000">
            <a:off x="9223252" y="2910283"/>
            <a:ext cx="861247" cy="1341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A8DDCCA-34AB-42DC-A454-B5C6A37A325F}"/>
              </a:ext>
            </a:extLst>
          </p:cNvPr>
          <p:cNvSpPr/>
          <p:nvPr/>
        </p:nvSpPr>
        <p:spPr>
          <a:xfrm>
            <a:off x="9525111" y="2321315"/>
            <a:ext cx="254000" cy="225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2198C5-A786-4C67-A478-7AC7F23933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1598" y="3407987"/>
            <a:ext cx="5271519" cy="2837236"/>
          </a:xfrm>
          <a:prstGeom prst="rect">
            <a:avLst/>
          </a:prstGeom>
          <a:ln w="635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6554753"/>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Sharing Settings UI Enhancements for Objects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Redesigned UI provides one sortable table regardless of assignment types (manual, custom, matching sharing rules)</a:t>
            </a:r>
          </a:p>
          <a:p>
            <a:pPr marL="457200" lvl="1" indent="0">
              <a:spcAft>
                <a:spcPts val="1200"/>
              </a:spcAft>
              <a:buNone/>
            </a:pPr>
            <a:r>
              <a:rPr lang="en-US" sz="1600" dirty="0"/>
              <a:t>Searching for user access now returns both direct user role assignments and role assignments through groups</a:t>
            </a:r>
          </a:p>
          <a:p>
            <a:pPr>
              <a:spcBef>
                <a:spcPts val="600"/>
              </a:spcBef>
              <a:spcAft>
                <a:spcPts val="1200"/>
              </a:spcAft>
            </a:pPr>
            <a:r>
              <a:rPr lang="en-US" sz="2000" dirty="0"/>
              <a:t>Business Justification</a:t>
            </a:r>
          </a:p>
          <a:p>
            <a:pPr marL="457200" lvl="1" indent="0">
              <a:spcAft>
                <a:spcPts val="1200"/>
              </a:spcAft>
              <a:buNone/>
            </a:pPr>
            <a:r>
              <a:rPr lang="en-US" sz="1600" dirty="0"/>
              <a:t>Provides improved usability and consistency with Document Sharing Setting UI</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4" name="Picture 13">
            <a:extLst>
              <a:ext uri="{FF2B5EF4-FFF2-40B4-BE49-F238E27FC236}">
                <a16:creationId xmlns:a16="http://schemas.microsoft.com/office/drawing/2014/main" id="{5505FB85-DEBD-4E55-8163-02B3654AD4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5891" y="3516243"/>
            <a:ext cx="6668657" cy="2939474"/>
          </a:xfrm>
          <a:prstGeom prst="rect">
            <a:avLst/>
          </a:prstGeom>
          <a:ln>
            <a:no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29A13945-47F7-463C-B0AC-64B2AA64EE80}"/>
              </a:ext>
            </a:extLst>
          </p:cNvPr>
          <p:cNvSpPr/>
          <p:nvPr/>
        </p:nvSpPr>
        <p:spPr>
          <a:xfrm>
            <a:off x="3735124" y="3919709"/>
            <a:ext cx="3756992"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894805"/>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ea typeface="+mj-lt"/>
                <a:cs typeface="+mj-lt"/>
              </a:rPr>
              <a:t>Separate SAML SSO Configuration for Login &amp; eSignature</a:t>
            </a:r>
            <a:endParaRPr lang="en-US" dirty="0"/>
          </a:p>
        </p:txBody>
      </p:sp>
      <p:sp>
        <p:nvSpPr>
          <p:cNvPr id="3" name="Content Placeholder 2"/>
          <p:cNvSpPr>
            <a:spLocks noGrp="1"/>
          </p:cNvSpPr>
          <p:nvPr>
            <p:ph idx="1"/>
          </p:nvPr>
        </p:nvSpPr>
        <p:spPr>
          <a:xfrm>
            <a:off x="826625" y="1066800"/>
            <a:ext cx="5693446" cy="2252869"/>
          </a:xfrm>
        </p:spPr>
        <p:txBody>
          <a:bodyPr vert="horz" wrap="square" lIns="91440" tIns="45720" rIns="91440" bIns="45720" rtlCol="0" anchor="t">
            <a:noAutofit/>
          </a:bodyPr>
          <a:lstStyle/>
          <a:p>
            <a:pPr>
              <a:spcBef>
                <a:spcPts val="600"/>
              </a:spcBef>
              <a:spcAft>
                <a:spcPts val="1200"/>
              </a:spcAft>
            </a:pPr>
            <a:r>
              <a:rPr lang="en-US" sz="2000" dirty="0"/>
              <a:t>Overview</a:t>
            </a:r>
          </a:p>
          <a:p>
            <a:pPr marL="457200" lvl="1" indent="0">
              <a:spcAft>
                <a:spcPts val="1200"/>
              </a:spcAft>
              <a:buNone/>
            </a:pPr>
            <a:r>
              <a:rPr lang="en-US" sz="1600" dirty="0">
                <a:ea typeface="+mn-lt"/>
                <a:cs typeface="+mn-lt"/>
              </a:rPr>
              <a:t>Vault now supports two different types of SAML profiles:  </a:t>
            </a:r>
          </a:p>
          <a:p>
            <a:pPr lvl="1">
              <a:spcAft>
                <a:spcPts val="1200"/>
              </a:spcAft>
            </a:pPr>
            <a:r>
              <a:rPr lang="en-US" sz="1600" b="1" dirty="0">
                <a:solidFill>
                  <a:srgbClr val="00B050"/>
                </a:solidFill>
                <a:ea typeface="+mn-lt"/>
                <a:cs typeface="+mn-lt"/>
              </a:rPr>
              <a:t>Single Sign-on Profile</a:t>
            </a:r>
            <a:r>
              <a:rPr lang="en-US" sz="1600" dirty="0">
                <a:ea typeface="+mn-lt"/>
                <a:cs typeface="+mn-lt"/>
              </a:rPr>
              <a:t>: this Profile is required for SSO login</a:t>
            </a:r>
          </a:p>
          <a:p>
            <a:pPr lvl="1">
              <a:spcAft>
                <a:spcPts val="1200"/>
              </a:spcAft>
            </a:pPr>
            <a:r>
              <a:rPr lang="en-US" sz="1600" b="1" dirty="0">
                <a:solidFill>
                  <a:srgbClr val="0070C0"/>
                </a:solidFill>
                <a:ea typeface="+mn-lt"/>
                <a:cs typeface="+mn-lt"/>
              </a:rPr>
              <a:t>eSignature Profile</a:t>
            </a:r>
            <a:r>
              <a:rPr lang="en-US" sz="1600" dirty="0">
                <a:ea typeface="+mn-lt"/>
                <a:cs typeface="+mn-lt"/>
              </a:rPr>
              <a:t>: this new Profile is optional and used specifically for electronically signing documents and object records via SAML</a:t>
            </a:r>
            <a:endParaRPr lang="en-US" dirty="0">
              <a:cs typeface="Calibri"/>
            </a:endParaRP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D9299DF8-99D9-411E-A575-DFE532EB3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0072" y="1517374"/>
            <a:ext cx="4112648" cy="1802295"/>
          </a:xfrm>
          <a:prstGeom prst="rect">
            <a:avLst/>
          </a:prstGeom>
          <a:ln>
            <a:solidFill>
              <a:schemeClr val="tx1"/>
            </a:solidFill>
          </a:ln>
        </p:spPr>
      </p:pic>
      <p:sp>
        <p:nvSpPr>
          <p:cNvPr id="12" name="Arrow: Right 11">
            <a:extLst>
              <a:ext uri="{FF2B5EF4-FFF2-40B4-BE49-F238E27FC236}">
                <a16:creationId xmlns:a16="http://schemas.microsoft.com/office/drawing/2014/main" id="{B1973C21-05E5-4193-8455-75249CD23C01}"/>
              </a:ext>
            </a:extLst>
          </p:cNvPr>
          <p:cNvSpPr/>
          <p:nvPr/>
        </p:nvSpPr>
        <p:spPr>
          <a:xfrm>
            <a:off x="6698975" y="2173356"/>
            <a:ext cx="298173" cy="25841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E745B6C-7284-4D32-BB30-DCC50A5F0737}"/>
              </a:ext>
            </a:extLst>
          </p:cNvPr>
          <p:cNvSpPr/>
          <p:nvPr/>
        </p:nvSpPr>
        <p:spPr>
          <a:xfrm>
            <a:off x="6698975" y="2499535"/>
            <a:ext cx="298173" cy="258417"/>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5A9E586-6A4E-4F83-970C-01A8B2F504CA}"/>
              </a:ext>
            </a:extLst>
          </p:cNvPr>
          <p:cNvSpPr txBox="1">
            <a:spLocks/>
          </p:cNvSpPr>
          <p:nvPr/>
        </p:nvSpPr>
        <p:spPr>
          <a:xfrm>
            <a:off x="941926" y="3212058"/>
            <a:ext cx="9690793" cy="3212491"/>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Business Justification</a:t>
            </a:r>
          </a:p>
          <a:p>
            <a:pPr marL="457200" lvl="1" indent="0">
              <a:spcAft>
                <a:spcPts val="1200"/>
              </a:spcAft>
              <a:buNone/>
            </a:pPr>
            <a:r>
              <a:rPr lang="en-US" sz="1600" dirty="0">
                <a:cs typeface="Calibri"/>
              </a:rPr>
              <a:t>Enables customers to create separate SAML configurations at their Identity Provider solutions such that eSignatures via SAML behave differently than single sign-on</a:t>
            </a:r>
          </a:p>
          <a:p>
            <a:pPr marL="457200" lvl="1" indent="0">
              <a:spcAft>
                <a:spcPts val="1200"/>
              </a:spcAft>
              <a:buNone/>
            </a:pPr>
            <a:r>
              <a:rPr lang="en-US" sz="1600" dirty="0">
                <a:cs typeface="Calibri"/>
              </a:rPr>
              <a:t>e.g. some customer may require a multi-factor authentication for single sign-on, while only user name and password for eSignatures</a:t>
            </a:r>
          </a:p>
          <a:p>
            <a:pPr>
              <a:spcBef>
                <a:spcPts val="600"/>
              </a:spcBef>
              <a:spcAft>
                <a:spcPts val="1200"/>
              </a:spcAft>
            </a:pPr>
            <a:r>
              <a:rPr lang="en-US" sz="2000" dirty="0"/>
              <a:t>Considerations</a:t>
            </a:r>
          </a:p>
          <a:p>
            <a:pPr marL="457200" lvl="1" indent="0">
              <a:spcAft>
                <a:spcPts val="1200"/>
              </a:spcAft>
              <a:buFont typeface="Calibri" panose="020F0502020204030204" pitchFamily="34" charset="0"/>
              <a:buNone/>
            </a:pPr>
            <a:r>
              <a:rPr lang="en-US" sz="1600" dirty="0">
                <a:ea typeface="+mn-lt"/>
                <a:cs typeface="+mn-lt"/>
              </a:rPr>
              <a:t>If no eSignature Profile is configured in a Security Policy, the Single Sign-on Profile is used for both SSO login and eSignature</a:t>
            </a:r>
          </a:p>
          <a:p>
            <a:pPr marL="457200" lvl="1" indent="0">
              <a:spcAft>
                <a:spcPts val="1200"/>
              </a:spcAft>
              <a:buFont typeface="Calibri" panose="020F0502020204030204" pitchFamily="34" charset="0"/>
              <a:buNone/>
            </a:pPr>
            <a:r>
              <a:rPr lang="en-US" sz="1600" dirty="0">
                <a:ea typeface="+mn-lt"/>
                <a:cs typeface="+mn-lt"/>
              </a:rPr>
              <a:t>As part of this feature SAML Profiles are renamed to Single Sign-on Profiles</a:t>
            </a:r>
          </a:p>
          <a:p>
            <a:pPr marL="457200" lvl="1" indent="0">
              <a:spcAft>
                <a:spcPts val="1200"/>
              </a:spcAft>
              <a:buFont typeface="Calibri" panose="020F0502020204030204" pitchFamily="34" charset="0"/>
              <a:buNone/>
            </a:pPr>
            <a:endParaRPr lang="en-US" dirty="0"/>
          </a:p>
          <a:p>
            <a:endParaRPr lang="en-US" dirty="0"/>
          </a:p>
        </p:txBody>
      </p:sp>
    </p:spTree>
    <p:extLst>
      <p:ext uri="{BB962C8B-B14F-4D97-AF65-F5344CB8AC3E}">
        <p14:creationId xmlns:p14="http://schemas.microsoft.com/office/powerpoint/2010/main" val="2896557154"/>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fr-FR" dirty="0"/>
              <a:t>Document Migration Mode API Header</a:t>
            </a:r>
            <a:endParaRPr lang="en-US" dirty="0"/>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Users with a </a:t>
            </a:r>
            <a:r>
              <a:rPr lang="en-US" sz="1600" i="1" dirty="0"/>
              <a:t>Security Profile</a:t>
            </a:r>
            <a:r>
              <a:rPr lang="en-US" sz="1600" dirty="0"/>
              <a:t> that includes the new </a:t>
            </a:r>
            <a:r>
              <a:rPr lang="en-US" sz="1600" b="1" i="1" dirty="0"/>
              <a:t>Document Migration</a:t>
            </a:r>
            <a:r>
              <a:rPr lang="en-US" sz="1600" dirty="0"/>
              <a:t> permission can include a </a:t>
            </a:r>
            <a:r>
              <a:rPr lang="en-US" sz="1600" i="1" dirty="0"/>
              <a:t>document migration mode header</a:t>
            </a:r>
            <a:r>
              <a:rPr lang="en-US" sz="1600" dirty="0"/>
              <a:t> in </a:t>
            </a:r>
            <a:r>
              <a:rPr lang="en-US" sz="1600" i="1" dirty="0"/>
              <a:t>bulk API</a:t>
            </a:r>
            <a:r>
              <a:rPr lang="en-US" sz="1600" dirty="0"/>
              <a:t> calls</a:t>
            </a:r>
          </a:p>
          <a:p>
            <a:pPr marL="457200" lvl="1" indent="0">
              <a:spcAft>
                <a:spcPts val="1200"/>
              </a:spcAft>
              <a:buNone/>
            </a:pPr>
            <a:r>
              <a:rPr lang="en-US" sz="1600" dirty="0"/>
              <a:t>This enables Migration Mode during execution of bulk API calls, rather than for the entire Vault</a:t>
            </a:r>
          </a:p>
          <a:p>
            <a:pPr>
              <a:spcBef>
                <a:spcPts val="600"/>
              </a:spcBef>
              <a:spcAft>
                <a:spcPts val="1200"/>
              </a:spcAft>
            </a:pPr>
            <a:r>
              <a:rPr lang="en-US" sz="2000" dirty="0"/>
              <a:t>Business Justification</a:t>
            </a:r>
          </a:p>
          <a:p>
            <a:pPr marL="457200" lvl="1" indent="0">
              <a:spcAft>
                <a:spcPts val="1200"/>
              </a:spcAft>
              <a:buNone/>
            </a:pPr>
            <a:r>
              <a:rPr lang="en-US" sz="1600" dirty="0"/>
              <a:t>Reduces the impact on regular end-user Vault operations like auto-matching processes for EDLs and Legal Holds</a:t>
            </a:r>
          </a:p>
          <a:p>
            <a:pPr>
              <a:spcBef>
                <a:spcPts val="600"/>
              </a:spcBef>
              <a:spcAft>
                <a:spcPts val="1200"/>
              </a:spcAft>
            </a:pPr>
            <a:r>
              <a:rPr lang="en-US" sz="2000" dirty="0"/>
              <a:t>Considerations</a:t>
            </a:r>
          </a:p>
          <a:p>
            <a:pPr marL="457200" lvl="1" indent="0">
              <a:spcAft>
                <a:spcPts val="1200"/>
              </a:spcAft>
              <a:buNone/>
            </a:pPr>
            <a:r>
              <a:rPr lang="en-US" sz="1600" dirty="0"/>
              <a:t>Learn more about the Document Migration Mode API Header in the Vault Developer Portal:</a:t>
            </a:r>
          </a:p>
          <a:p>
            <a:pPr marL="457200" lvl="1" indent="0">
              <a:spcAft>
                <a:spcPts val="1200"/>
              </a:spcAft>
              <a:buNone/>
            </a:pPr>
            <a:r>
              <a:rPr lang="en-US" sz="1400" dirty="0">
                <a:hlinkClick r:id="rId2"/>
              </a:rPr>
              <a:t>https://developer.veevavault.com/rn/20.2/#document-migration-mode-api-header</a:t>
            </a:r>
            <a:endParaRPr lang="en-US" sz="1600" dirty="0"/>
          </a:p>
          <a:p>
            <a:pPr marL="457200" lvl="1" indent="0">
              <a:spcAft>
                <a:spcPts val="1200"/>
              </a:spcAft>
              <a:buNone/>
            </a:pPr>
            <a:r>
              <a:rPr lang="en-US" sz="1600" dirty="0"/>
              <a:t>Learn more about Document Migration Mode in Vault Help:</a:t>
            </a:r>
          </a:p>
          <a:p>
            <a:pPr marL="457200" lvl="1" indent="0">
              <a:spcAft>
                <a:spcPts val="1200"/>
              </a:spcAft>
              <a:buNone/>
            </a:pPr>
            <a:r>
              <a:rPr lang="en-US" sz="1400" dirty="0">
                <a:hlinkClick r:id="rId3"/>
              </a:rPr>
              <a:t>http://vaulthelp.vod309.com/wordpress/admin-user-help/admin-vault-loader/about-document-migration-mode/</a:t>
            </a:r>
            <a:endParaRPr lang="en-US" sz="14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249596519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Document Migration Mode for Vault Loader</a:t>
            </a:r>
          </a:p>
        </p:txBody>
      </p:sp>
      <p:sp>
        <p:nvSpPr>
          <p:cNvPr id="3" name="Content Placeholder 2"/>
          <p:cNvSpPr>
            <a:spLocks noGrp="1"/>
          </p:cNvSpPr>
          <p:nvPr>
            <p:ph idx="1"/>
          </p:nvPr>
        </p:nvSpPr>
        <p:spPr>
          <a:xfrm>
            <a:off x="270275" y="1066800"/>
            <a:ext cx="5243834" cy="4024745"/>
          </a:xfrm>
        </p:spPr>
        <p:txBody>
          <a:bodyPr/>
          <a:lstStyle/>
          <a:p>
            <a:pPr>
              <a:spcBef>
                <a:spcPts val="600"/>
              </a:spcBef>
              <a:spcAft>
                <a:spcPts val="1200"/>
              </a:spcAft>
            </a:pPr>
            <a:r>
              <a:rPr lang="en-US" sz="2000" dirty="0"/>
              <a:t>Overview</a:t>
            </a:r>
          </a:p>
          <a:p>
            <a:pPr marL="457200" lvl="1" indent="0">
              <a:spcAft>
                <a:spcPts val="1200"/>
              </a:spcAft>
              <a:buNone/>
            </a:pPr>
            <a:r>
              <a:rPr lang="en-US" sz="1600" dirty="0"/>
              <a:t>Vault Loader can now perform the Create action for the following Object Types, without placing the entire Vault in Migration Mode</a:t>
            </a:r>
          </a:p>
          <a:p>
            <a:pPr lvl="1"/>
            <a:r>
              <a:rPr lang="en-US" sz="1600" dirty="0"/>
              <a:t>Documents</a:t>
            </a:r>
          </a:p>
          <a:p>
            <a:pPr lvl="1"/>
            <a:r>
              <a:rPr lang="en-US" sz="1600" dirty="0"/>
              <a:t>Document Versions</a:t>
            </a:r>
          </a:p>
          <a:p>
            <a:pPr lvl="1"/>
            <a:r>
              <a:rPr lang="en-US" sz="1600" dirty="0"/>
              <a:t>Document Renditions</a:t>
            </a:r>
          </a:p>
          <a:p>
            <a:pPr lvl="1">
              <a:spcAft>
                <a:spcPts val="1200"/>
              </a:spcAft>
            </a:pPr>
            <a:r>
              <a:rPr lang="en-US" sz="1600"/>
              <a:t>Documents</a:t>
            </a:r>
            <a:r>
              <a:rPr lang="en-US" sz="1600" dirty="0"/>
              <a:t>, Versions, Roles</a:t>
            </a:r>
          </a:p>
          <a:p>
            <a:pPr>
              <a:spcBef>
                <a:spcPts val="600"/>
              </a:spcBef>
              <a:spcAft>
                <a:spcPts val="1200"/>
              </a:spcAft>
            </a:pPr>
            <a:r>
              <a:rPr lang="en-US" sz="2000" dirty="0"/>
              <a:t>Business Justification</a:t>
            </a:r>
          </a:p>
          <a:p>
            <a:pPr marL="457200" lvl="1" indent="0">
              <a:spcAft>
                <a:spcPts val="1200"/>
              </a:spcAft>
              <a:buNone/>
            </a:pPr>
            <a:r>
              <a:rPr lang="en-US" sz="1600" dirty="0"/>
              <a:t>Improves efficiency by removing the need to raise a Product Support ticket to enable and disable Document Migration Mode for a Vault </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grpSp>
        <p:nvGrpSpPr>
          <p:cNvPr id="10" name="Group 9">
            <a:extLst>
              <a:ext uri="{FF2B5EF4-FFF2-40B4-BE49-F238E27FC236}">
                <a16:creationId xmlns:a16="http://schemas.microsoft.com/office/drawing/2014/main" id="{8772F593-7A7B-4E14-AB13-F1446F282061}"/>
              </a:ext>
            </a:extLst>
          </p:cNvPr>
          <p:cNvGrpSpPr/>
          <p:nvPr/>
        </p:nvGrpSpPr>
        <p:grpSpPr>
          <a:xfrm>
            <a:off x="5826947" y="1763316"/>
            <a:ext cx="4606636" cy="3241964"/>
            <a:chOff x="5687291" y="1399310"/>
            <a:chExt cx="4606636" cy="3241964"/>
          </a:xfrm>
        </p:grpSpPr>
        <p:pic>
          <p:nvPicPr>
            <p:cNvPr id="5" name="Picture 4" descr="A screenshot of a cell phone&#10;&#10;Description automatically generated">
              <a:extLst>
                <a:ext uri="{FF2B5EF4-FFF2-40B4-BE49-F238E27FC236}">
                  <a16:creationId xmlns:a16="http://schemas.microsoft.com/office/drawing/2014/main" id="{020923C8-E332-FA41-A57A-7F5881ECB8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7291" y="1399310"/>
              <a:ext cx="4606636" cy="3241964"/>
            </a:xfrm>
            <a:prstGeom prst="rect">
              <a:avLst/>
            </a:prstGeom>
            <a:ln>
              <a:solidFill>
                <a:schemeClr val="tx1"/>
              </a:solidFill>
            </a:ln>
          </p:spPr>
        </p:pic>
        <p:sp>
          <p:nvSpPr>
            <p:cNvPr id="4" name="Arrow: Right 3">
              <a:extLst>
                <a:ext uri="{FF2B5EF4-FFF2-40B4-BE49-F238E27FC236}">
                  <a16:creationId xmlns:a16="http://schemas.microsoft.com/office/drawing/2014/main" id="{BE03DCB8-2D9A-4FDC-9135-4B955413E678}"/>
                </a:ext>
              </a:extLst>
            </p:cNvPr>
            <p:cNvSpPr/>
            <p:nvPr/>
          </p:nvSpPr>
          <p:spPr>
            <a:xfrm>
              <a:off x="6961909" y="3428999"/>
              <a:ext cx="374072" cy="304800"/>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a:extLst>
              <a:ext uri="{FF2B5EF4-FFF2-40B4-BE49-F238E27FC236}">
                <a16:creationId xmlns:a16="http://schemas.microsoft.com/office/drawing/2014/main" id="{87194699-03D5-47BB-B925-013967DD588D}"/>
              </a:ext>
            </a:extLst>
          </p:cNvPr>
          <p:cNvSpPr txBox="1">
            <a:spLocks/>
          </p:cNvSpPr>
          <p:nvPr/>
        </p:nvSpPr>
        <p:spPr>
          <a:xfrm>
            <a:off x="270274" y="5221974"/>
            <a:ext cx="10023653" cy="1448989"/>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Considerations</a:t>
            </a:r>
          </a:p>
          <a:p>
            <a:pPr marL="457200" lvl="1" indent="0">
              <a:spcAft>
                <a:spcPts val="1200"/>
              </a:spcAft>
              <a:buFont typeface="Calibri" panose="020F0502020204030204" pitchFamily="34" charset="0"/>
              <a:buNone/>
            </a:pPr>
            <a:r>
              <a:rPr lang="en-US" sz="1600" dirty="0"/>
              <a:t>The user must have a Permission Set that grants the new </a:t>
            </a:r>
            <a:r>
              <a:rPr lang="en-US" sz="1600" b="1" dirty="0"/>
              <a:t>Document Migration</a:t>
            </a:r>
            <a:r>
              <a:rPr lang="en-US" sz="1600" dirty="0"/>
              <a:t> permission</a:t>
            </a:r>
          </a:p>
          <a:p>
            <a:pPr marL="457200" lvl="1" indent="0">
              <a:spcAft>
                <a:spcPts val="1200"/>
              </a:spcAft>
              <a:buNone/>
            </a:pPr>
            <a:r>
              <a:rPr lang="en-US" sz="1600" dirty="0"/>
              <a:t>There is also a Document Migration Mode parameter (-</a:t>
            </a:r>
            <a:r>
              <a:rPr lang="en-US" sz="1600" dirty="0" err="1"/>
              <a:t>documentmigrationmode</a:t>
            </a:r>
            <a:r>
              <a:rPr lang="en-US" sz="1600" dirty="0"/>
              <a:t>) available for the Vault Loader Command Line tool.</a:t>
            </a:r>
          </a:p>
        </p:txBody>
      </p:sp>
    </p:spTree>
    <p:extLst>
      <p:ext uri="{BB962C8B-B14F-4D97-AF65-F5344CB8AC3E}">
        <p14:creationId xmlns:p14="http://schemas.microsoft.com/office/powerpoint/2010/main" val="556126500"/>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Inbound Component Dependency Validation</a:t>
            </a:r>
          </a:p>
        </p:txBody>
      </p:sp>
      <p:sp>
        <p:nvSpPr>
          <p:cNvPr id="3" name="Content Placeholder 2"/>
          <p:cNvSpPr>
            <a:spLocks noGrp="1"/>
          </p:cNvSpPr>
          <p:nvPr>
            <p:ph idx="1"/>
          </p:nvPr>
        </p:nvSpPr>
        <p:spPr>
          <a:xfrm>
            <a:off x="826624" y="1066800"/>
            <a:ext cx="9602837"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During the Review and Deploy process, Admins can now </a:t>
            </a:r>
          </a:p>
          <a:p>
            <a:pPr lvl="1">
              <a:spcAft>
                <a:spcPts val="1200"/>
              </a:spcAft>
            </a:pPr>
            <a:r>
              <a:rPr lang="en-US" sz="1600" dirty="0"/>
              <a:t>View VPK component dependencies, and which component dependencies are required</a:t>
            </a:r>
          </a:p>
          <a:p>
            <a:pPr lvl="1">
              <a:spcAft>
                <a:spcPts val="1200"/>
              </a:spcAft>
            </a:pPr>
            <a:r>
              <a:rPr lang="en-US" sz="1600" dirty="0"/>
              <a:t>Identify whether the dependent components exist in the inbound package, or the target Vault</a:t>
            </a:r>
          </a:p>
          <a:p>
            <a:pPr lvl="1">
              <a:spcAft>
                <a:spcPts val="1200"/>
              </a:spcAft>
            </a:pPr>
            <a:r>
              <a:rPr lang="en-US" sz="1600" dirty="0"/>
              <a:t>Change the order in which components </a:t>
            </a:r>
            <a:r>
              <a:rPr lang="en-US" sz="1600"/>
              <a:t>are deployed </a:t>
            </a:r>
            <a:r>
              <a:rPr lang="en-US" sz="1600" dirty="0"/>
              <a:t>before executing the deployment process </a:t>
            </a:r>
          </a:p>
          <a:p>
            <a:pPr>
              <a:spcBef>
                <a:spcPts val="600"/>
              </a:spcBef>
              <a:spcAft>
                <a:spcPts val="1200"/>
              </a:spcAft>
            </a:pPr>
            <a:r>
              <a:rPr lang="en-US" sz="2000" dirty="0"/>
              <a:t>Business Justification</a:t>
            </a:r>
          </a:p>
          <a:p>
            <a:pPr marL="457200" lvl="1" indent="0">
              <a:spcAft>
                <a:spcPts val="1200"/>
              </a:spcAft>
              <a:buNone/>
            </a:pPr>
            <a:r>
              <a:rPr lang="en-US" sz="1600" dirty="0"/>
              <a:t>Eliminate the need to iteratively deploy a VPK in order to troubleshoot missing component dependencies one at a time</a:t>
            </a:r>
          </a:p>
          <a:p>
            <a:pPr>
              <a:spcBef>
                <a:spcPts val="600"/>
              </a:spcBef>
              <a:spcAft>
                <a:spcPts val="1200"/>
              </a:spcAft>
            </a:pPr>
            <a:r>
              <a:rPr lang="en-US" sz="2000" dirty="0"/>
              <a:t>Considerations</a:t>
            </a:r>
          </a:p>
          <a:p>
            <a:pPr marL="457200" lvl="1" indent="0">
              <a:spcAft>
                <a:spcPts val="1200"/>
              </a:spcAft>
              <a:buNone/>
            </a:pPr>
            <a:r>
              <a:rPr lang="en-US" sz="1600" dirty="0"/>
              <a:t>Not all component types are supported</a:t>
            </a:r>
          </a:p>
          <a:p>
            <a:pPr marL="457200" lvl="1" indent="0">
              <a:spcAft>
                <a:spcPts val="1200"/>
              </a:spcAft>
              <a:buNone/>
            </a:pPr>
            <a:r>
              <a:rPr lang="en-US" sz="1600" dirty="0"/>
              <a:t>Circular dependencies are not supported</a:t>
            </a:r>
          </a:p>
          <a:p>
            <a:pPr marL="457200" lvl="1" indent="0">
              <a:spcAft>
                <a:spcPts val="1200"/>
              </a:spcAft>
              <a:buNone/>
            </a:pPr>
            <a:r>
              <a:rPr lang="en-US" sz="1600" dirty="0"/>
              <a:t>Refer to </a:t>
            </a:r>
            <a:r>
              <a:rPr lang="en-US" sz="1600" dirty="0">
                <a:hlinkClick r:id="rId2"/>
              </a:rPr>
              <a:t>Vault Help</a:t>
            </a:r>
            <a:r>
              <a:rPr lang="en-US" sz="1600" dirty="0"/>
              <a:t> for more information</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672858219"/>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Re-establish Vault to Vault Connection</a:t>
            </a:r>
          </a:p>
        </p:txBody>
      </p:sp>
      <p:sp>
        <p:nvSpPr>
          <p:cNvPr id="3" name="Content Placeholder 2"/>
          <p:cNvSpPr>
            <a:spLocks noGrp="1"/>
          </p:cNvSpPr>
          <p:nvPr>
            <p:ph idx="1"/>
          </p:nvPr>
        </p:nvSpPr>
        <p:spPr>
          <a:xfrm>
            <a:off x="826624" y="1066800"/>
            <a:ext cx="9915370" cy="2512741"/>
          </a:xfrm>
        </p:spPr>
        <p:txBody>
          <a:bodyPr/>
          <a:lstStyle/>
          <a:p>
            <a:pPr>
              <a:spcBef>
                <a:spcPts val="600"/>
              </a:spcBef>
              <a:spcAft>
                <a:spcPts val="1200"/>
              </a:spcAft>
            </a:pPr>
            <a:r>
              <a:rPr lang="en-US" sz="2000" dirty="0"/>
              <a:t>Overview</a:t>
            </a:r>
          </a:p>
          <a:p>
            <a:pPr marL="457200" lvl="1" indent="0">
              <a:spcAft>
                <a:spcPts val="1200"/>
              </a:spcAft>
              <a:buNone/>
            </a:pPr>
            <a:r>
              <a:rPr lang="en-US" sz="1600" dirty="0"/>
              <a:t>Allows connections to be more easily re-established when a source or target Vault is refreshed, cloned or created</a:t>
            </a:r>
          </a:p>
          <a:p>
            <a:pPr>
              <a:spcBef>
                <a:spcPts val="600"/>
              </a:spcBef>
              <a:spcAft>
                <a:spcPts val="1200"/>
              </a:spcAft>
            </a:pPr>
            <a:r>
              <a:rPr lang="en-US" sz="2000" dirty="0"/>
              <a:t>Business Justification</a:t>
            </a:r>
          </a:p>
          <a:p>
            <a:pPr marL="457200" lvl="1" indent="0">
              <a:spcAft>
                <a:spcPts val="1200"/>
              </a:spcAft>
              <a:buNone/>
            </a:pPr>
            <a:r>
              <a:rPr lang="en-US" sz="1600" dirty="0"/>
              <a:t>Re-establishing a connection will no longer require re-configuration of the components including integration-related components such as </a:t>
            </a:r>
            <a:r>
              <a:rPr lang="en-US" sz="1600" i="1" dirty="0"/>
              <a:t>Integrations, Integration Points </a:t>
            </a:r>
            <a:r>
              <a:rPr lang="en-US" sz="1600" dirty="0"/>
              <a:t>and </a:t>
            </a:r>
            <a:r>
              <a:rPr lang="en-US" sz="1600" i="1" dirty="0"/>
              <a:t>Integration Rules</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lvl="0" algn="ctr">
                        <a:buNone/>
                      </a:pPr>
                      <a:r>
                        <a:rPr lang="en-US" sz="1600" b="1" dirty="0">
                          <a:solidFill>
                            <a:schemeClr val="bg1"/>
                          </a:solidFill>
                        </a:rPr>
                        <a:t>VISIBLE TO</a:t>
                      </a:r>
                      <a:br>
                        <a:rPr lang="en-US" sz="1600" b="1" dirty="0">
                          <a:solidFill>
                            <a:srgbClr val="FFFFFF"/>
                          </a:solidFill>
                        </a:rPr>
                      </a:br>
                      <a:r>
                        <a:rPr lang="en-US" sz="1600" b="1" dirty="0">
                          <a:solidFill>
                            <a:schemeClr val="bg1"/>
                          </a:solidFill>
                        </a:rPr>
                        <a:t>ADMINS ONLY</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4" name="Picture 13">
            <a:extLst>
              <a:ext uri="{FF2B5EF4-FFF2-40B4-BE49-F238E27FC236}">
                <a16:creationId xmlns:a16="http://schemas.microsoft.com/office/drawing/2014/main" id="{3068E942-BF54-4030-B194-7AEDD47C9BF3}"/>
              </a:ext>
            </a:extLst>
          </p:cNvPr>
          <p:cNvPicPr>
            <a:picLocks noChangeAspect="1"/>
          </p:cNvPicPr>
          <p:nvPr/>
        </p:nvPicPr>
        <p:blipFill>
          <a:blip r:embed="rId3"/>
          <a:stretch>
            <a:fillRect/>
          </a:stretch>
        </p:blipFill>
        <p:spPr>
          <a:xfrm>
            <a:off x="4909870" y="3310694"/>
            <a:ext cx="4856763" cy="2956291"/>
          </a:xfrm>
          <a:prstGeom prst="rect">
            <a:avLst/>
          </a:prstGeom>
          <a:ln>
            <a:noFill/>
          </a:ln>
          <a:effectLst>
            <a:outerShdw blurRad="292100" dist="139700" dir="2700000" algn="tl" rotWithShape="0">
              <a:srgbClr val="333333">
                <a:alpha val="65000"/>
              </a:srgbClr>
            </a:outerShdw>
          </a:effectLst>
        </p:spPr>
      </p:pic>
      <p:sp>
        <p:nvSpPr>
          <p:cNvPr id="17" name="Content Placeholder 2">
            <a:extLst>
              <a:ext uri="{FF2B5EF4-FFF2-40B4-BE49-F238E27FC236}">
                <a16:creationId xmlns:a16="http://schemas.microsoft.com/office/drawing/2014/main" id="{23E985B3-C52A-4AA9-9A2D-80F9D1F7FC65}"/>
              </a:ext>
            </a:extLst>
          </p:cNvPr>
          <p:cNvSpPr txBox="1">
            <a:spLocks/>
          </p:cNvSpPr>
          <p:nvPr/>
        </p:nvSpPr>
        <p:spPr>
          <a:xfrm>
            <a:off x="887970" y="3404624"/>
            <a:ext cx="4174684" cy="2260415"/>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Considerations</a:t>
            </a:r>
          </a:p>
          <a:p>
            <a:pPr marL="457200" lvl="1" indent="0">
              <a:spcAft>
                <a:spcPts val="1200"/>
              </a:spcAft>
              <a:buFont typeface="Calibri" panose="020F0502020204030204" pitchFamily="34" charset="0"/>
              <a:buNone/>
            </a:pPr>
            <a:r>
              <a:rPr lang="en-US" sz="1600" dirty="0"/>
              <a:t>User must have the “Manage Connections” permission selected in the Permission Set</a:t>
            </a:r>
          </a:p>
          <a:p>
            <a:pPr marL="457200" lvl="1" indent="0">
              <a:spcAft>
                <a:spcPts val="1200"/>
              </a:spcAft>
              <a:buFont typeface="Calibri" panose="020F0502020204030204" pitchFamily="34" charset="0"/>
              <a:buNone/>
            </a:pPr>
            <a:r>
              <a:rPr lang="en-US" sz="1600" dirty="0"/>
              <a:t>Available for both custom and standard connections</a:t>
            </a:r>
          </a:p>
          <a:p>
            <a:endParaRPr lang="en-US" dirty="0"/>
          </a:p>
        </p:txBody>
      </p:sp>
    </p:spTree>
    <p:extLst>
      <p:ext uri="{BB962C8B-B14F-4D97-AF65-F5344CB8AC3E}">
        <p14:creationId xmlns:p14="http://schemas.microsoft.com/office/powerpoint/2010/main" val="26095392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39764-5678-E347-AB22-4E29746E4B14}"/>
              </a:ext>
            </a:extLst>
          </p:cNvPr>
          <p:cNvSpPr>
            <a:spLocks noGrp="1"/>
          </p:cNvSpPr>
          <p:nvPr>
            <p:ph type="title"/>
          </p:nvPr>
        </p:nvSpPr>
        <p:spPr/>
        <p:txBody>
          <a:bodyPr/>
          <a:lstStyle/>
          <a:p>
            <a:r>
              <a:rPr lang="en-US" sz="3200" dirty="0"/>
              <a:t>Pre-Release Environments</a:t>
            </a:r>
          </a:p>
        </p:txBody>
      </p:sp>
      <p:sp>
        <p:nvSpPr>
          <p:cNvPr id="8" name="Content Placeholder 5">
            <a:extLst>
              <a:ext uri="{FF2B5EF4-FFF2-40B4-BE49-F238E27FC236}">
                <a16:creationId xmlns:a16="http://schemas.microsoft.com/office/drawing/2014/main" id="{988291F8-B01F-2247-833F-1CEDF0D8EC69}"/>
              </a:ext>
            </a:extLst>
          </p:cNvPr>
          <p:cNvSpPr txBox="1">
            <a:spLocks/>
          </p:cNvSpPr>
          <p:nvPr/>
        </p:nvSpPr>
        <p:spPr>
          <a:xfrm>
            <a:off x="826624" y="1219200"/>
            <a:ext cx="10538752" cy="4953000"/>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Starting with 20R1, customers now provision and refresh </a:t>
            </a:r>
            <a:r>
              <a:rPr lang="en-US" u="sng" dirty="0"/>
              <a:t>their own</a:t>
            </a:r>
            <a:br>
              <a:rPr lang="en-US" u="sng" dirty="0"/>
            </a:br>
            <a:r>
              <a:rPr lang="en-US" dirty="0"/>
              <a:t>Pre-Release Vaults</a:t>
            </a:r>
          </a:p>
          <a:p>
            <a:pPr lvl="1">
              <a:lnSpc>
                <a:spcPct val="100000"/>
              </a:lnSpc>
            </a:pPr>
            <a:r>
              <a:rPr lang="en-US" sz="2400" dirty="0"/>
              <a:t>Veeva Operations enables Pre-Release 4-6 weeks ahead of each release</a:t>
            </a:r>
          </a:p>
          <a:p>
            <a:pPr lvl="1">
              <a:lnSpc>
                <a:spcPct val="100000"/>
              </a:lnSpc>
            </a:pPr>
            <a:r>
              <a:rPr lang="en-US" sz="2400" dirty="0"/>
              <a:t>We highly recommend refreshing prior to using the Pre-Release for testing</a:t>
            </a:r>
          </a:p>
          <a:p>
            <a:pPr>
              <a:lnSpc>
                <a:spcPct val="100000"/>
              </a:lnSpc>
              <a:spcBef>
                <a:spcPts val="1200"/>
              </a:spcBef>
            </a:pPr>
            <a:r>
              <a:rPr lang="en-US" dirty="0"/>
              <a:t>See </a:t>
            </a:r>
            <a:r>
              <a:rPr lang="en-US" dirty="0">
                <a:hlinkClick r:id="rId3"/>
              </a:rPr>
              <a:t>Vault Help video</a:t>
            </a:r>
            <a:r>
              <a:rPr lang="en-US" dirty="0"/>
              <a:t> for a walk-through of the creation and refresh process</a:t>
            </a:r>
          </a:p>
          <a:p>
            <a:pPr>
              <a:lnSpc>
                <a:spcPct val="100000"/>
              </a:lnSpc>
              <a:spcBef>
                <a:spcPts val="1200"/>
              </a:spcBef>
            </a:pPr>
            <a:r>
              <a:rPr lang="en-US" dirty="0"/>
              <a:t>Pre-Release Vaults include:</a:t>
            </a:r>
          </a:p>
          <a:p>
            <a:pPr lvl="1">
              <a:lnSpc>
                <a:spcPct val="100000"/>
              </a:lnSpc>
              <a:spcBef>
                <a:spcPts val="1200"/>
              </a:spcBef>
            </a:pPr>
            <a:r>
              <a:rPr lang="en-US" sz="2400" dirty="0"/>
              <a:t>Configuration</a:t>
            </a:r>
          </a:p>
          <a:p>
            <a:pPr lvl="1">
              <a:lnSpc>
                <a:spcPct val="100000"/>
              </a:lnSpc>
              <a:spcBef>
                <a:spcPts val="1200"/>
              </a:spcBef>
            </a:pPr>
            <a:r>
              <a:rPr lang="en-US" sz="2400" dirty="0"/>
              <a:t>Vault Owners</a:t>
            </a:r>
          </a:p>
          <a:p>
            <a:pPr lvl="1">
              <a:lnSpc>
                <a:spcPct val="100000"/>
              </a:lnSpc>
              <a:spcBef>
                <a:spcPts val="1200"/>
              </a:spcBef>
            </a:pPr>
            <a:r>
              <a:rPr lang="en-US" sz="2400" dirty="0"/>
              <a:t>Object Data referenced in configuration rules</a:t>
            </a:r>
          </a:p>
          <a:p>
            <a:pPr lvl="1">
              <a:lnSpc>
                <a:spcPct val="100000"/>
              </a:lnSpc>
              <a:spcBef>
                <a:spcPts val="1200"/>
              </a:spcBef>
            </a:pPr>
            <a:r>
              <a:rPr lang="en-US" sz="2400" b="1" dirty="0"/>
              <a:t>NO</a:t>
            </a:r>
            <a:r>
              <a:rPr lang="en-US" sz="2400" dirty="0"/>
              <a:t> Documents or transactional data</a:t>
            </a:r>
          </a:p>
        </p:txBody>
      </p:sp>
    </p:spTree>
    <p:extLst>
      <p:ext uri="{BB962C8B-B14F-4D97-AF65-F5344CB8AC3E}">
        <p14:creationId xmlns:p14="http://schemas.microsoft.com/office/powerpoint/2010/main" val="4060288153"/>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Spark Integration Rules UI</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Admins can now rapidly configure Spark Messaging integration rules in the Vault UI. Previously, integration rule configuration was only available through MDL. With this feature, Admins can configure integrations much more quickly and easily </a:t>
            </a:r>
          </a:p>
          <a:p>
            <a:pPr>
              <a:spcBef>
                <a:spcPts val="600"/>
              </a:spcBef>
              <a:spcAft>
                <a:spcPts val="1200"/>
              </a:spcAft>
            </a:pPr>
            <a:r>
              <a:rPr lang="en-US" sz="2000" dirty="0"/>
              <a:t>Business Justification</a:t>
            </a:r>
          </a:p>
          <a:p>
            <a:pPr marL="457200" lvl="1" indent="0">
              <a:spcAft>
                <a:spcPts val="1200"/>
              </a:spcAft>
              <a:buNone/>
            </a:pPr>
            <a:r>
              <a:rPr lang="en-US" sz="1600" dirty="0"/>
              <a:t>It addresses the unique requirements for data or documents that should be sent to a target vault in a Spark-based integration, therefore these rules can be configured on the target vault telling the callback what parameters should be used to select the data</a:t>
            </a:r>
          </a:p>
          <a:p>
            <a:pPr>
              <a:spcBef>
                <a:spcPts val="600"/>
              </a:spcBef>
              <a:spcAft>
                <a:spcPts val="1200"/>
              </a:spcAft>
            </a:pPr>
            <a:r>
              <a:rPr lang="en-US" sz="2000" dirty="0"/>
              <a:t>Considerations</a:t>
            </a:r>
          </a:p>
          <a:p>
            <a:pPr marL="457200" lvl="1" indent="0">
              <a:spcAft>
                <a:spcPts val="1200"/>
              </a:spcAft>
              <a:buNone/>
            </a:pPr>
            <a:r>
              <a:rPr lang="en-US" sz="1600" dirty="0"/>
              <a:t>If an admin has the proper Security Profile they will have access to the Integrations Rules configuration screen on the Configuration tab of the Admin area of Vault</a:t>
            </a:r>
          </a:p>
          <a:p>
            <a:pPr marL="457200" lvl="1" indent="0">
              <a:spcAft>
                <a:spcPts val="1200"/>
              </a:spcAft>
              <a:buNone/>
            </a:pPr>
            <a:r>
              <a:rPr lang="en-US" sz="1600" dirty="0"/>
              <a:t>Any configurations made in the Integrations Rules configuration task will be available to developers writing integration code</a:t>
            </a:r>
          </a:p>
          <a:p>
            <a:pPr marL="457200" lvl="1" indent="0">
              <a:spcAft>
                <a:spcPts val="1200"/>
              </a:spcAft>
              <a:buNone/>
            </a:pPr>
            <a:r>
              <a:rPr lang="en-US" sz="1600" dirty="0"/>
              <a:t>Any existing Integrations Rules loaded through MDL will be available in the Integrations Rules configuration task</a:t>
            </a:r>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graphicFrame>
        <p:nvGraphicFramePr>
          <p:cNvPr id="10" name="Table 9">
            <a:extLst>
              <a:ext uri="{FF2B5EF4-FFF2-40B4-BE49-F238E27FC236}">
                <a16:creationId xmlns:a16="http://schemas.microsoft.com/office/drawing/2014/main" id="{8F45BEA8-D6E7-42B8-B2BA-1F741165DBFB}"/>
              </a:ext>
            </a:extLst>
          </p:cNvPr>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2315845"/>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Default Search Context</a:t>
            </a:r>
          </a:p>
        </p:txBody>
      </p:sp>
      <p:sp>
        <p:nvSpPr>
          <p:cNvPr id="3" name="Content Placeholder 2"/>
          <p:cNvSpPr>
            <a:spLocks noGrp="1"/>
          </p:cNvSpPr>
          <p:nvPr>
            <p:ph idx="1"/>
          </p:nvPr>
        </p:nvSpPr>
        <p:spPr>
          <a:xfrm>
            <a:off x="826624" y="1066800"/>
            <a:ext cx="3553219" cy="2797773"/>
          </a:xfrm>
        </p:spPr>
        <p:txBody>
          <a:bodyPr/>
          <a:lstStyle/>
          <a:p>
            <a:pPr>
              <a:spcBef>
                <a:spcPts val="600"/>
              </a:spcBef>
              <a:spcAft>
                <a:spcPts val="1200"/>
              </a:spcAft>
            </a:pPr>
            <a:r>
              <a:rPr lang="en-US" sz="2000" dirty="0"/>
              <a:t>Overview</a:t>
            </a:r>
            <a:endParaRPr lang="en-US" sz="1600" dirty="0"/>
          </a:p>
          <a:p>
            <a:pPr marL="457200" lvl="1" indent="0">
              <a:spcAft>
                <a:spcPts val="1200"/>
              </a:spcAft>
              <a:buNone/>
            </a:pPr>
            <a:r>
              <a:rPr lang="en-US" sz="1600" dirty="0"/>
              <a:t>Administrators can now configure any document tab or object tab to be the </a:t>
            </a:r>
            <a:r>
              <a:rPr lang="en-US" sz="1600" b="1" dirty="0"/>
              <a:t>default</a:t>
            </a:r>
            <a:r>
              <a:rPr lang="en-US" sz="1600" dirty="0"/>
              <a:t> search context</a:t>
            </a:r>
          </a:p>
          <a:p>
            <a:pPr marL="457200" lvl="1" indent="0">
              <a:spcAft>
                <a:spcPts val="1200"/>
              </a:spcAft>
              <a:buNone/>
            </a:pPr>
            <a:r>
              <a:rPr lang="en-US" sz="1600" dirty="0"/>
              <a:t>The default search context is applicable when a user is on a tab that is not searchable: </a:t>
            </a:r>
            <a:r>
              <a:rPr lang="en-US" sz="1600" b="1" dirty="0"/>
              <a:t>Home</a:t>
            </a:r>
            <a:r>
              <a:rPr lang="en-US" sz="1600" dirty="0"/>
              <a:t>, </a:t>
            </a:r>
            <a:r>
              <a:rPr lang="en-US" sz="1600" b="1" dirty="0"/>
              <a:t>Dashboards</a:t>
            </a:r>
            <a:r>
              <a:rPr lang="en-US" sz="1600" dirty="0"/>
              <a:t>, or a web tab</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 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284A704F-278F-4DA3-97B2-B17C3232F3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2523" y="1576644"/>
            <a:ext cx="5977060" cy="2008070"/>
          </a:xfrm>
          <a:prstGeom prst="rect">
            <a:avLst/>
          </a:prstGeom>
          <a:ln>
            <a:solidFill>
              <a:schemeClr val="tx1"/>
            </a:solidFill>
          </a:ln>
        </p:spPr>
      </p:pic>
      <p:sp>
        <p:nvSpPr>
          <p:cNvPr id="12" name="Content Placeholder 2">
            <a:extLst>
              <a:ext uri="{FF2B5EF4-FFF2-40B4-BE49-F238E27FC236}">
                <a16:creationId xmlns:a16="http://schemas.microsoft.com/office/drawing/2014/main" id="{53A600FF-2047-427C-831C-EB03E35C202E}"/>
              </a:ext>
            </a:extLst>
          </p:cNvPr>
          <p:cNvSpPr txBox="1">
            <a:spLocks/>
          </p:cNvSpPr>
          <p:nvPr/>
        </p:nvSpPr>
        <p:spPr>
          <a:xfrm>
            <a:off x="826624" y="3400126"/>
            <a:ext cx="9280392" cy="1127488"/>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Business Justification</a:t>
            </a:r>
          </a:p>
          <a:p>
            <a:pPr marL="457200" lvl="1" indent="0">
              <a:spcAft>
                <a:spcPts val="1200"/>
              </a:spcAft>
              <a:buNone/>
            </a:pPr>
            <a:r>
              <a:rPr lang="en-US" sz="1600" dirty="0"/>
              <a:t>Many customers want to steer users to a </a:t>
            </a:r>
            <a:r>
              <a:rPr lang="en-US" sz="1600" i="1" dirty="0"/>
              <a:t>steady state</a:t>
            </a:r>
            <a:r>
              <a:rPr lang="en-US" sz="1600" dirty="0"/>
              <a:t> document tab when searching documents to prevent users from mistakenly performing processes using in-progress versions</a:t>
            </a:r>
          </a:p>
          <a:p>
            <a:pPr lvl="1">
              <a:spcAft>
                <a:spcPts val="1200"/>
              </a:spcAft>
            </a:pPr>
            <a:r>
              <a:rPr lang="en-US" sz="1600" dirty="0"/>
              <a:t>When users login for the first time, or navigates to a tab that is not searchable (i.e. </a:t>
            </a:r>
            <a:r>
              <a:rPr lang="en-US" sz="1600" i="1" dirty="0"/>
              <a:t>Home</a:t>
            </a:r>
            <a:r>
              <a:rPr lang="en-US" sz="1600" dirty="0"/>
              <a:t> or </a:t>
            </a:r>
            <a:r>
              <a:rPr lang="en-US" sz="1600" i="1" dirty="0"/>
              <a:t>Dashboards</a:t>
            </a:r>
            <a:r>
              <a:rPr lang="en-US" sz="1600" dirty="0"/>
              <a:t>), the Search box context defaults to </a:t>
            </a:r>
            <a:r>
              <a:rPr lang="en-US" sz="1600" i="1" dirty="0"/>
              <a:t>All Documents</a:t>
            </a:r>
            <a:endParaRPr lang="en-US" sz="1600" dirty="0"/>
          </a:p>
          <a:p>
            <a:pPr lvl="1">
              <a:spcAft>
                <a:spcPts val="1200"/>
              </a:spcAft>
            </a:pPr>
            <a:r>
              <a:rPr lang="en-US" sz="1600" dirty="0"/>
              <a:t>This behavior could steer a user toward mistakenly using an in-progress version of a document</a:t>
            </a:r>
          </a:p>
        </p:txBody>
      </p:sp>
      <p:sp>
        <p:nvSpPr>
          <p:cNvPr id="10" name="Rectangle 9">
            <a:extLst>
              <a:ext uri="{FF2B5EF4-FFF2-40B4-BE49-F238E27FC236}">
                <a16:creationId xmlns:a16="http://schemas.microsoft.com/office/drawing/2014/main" id="{F6218470-4391-4DB3-B47B-989929FB07E3}"/>
              </a:ext>
            </a:extLst>
          </p:cNvPr>
          <p:cNvSpPr/>
          <p:nvPr/>
        </p:nvSpPr>
        <p:spPr>
          <a:xfrm>
            <a:off x="6997147" y="1477347"/>
            <a:ext cx="3120887" cy="5038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FDF0E5-A164-4B9B-968B-7DE95FBDEE64}"/>
              </a:ext>
            </a:extLst>
          </p:cNvPr>
          <p:cNvSpPr/>
          <p:nvPr/>
        </p:nvSpPr>
        <p:spPr>
          <a:xfrm>
            <a:off x="4638260" y="1981200"/>
            <a:ext cx="430697" cy="2385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8">
            <a:extLst>
              <a:ext uri="{FF2B5EF4-FFF2-40B4-BE49-F238E27FC236}">
                <a16:creationId xmlns:a16="http://schemas.microsoft.com/office/drawing/2014/main" id="{A32ACD0C-3424-4EE1-BC69-A33BA8A4F77F}"/>
              </a:ext>
            </a:extLst>
          </p:cNvPr>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6" name="Picture 15" descr="Icons_PPT_White_Wrench.png">
            <a:extLst>
              <a:ext uri="{FF2B5EF4-FFF2-40B4-BE49-F238E27FC236}">
                <a16:creationId xmlns:a16="http://schemas.microsoft.com/office/drawing/2014/main" id="{6F701D1E-2034-4783-9D82-737AE03CED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spTree>
    <p:extLst>
      <p:ext uri="{BB962C8B-B14F-4D97-AF65-F5344CB8AC3E}">
        <p14:creationId xmlns:p14="http://schemas.microsoft.com/office/powerpoint/2010/main" val="21768916"/>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Improvements for Long Running Jobs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Vault now clears out jobs that are stalled and do not make progress for three (3) days</a:t>
            </a:r>
          </a:p>
          <a:p>
            <a:pPr>
              <a:spcBef>
                <a:spcPts val="600"/>
              </a:spcBef>
              <a:spcAft>
                <a:spcPts val="1200"/>
              </a:spcAft>
            </a:pPr>
            <a:r>
              <a:rPr lang="en-US" sz="2000" dirty="0"/>
              <a:t>Business Justification</a:t>
            </a:r>
          </a:p>
          <a:p>
            <a:pPr marL="457200" lvl="1" indent="0">
              <a:spcAft>
                <a:spcPts val="1200"/>
              </a:spcAft>
              <a:buNone/>
            </a:pPr>
            <a:r>
              <a:rPr lang="en-US" sz="1600" dirty="0"/>
              <a:t>In past releases, job instances would remain stalled in a </a:t>
            </a:r>
            <a:r>
              <a:rPr lang="en-US" sz="1600" i="1" dirty="0"/>
              <a:t>Running</a:t>
            </a:r>
            <a:r>
              <a:rPr lang="en-US" sz="1600" dirty="0"/>
              <a:t> state for 14 days before getting cleared out</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1355699575"/>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Rename Permission for Mobile Applications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With this release, the label for the "Enable App Store Configuration" permission is changed to</a:t>
            </a:r>
            <a:br>
              <a:rPr lang="en-US" sz="1600" dirty="0"/>
            </a:br>
            <a:r>
              <a:rPr lang="en-US" sz="1600" dirty="0"/>
              <a:t>"Enable Direct Installation"</a:t>
            </a:r>
          </a:p>
          <a:p>
            <a:pPr>
              <a:spcBef>
                <a:spcPts val="600"/>
              </a:spcBef>
              <a:spcAft>
                <a:spcPts val="1200"/>
              </a:spcAft>
            </a:pPr>
            <a:r>
              <a:rPr lang="en-US" sz="2000" dirty="0"/>
              <a:t>Business Justification</a:t>
            </a:r>
          </a:p>
          <a:p>
            <a:pPr marL="457200" lvl="1" indent="0">
              <a:spcAft>
                <a:spcPts val="1200"/>
              </a:spcAft>
              <a:buNone/>
            </a:pPr>
            <a:r>
              <a:rPr lang="en-US" sz="1600" dirty="0"/>
              <a:t>The new label and help text better reflect how that permission works for Vault mobile applications</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5" name="Picture 4">
            <a:extLst>
              <a:ext uri="{FF2B5EF4-FFF2-40B4-BE49-F238E27FC236}">
                <a16:creationId xmlns:a16="http://schemas.microsoft.com/office/drawing/2014/main" id="{9CDC3E3C-C054-894E-9E76-9935B62BF365}"/>
              </a:ext>
            </a:extLst>
          </p:cNvPr>
          <p:cNvPicPr>
            <a:picLocks noChangeAspect="1"/>
          </p:cNvPicPr>
          <p:nvPr/>
        </p:nvPicPr>
        <p:blipFill>
          <a:blip r:embed="rId3"/>
          <a:stretch>
            <a:fillRect/>
          </a:stretch>
        </p:blipFill>
        <p:spPr>
          <a:xfrm>
            <a:off x="5672874" y="4084236"/>
            <a:ext cx="4053019" cy="1602889"/>
          </a:xfrm>
          <a:prstGeom prst="rect">
            <a:avLst/>
          </a:prstGeom>
          <a:ln>
            <a:solidFill>
              <a:schemeClr val="tx1"/>
            </a:solidFill>
          </a:ln>
        </p:spPr>
      </p:pic>
      <p:pic>
        <p:nvPicPr>
          <p:cNvPr id="10" name="Picture 9">
            <a:extLst>
              <a:ext uri="{FF2B5EF4-FFF2-40B4-BE49-F238E27FC236}">
                <a16:creationId xmlns:a16="http://schemas.microsoft.com/office/drawing/2014/main" id="{DBCB837B-7365-DC49-BB34-7C89AE281695}"/>
              </a:ext>
            </a:extLst>
          </p:cNvPr>
          <p:cNvPicPr>
            <a:picLocks noChangeAspect="1"/>
          </p:cNvPicPr>
          <p:nvPr/>
        </p:nvPicPr>
        <p:blipFill>
          <a:blip r:embed="rId4"/>
          <a:stretch>
            <a:fillRect/>
          </a:stretch>
        </p:blipFill>
        <p:spPr>
          <a:xfrm>
            <a:off x="1450006" y="4084237"/>
            <a:ext cx="3782818" cy="1602889"/>
          </a:xfrm>
          <a:prstGeom prst="rect">
            <a:avLst/>
          </a:prstGeom>
          <a:ln>
            <a:solidFill>
              <a:schemeClr val="tx1"/>
            </a:solidFill>
          </a:ln>
        </p:spPr>
      </p:pic>
      <p:sp>
        <p:nvSpPr>
          <p:cNvPr id="12" name="Right Arrow 11">
            <a:extLst>
              <a:ext uri="{FF2B5EF4-FFF2-40B4-BE49-F238E27FC236}">
                <a16:creationId xmlns:a16="http://schemas.microsoft.com/office/drawing/2014/main" id="{15D940DF-FC84-7641-B89F-70B6083C6527}"/>
              </a:ext>
            </a:extLst>
          </p:cNvPr>
          <p:cNvSpPr/>
          <p:nvPr/>
        </p:nvSpPr>
        <p:spPr>
          <a:xfrm>
            <a:off x="5029200" y="4360138"/>
            <a:ext cx="3412273" cy="39527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08CB41-ED74-D842-8DA2-BF9247F98F3C}"/>
              </a:ext>
            </a:extLst>
          </p:cNvPr>
          <p:cNvSpPr txBox="1"/>
          <p:nvPr/>
        </p:nvSpPr>
        <p:spPr>
          <a:xfrm>
            <a:off x="6891454" y="3668756"/>
            <a:ext cx="1683834" cy="294183"/>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600" b="1" dirty="0"/>
              <a:t>Label as of 20R2</a:t>
            </a:r>
            <a:endParaRPr lang="en-US" b="1" dirty="0"/>
          </a:p>
        </p:txBody>
      </p:sp>
      <p:sp>
        <p:nvSpPr>
          <p:cNvPr id="14" name="TextBox 13">
            <a:extLst>
              <a:ext uri="{FF2B5EF4-FFF2-40B4-BE49-F238E27FC236}">
                <a16:creationId xmlns:a16="http://schemas.microsoft.com/office/drawing/2014/main" id="{C7761FAA-98DB-224A-BF54-546DF0E23384}"/>
              </a:ext>
            </a:extLst>
          </p:cNvPr>
          <p:cNvSpPr txBox="1"/>
          <p:nvPr/>
        </p:nvSpPr>
        <p:spPr>
          <a:xfrm>
            <a:off x="2370446" y="3679906"/>
            <a:ext cx="1941937" cy="294183"/>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1600" b="1" dirty="0"/>
              <a:t>Label prior to 20R2</a:t>
            </a:r>
            <a:endParaRPr lang="en-US" b="1" dirty="0"/>
          </a:p>
        </p:txBody>
      </p:sp>
    </p:spTree>
    <p:extLst>
      <p:ext uri="{BB962C8B-B14F-4D97-AF65-F5344CB8AC3E}">
        <p14:creationId xmlns:p14="http://schemas.microsoft.com/office/powerpoint/2010/main" val="931896685"/>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VPK Deployment Order &amp; </a:t>
            </a:r>
            <a:r>
              <a:rPr lang="en-US"/>
              <a:t>Dependency Validation</a:t>
            </a:r>
            <a:endParaRPr lang="en-US" dirty="0"/>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enables Administrators to validate all supported dependencies </a:t>
            </a:r>
            <a:r>
              <a:rPr lang="en-US" sz="1600"/>
              <a:t>and to determine </a:t>
            </a:r>
            <a:r>
              <a:rPr lang="en-US" sz="1600" dirty="0"/>
              <a:t>the correct deployment order prior to deploying the VPK</a:t>
            </a:r>
          </a:p>
          <a:p>
            <a:pPr marL="457200" lvl="1" indent="0">
              <a:spcAft>
                <a:spcPts val="1200"/>
              </a:spcAft>
              <a:buNone/>
            </a:pPr>
            <a:r>
              <a:rPr lang="en-US" sz="1600" dirty="0"/>
              <a:t>The Administrator can now download a validation log that contains all component dependency information, including whether components are required and whether they exist in the package or in the target Vault</a:t>
            </a:r>
          </a:p>
          <a:p>
            <a:pPr>
              <a:spcBef>
                <a:spcPts val="600"/>
              </a:spcBef>
              <a:spcAft>
                <a:spcPts val="1200"/>
              </a:spcAft>
            </a:pPr>
            <a:r>
              <a:rPr lang="en-US" sz="2000" dirty="0"/>
              <a:t>Business Justification</a:t>
            </a:r>
          </a:p>
          <a:p>
            <a:pPr marL="457200" lvl="1" indent="0">
              <a:spcAft>
                <a:spcPts val="1200"/>
              </a:spcAft>
              <a:buNone/>
            </a:pPr>
            <a:r>
              <a:rPr lang="en-US" sz="1600" dirty="0">
                <a:solidFill>
                  <a:srgbClr val="646569">
                    <a:lumMod val="75000"/>
                  </a:srgbClr>
                </a:solidFill>
              </a:rPr>
              <a:t>Troubleshooting is easier and more efficient now that dependencies can be corrected prior to deployment of the VPK Package</a:t>
            </a: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2100374460"/>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Custom Job Processors with the Vault Java SDK</a:t>
            </a:r>
          </a:p>
        </p:txBody>
      </p:sp>
      <p:sp>
        <p:nvSpPr>
          <p:cNvPr id="3" name="Content Placeholder 2"/>
          <p:cNvSpPr>
            <a:spLocks noGrp="1"/>
          </p:cNvSpPr>
          <p:nvPr>
            <p:ph idx="1"/>
          </p:nvPr>
        </p:nvSpPr>
        <p:spPr>
          <a:xfrm>
            <a:off x="826624" y="1066800"/>
            <a:ext cx="9649219"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In this release, the Vault Java SDK now provides the ability to create custom job processors</a:t>
            </a:r>
          </a:p>
          <a:p>
            <a:pPr marL="457200" lvl="1" indent="0">
              <a:spcAft>
                <a:spcPts val="1200"/>
              </a:spcAft>
              <a:buNone/>
            </a:pPr>
            <a:r>
              <a:rPr lang="en-US" sz="1600" dirty="0"/>
              <a:t>After creating a custom job processor and deploying it to your vault, </a:t>
            </a:r>
            <a:r>
              <a:rPr lang="en-US" sz="1600" i="1" dirty="0"/>
              <a:t>SDK Job</a:t>
            </a:r>
            <a:r>
              <a:rPr lang="en-US" sz="1600" dirty="0"/>
              <a:t> will appear as a selectable </a:t>
            </a:r>
            <a:r>
              <a:rPr lang="en-US" sz="1600" i="1" dirty="0"/>
              <a:t>Type</a:t>
            </a:r>
            <a:r>
              <a:rPr lang="en-US" sz="1600" dirty="0"/>
              <a:t> when creating a new job definition from </a:t>
            </a:r>
            <a:r>
              <a:rPr lang="en-US" sz="1600" b="1" dirty="0"/>
              <a:t>Admin</a:t>
            </a:r>
            <a:r>
              <a:rPr lang="en-US" sz="1600" dirty="0"/>
              <a:t> &gt; </a:t>
            </a:r>
            <a:r>
              <a:rPr lang="en-US" sz="1600" b="1" dirty="0"/>
              <a:t>Operations</a:t>
            </a:r>
            <a:r>
              <a:rPr lang="en-US" sz="1600" dirty="0"/>
              <a:t> &gt; </a:t>
            </a:r>
            <a:r>
              <a:rPr lang="en-US" sz="1600" b="1" dirty="0"/>
              <a:t>Job Definitions</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4" name="Picture 3">
            <a:extLst>
              <a:ext uri="{FF2B5EF4-FFF2-40B4-BE49-F238E27FC236}">
                <a16:creationId xmlns:a16="http://schemas.microsoft.com/office/drawing/2014/main" id="{53899A15-99A4-154B-9F6A-223C3FED36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193" y="3428999"/>
            <a:ext cx="4769846" cy="2981739"/>
          </a:xfrm>
          <a:prstGeom prst="rect">
            <a:avLst/>
          </a:prstGeom>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71A1A74A-02F4-E24D-970D-793E1C76F05D}"/>
              </a:ext>
            </a:extLst>
          </p:cNvPr>
          <p:cNvSpPr txBox="1">
            <a:spLocks/>
          </p:cNvSpPr>
          <p:nvPr/>
        </p:nvSpPr>
        <p:spPr>
          <a:xfrm>
            <a:off x="820596" y="2532191"/>
            <a:ext cx="5140961" cy="5410200"/>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Business Justification</a:t>
            </a:r>
          </a:p>
          <a:p>
            <a:pPr marL="457200" lvl="1" indent="0">
              <a:spcAft>
                <a:spcPts val="1200"/>
              </a:spcAft>
              <a:buFont typeface="Calibri" panose="020F0502020204030204" pitchFamily="34" charset="0"/>
              <a:buNone/>
            </a:pPr>
            <a:r>
              <a:rPr lang="en-US" sz="1600" dirty="0"/>
              <a:t>Allows customers to leverage Vault Java SDK to create job types and jobs that perform automated actions that cannot be done with the standard job types in Vault currently</a:t>
            </a:r>
          </a:p>
          <a:p>
            <a:pPr>
              <a:spcBef>
                <a:spcPts val="600"/>
              </a:spcBef>
              <a:spcAft>
                <a:spcPts val="1200"/>
              </a:spcAft>
            </a:pPr>
            <a:r>
              <a:rPr lang="en-US" sz="2000" dirty="0"/>
              <a:t>Considerations</a:t>
            </a:r>
          </a:p>
          <a:p>
            <a:pPr marL="457200" lvl="1" indent="0">
              <a:spcAft>
                <a:spcPts val="1200"/>
              </a:spcAft>
              <a:buFont typeface="Calibri" panose="020F0502020204030204" pitchFamily="34" charset="0"/>
              <a:buNone/>
            </a:pPr>
            <a:r>
              <a:rPr lang="en-US" sz="1600" dirty="0"/>
              <a:t>In addition, Vault extensions such as triggers or actions can execute job processors without a job definition</a:t>
            </a:r>
          </a:p>
          <a:p>
            <a:pPr marL="457200" lvl="1" indent="0">
              <a:spcAft>
                <a:spcPts val="1200"/>
              </a:spcAft>
              <a:buNone/>
            </a:pPr>
            <a:r>
              <a:rPr lang="en-US" sz="1600" dirty="0"/>
              <a:t>"SDK Job" only appears as a selectable type if the job code is set to be configured by admins – if needed, the ability to create a job by admins in the UI can be hidden/restricted</a:t>
            </a:r>
          </a:p>
          <a:p>
            <a:pPr marL="457200" lvl="1" indent="0">
              <a:spcAft>
                <a:spcPts val="1200"/>
              </a:spcAft>
              <a:buNone/>
            </a:pPr>
            <a:r>
              <a:rPr lang="en-US" sz="1600" dirty="0"/>
              <a:t>Every SDK job must have a </a:t>
            </a:r>
            <a:r>
              <a:rPr lang="en-US" sz="1600" dirty="0" err="1"/>
              <a:t>Jobmetadata</a:t>
            </a:r>
            <a:r>
              <a:rPr lang="en-US" sz="1600" dirty="0"/>
              <a:t> component to be run in Vault</a:t>
            </a:r>
          </a:p>
          <a:p>
            <a:pPr marL="457200" lvl="1" indent="0">
              <a:spcAft>
                <a:spcPts val="1200"/>
              </a:spcAft>
              <a:buFont typeface="Calibri" panose="020F0502020204030204" pitchFamily="34" charset="0"/>
              <a:buNone/>
            </a:pPr>
            <a:endParaRPr lang="en-US" sz="1600" dirty="0"/>
          </a:p>
        </p:txBody>
      </p:sp>
    </p:spTree>
    <p:extLst>
      <p:ext uri="{BB962C8B-B14F-4D97-AF65-F5344CB8AC3E}">
        <p14:creationId xmlns:p14="http://schemas.microsoft.com/office/powerpoint/2010/main" val="480432263"/>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84700"/>
            <a:ext cx="10470119" cy="1101213"/>
          </a:xfrm>
        </p:spPr>
        <p:txBody>
          <a:bodyPr/>
          <a:lstStyle/>
          <a:p>
            <a:r>
              <a:rPr lang="en-US" dirty="0"/>
              <a:t>Shared Lookup Fields for Documents</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GB" sz="1600" dirty="0"/>
              <a:t>Admins can now create Lookup type document fields as shared fields. It is also possible to convert existing lookup fields into shared fields</a:t>
            </a:r>
            <a:endParaRPr lang="en-US" sz="1600" dirty="0"/>
          </a:p>
          <a:p>
            <a:pPr>
              <a:spcBef>
                <a:spcPts val="600"/>
              </a:spcBef>
              <a:spcAft>
                <a:spcPts val="1200"/>
              </a:spcAft>
            </a:pPr>
            <a:r>
              <a:rPr lang="en-US" sz="2000" dirty="0"/>
              <a:t>Business Justification</a:t>
            </a:r>
          </a:p>
          <a:p>
            <a:pPr marL="457200" lvl="1" indent="0">
              <a:spcAft>
                <a:spcPts val="1200"/>
              </a:spcAft>
              <a:buNone/>
            </a:pPr>
            <a:r>
              <a:rPr lang="en-US" sz="1600" dirty="0"/>
              <a:t>Prior to this release, document lookup fields that refer to an object reference could not be shared. These lookup fields are often used in DAC rules and sometimes the limit of 5 lookup fields per object reference field would be hit.  Shared fields will help avoid reaching the limit and streamline DAC configurations</a:t>
            </a:r>
          </a:p>
          <a:p>
            <a:pPr>
              <a:spcBef>
                <a:spcPts val="600"/>
              </a:spcBef>
              <a:spcAft>
                <a:spcPts val="1200"/>
              </a:spcAft>
            </a:pPr>
            <a:r>
              <a:rPr lang="en-US" sz="2000" dirty="0"/>
              <a:t>Considerations</a:t>
            </a:r>
          </a:p>
          <a:p>
            <a:pPr marL="457200" lvl="1" indent="0">
              <a:spcAft>
                <a:spcPts val="1200"/>
              </a:spcAft>
              <a:buNone/>
            </a:pPr>
            <a:r>
              <a:rPr lang="en-GB" sz="1600" dirty="0"/>
              <a:t>In order to share a lookup field with a document type, an Admin must ensure the Lookup Object Field is on the same document type or inherited from a parent document type</a:t>
            </a:r>
          </a:p>
          <a:p>
            <a:pPr marL="457200" lvl="1" indent="0">
              <a:spcAft>
                <a:spcPts val="1200"/>
              </a:spcAft>
              <a:buNone/>
            </a:pPr>
            <a:r>
              <a:rPr lang="en-GB" sz="1600" dirty="0"/>
              <a:t>All custom __c lookup fields can be converted to shared fields</a:t>
            </a:r>
            <a:endParaRPr lang="en-US" sz="1600" dirty="0"/>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ADMINS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4"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Configurable</a:t>
            </a:r>
          </a:p>
        </p:txBody>
      </p:sp>
      <p:pic>
        <p:nvPicPr>
          <p:cNvPr id="17" name="Picture 16" descr="Icons_PPT_White_Wrench.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93300" y="53572"/>
            <a:ext cx="757324" cy="757324"/>
          </a:xfrm>
          <a:prstGeom prst="rect">
            <a:avLst/>
          </a:prstGeom>
        </p:spPr>
      </p:pic>
      <p:pic>
        <p:nvPicPr>
          <p:cNvPr id="4" name="Picture 3">
            <a:extLst>
              <a:ext uri="{FF2B5EF4-FFF2-40B4-BE49-F238E27FC236}">
                <a16:creationId xmlns:a16="http://schemas.microsoft.com/office/drawing/2014/main" id="{7B88AEEA-6FB5-8449-BD2A-E053A2C5E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8478" y="4844386"/>
            <a:ext cx="5831662" cy="1580163"/>
          </a:xfrm>
          <a:prstGeom prst="rect">
            <a:avLst/>
          </a:prstGeom>
        </p:spPr>
      </p:pic>
    </p:spTree>
    <p:extLst>
      <p:ext uri="{BB962C8B-B14F-4D97-AF65-F5344CB8AC3E}">
        <p14:creationId xmlns:p14="http://schemas.microsoft.com/office/powerpoint/2010/main" val="3221360582"/>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Display Page X of Y &amp; Datetime in PDF Audit Exports</a:t>
            </a:r>
          </a:p>
        </p:txBody>
      </p:sp>
      <p:sp>
        <p:nvSpPr>
          <p:cNvPr id="3" name="Content Placeholder 2"/>
          <p:cNvSpPr>
            <a:spLocks noGrp="1"/>
          </p:cNvSpPr>
          <p:nvPr>
            <p:ph idx="1"/>
          </p:nvPr>
        </p:nvSpPr>
        <p:spPr>
          <a:xfrm>
            <a:off x="826624" y="1066800"/>
            <a:ext cx="3565040" cy="2922104"/>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adds the following to each page of an audit trail exported to a PDF file:</a:t>
            </a:r>
          </a:p>
          <a:p>
            <a:pPr lvl="1">
              <a:spcAft>
                <a:spcPts val="600"/>
              </a:spcAft>
            </a:pPr>
            <a:r>
              <a:rPr lang="en-US" sz="1600" dirty="0"/>
              <a:t>Total page count</a:t>
            </a:r>
          </a:p>
          <a:p>
            <a:pPr lvl="1">
              <a:spcAft>
                <a:spcPts val="600"/>
              </a:spcAft>
            </a:pPr>
            <a:r>
              <a:rPr lang="en-US" sz="1600" dirty="0"/>
              <a:t>Vault name</a:t>
            </a:r>
          </a:p>
          <a:p>
            <a:pPr lvl="1">
              <a:spcAft>
                <a:spcPts val="600"/>
              </a:spcAft>
            </a:pPr>
            <a:r>
              <a:rPr lang="en-US" sz="1600" dirty="0"/>
              <a:t>Audit trail name </a:t>
            </a:r>
          </a:p>
          <a:p>
            <a:pPr lvl="1">
              <a:spcAft>
                <a:spcPts val="600"/>
              </a:spcAft>
            </a:pPr>
            <a:r>
              <a:rPr lang="en-US" sz="1600" dirty="0"/>
              <a:t>Date and time the audit trail was exported to PDF</a:t>
            </a:r>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
        <p:nvSpPr>
          <p:cNvPr id="13" name="Content Placeholder 2">
            <a:extLst>
              <a:ext uri="{FF2B5EF4-FFF2-40B4-BE49-F238E27FC236}">
                <a16:creationId xmlns:a16="http://schemas.microsoft.com/office/drawing/2014/main" id="{B0501510-4591-4160-B538-5DA6395E1863}"/>
              </a:ext>
            </a:extLst>
          </p:cNvPr>
          <p:cNvSpPr txBox="1">
            <a:spLocks/>
          </p:cNvSpPr>
          <p:nvPr/>
        </p:nvSpPr>
        <p:spPr>
          <a:xfrm>
            <a:off x="826624" y="3988904"/>
            <a:ext cx="3663413" cy="1346358"/>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Business Justification</a:t>
            </a:r>
          </a:p>
          <a:p>
            <a:pPr marL="457200" lvl="1" indent="0">
              <a:spcAft>
                <a:spcPts val="1200"/>
              </a:spcAft>
              <a:buFont typeface="Calibri" panose="020F0502020204030204" pitchFamily="34" charset="0"/>
              <a:buNone/>
            </a:pPr>
            <a:r>
              <a:rPr lang="en-US" sz="1600" dirty="0"/>
              <a:t>These changes to PDF audit exports make them more consistent with PDF report exports</a:t>
            </a:r>
          </a:p>
        </p:txBody>
      </p:sp>
      <p:pic>
        <p:nvPicPr>
          <p:cNvPr id="10" name="Picture 9">
            <a:extLst>
              <a:ext uri="{FF2B5EF4-FFF2-40B4-BE49-F238E27FC236}">
                <a16:creationId xmlns:a16="http://schemas.microsoft.com/office/drawing/2014/main" id="{B38921DE-6898-43E0-A918-E95140BA0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2436" y="1381280"/>
            <a:ext cx="5747927" cy="4043751"/>
          </a:xfrm>
          <a:prstGeom prst="rect">
            <a:avLst/>
          </a:prstGeom>
          <a:ln>
            <a:solidFill>
              <a:schemeClr val="tx1"/>
            </a:solidFill>
          </a:ln>
        </p:spPr>
      </p:pic>
      <p:sp>
        <p:nvSpPr>
          <p:cNvPr id="16" name="Content Placeholder 2">
            <a:extLst>
              <a:ext uri="{FF2B5EF4-FFF2-40B4-BE49-F238E27FC236}">
                <a16:creationId xmlns:a16="http://schemas.microsoft.com/office/drawing/2014/main" id="{013D5AE4-B857-4881-84E2-3882B2627BD9}"/>
              </a:ext>
            </a:extLst>
          </p:cNvPr>
          <p:cNvSpPr txBox="1">
            <a:spLocks/>
          </p:cNvSpPr>
          <p:nvPr/>
        </p:nvSpPr>
        <p:spPr>
          <a:xfrm>
            <a:off x="826624" y="5264163"/>
            <a:ext cx="8787828" cy="2549412"/>
          </a:xfrm>
          <a:prstGeom prst="rect">
            <a:avLst/>
          </a:prstGeom>
        </p:spPr>
        <p:txBody>
          <a:bodyPr vert="horz" wrap="square" lIns="91440" tIns="45720" rIns="91440" bIns="45720" rtlCol="0">
            <a:noAutofit/>
          </a:bodyPr>
          <a:lst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sz="2000" dirty="0"/>
              <a:t>Considerations</a:t>
            </a:r>
          </a:p>
          <a:p>
            <a:pPr marL="457200" lvl="1" indent="0">
              <a:spcAft>
                <a:spcPts val="1200"/>
              </a:spcAft>
              <a:buFont typeface="Calibri" panose="020F0502020204030204" pitchFamily="34" charset="0"/>
              <a:buNone/>
            </a:pPr>
            <a:r>
              <a:rPr lang="en-US" sz="1600" dirty="0"/>
              <a:t>Date and time shown is based on the user’s time zone defined in their user profile</a:t>
            </a:r>
          </a:p>
          <a:p>
            <a:pPr marL="457200" lvl="1" indent="0">
              <a:spcAft>
                <a:spcPts val="1200"/>
              </a:spcAft>
              <a:buFont typeface="Calibri" panose="020F0502020204030204" pitchFamily="34" charset="0"/>
              <a:buNone/>
            </a:pPr>
            <a:endParaRPr lang="en-US" sz="1600" dirty="0"/>
          </a:p>
        </p:txBody>
      </p:sp>
      <p:sp>
        <p:nvSpPr>
          <p:cNvPr id="12" name="Rectangle 11">
            <a:extLst>
              <a:ext uri="{FF2B5EF4-FFF2-40B4-BE49-F238E27FC236}">
                <a16:creationId xmlns:a16="http://schemas.microsoft.com/office/drawing/2014/main" id="{9A128BA9-6E2D-4C36-A6BB-DF70EC67BCFF}"/>
              </a:ext>
            </a:extLst>
          </p:cNvPr>
          <p:cNvSpPr/>
          <p:nvPr/>
        </p:nvSpPr>
        <p:spPr>
          <a:xfrm>
            <a:off x="4579989" y="5247516"/>
            <a:ext cx="2000304" cy="23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85FACC2-6CB2-425C-A8BF-C97915A6F662}"/>
              </a:ext>
            </a:extLst>
          </p:cNvPr>
          <p:cNvSpPr/>
          <p:nvPr/>
        </p:nvSpPr>
        <p:spPr>
          <a:xfrm>
            <a:off x="9902612" y="5247516"/>
            <a:ext cx="577703" cy="23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26267"/>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XML Rendering</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features provides the ability to generate a viewable rendition for XML files</a:t>
            </a:r>
          </a:p>
          <a:p>
            <a:pPr marL="457200" lvl="1" indent="0">
              <a:spcAft>
                <a:spcPts val="1200"/>
              </a:spcAft>
              <a:buNone/>
            </a:pPr>
            <a:r>
              <a:rPr lang="en-US" sz="1600" dirty="0"/>
              <a:t>XML files are rendered in text format</a:t>
            </a:r>
          </a:p>
          <a:p>
            <a:pPr>
              <a:spcBef>
                <a:spcPts val="600"/>
              </a:spcBef>
              <a:spcAft>
                <a:spcPts val="1200"/>
              </a:spcAft>
            </a:pPr>
            <a:r>
              <a:rPr lang="en-US" sz="2000" dirty="0"/>
              <a:t>Business Justification</a:t>
            </a:r>
          </a:p>
          <a:p>
            <a:pPr marL="457200" lvl="1" indent="0">
              <a:spcAft>
                <a:spcPts val="1200"/>
              </a:spcAft>
              <a:buNone/>
            </a:pPr>
            <a:r>
              <a:rPr lang="en-US" sz="1600" dirty="0"/>
              <a:t>Enable customers to review and annotate XML files within Vault</a:t>
            </a:r>
          </a:p>
          <a:p>
            <a:pPr marL="0" indent="0">
              <a:buNone/>
            </a:pPr>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spTree>
    <p:extLst>
      <p:ext uri="{BB962C8B-B14F-4D97-AF65-F5344CB8AC3E}">
        <p14:creationId xmlns:p14="http://schemas.microsoft.com/office/powerpoint/2010/main" val="389337679"/>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48022" y="-1"/>
            <a:ext cx="1450006" cy="6858001"/>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276303" y="70000"/>
            <a:ext cx="10470119" cy="1127488"/>
          </a:xfrm>
        </p:spPr>
        <p:txBody>
          <a:bodyPr/>
          <a:lstStyle/>
          <a:p>
            <a:r>
              <a:rPr lang="en-US" dirty="0"/>
              <a:t>Add Change Type Action to Related Record</a:t>
            </a:r>
          </a:p>
        </p:txBody>
      </p:sp>
      <p:sp>
        <p:nvSpPr>
          <p:cNvPr id="3" name="Content Placeholder 2"/>
          <p:cNvSpPr>
            <a:spLocks noGrp="1"/>
          </p:cNvSpPr>
          <p:nvPr>
            <p:ph idx="1"/>
          </p:nvPr>
        </p:nvSpPr>
        <p:spPr>
          <a:xfrm>
            <a:off x="826624" y="1066800"/>
            <a:ext cx="9915370" cy="5410200"/>
          </a:xfrm>
        </p:spPr>
        <p:txBody>
          <a:bodyPr/>
          <a:lstStyle/>
          <a:p>
            <a:pPr>
              <a:spcBef>
                <a:spcPts val="600"/>
              </a:spcBef>
              <a:spcAft>
                <a:spcPts val="1200"/>
              </a:spcAft>
            </a:pPr>
            <a:r>
              <a:rPr lang="en-US" sz="2000" dirty="0"/>
              <a:t>Overview</a:t>
            </a:r>
          </a:p>
          <a:p>
            <a:pPr marL="457200" lvl="1" indent="0">
              <a:spcAft>
                <a:spcPts val="1200"/>
              </a:spcAft>
              <a:buNone/>
            </a:pPr>
            <a:r>
              <a:rPr lang="en-US" sz="1600" dirty="0"/>
              <a:t>This feature allows users to change the object type of related object records using the Actions menu within related record sections on an object record details page</a:t>
            </a:r>
          </a:p>
          <a:p>
            <a:pPr>
              <a:spcBef>
                <a:spcPts val="600"/>
              </a:spcBef>
              <a:spcAft>
                <a:spcPts val="1200"/>
              </a:spcAft>
            </a:pPr>
            <a:r>
              <a:rPr lang="en-US" sz="2000" dirty="0"/>
              <a:t>Business Justification</a:t>
            </a:r>
          </a:p>
          <a:p>
            <a:pPr marL="457200" lvl="1" indent="0">
              <a:spcAft>
                <a:spcPts val="1200"/>
              </a:spcAft>
              <a:buNone/>
            </a:pPr>
            <a:r>
              <a:rPr lang="en-US" sz="1600" dirty="0"/>
              <a:t>This will streamline the management and correction of related records within the same page layout</a:t>
            </a:r>
          </a:p>
          <a:p>
            <a:r>
              <a:rPr lang="en-US" sz="2000" dirty="0"/>
              <a:t>Considerations</a:t>
            </a:r>
          </a:p>
          <a:p>
            <a:pPr marL="457200" lvl="1" indent="0">
              <a:buNone/>
            </a:pPr>
            <a:r>
              <a:rPr lang="en-US" sz="1600" dirty="0"/>
              <a:t>Requires the related object has more than 1 object type, and the user has edit permissions on the related object</a:t>
            </a:r>
            <a:endParaRPr lang="en-US" sz="1500" dirty="0"/>
          </a:p>
          <a:p>
            <a:pPr marL="457200" lvl="1" indent="0">
              <a:buNone/>
            </a:pPr>
            <a:endParaRPr lang="en-US" sz="1500" dirty="0"/>
          </a:p>
          <a:p>
            <a:endParaRPr lang="en-US" dirty="0"/>
          </a:p>
        </p:txBody>
      </p:sp>
      <p:sp>
        <p:nvSpPr>
          <p:cNvPr id="6" name="TextBox 18"/>
          <p:cNvSpPr txBox="1"/>
          <p:nvPr/>
        </p:nvSpPr>
        <p:spPr>
          <a:xfrm>
            <a:off x="10748022" y="694287"/>
            <a:ext cx="145000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Automatic</a:t>
            </a:r>
          </a:p>
        </p:txBody>
      </p:sp>
      <p:graphicFrame>
        <p:nvGraphicFramePr>
          <p:cNvPr id="7" name="Table 6"/>
          <p:cNvGraphicFramePr>
            <a:graphicFrameLocks noGrp="1"/>
          </p:cNvGraphicFramePr>
          <p:nvPr/>
        </p:nvGraphicFramePr>
        <p:xfrm>
          <a:off x="10748022" y="5571109"/>
          <a:ext cx="1443978" cy="853440"/>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27504">
                <a:tc>
                  <a:txBody>
                    <a:bodyPr/>
                    <a:lstStyle/>
                    <a:p>
                      <a:pPr algn="ctr"/>
                      <a:r>
                        <a:rPr lang="en-US" sz="1200" dirty="0">
                          <a:solidFill>
                            <a:srgbClr val="FFFFFF"/>
                          </a:solidFill>
                        </a:rPr>
                        <a:t>Default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906">
                <a:tc>
                  <a:txBody>
                    <a:bodyPr/>
                    <a:lstStyle/>
                    <a:p>
                      <a:pPr algn="ctr"/>
                      <a:r>
                        <a:rPr lang="en-US" sz="1600" b="1" dirty="0">
                          <a:solidFill>
                            <a:schemeClr val="bg1"/>
                          </a:solidFill>
                        </a:rPr>
                        <a:t>VISIBLE TO</a:t>
                      </a:r>
                      <a:br>
                        <a:rPr lang="en-US" sz="1600" b="1" dirty="0">
                          <a:solidFill>
                            <a:schemeClr val="bg1"/>
                          </a:solidFill>
                        </a:rPr>
                      </a:br>
                      <a:r>
                        <a:rPr lang="en-US" sz="1600" b="1" dirty="0">
                          <a:solidFill>
                            <a:schemeClr val="bg1"/>
                          </a:solidFill>
                        </a:rPr>
                        <a:t>ALL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0748022" y="4710368"/>
          <a:ext cx="1443978" cy="624894"/>
        </p:xfrm>
        <a:graphic>
          <a:graphicData uri="http://schemas.openxmlformats.org/drawingml/2006/table">
            <a:tbl>
              <a:tblPr firstRow="1" bandRow="1">
                <a:effectLst/>
                <a:tableStyleId>{21E4AEA4-8DFA-4A89-87EB-49C32662AFE0}</a:tableStyleId>
              </a:tblPr>
              <a:tblGrid>
                <a:gridCol w="1443978">
                  <a:extLst>
                    <a:ext uri="{9D8B030D-6E8A-4147-A177-3AD203B41FA5}">
                      <a16:colId xmlns:a16="http://schemas.microsoft.com/office/drawing/2014/main" val="20000"/>
                    </a:ext>
                  </a:extLst>
                </a:gridCol>
              </a:tblGrid>
              <a:tr h="289614">
                <a:tc>
                  <a:txBody>
                    <a:bodyPr/>
                    <a:lstStyle/>
                    <a:p>
                      <a:pPr algn="ctr"/>
                      <a:r>
                        <a:rPr lang="en-US" sz="1200" dirty="0">
                          <a:solidFill>
                            <a:srgbClr val="FFFFFF"/>
                          </a:solidFill>
                        </a:rPr>
                        <a:t>Feature</a:t>
                      </a:r>
                      <a:r>
                        <a:rPr lang="en-US" sz="1200" baseline="0" dirty="0">
                          <a:solidFill>
                            <a:srgbClr val="FFFFFF"/>
                          </a:solidFill>
                        </a:rPr>
                        <a:t> </a:t>
                      </a:r>
                      <a:r>
                        <a:rPr lang="en-US" sz="1200" dirty="0">
                          <a:solidFill>
                            <a:srgbClr val="FFFFFF"/>
                          </a:solidFill>
                        </a:rPr>
                        <a:t>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9614">
                <a:tc>
                  <a:txBody>
                    <a:bodyPr/>
                    <a:lstStyle/>
                    <a:p>
                      <a:pPr algn="ctr"/>
                      <a:r>
                        <a:rPr lang="en-US" sz="1600" b="1"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Icons_PPT_White_ThumbsU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8814" y="63550"/>
            <a:ext cx="722394" cy="722394"/>
          </a:xfrm>
          <a:prstGeom prst="rect">
            <a:avLst/>
          </a:prstGeom>
        </p:spPr>
      </p:pic>
      <p:pic>
        <p:nvPicPr>
          <p:cNvPr id="13" name="Picture 12">
            <a:extLst>
              <a:ext uri="{FF2B5EF4-FFF2-40B4-BE49-F238E27FC236}">
                <a16:creationId xmlns:a16="http://schemas.microsoft.com/office/drawing/2014/main" id="{5484E268-25CD-4825-A825-45D7E1624F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719" y="3832145"/>
            <a:ext cx="4586562" cy="2592404"/>
          </a:xfrm>
          <a:prstGeom prst="rect">
            <a:avLst/>
          </a:prstGeom>
          <a:ln>
            <a:solidFill>
              <a:schemeClr val="tx1"/>
            </a:solidFill>
          </a:ln>
        </p:spPr>
      </p:pic>
    </p:spTree>
    <p:extLst>
      <p:ext uri="{BB962C8B-B14F-4D97-AF65-F5344CB8AC3E}">
        <p14:creationId xmlns:p14="http://schemas.microsoft.com/office/powerpoint/2010/main" val="315166064"/>
      </p:ext>
    </p:extLst>
  </p:cSld>
  <p:clrMapOvr>
    <a:masterClrMapping/>
  </p:clrMapOvr>
  <p:transition>
    <p:fade/>
  </p:transition>
</p:sld>
</file>

<file path=ppt/theme/theme1.xml><?xml version="1.0" encoding="utf-8"?>
<a:theme xmlns:a="http://schemas.openxmlformats.org/drawingml/2006/main" name="Veeva Template (external)">
  <a:themeElements>
    <a:clrScheme name="Veeva template colors">
      <a:dk1>
        <a:srgbClr val="646569"/>
      </a:dk1>
      <a:lt1>
        <a:sysClr val="window" lastClr="FFFFFF"/>
      </a:lt1>
      <a:dk2>
        <a:srgbClr val="FF9E16"/>
      </a:dk2>
      <a:lt2>
        <a:srgbClr val="E7E6E6"/>
      </a:lt2>
      <a:accent1>
        <a:srgbClr val="FF9E16"/>
      </a:accent1>
      <a:accent2>
        <a:srgbClr val="8B8C8E"/>
      </a:accent2>
      <a:accent3>
        <a:srgbClr val="4F86A0"/>
      </a:accent3>
      <a:accent4>
        <a:srgbClr val="63A70A"/>
      </a:accent4>
      <a:accent5>
        <a:srgbClr val="DD5F13"/>
      </a:accent5>
      <a:accent6>
        <a:srgbClr val="61B4E4"/>
      </a:accent6>
      <a:hlink>
        <a:srgbClr val="FF9E16"/>
      </a:hlink>
      <a:folHlink>
        <a:srgbClr val="B4B4B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R="0" indent="-182880" algn="l" defTabSz="914400" rtl="0" eaLnBrk="1" fontAlgn="auto" latinLnBrk="0" hangingPunct="1">
          <a:lnSpc>
            <a:spcPct val="80000"/>
          </a:lnSpc>
          <a:spcBef>
            <a:spcPts val="1200"/>
          </a:spcBef>
          <a:spcAft>
            <a:spcPts val="0"/>
          </a:spcAft>
          <a:buClr>
            <a:schemeClr val="tx2"/>
          </a:buClr>
          <a:buSzTx/>
          <a:buFont typeface="Arial" panose="020B0604020202020204" pitchFamily="34" charset="0"/>
          <a:buChar char="•"/>
          <a:tabLst/>
          <a:defRPr dirty="0" smtClean="0"/>
        </a:defPPr>
      </a:lstStyle>
    </a:txDef>
  </a:objectDefaults>
  <a:extraClrSchemeLst/>
  <a:extLst>
    <a:ext uri="{05A4C25C-085E-4340-85A3-A5531E510DB2}">
      <thm15:themeFamily xmlns:thm15="http://schemas.microsoft.com/office/thememl/2012/main" name="Presentation2" id="{80720049-D95A-F44C-907D-EB916E797A55}" vid="{446FD7B2-EF62-754F-8126-C8057057E0AA}"/>
    </a:ext>
  </a:extLst>
</a:theme>
</file>

<file path=ppt/theme/theme2.xml><?xml version="1.0" encoding="utf-8"?>
<a:theme xmlns:a="http://schemas.openxmlformats.org/drawingml/2006/main" name="Veeva Template_AMWEdit_with color options_11.07.16">
  <a:themeElements>
    <a:clrScheme name="Veeva color palette">
      <a:dk1>
        <a:srgbClr val="646569"/>
      </a:dk1>
      <a:lt1>
        <a:sysClr val="window" lastClr="FFFFFF"/>
      </a:lt1>
      <a:dk2>
        <a:srgbClr val="FF9E16"/>
      </a:dk2>
      <a:lt2>
        <a:srgbClr val="E7E6E6"/>
      </a:lt2>
      <a:accent1>
        <a:srgbClr val="DD5F13"/>
      </a:accent1>
      <a:accent2>
        <a:srgbClr val="8B8C8E"/>
      </a:accent2>
      <a:accent3>
        <a:srgbClr val="FF9E16"/>
      </a:accent3>
      <a:accent4>
        <a:srgbClr val="4F86A0"/>
      </a:accent4>
      <a:accent5>
        <a:srgbClr val="63A70A"/>
      </a:accent5>
      <a:accent6>
        <a:srgbClr val="61B4E4"/>
      </a:accent6>
      <a:hlink>
        <a:srgbClr val="FF9E16"/>
      </a:hlink>
      <a:folHlink>
        <a:srgbClr val="B4B4B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R="0" indent="-182880" algn="l" defTabSz="914400" rtl="0" eaLnBrk="1" fontAlgn="auto" latinLnBrk="0" hangingPunct="1">
          <a:lnSpc>
            <a:spcPct val="80000"/>
          </a:lnSpc>
          <a:spcBef>
            <a:spcPts val="1200"/>
          </a:spcBef>
          <a:spcAft>
            <a:spcPts val="0"/>
          </a:spcAft>
          <a:buClr>
            <a:schemeClr val="tx2"/>
          </a:buClr>
          <a:buSzTx/>
          <a:buFont typeface="Arial" panose="020B0604020202020204" pitchFamily="34" charset="0"/>
          <a:buChar char="•"/>
          <a:tabLst/>
          <a:defRPr dirty="0" smtClean="0"/>
        </a:defPPr>
      </a:lstStyle>
    </a:txDef>
  </a:objectDefaults>
  <a:extraClrSchemeLst/>
  <a:extLst>
    <a:ext uri="{05A4C25C-085E-4340-85A3-A5531E510DB2}">
      <thm15:themeFamily xmlns:thm15="http://schemas.microsoft.com/office/thememl/2012/main" name="Presentation2" id="{1005E94A-99EE-4EC0-B0D3-A7D1760F5D83}" vid="{DC66AB21-3434-4998-87AC-0144495F9E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2f0d489-75be-422d-9703-ad89ceb4524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9774F2B44F944F8FEB26F45F01CF2D" ma:contentTypeVersion="6" ma:contentTypeDescription="Create a new document." ma:contentTypeScope="" ma:versionID="8d3c2fba29545e40968e705bbad76b88">
  <xsd:schema xmlns:xsd="http://www.w3.org/2001/XMLSchema" xmlns:xs="http://www.w3.org/2001/XMLSchema" xmlns:p="http://schemas.microsoft.com/office/2006/metadata/properties" xmlns:ns2="12f0d489-75be-422d-9703-ad89ceb45249" xmlns:ns3="55f12c22-d3ba-4d14-b8dd-c850541632d2" targetNamespace="http://schemas.microsoft.com/office/2006/metadata/properties" ma:root="true" ma:fieldsID="ee14ea6ba055a0bc0694bd2d93b6dd18" ns2:_="" ns3:_="">
    <xsd:import namespace="12f0d489-75be-422d-9703-ad89ceb45249"/>
    <xsd:import namespace="55f12c22-d3ba-4d14-b8dd-c850541632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0d489-75be-422d-9703-ad89ceb452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f12c22-d3ba-4d14-b8dd-c850541632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2A0C4F-D2CE-4EF8-9837-622A6843ABC7}">
  <ds:schemaRefs>
    <ds:schemaRef ds:uri="http://schemas.microsoft.com/office/2006/metadata/properties"/>
    <ds:schemaRef ds:uri="http://schemas.openxmlformats.org/package/2006/metadata/core-properties"/>
    <ds:schemaRef ds:uri="12f0d489-75be-422d-9703-ad89ceb45249"/>
    <ds:schemaRef ds:uri="http://schemas.microsoft.com/office/infopath/2007/PartnerControls"/>
    <ds:schemaRef ds:uri="http://schemas.microsoft.com/office/2006/documentManagement/types"/>
    <ds:schemaRef ds:uri="http://purl.org/dc/elements/1.1/"/>
    <ds:schemaRef ds:uri="http://purl.org/dc/dcmitype/"/>
    <ds:schemaRef ds:uri="55f12c22-d3ba-4d14-b8dd-c850541632d2"/>
    <ds:schemaRef ds:uri="http://www.w3.org/XML/1998/namespace"/>
    <ds:schemaRef ds:uri="http://purl.org/dc/terms/"/>
  </ds:schemaRefs>
</ds:datastoreItem>
</file>

<file path=customXml/itemProps2.xml><?xml version="1.0" encoding="utf-8"?>
<ds:datastoreItem xmlns:ds="http://schemas.openxmlformats.org/officeDocument/2006/customXml" ds:itemID="{0470536F-E1A8-4E06-837D-506DF9F72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0d489-75be-422d-9703-ad89ceb45249"/>
    <ds:schemaRef ds:uri="55f12c22-d3ba-4d14-b8dd-c850541632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D4CB52-DAC5-4DA1-8E29-F07B4CF8D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(external facing) - Veeva Powerpoint Core Base (4)</Template>
  <TotalTime>27860</TotalTime>
  <Words>11081</Words>
  <Application>Microsoft Office PowerPoint</Application>
  <PresentationFormat>Widescreen</PresentationFormat>
  <Paragraphs>1576</Paragraphs>
  <Slides>118</Slides>
  <Notes>72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118</vt:i4>
      </vt:variant>
    </vt:vector>
  </HeadingPairs>
  <TitlesOfParts>
    <vt:vector size="124" baseType="lpstr">
      <vt:lpstr>Arial</vt:lpstr>
      <vt:lpstr>Calibri</vt:lpstr>
      <vt:lpstr>Calibri Light</vt:lpstr>
      <vt:lpstr>Wingdings</vt:lpstr>
      <vt:lpstr>Veeva Template (external)</vt:lpstr>
      <vt:lpstr>Veeva Template_AMWEdit_with color options_11.07.16</vt:lpstr>
      <vt:lpstr>20R2  Release Clinical  Preview and Planning </vt:lpstr>
      <vt:lpstr>Vault Clinical 20R2 Presenters</vt:lpstr>
      <vt:lpstr>Foreword</vt:lpstr>
      <vt:lpstr>Interact With Us!</vt:lpstr>
      <vt:lpstr>Planning for the 20R2 Release</vt:lpstr>
      <vt:lpstr>Logistics</vt:lpstr>
      <vt:lpstr>20R2 Release Calendar</vt:lpstr>
      <vt:lpstr>Early POD Upgrade Schedule</vt:lpstr>
      <vt:lpstr>Pre-Release Environments</vt:lpstr>
      <vt:lpstr>Pre-Release Environments</vt:lpstr>
      <vt:lpstr>Validation &amp; Supporting Docs</vt:lpstr>
      <vt:lpstr>20R2 Go Live</vt:lpstr>
      <vt:lpstr>20R2 Release Webinar Series</vt:lpstr>
      <vt:lpstr>Announcements</vt:lpstr>
      <vt:lpstr>Notification Emails from Veeva</vt:lpstr>
      <vt:lpstr>20R2 Developer Release Deep Dive</vt:lpstr>
      <vt:lpstr>PowerPoint Presentation</vt:lpstr>
      <vt:lpstr>Feature Enablement Detail</vt:lpstr>
      <vt:lpstr>Clinical Roadmap Themes &amp; Key Takeaways from 20R2</vt:lpstr>
      <vt:lpstr>20R2 Clinical Roadmap Themes</vt:lpstr>
      <vt:lpstr>Key Takeaways from 20R2</vt:lpstr>
      <vt:lpstr>Optimized Engagement</vt:lpstr>
      <vt:lpstr>Investigator Initiated Studies in Vault Clinical Operations</vt:lpstr>
      <vt:lpstr>Archive TMF User Action &amp; Snapshot</vt:lpstr>
      <vt:lpstr>Archive: Snapshot CrossLink Documents</vt:lpstr>
      <vt:lpstr>Archive TMF Security</vt:lpstr>
      <vt:lpstr>Archived Document Security Enhancements</vt:lpstr>
      <vt:lpstr>Archived Document Security Enhancements</vt:lpstr>
      <vt:lpstr>PowerPoint Presentation</vt:lpstr>
      <vt:lpstr>Collaborative Authoring Resource Hub</vt:lpstr>
      <vt:lpstr>Save Version to Vault Without Ending Collaboration Session</vt:lpstr>
      <vt:lpstr>Save Version to Vault Without Ending Collaboration Session</vt:lpstr>
      <vt:lpstr>Save Version to Vault Without Ending Collaboration Session</vt:lpstr>
      <vt:lpstr>Collaborative Authoring – Alert Box for Documents Being Edited</vt:lpstr>
      <vt:lpstr>Milestone Evolution &amp; Standard Metrics</vt:lpstr>
      <vt:lpstr>Configure Auto-Open Safelist for  Vault File Manager (VFM)</vt:lpstr>
      <vt:lpstr>Configure Auto-Open Safelist for Vault File Manager (VFM)</vt:lpstr>
      <vt:lpstr>EDL Item Upload Visibility Update</vt:lpstr>
      <vt:lpstr>Streamlined Clinical Processes</vt:lpstr>
      <vt:lpstr>RBSM: Clinical Risk Assessments</vt:lpstr>
      <vt:lpstr>RBSM: Clinical Risk Assessments</vt:lpstr>
      <vt:lpstr>RBSM: Clinical Risk Assessments</vt:lpstr>
      <vt:lpstr>PowerPoint Presentation</vt:lpstr>
      <vt:lpstr>EDL Automation for  Study Personnel, Organizations &amp; Products</vt:lpstr>
      <vt:lpstr>EDL Item Upload Visibility Update</vt:lpstr>
      <vt:lpstr>PowerPoint Presentation</vt:lpstr>
      <vt:lpstr>Pre-Save Field Defaulting</vt:lpstr>
      <vt:lpstr>Auto-Number Envelope Record for  Multi-Document Workflow</vt:lpstr>
      <vt:lpstr>Individual Audit Filters</vt:lpstr>
      <vt:lpstr>Minimum Match Logic: Strict Matching</vt:lpstr>
      <vt:lpstr>Payments: Generate Payable Items User Action</vt:lpstr>
      <vt:lpstr>Unify Clinical Operations</vt:lpstr>
      <vt:lpstr>Site Connect: Site Packages</vt:lpstr>
      <vt:lpstr>Simple TMF Transfer</vt:lpstr>
      <vt:lpstr>Rule Set Override</vt:lpstr>
      <vt:lpstr>PowerPoint Presentation</vt:lpstr>
      <vt:lpstr>Vault Clinical Docs Update</vt:lpstr>
      <vt:lpstr>Object &amp; Multi-Document Workflows: Invoke Record Action via a System Action Step</vt:lpstr>
      <vt:lpstr>Variables for Multi-Document and  Object Workflows</vt:lpstr>
      <vt:lpstr>Multi-Document Workflow: Execute Entry Action &amp; Entry Criteria When Canceling Workflows or Removing Documents</vt:lpstr>
      <vt:lpstr>Additional Operators for Document Lifecycle State Entry Actions, User Actions &amp; Entry Criteria</vt:lpstr>
      <vt:lpstr>Add Copy Record Action to Related Record</vt:lpstr>
      <vt:lpstr>Auto-Place Brought Image Forward Annotations</vt:lpstr>
      <vt:lpstr>Yuzu – CTN Enhancements</vt:lpstr>
      <vt:lpstr>Constrain Object Reference Search</vt:lpstr>
      <vt:lpstr>Allow Inclusion of KeyInfo in SAML Requests</vt:lpstr>
      <vt:lpstr>Clinical Operations Data Model Changes</vt:lpstr>
      <vt:lpstr>Components added for Simple Transfer </vt:lpstr>
      <vt:lpstr>Components added for Simple Transfer </vt:lpstr>
      <vt:lpstr>Components added for Site Packages</vt:lpstr>
      <vt:lpstr>Informed Decisions</vt:lpstr>
      <vt:lpstr>Or Filter Logic</vt:lpstr>
      <vt:lpstr>Or Filter Logic</vt:lpstr>
      <vt:lpstr>Include Prompts with Filters in Report Builder</vt:lpstr>
      <vt:lpstr>PowerPoint Presentation</vt:lpstr>
      <vt:lpstr>PowerPoint Presentation</vt:lpstr>
      <vt:lpstr>Atomic Security for Documents:  Active Workflow Actions</vt:lpstr>
      <vt:lpstr>Atomic Security for Documents:  Lifecycle User Actions</vt:lpstr>
      <vt:lpstr>Additional Platform Features</vt:lpstr>
      <vt:lpstr>Notification Preferences</vt:lpstr>
      <vt:lpstr>Domain Users: Add Vaults in CSV Export</vt:lpstr>
      <vt:lpstr>Unified Navigation Behavior when Clicking Object References in Document Fields</vt:lpstr>
      <vt:lpstr>Long Text Field Enhancements</vt:lpstr>
      <vt:lpstr>Sharing Settings UI Enhancements for Objects</vt:lpstr>
      <vt:lpstr>Separate SAML SSO Configuration for Login &amp; eSignature</vt:lpstr>
      <vt:lpstr>Document Migration Mode API Header</vt:lpstr>
      <vt:lpstr>Document Migration Mode for Vault Loader</vt:lpstr>
      <vt:lpstr>Inbound Component Dependency Validation</vt:lpstr>
      <vt:lpstr>Re-establish Vault to Vault Connection</vt:lpstr>
      <vt:lpstr>Spark Integration Rules UI</vt:lpstr>
      <vt:lpstr>Default Search Context</vt:lpstr>
      <vt:lpstr>Improvements for Long Running Jobs</vt:lpstr>
      <vt:lpstr>Rename Permission for Mobile Applications</vt:lpstr>
      <vt:lpstr>VPK Deployment Order &amp; Dependency Validation</vt:lpstr>
      <vt:lpstr>Custom Job Processors with the Vault Java SDK</vt:lpstr>
      <vt:lpstr>Shared Lookup Fields for Documents</vt:lpstr>
      <vt:lpstr>Display Page X of Y &amp; Datetime in PDF Audit Exports</vt:lpstr>
      <vt:lpstr>XML Rendering</vt:lpstr>
      <vt:lpstr>Add Change Type Action to Related Record</vt:lpstr>
      <vt:lpstr>Auto-Place Brought Image Forward Annotations</vt:lpstr>
      <vt:lpstr>Change to Maximum Length for Link Field</vt:lpstr>
      <vt:lpstr>Enhanced Document Number &amp; ID Pattern Search</vt:lpstr>
      <vt:lpstr>Indicate When Annotations Hidden by Filters</vt:lpstr>
      <vt:lpstr>Support Priority Multi-Document Workflow Fields in Reports</vt:lpstr>
      <vt:lpstr>Audit Captures Source Record ID in Copy</vt:lpstr>
      <vt:lpstr>Default Profile Image for System User</vt:lpstr>
      <vt:lpstr>Enablement Change – Localize Vault to Dutch</vt:lpstr>
      <vt:lpstr>Full EDL Job Match</vt:lpstr>
      <vt:lpstr>Localize Vault to Hungarian</vt:lpstr>
      <vt:lpstr>Move Merge Anchors to Create Anchor Tool</vt:lpstr>
      <vt:lpstr>Platform Data Model Changes </vt:lpstr>
      <vt:lpstr>Restore Resizing to Annotation Comments Field</vt:lpstr>
      <vt:lpstr>State Change Job Improvements</vt:lpstr>
      <vt:lpstr>Vault File Manager: Check In &amp; Check Out Enhancements</vt:lpstr>
      <vt:lpstr>CJK Optimized Record Search</vt:lpstr>
      <vt:lpstr>Additional Information</vt:lpstr>
      <vt:lpstr>Best Practices for Managing Vault Releases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Anne Rudick-Lowe</dc:creator>
  <cp:lastModifiedBy>Niina Rodrigues</cp:lastModifiedBy>
  <cp:revision>365</cp:revision>
  <cp:lastPrinted>2020-07-05T18:03:07Z</cp:lastPrinted>
  <dcterms:created xsi:type="dcterms:W3CDTF">2020-03-02T13:05:14Z</dcterms:created>
  <dcterms:modified xsi:type="dcterms:W3CDTF">2020-07-15T00:12:47Z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0x010100D39774F2B44F944F8FEB26F45F01CF2D</vt:lpwstr>
  </property>
</Properties>
</file>