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0"/>
  </p:notesMasterIdLst>
  <p:handoutMasterIdLst>
    <p:handoutMasterId r:id="rId131"/>
  </p:handoutMasterIdLst>
  <p:sldIdLst>
    <p:sldId id="257" r:id="rId2"/>
    <p:sldId id="259" r:id="rId3"/>
    <p:sldId id="261" r:id="rId4"/>
    <p:sldId id="262" r:id="rId5"/>
    <p:sldId id="729" r:id="rId6"/>
    <p:sldId id="264" r:id="rId7"/>
    <p:sldId id="2098" r:id="rId8"/>
    <p:sldId id="2141" r:id="rId9"/>
    <p:sldId id="2142" r:id="rId10"/>
    <p:sldId id="1307" r:id="rId11"/>
    <p:sldId id="2159" r:id="rId12"/>
    <p:sldId id="2158" r:id="rId13"/>
    <p:sldId id="2148" r:id="rId14"/>
    <p:sldId id="2109" r:id="rId15"/>
    <p:sldId id="267" r:id="rId16"/>
    <p:sldId id="527" r:id="rId17"/>
    <p:sldId id="1319" r:id="rId18"/>
    <p:sldId id="2133" r:id="rId19"/>
    <p:sldId id="256" r:id="rId20"/>
    <p:sldId id="687" r:id="rId21"/>
    <p:sldId id="2135" r:id="rId22"/>
    <p:sldId id="1266" r:id="rId23"/>
    <p:sldId id="339" r:id="rId24"/>
    <p:sldId id="340" r:id="rId25"/>
    <p:sldId id="263" r:id="rId26"/>
    <p:sldId id="2121" r:id="rId27"/>
    <p:sldId id="2122" r:id="rId28"/>
    <p:sldId id="285" r:id="rId29"/>
    <p:sldId id="1226" r:id="rId30"/>
    <p:sldId id="336" r:id="rId31"/>
    <p:sldId id="315" r:id="rId32"/>
    <p:sldId id="350" r:id="rId33"/>
    <p:sldId id="344" r:id="rId34"/>
    <p:sldId id="2129" r:id="rId35"/>
    <p:sldId id="2136" r:id="rId36"/>
    <p:sldId id="1267" r:id="rId37"/>
    <p:sldId id="337" r:id="rId38"/>
    <p:sldId id="338" r:id="rId39"/>
    <p:sldId id="294" r:id="rId40"/>
    <p:sldId id="320" r:id="rId41"/>
    <p:sldId id="351" r:id="rId42"/>
    <p:sldId id="307" r:id="rId43"/>
    <p:sldId id="272" r:id="rId44"/>
    <p:sldId id="1224" r:id="rId45"/>
    <p:sldId id="2120" r:id="rId46"/>
    <p:sldId id="1222" r:id="rId47"/>
    <p:sldId id="265" r:id="rId48"/>
    <p:sldId id="2117" r:id="rId49"/>
    <p:sldId id="291" r:id="rId50"/>
    <p:sldId id="2118" r:id="rId51"/>
    <p:sldId id="2147" r:id="rId52"/>
    <p:sldId id="2119" r:id="rId53"/>
    <p:sldId id="2496" r:id="rId54"/>
    <p:sldId id="2497" r:id="rId55"/>
    <p:sldId id="1220" r:id="rId56"/>
    <p:sldId id="2102" r:id="rId57"/>
    <p:sldId id="1268" r:id="rId58"/>
    <p:sldId id="2116" r:id="rId59"/>
    <p:sldId id="2160" r:id="rId60"/>
    <p:sldId id="295" r:id="rId61"/>
    <p:sldId id="343" r:id="rId62"/>
    <p:sldId id="2125" r:id="rId63"/>
    <p:sldId id="2146" r:id="rId64"/>
    <p:sldId id="1134" r:id="rId65"/>
    <p:sldId id="313" r:id="rId66"/>
    <p:sldId id="2494" r:id="rId67"/>
    <p:sldId id="2495" r:id="rId68"/>
    <p:sldId id="314" r:id="rId69"/>
    <p:sldId id="310" r:id="rId70"/>
    <p:sldId id="311" r:id="rId71"/>
    <p:sldId id="312" r:id="rId72"/>
    <p:sldId id="1215" r:id="rId73"/>
    <p:sldId id="278" r:id="rId74"/>
    <p:sldId id="296" r:id="rId75"/>
    <p:sldId id="271" r:id="rId76"/>
    <p:sldId id="2130" r:id="rId77"/>
    <p:sldId id="2128" r:id="rId78"/>
    <p:sldId id="2137" r:id="rId79"/>
    <p:sldId id="329" r:id="rId80"/>
    <p:sldId id="346" r:id="rId81"/>
    <p:sldId id="323" r:id="rId82"/>
    <p:sldId id="324" r:id="rId83"/>
    <p:sldId id="321" r:id="rId84"/>
    <p:sldId id="279" r:id="rId85"/>
    <p:sldId id="2103" r:id="rId86"/>
    <p:sldId id="1269" r:id="rId87"/>
    <p:sldId id="2131" r:id="rId88"/>
    <p:sldId id="2499" r:id="rId89"/>
    <p:sldId id="317" r:id="rId90"/>
    <p:sldId id="318" r:id="rId91"/>
    <p:sldId id="2123" r:id="rId92"/>
    <p:sldId id="1214" r:id="rId93"/>
    <p:sldId id="304" r:id="rId94"/>
    <p:sldId id="2149" r:id="rId95"/>
    <p:sldId id="2150" r:id="rId96"/>
    <p:sldId id="2151" r:id="rId97"/>
    <p:sldId id="1223" r:id="rId98"/>
    <p:sldId id="2127" r:id="rId99"/>
    <p:sldId id="276" r:id="rId100"/>
    <p:sldId id="2132" r:id="rId101"/>
    <p:sldId id="2161" r:id="rId102"/>
    <p:sldId id="2115" r:id="rId103"/>
    <p:sldId id="2138" r:id="rId104"/>
    <p:sldId id="2139" r:id="rId105"/>
    <p:sldId id="2140" r:id="rId106"/>
    <p:sldId id="2124" r:id="rId107"/>
    <p:sldId id="297" r:id="rId108"/>
    <p:sldId id="300" r:id="rId109"/>
    <p:sldId id="302" r:id="rId110"/>
    <p:sldId id="335" r:id="rId111"/>
    <p:sldId id="328" r:id="rId112"/>
    <p:sldId id="353" r:id="rId113"/>
    <p:sldId id="354" r:id="rId114"/>
    <p:sldId id="305" r:id="rId115"/>
    <p:sldId id="306" r:id="rId116"/>
    <p:sldId id="1221" r:id="rId117"/>
    <p:sldId id="347" r:id="rId118"/>
    <p:sldId id="2126" r:id="rId119"/>
    <p:sldId id="1219" r:id="rId120"/>
    <p:sldId id="2162" r:id="rId121"/>
    <p:sldId id="352" r:id="rId122"/>
    <p:sldId id="319" r:id="rId123"/>
    <p:sldId id="298" r:id="rId124"/>
    <p:sldId id="2104" r:id="rId125"/>
    <p:sldId id="270" r:id="rId126"/>
    <p:sldId id="2101" r:id="rId127"/>
    <p:sldId id="1271" r:id="rId128"/>
    <p:sldId id="275" r:id="rId129"/>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8156C22-05A8-6542-A56D-0609BE46B9B7}">
          <p14:sldIdLst>
            <p14:sldId id="257"/>
            <p14:sldId id="259"/>
            <p14:sldId id="261"/>
            <p14:sldId id="262"/>
            <p14:sldId id="729"/>
          </p14:sldIdLst>
        </p14:section>
        <p14:section name="Key Dates" id="{D70F8CE8-BA73-C745-9C6F-114BC02BEDCB}">
          <p14:sldIdLst>
            <p14:sldId id="264"/>
            <p14:sldId id="2098"/>
            <p14:sldId id="2141"/>
            <p14:sldId id="2142"/>
            <p14:sldId id="1307"/>
            <p14:sldId id="2159"/>
            <p14:sldId id="2158"/>
            <p14:sldId id="2148"/>
            <p14:sldId id="2109"/>
          </p14:sldIdLst>
        </p14:section>
        <p14:section name="Announcements" id="{EBB8AD5B-96F9-A347-8825-E98302B6D34C}">
          <p14:sldIdLst>
            <p14:sldId id="267"/>
            <p14:sldId id="527"/>
            <p14:sldId id="1319"/>
            <p14:sldId id="2133"/>
            <p14:sldId id="256"/>
            <p14:sldId id="687"/>
            <p14:sldId id="2135"/>
          </p14:sldIdLst>
        </p14:section>
        <p14:section name="Connected Information" id="{1525B445-9C12-7943-9637-0C08A31DCA38}">
          <p14:sldIdLst>
            <p14:sldId id="1266"/>
            <p14:sldId id="339"/>
            <p14:sldId id="340"/>
            <p14:sldId id="263"/>
            <p14:sldId id="2121"/>
            <p14:sldId id="2122"/>
            <p14:sldId id="285"/>
            <p14:sldId id="1226"/>
            <p14:sldId id="336"/>
            <p14:sldId id="315"/>
            <p14:sldId id="350"/>
            <p14:sldId id="344"/>
            <p14:sldId id="2129"/>
            <p14:sldId id="2136"/>
          </p14:sldIdLst>
        </p14:section>
        <p14:section name="Streamlined Process" id="{E79BE280-2E6B-2F45-A7E6-4523C12B888B}">
          <p14:sldIdLst>
            <p14:sldId id="1267"/>
            <p14:sldId id="337"/>
            <p14:sldId id="338"/>
            <p14:sldId id="294"/>
            <p14:sldId id="320"/>
            <p14:sldId id="351"/>
            <p14:sldId id="307"/>
            <p14:sldId id="272"/>
            <p14:sldId id="1224"/>
            <p14:sldId id="2120"/>
            <p14:sldId id="1222"/>
            <p14:sldId id="265"/>
            <p14:sldId id="2117"/>
            <p14:sldId id="291"/>
            <p14:sldId id="2118"/>
            <p14:sldId id="2147"/>
            <p14:sldId id="2119"/>
            <p14:sldId id="2496"/>
            <p14:sldId id="2497"/>
            <p14:sldId id="1220"/>
            <p14:sldId id="2102"/>
          </p14:sldIdLst>
        </p14:section>
        <p14:section name="Working with Documents" id="{F1071B19-13D6-E144-9172-62B825B89D10}">
          <p14:sldIdLst>
            <p14:sldId id="1268"/>
            <p14:sldId id="2116"/>
            <p14:sldId id="2160"/>
            <p14:sldId id="295"/>
            <p14:sldId id="343"/>
            <p14:sldId id="2125"/>
            <p14:sldId id="2146"/>
            <p14:sldId id="1134"/>
            <p14:sldId id="313"/>
            <p14:sldId id="2494"/>
            <p14:sldId id="2495"/>
            <p14:sldId id="314"/>
            <p14:sldId id="310"/>
            <p14:sldId id="311"/>
            <p14:sldId id="312"/>
            <p14:sldId id="1215"/>
            <p14:sldId id="278"/>
            <p14:sldId id="296"/>
            <p14:sldId id="271"/>
            <p14:sldId id="2130"/>
            <p14:sldId id="2128"/>
            <p14:sldId id="2137"/>
            <p14:sldId id="329"/>
            <p14:sldId id="346"/>
            <p14:sldId id="323"/>
            <p14:sldId id="324"/>
            <p14:sldId id="321"/>
            <p14:sldId id="279"/>
            <p14:sldId id="2103"/>
          </p14:sldIdLst>
        </p14:section>
        <p14:section name="System Administration" id="{5A5A6A85-01E2-F044-A6E5-CC7DFE3FC46E}">
          <p14:sldIdLst>
            <p14:sldId id="1269"/>
            <p14:sldId id="2131"/>
            <p14:sldId id="2499"/>
            <p14:sldId id="317"/>
            <p14:sldId id="318"/>
            <p14:sldId id="2123"/>
            <p14:sldId id="1214"/>
            <p14:sldId id="304"/>
            <p14:sldId id="2149"/>
            <p14:sldId id="2150"/>
            <p14:sldId id="2151"/>
            <p14:sldId id="1223"/>
            <p14:sldId id="2127"/>
            <p14:sldId id="276"/>
            <p14:sldId id="2132"/>
            <p14:sldId id="2161"/>
            <p14:sldId id="2115"/>
            <p14:sldId id="2138"/>
            <p14:sldId id="2139"/>
            <p14:sldId id="2140"/>
            <p14:sldId id="2124"/>
            <p14:sldId id="297"/>
            <p14:sldId id="300"/>
            <p14:sldId id="302"/>
            <p14:sldId id="335"/>
            <p14:sldId id="328"/>
            <p14:sldId id="353"/>
            <p14:sldId id="354"/>
            <p14:sldId id="305"/>
            <p14:sldId id="306"/>
            <p14:sldId id="1221"/>
            <p14:sldId id="347"/>
            <p14:sldId id="2126"/>
            <p14:sldId id="1219"/>
            <p14:sldId id="2162"/>
            <p14:sldId id="352"/>
            <p14:sldId id="319"/>
            <p14:sldId id="298"/>
            <p14:sldId id="2104"/>
          </p14:sldIdLst>
        </p14:section>
        <p14:section name="Additional Info" id="{2398A551-0106-3844-B575-AF79D471F294}">
          <p14:sldIdLst>
            <p14:sldId id="270"/>
            <p14:sldId id="2101"/>
            <p14:sldId id="1271"/>
            <p14:sldId id="275"/>
          </p14:sldIdLst>
        </p14:section>
      </p14:sectionLst>
    </p:ext>
    <p:ext uri="{EFAFB233-063F-42B5-8137-9DF3F51BA10A}">
      <p15:sldGuideLst xmlns:p15="http://schemas.microsoft.com/office/powerpoint/2012/main">
        <p15:guide id="1" orient="horz" pos="1536" userDrawn="1">
          <p15:clr>
            <a:srgbClr val="A4A3A4"/>
          </p15:clr>
        </p15:guide>
        <p15:guide id="2" pos="5328" userDrawn="1">
          <p15:clr>
            <a:srgbClr val="A4A3A4"/>
          </p15:clr>
        </p15:guide>
        <p15:guide id="3" pos="69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Romano" initials="MR"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6"/>
    <a:srgbClr val="FFFFFF"/>
    <a:srgbClr val="8B8C8E"/>
    <a:srgbClr val="3FBFAD"/>
    <a:srgbClr val="DD5F13"/>
    <a:srgbClr val="4F86A0"/>
    <a:srgbClr val="646569"/>
    <a:srgbClr val="BFBFBF"/>
    <a:srgbClr val="8A8A8D"/>
    <a:srgbClr val="D2D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1" autoAdjust="0"/>
    <p:restoredTop sz="90880" autoAdjust="0"/>
  </p:normalViewPr>
  <p:slideViewPr>
    <p:cSldViewPr>
      <p:cViewPr varScale="1">
        <p:scale>
          <a:sx n="114" d="100"/>
          <a:sy n="114" d="100"/>
        </p:scale>
        <p:origin x="184" y="296"/>
      </p:cViewPr>
      <p:guideLst>
        <p:guide orient="horz" pos="1536"/>
        <p:guide pos="5328"/>
        <p:guide pos="6960"/>
      </p:guideLst>
    </p:cSldViewPr>
  </p:slideViewPr>
  <p:outlineViewPr>
    <p:cViewPr>
      <p:scale>
        <a:sx n="33" d="100"/>
        <a:sy n="33" d="100"/>
      </p:scale>
      <p:origin x="0" y="-165144"/>
    </p:cViewPr>
  </p:outlineViewPr>
  <p:notesTextViewPr>
    <p:cViewPr>
      <p:scale>
        <a:sx n="3" d="2"/>
        <a:sy n="3" d="2"/>
      </p:scale>
      <p:origin x="0" y="0"/>
    </p:cViewPr>
  </p:notesTextViewPr>
  <p:sorterViewPr>
    <p:cViewPr varScale="1">
      <p:scale>
        <a:sx n="1" d="1"/>
        <a:sy n="1" d="1"/>
      </p:scale>
      <p:origin x="0" y="-4816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0DE83112-4CC5-420B-891E-1A03BDB84B55}" type="datetimeFigureOut">
              <a:rPr lang="en-US" smtClean="0"/>
              <a:t>11/7/19</a:t>
            </a:fld>
            <a:endParaRPr lang="en-US" dirty="0"/>
          </a:p>
        </p:txBody>
      </p:sp>
      <p:sp>
        <p:nvSpPr>
          <p:cNvPr id="4" name="Footer Placeholder 3"/>
          <p:cNvSpPr>
            <a:spLocks noGrp="1"/>
          </p:cNvSpPr>
          <p:nvPr>
            <p:ph type="ftr" sz="quarter" idx="2"/>
          </p:nvPr>
        </p:nvSpPr>
        <p:spPr>
          <a:xfrm>
            <a:off x="2" y="6658444"/>
            <a:ext cx="4029282" cy="35195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5E2995AA-23C2-4D6A-910E-6077D38FE120}" type="slidenum">
              <a:rPr lang="en-US" smtClean="0"/>
              <a:t>‹#›</a:t>
            </a:fld>
            <a:endParaRPr lang="en-US" dirty="0"/>
          </a:p>
        </p:txBody>
      </p:sp>
    </p:spTree>
    <p:extLst>
      <p:ext uri="{BB962C8B-B14F-4D97-AF65-F5344CB8AC3E}">
        <p14:creationId xmlns:p14="http://schemas.microsoft.com/office/powerpoint/2010/main" val="3511227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2BF4895-7314-4F40-8DF5-D49530122100}" type="datetimeFigureOut">
              <a:rPr lang="en-US" smtClean="0"/>
              <a:t>11/7/19</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4FF51DB6-9766-45D9-9D9B-77298589ED39}" type="slidenum">
              <a:rPr lang="en-US" smtClean="0"/>
              <a:t>‹#›</a:t>
            </a:fld>
            <a:endParaRPr lang="en-US" dirty="0"/>
          </a:p>
        </p:txBody>
      </p:sp>
    </p:spTree>
    <p:extLst>
      <p:ext uri="{BB962C8B-B14F-4D97-AF65-F5344CB8AC3E}">
        <p14:creationId xmlns:p14="http://schemas.microsoft.com/office/powerpoint/2010/main" val="1723873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a:t>
            </a:fld>
            <a:endParaRPr lang="en-US" dirty="0"/>
          </a:p>
        </p:txBody>
      </p:sp>
    </p:spTree>
    <p:extLst>
      <p:ext uri="{BB962C8B-B14F-4D97-AF65-F5344CB8AC3E}">
        <p14:creationId xmlns:p14="http://schemas.microsoft.com/office/powerpoint/2010/main" val="686644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do offer webinars for each of our application suites</a:t>
            </a:r>
          </a:p>
          <a:p>
            <a:pPr marL="171450" indent="-171450">
              <a:buFont typeface="Arial" panose="020B0604020202020204" pitchFamily="34" charset="0"/>
              <a:buChar char="•"/>
            </a:pPr>
            <a:r>
              <a:rPr lang="en-US" dirty="0"/>
              <a:t>We do record the webinars and make the slides and recording available on our 19R3 help site, so you will have the ability to go back and review these</a:t>
            </a:r>
          </a:p>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14</a:t>
            </a:fld>
            <a:endParaRPr lang="en-US" dirty="0"/>
          </a:p>
        </p:txBody>
      </p:sp>
    </p:spTree>
    <p:extLst>
      <p:ext uri="{BB962C8B-B14F-4D97-AF65-F5344CB8AC3E}">
        <p14:creationId xmlns:p14="http://schemas.microsoft.com/office/powerpoint/2010/main" val="2411289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15</a:t>
            </a:fld>
            <a:endParaRPr lang="en-US" dirty="0"/>
          </a:p>
        </p:txBody>
      </p:sp>
    </p:spTree>
    <p:extLst>
      <p:ext uri="{BB962C8B-B14F-4D97-AF65-F5344CB8AC3E}">
        <p14:creationId xmlns:p14="http://schemas.microsoft.com/office/powerpoint/2010/main" val="2884152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18</a:t>
            </a:fld>
            <a:endParaRPr lang="en-US" dirty="0"/>
          </a:p>
        </p:txBody>
      </p:sp>
    </p:spTree>
    <p:extLst>
      <p:ext uri="{BB962C8B-B14F-4D97-AF65-F5344CB8AC3E}">
        <p14:creationId xmlns:p14="http://schemas.microsoft.com/office/powerpoint/2010/main" val="3312331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20</a:t>
            </a:fld>
            <a:endParaRPr lang="en-US" dirty="0"/>
          </a:p>
        </p:txBody>
      </p:sp>
    </p:spTree>
    <p:extLst>
      <p:ext uri="{BB962C8B-B14F-4D97-AF65-F5344CB8AC3E}">
        <p14:creationId xmlns:p14="http://schemas.microsoft.com/office/powerpoint/2010/main" val="269790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71450" indent="-296711" eaLnBrk="0" hangingPunct="0">
              <a:defRPr sz="2400">
                <a:solidFill>
                  <a:schemeClr val="tx1"/>
                </a:solidFill>
                <a:latin typeface="Arial" charset="0"/>
                <a:ea typeface="ＭＳ Ｐゴシック" charset="0"/>
              </a:defRPr>
            </a:lvl2pPr>
            <a:lvl3pPr marL="1186847" indent="-237369" eaLnBrk="0" hangingPunct="0">
              <a:defRPr sz="2400">
                <a:solidFill>
                  <a:schemeClr val="tx1"/>
                </a:solidFill>
                <a:latin typeface="Arial" charset="0"/>
                <a:ea typeface="ＭＳ Ｐゴシック" charset="0"/>
              </a:defRPr>
            </a:lvl3pPr>
            <a:lvl4pPr marL="1661585" indent="-237369" eaLnBrk="0" hangingPunct="0">
              <a:defRPr sz="2400">
                <a:solidFill>
                  <a:schemeClr val="tx1"/>
                </a:solidFill>
                <a:latin typeface="Arial" charset="0"/>
                <a:ea typeface="ＭＳ Ｐゴシック" charset="0"/>
              </a:defRPr>
            </a:lvl4pPr>
            <a:lvl5pPr marL="2136324" indent="-237369" eaLnBrk="0" hangingPunct="0">
              <a:defRPr sz="2400">
                <a:solidFill>
                  <a:schemeClr val="tx1"/>
                </a:solidFill>
                <a:latin typeface="Arial" charset="0"/>
                <a:ea typeface="ＭＳ Ｐゴシック" charset="0"/>
              </a:defRPr>
            </a:lvl5pPr>
            <a:lvl6pPr marL="2611062" indent="-237369" eaLnBrk="0" fontAlgn="base" hangingPunct="0">
              <a:spcBef>
                <a:spcPct val="0"/>
              </a:spcBef>
              <a:spcAft>
                <a:spcPct val="0"/>
              </a:spcAft>
              <a:defRPr sz="2400">
                <a:solidFill>
                  <a:schemeClr val="tx1"/>
                </a:solidFill>
                <a:latin typeface="Arial" charset="0"/>
                <a:ea typeface="ＭＳ Ｐゴシック" charset="0"/>
              </a:defRPr>
            </a:lvl6pPr>
            <a:lvl7pPr marL="3085801" indent="-237369" eaLnBrk="0" fontAlgn="base" hangingPunct="0">
              <a:spcBef>
                <a:spcPct val="0"/>
              </a:spcBef>
              <a:spcAft>
                <a:spcPct val="0"/>
              </a:spcAft>
              <a:defRPr sz="2400">
                <a:solidFill>
                  <a:schemeClr val="tx1"/>
                </a:solidFill>
                <a:latin typeface="Arial" charset="0"/>
                <a:ea typeface="ＭＳ Ｐゴシック" charset="0"/>
              </a:defRPr>
            </a:lvl7pPr>
            <a:lvl8pPr marL="3560540" indent="-237369" eaLnBrk="0" fontAlgn="base" hangingPunct="0">
              <a:spcBef>
                <a:spcPct val="0"/>
              </a:spcBef>
              <a:spcAft>
                <a:spcPct val="0"/>
              </a:spcAft>
              <a:defRPr sz="2400">
                <a:solidFill>
                  <a:schemeClr val="tx1"/>
                </a:solidFill>
                <a:latin typeface="Arial" charset="0"/>
                <a:ea typeface="ＭＳ Ｐゴシック" charset="0"/>
              </a:defRPr>
            </a:lvl8pPr>
            <a:lvl9pPr marL="4035279" indent="-237369"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5E3E20C-2C36-6642-8018-9BD7404AE3C4}" type="slidenum">
              <a:rPr lang="en-US" sz="1200">
                <a:latin typeface="Calibri" panose="020F0502020204030204" pitchFamily="34" charset="0"/>
                <a:ea typeface="Arial"/>
                <a:cs typeface="Calibri" panose="020F0502020204030204" pitchFamily="34" charset="0"/>
              </a:rPr>
              <a:pPr eaLnBrk="1" fontAlgn="base" hangingPunct="1">
                <a:spcBef>
                  <a:spcPct val="0"/>
                </a:spcBef>
                <a:spcAft>
                  <a:spcPct val="0"/>
                </a:spcAft>
              </a:pPr>
              <a:t>21</a:t>
            </a:fld>
            <a:endParaRPr lang="en-US" sz="1200" dirty="0">
              <a:latin typeface="Calibri" panose="020F0502020204030204" pitchFamily="34" charset="0"/>
              <a:ea typeface="Arial"/>
              <a:cs typeface="Calibri" panose="020F0502020204030204" pitchFamily="34" charset="0"/>
            </a:endParaRPr>
          </a:p>
        </p:txBody>
      </p:sp>
    </p:spTree>
    <p:extLst>
      <p:ext uri="{BB962C8B-B14F-4D97-AF65-F5344CB8AC3E}">
        <p14:creationId xmlns:p14="http://schemas.microsoft.com/office/powerpoint/2010/main" val="1654952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23</a:t>
            </a:fld>
            <a:endParaRPr lang="en-US" dirty="0"/>
          </a:p>
        </p:txBody>
      </p:sp>
    </p:spTree>
    <p:extLst>
      <p:ext uri="{BB962C8B-B14F-4D97-AF65-F5344CB8AC3E}">
        <p14:creationId xmlns:p14="http://schemas.microsoft.com/office/powerpoint/2010/main" val="3896092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62</a:t>
            </a:fld>
            <a:endParaRPr lang="en-US" dirty="0"/>
          </a:p>
        </p:txBody>
      </p:sp>
    </p:spTree>
    <p:extLst>
      <p:ext uri="{BB962C8B-B14F-4D97-AF65-F5344CB8AC3E}">
        <p14:creationId xmlns:p14="http://schemas.microsoft.com/office/powerpoint/2010/main" val="3566236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Webinar </a:t>
            </a:r>
            <a:r>
              <a:rPr lang="en-US" sz="1200" b="0" i="0" u="none" strike="noStrike" cap="none" dirty="0">
                <a:solidFill>
                  <a:schemeClr val="dk1"/>
                </a:solidFill>
                <a:latin typeface="+mn-lt"/>
                <a:ea typeface="Calibri"/>
                <a:cs typeface="Calibri"/>
                <a:sym typeface="Calibri"/>
              </a:rPr>
              <a:t>registration link: https://</a:t>
            </a:r>
            <a:r>
              <a:rPr lang="en-US" sz="1200" b="0" i="0" u="none" strike="noStrike" cap="none" dirty="0" err="1">
                <a:solidFill>
                  <a:schemeClr val="dk1"/>
                </a:solidFill>
                <a:latin typeface="+mn-lt"/>
                <a:ea typeface="Calibri"/>
                <a:cs typeface="Calibri"/>
                <a:sym typeface="Calibri"/>
              </a:rPr>
              <a:t>veeva.zoom.us</a:t>
            </a:r>
            <a:r>
              <a:rPr lang="en-US" sz="1200" b="0" i="0" u="none" strike="noStrike" cap="none" dirty="0">
                <a:solidFill>
                  <a:schemeClr val="dk1"/>
                </a:solidFill>
                <a:latin typeface="+mn-lt"/>
                <a:ea typeface="Calibri"/>
                <a:cs typeface="Calibri"/>
                <a:sym typeface="Calibri"/>
              </a:rPr>
              <a:t>/webinar/register/WN_vPUjT9C6S023iysRYETtBg</a:t>
            </a:r>
            <a:endParaRPr sz="1200" b="0" i="0" u="none" strike="noStrike" cap="none" dirty="0">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005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registration link: https://</a:t>
            </a:r>
            <a:r>
              <a:rPr lang="en-US" dirty="0" err="1"/>
              <a:t>veeva.zoom.us</a:t>
            </a:r>
            <a:r>
              <a:rPr lang="en-US" dirty="0"/>
              <a:t>/webinar/register/WN_gqZ9R000QWKBzFanK7TP3A</a:t>
            </a:r>
          </a:p>
        </p:txBody>
      </p:sp>
      <p:sp>
        <p:nvSpPr>
          <p:cNvPr id="4" name="Slide Number Placeholder 3"/>
          <p:cNvSpPr>
            <a:spLocks noGrp="1"/>
          </p:cNvSpPr>
          <p:nvPr>
            <p:ph type="sldNum" sz="quarter" idx="5"/>
          </p:nvPr>
        </p:nvSpPr>
        <p:spPr/>
        <p:txBody>
          <a:bodyPr/>
          <a:lstStyle/>
          <a:p>
            <a:fld id="{4FF51DB6-9766-45D9-9D9B-77298589ED39}" type="slidenum">
              <a:rPr lang="en-US" smtClean="0"/>
              <a:t>64</a:t>
            </a:fld>
            <a:endParaRPr lang="en-US" dirty="0"/>
          </a:p>
        </p:txBody>
      </p:sp>
    </p:spTree>
    <p:extLst>
      <p:ext uri="{BB962C8B-B14F-4D97-AF65-F5344CB8AC3E}">
        <p14:creationId xmlns:p14="http://schemas.microsoft.com/office/powerpoint/2010/main" val="941932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Often times, customers use the MDW envelope to review and approve groups of documents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While some are ready for approval, other may need to be removed from the envelope to be revised by the authors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this case, the business needs the ability to remove the documents needing revisions while the others can continue on the workflow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Another use case is when a document is included in an envelope by mistake or is no longer relevant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Before 19R3, the workflow had to be cancelled, revised, and then restarted without the </a:t>
            </a:r>
            <a:r>
              <a:rPr lang="en-US" sz="1200"/>
              <a:t>document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Now</a:t>
            </a:r>
            <a:r>
              <a:rPr lang="en-US" dirty="0"/>
              <a:t>, we are able to easily remove the documents from the envelope</a:t>
            </a:r>
          </a:p>
          <a:p>
            <a:pPr marL="171450" indent="-171450">
              <a:buFont typeface="Arial" panose="020B0604020202020204" pitchFamily="34" charset="0"/>
              <a:buChar char="•"/>
            </a:pPr>
            <a:r>
              <a:rPr lang="en-US" dirty="0"/>
              <a:t>As you can see in the screenshot here, it’s as easy as clicking on the x</a:t>
            </a:r>
          </a:p>
        </p:txBody>
      </p:sp>
      <p:sp>
        <p:nvSpPr>
          <p:cNvPr id="4" name="Slide Number Placeholder 3"/>
          <p:cNvSpPr>
            <a:spLocks noGrp="1"/>
          </p:cNvSpPr>
          <p:nvPr>
            <p:ph type="sldNum" sz="quarter" idx="5"/>
          </p:nvPr>
        </p:nvSpPr>
        <p:spPr/>
        <p:txBody>
          <a:bodyPr/>
          <a:lstStyle/>
          <a:p>
            <a:fld id="{4FF51DB6-9766-45D9-9D9B-77298589ED39}" type="slidenum">
              <a:rPr lang="en-US" smtClean="0"/>
              <a:t>65</a:t>
            </a:fld>
            <a:endParaRPr lang="en-US"/>
          </a:p>
        </p:txBody>
      </p:sp>
    </p:spTree>
    <p:extLst>
      <p:ext uri="{BB962C8B-B14F-4D97-AF65-F5344CB8AC3E}">
        <p14:creationId xmlns:p14="http://schemas.microsoft.com/office/powerpoint/2010/main" val="218949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3</a:t>
            </a:fld>
            <a:endParaRPr lang="en-US" dirty="0"/>
          </a:p>
        </p:txBody>
      </p:sp>
    </p:spTree>
    <p:extLst>
      <p:ext uri="{BB962C8B-B14F-4D97-AF65-F5344CB8AC3E}">
        <p14:creationId xmlns:p14="http://schemas.microsoft.com/office/powerpoint/2010/main" val="1990677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66</a:t>
            </a:fld>
            <a:endParaRPr lang="en-US"/>
          </a:p>
        </p:txBody>
      </p:sp>
    </p:spTree>
    <p:extLst>
      <p:ext uri="{BB962C8B-B14F-4D97-AF65-F5344CB8AC3E}">
        <p14:creationId xmlns:p14="http://schemas.microsoft.com/office/powerpoint/2010/main" val="2168918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67</a:t>
            </a:fld>
            <a:endParaRPr lang="en-US" dirty="0"/>
          </a:p>
        </p:txBody>
      </p:sp>
    </p:spTree>
    <p:extLst>
      <p:ext uri="{BB962C8B-B14F-4D97-AF65-F5344CB8AC3E}">
        <p14:creationId xmlns:p14="http://schemas.microsoft.com/office/powerpoint/2010/main" val="1058461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Admins can configure and workflow initiators can start multi-document workflows for a single document.</a:t>
            </a: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68</a:t>
            </a:fld>
            <a:endParaRPr lang="en-US"/>
          </a:p>
        </p:txBody>
      </p:sp>
    </p:spTree>
    <p:extLst>
      <p:ext uri="{BB962C8B-B14F-4D97-AF65-F5344CB8AC3E}">
        <p14:creationId xmlns:p14="http://schemas.microsoft.com/office/powerpoint/2010/main" val="1971739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feature, multi-doc workflow is able to prevent documents from being included in an envelope if they do not meet document status and field value criteria</a:t>
            </a:r>
          </a:p>
          <a:p>
            <a:pPr marL="171450" indent="-171450">
              <a:buFont typeface="Arial" panose="020B0604020202020204" pitchFamily="34" charset="0"/>
              <a:buChar char="•"/>
            </a:pPr>
            <a:r>
              <a:rPr lang="en-US" dirty="0"/>
              <a:t>Before 19R3, a specific MDW would be available on the Library, Reports, and Binder sections even if a user action was not configured in specific states</a:t>
            </a:r>
          </a:p>
          <a:p>
            <a:pPr marL="171450" indent="-171450">
              <a:buFont typeface="Arial" panose="020B0604020202020204" pitchFamily="34" charset="0"/>
              <a:buChar char="•"/>
            </a:pPr>
            <a:r>
              <a:rPr lang="en-US" dirty="0"/>
              <a:t>A couple of use cases:</a:t>
            </a:r>
          </a:p>
          <a:p>
            <a:pPr marL="628650" lvl="1" indent="-171450">
              <a:buFont typeface="Arial" panose="020B0604020202020204" pitchFamily="34" charset="0"/>
              <a:buChar char="•"/>
            </a:pPr>
            <a:r>
              <a:rPr lang="en-US" dirty="0"/>
              <a:t>If you do not want Approved documents to be included in a MDW envelope that allows documents to be modified, an Admin would configure the Approved state to not include Approved documents</a:t>
            </a:r>
          </a:p>
          <a:p>
            <a:pPr marL="628650" lvl="1" indent="-171450">
              <a:buFont typeface="Arial" panose="020B0604020202020204" pitchFamily="34" charset="0"/>
              <a:buChar char="•"/>
            </a:pPr>
            <a:r>
              <a:rPr lang="en-US" dirty="0"/>
              <a:t>Furthermore, for specific-lifecycle MDW to show up on the Library, etc. you MUST configure a Document Lifecycle User Action on the relevant Lifecycle State with conditions if relevant.  If no conditions are needed, then use “Always” in the User Action.</a:t>
            </a:r>
          </a:p>
        </p:txBody>
      </p:sp>
      <p:sp>
        <p:nvSpPr>
          <p:cNvPr id="4" name="Slide Number Placeholder 3"/>
          <p:cNvSpPr>
            <a:spLocks noGrp="1"/>
          </p:cNvSpPr>
          <p:nvPr>
            <p:ph type="sldNum" sz="quarter" idx="5"/>
          </p:nvPr>
        </p:nvSpPr>
        <p:spPr/>
        <p:txBody>
          <a:bodyPr/>
          <a:lstStyle/>
          <a:p>
            <a:fld id="{4FF51DB6-9766-45D9-9D9B-77298589ED39}" type="slidenum">
              <a:rPr lang="en-US" smtClean="0"/>
              <a:t>69</a:t>
            </a:fld>
            <a:endParaRPr lang="en-US"/>
          </a:p>
        </p:txBody>
      </p:sp>
    </p:spTree>
    <p:extLst>
      <p:ext uri="{BB962C8B-B14F-4D97-AF65-F5344CB8AC3E}">
        <p14:creationId xmlns:p14="http://schemas.microsoft.com/office/powerpoint/2010/main" val="3073284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screenshot, we see an example of how to constrain MDW</a:t>
            </a:r>
          </a:p>
          <a:p>
            <a:pPr marL="171450" indent="-171450">
              <a:buFont typeface="Arial" panose="020B0604020202020204" pitchFamily="34" charset="0"/>
              <a:buChar char="•"/>
            </a:pPr>
            <a:r>
              <a:rPr lang="en-US" dirty="0"/>
              <a:t>It is based on the Approved document status and the field value of Inspection Ready? is no</a:t>
            </a:r>
          </a:p>
          <a:p>
            <a:pPr marL="171450" indent="-171450">
              <a:buFont typeface="Arial" panose="020B0604020202020204" pitchFamily="34" charset="0"/>
              <a:buChar char="•"/>
            </a:pPr>
            <a:r>
              <a:rPr lang="en-US" dirty="0"/>
              <a:t>In other words, this will prevent any documents that are Approved and already Inspection Ready from being sent on a Post-Approval inspection readiness MDW again</a:t>
            </a:r>
          </a:p>
        </p:txBody>
      </p:sp>
      <p:sp>
        <p:nvSpPr>
          <p:cNvPr id="4" name="Slide Number Placeholder 3"/>
          <p:cNvSpPr>
            <a:spLocks noGrp="1"/>
          </p:cNvSpPr>
          <p:nvPr>
            <p:ph type="sldNum" sz="quarter" idx="5"/>
          </p:nvPr>
        </p:nvSpPr>
        <p:spPr/>
        <p:txBody>
          <a:bodyPr/>
          <a:lstStyle/>
          <a:p>
            <a:fld id="{4FF51DB6-9766-45D9-9D9B-77298589ED39}" type="slidenum">
              <a:rPr lang="en-US" smtClean="0"/>
              <a:t>70</a:t>
            </a:fld>
            <a:endParaRPr lang="en-US"/>
          </a:p>
        </p:txBody>
      </p:sp>
    </p:spTree>
    <p:extLst>
      <p:ext uri="{BB962C8B-B14F-4D97-AF65-F5344CB8AC3E}">
        <p14:creationId xmlns:p14="http://schemas.microsoft.com/office/powerpoint/2010/main" val="2760290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71</a:t>
            </a:fld>
            <a:endParaRPr lang="en-US"/>
          </a:p>
        </p:txBody>
      </p:sp>
    </p:spTree>
    <p:extLst>
      <p:ext uri="{BB962C8B-B14F-4D97-AF65-F5344CB8AC3E}">
        <p14:creationId xmlns:p14="http://schemas.microsoft.com/office/powerpoint/2010/main" val="2044766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88</a:t>
            </a:fld>
            <a:endParaRPr lang="en-US" dirty="0"/>
          </a:p>
        </p:txBody>
      </p:sp>
    </p:spTree>
    <p:extLst>
      <p:ext uri="{BB962C8B-B14F-4D97-AF65-F5344CB8AC3E}">
        <p14:creationId xmlns:p14="http://schemas.microsoft.com/office/powerpoint/2010/main" val="3705856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94</a:t>
            </a:fld>
            <a:endParaRPr lang="en-US" dirty="0"/>
          </a:p>
        </p:txBody>
      </p:sp>
    </p:spTree>
    <p:extLst>
      <p:ext uri="{BB962C8B-B14F-4D97-AF65-F5344CB8AC3E}">
        <p14:creationId xmlns:p14="http://schemas.microsoft.com/office/powerpoint/2010/main" val="1839836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Vault Operations will enable the pre-release sandbox creation during the pre-release window ahead of each release. Customers will at that time be able to provision or refresh their pre-release Vault.</a:t>
            </a:r>
          </a:p>
        </p:txBody>
      </p:sp>
      <p:sp>
        <p:nvSpPr>
          <p:cNvPr id="4" name="Slide Number Placeholder 3"/>
          <p:cNvSpPr>
            <a:spLocks noGrp="1"/>
          </p:cNvSpPr>
          <p:nvPr>
            <p:ph type="sldNum" sz="quarter" idx="5"/>
          </p:nvPr>
        </p:nvSpPr>
        <p:spPr/>
        <p:txBody>
          <a:bodyPr/>
          <a:lstStyle/>
          <a:p>
            <a:fld id="{4FF51DB6-9766-45D9-9D9B-77298589ED39}" type="slidenum">
              <a:rPr lang="en-US" smtClean="0"/>
              <a:t>95</a:t>
            </a:fld>
            <a:endParaRPr lang="en-US" dirty="0"/>
          </a:p>
        </p:txBody>
      </p:sp>
    </p:spTree>
    <p:extLst>
      <p:ext uri="{BB962C8B-B14F-4D97-AF65-F5344CB8AC3E}">
        <p14:creationId xmlns:p14="http://schemas.microsoft.com/office/powerpoint/2010/main" val="4177804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“Prerelease Available” column will change to zero once the Pre-Release vault is building or refreshing</a:t>
            </a:r>
          </a:p>
        </p:txBody>
      </p:sp>
      <p:sp>
        <p:nvSpPr>
          <p:cNvPr id="4" name="Slide Number Placeholder 3"/>
          <p:cNvSpPr>
            <a:spLocks noGrp="1"/>
          </p:cNvSpPr>
          <p:nvPr>
            <p:ph type="sldNum" sz="quarter" idx="5"/>
          </p:nvPr>
        </p:nvSpPr>
        <p:spPr/>
        <p:txBody>
          <a:bodyPr/>
          <a:lstStyle/>
          <a:p>
            <a:fld id="{4FF51DB6-9766-45D9-9D9B-77298589ED39}" type="slidenum">
              <a:rPr lang="en-US" smtClean="0"/>
              <a:t>96</a:t>
            </a:fld>
            <a:endParaRPr lang="en-US" dirty="0"/>
          </a:p>
        </p:txBody>
      </p:sp>
    </p:spTree>
    <p:extLst>
      <p:ext uri="{BB962C8B-B14F-4D97-AF65-F5344CB8AC3E}">
        <p14:creationId xmlns:p14="http://schemas.microsoft.com/office/powerpoint/2010/main" val="379647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6</a:t>
            </a:fld>
            <a:endParaRPr lang="en-US" dirty="0"/>
          </a:p>
        </p:txBody>
      </p:sp>
    </p:spTree>
    <p:extLst>
      <p:ext uri="{BB962C8B-B14F-4D97-AF65-F5344CB8AC3E}">
        <p14:creationId xmlns:p14="http://schemas.microsoft.com/office/powerpoint/2010/main" val="3768926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125</a:t>
            </a:fld>
            <a:endParaRPr lang="en-US" dirty="0"/>
          </a:p>
        </p:txBody>
      </p:sp>
    </p:spTree>
    <p:extLst>
      <p:ext uri="{BB962C8B-B14F-4D97-AF65-F5344CB8AC3E}">
        <p14:creationId xmlns:p14="http://schemas.microsoft.com/office/powerpoint/2010/main" val="1160039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Webinar registration link: https://</a:t>
            </a:r>
            <a:r>
              <a:rPr lang="en-US" sz="1200" b="0" i="0" u="none" strike="noStrike" cap="none" dirty="0" err="1">
                <a:solidFill>
                  <a:schemeClr val="dk1"/>
                </a:solidFill>
                <a:latin typeface="+mn-lt"/>
                <a:ea typeface="Calibri"/>
                <a:cs typeface="Calibri"/>
                <a:sym typeface="Calibri"/>
              </a:rPr>
              <a:t>veeva.zoom.us</a:t>
            </a:r>
            <a:r>
              <a:rPr lang="en-US" sz="1200" b="0" i="0" u="none" strike="noStrike" cap="none" dirty="0">
                <a:solidFill>
                  <a:schemeClr val="dk1"/>
                </a:solidFill>
                <a:latin typeface="+mn-lt"/>
                <a:ea typeface="Calibri"/>
                <a:cs typeface="Calibri"/>
                <a:sym typeface="Calibri"/>
              </a:rPr>
              <a:t>/webinar/register/WN_50Miz-GsRNSMsGsVIpEMFw</a:t>
            </a:r>
            <a:endParaRPr sz="1200" b="0" i="0" u="none" strike="noStrike" cap="none" dirty="0">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3788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support.veeva.com</a:t>
            </a:r>
            <a:r>
              <a:rPr lang="en-US" dirty="0"/>
              <a:t>/</a:t>
            </a:r>
            <a:r>
              <a:rPr lang="en-US" dirty="0" err="1"/>
              <a:t>hc</a:t>
            </a:r>
            <a:r>
              <a:rPr lang="en-US" dirty="0"/>
              <a:t>/</a:t>
            </a:r>
            <a:r>
              <a:rPr lang="en-US" dirty="0" err="1"/>
              <a:t>en</a:t>
            </a:r>
            <a:r>
              <a:rPr lang="en-US" dirty="0"/>
              <a:t>-us/articles/360003528094-Veeva-Vault-Best-Practices-Knowledge-Collection</a:t>
            </a:r>
          </a:p>
        </p:txBody>
      </p:sp>
      <p:sp>
        <p:nvSpPr>
          <p:cNvPr id="4" name="Slide Number Placeholder 3"/>
          <p:cNvSpPr>
            <a:spLocks noGrp="1"/>
          </p:cNvSpPr>
          <p:nvPr>
            <p:ph type="sldNum" sz="quarter" idx="5"/>
          </p:nvPr>
        </p:nvSpPr>
        <p:spPr/>
        <p:txBody>
          <a:bodyPr/>
          <a:lstStyle/>
          <a:p>
            <a:fld id="{4FF51DB6-9766-45D9-9D9B-77298589ED39}" type="slidenum">
              <a:rPr lang="en-US" smtClean="0"/>
              <a:t>127</a:t>
            </a:fld>
            <a:endParaRPr lang="en-US" dirty="0"/>
          </a:p>
        </p:txBody>
      </p:sp>
    </p:spTree>
    <p:extLst>
      <p:ext uri="{BB962C8B-B14F-4D97-AF65-F5344CB8AC3E}">
        <p14:creationId xmlns:p14="http://schemas.microsoft.com/office/powerpoint/2010/main" val="38361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Looking at some of the key dates for the release, we have this general release calendar</a:t>
            </a:r>
          </a:p>
          <a:p>
            <a:pPr marL="171450" indent="-171450">
              <a:buFont typeface="Arial" panose="020B0604020202020204" pitchFamily="34" charset="0"/>
              <a:buChar char="•"/>
            </a:pPr>
            <a:r>
              <a:rPr lang="en-US" dirty="0"/>
              <a:t>Next week we will release the pre-release vaults and will have access to your validations documentation which will be added to our Compliance Docs vault</a:t>
            </a:r>
          </a:p>
          <a:p>
            <a:pPr marL="171450" indent="-171450">
              <a:buFont typeface="Arial" panose="020B0604020202020204" pitchFamily="34" charset="0"/>
              <a:buChar char="•"/>
            </a:pPr>
            <a:r>
              <a:rPr lang="en-US" dirty="0"/>
              <a:t>We will be talking more about this at the end of this call to talk about managing vault released</a:t>
            </a:r>
          </a:p>
          <a:p>
            <a:pPr marL="171450" indent="-171450">
              <a:buFont typeface="Arial" panose="020B0604020202020204" pitchFamily="34" charset="0"/>
              <a:buChar char="•"/>
            </a:pPr>
            <a:r>
              <a:rPr lang="en-US" dirty="0"/>
              <a:t>But always feel free to reach out to your CSM or Managed Services Consultant for additional </a:t>
            </a:r>
          </a:p>
          <a:p>
            <a:pPr marL="171450" indent="-171450">
              <a:buFont typeface="Arial" panose="020B0604020202020204" pitchFamily="34" charset="0"/>
              <a:buChar char="•"/>
            </a:pPr>
            <a:r>
              <a:rPr lang="en-US" dirty="0"/>
              <a:t>As we move through the next few weeks, this is your opportunity to perform any change control or validations per your policies and SOPs</a:t>
            </a:r>
          </a:p>
          <a:p>
            <a:pPr marL="171450" indent="-171450">
              <a:buFont typeface="Arial" panose="020B0604020202020204" pitchFamily="34" charset="0"/>
              <a:buChar char="•"/>
            </a:pPr>
            <a:r>
              <a:rPr lang="en-US" dirty="0"/>
              <a:t>On Aug 2nd, we will be upgrading VV1-8</a:t>
            </a:r>
          </a:p>
          <a:p>
            <a:pPr marL="171450" indent="-171450">
              <a:buFont typeface="Arial" panose="020B0604020202020204" pitchFamily="34" charset="0"/>
              <a:buChar char="•"/>
            </a:pPr>
            <a:r>
              <a:rPr lang="en-US" dirty="0"/>
              <a:t>On Aug 9th, we upgrade all the remaining PODs</a:t>
            </a:r>
          </a:p>
          <a:p>
            <a:pPr marL="171450" indent="-171450">
              <a:buFont typeface="Arial" panose="020B0604020202020204" pitchFamily="34" charset="0"/>
              <a:buChar char="•"/>
            </a:pPr>
            <a:r>
              <a:rPr lang="en-US" dirty="0"/>
              <a:t>Note that all customers are upgraded to 19R3 and applies to Production, Test, and Sandbox Vaults</a:t>
            </a:r>
          </a:p>
          <a:p>
            <a:pPr marL="171450" indent="-171450">
              <a:buFont typeface="Arial" panose="020B0604020202020204" pitchFamily="34" charset="0"/>
              <a:buChar char="•"/>
            </a:pPr>
            <a:r>
              <a:rPr lang="en-US" dirty="0"/>
              <a:t>Downtime will be approximately 7 hours and we will have additional details at the end of this call</a:t>
            </a:r>
          </a:p>
          <a:p>
            <a:pPr marL="171450" indent="-171450">
              <a:buFont typeface="Arial" panose="020B0604020202020204" pitchFamily="34" charset="0"/>
              <a:buChar char="•"/>
            </a:pPr>
            <a:r>
              <a:rPr lang="en-US" dirty="0"/>
              <a:t>If you need help locating which number POD you are on, it is located in Vault help as well as on the admin side of Vault in Settings &gt; General Settings &gt; Vault Information</a:t>
            </a:r>
          </a:p>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7</a:t>
            </a:fld>
            <a:endParaRPr lang="en-US" dirty="0"/>
          </a:p>
        </p:txBody>
      </p:sp>
    </p:spTree>
    <p:extLst>
      <p:ext uri="{BB962C8B-B14F-4D97-AF65-F5344CB8AC3E}">
        <p14:creationId xmlns:p14="http://schemas.microsoft.com/office/powerpoint/2010/main" val="76994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spcBef>
                <a:spcPts val="1200"/>
              </a:spcBef>
            </a:pPr>
            <a:endParaRPr lang="en-US" dirty="0"/>
          </a:p>
          <a:p>
            <a:pPr>
              <a:lnSpc>
                <a:spcPct val="100000"/>
              </a:lnSpc>
              <a:spcBef>
                <a:spcPts val="1200"/>
              </a:spcBef>
            </a:pPr>
            <a:endParaRPr lang="en-US" dirty="0"/>
          </a:p>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8</a:t>
            </a:fld>
            <a:endParaRPr lang="en-US"/>
          </a:p>
        </p:txBody>
      </p:sp>
    </p:spTree>
    <p:extLst>
      <p:ext uri="{BB962C8B-B14F-4D97-AF65-F5344CB8AC3E}">
        <p14:creationId xmlns:p14="http://schemas.microsoft.com/office/powerpoint/2010/main" val="1006601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u="none" dirty="0"/>
              <a:t>Existing</a:t>
            </a:r>
            <a:r>
              <a:rPr lang="en-US" sz="1000" dirty="0"/>
              <a:t> customer </a:t>
            </a:r>
            <a:r>
              <a:rPr lang="en-US" sz="1000" baseline="0" dirty="0"/>
              <a:t>Pre-Release Vaults that were </a:t>
            </a:r>
            <a:r>
              <a:rPr lang="en-US" sz="1000" u="sng" baseline="0" dirty="0"/>
              <a:t>used</a:t>
            </a:r>
            <a:r>
              <a:rPr lang="en-US" sz="1000" baseline="0" dirty="0"/>
              <a:t> in the past 2 releases </a:t>
            </a:r>
            <a:r>
              <a:rPr lang="en-US" sz="1000" dirty="0"/>
              <a:t>are refreshed</a:t>
            </a:r>
            <a:r>
              <a:rPr lang="en-US" sz="1000" baseline="0" dirty="0"/>
              <a:t> from their P</a:t>
            </a:r>
            <a:r>
              <a:rPr lang="en-US" sz="1000" dirty="0"/>
              <a:t>roduction Vault configuration </a:t>
            </a:r>
            <a:r>
              <a:rPr lang="en-US" sz="1000" baseline="0" dirty="0"/>
              <a:t>BEFORE they are upgraded to the next release.</a:t>
            </a:r>
          </a:p>
          <a:p>
            <a:pPr marL="171450" indent="-171450">
              <a:buFont typeface="Arial" panose="020B0604020202020204" pitchFamily="34" charset="0"/>
              <a:buChar char="•"/>
            </a:pPr>
            <a:r>
              <a:rPr lang="en-US" sz="1000" baseline="0" dirty="0"/>
              <a:t>Existing customer Pre-Release Vaults that were </a:t>
            </a:r>
            <a:r>
              <a:rPr lang="en-US" sz="1000" u="sng" baseline="0" dirty="0"/>
              <a:t>not used</a:t>
            </a:r>
            <a:r>
              <a:rPr lang="en-US" sz="1000" baseline="0" dirty="0"/>
              <a:t> in the past 2 releases will simply be upgraded to the latest limited release, i.e. 19R1.4. Customers can request a refresh from Production configuration</a:t>
            </a:r>
          </a:p>
          <a:p>
            <a:pPr marL="171450" indent="-171450">
              <a:buFont typeface="Arial" panose="020B0604020202020204" pitchFamily="34" charset="0"/>
              <a:buChar char="•"/>
            </a:pPr>
            <a:r>
              <a:rPr lang="en-US" sz="1000" baseline="0" dirty="0"/>
              <a:t>The cloning/refresh process takes place about 2–3 weeks before the Pre-Release Vaults are scheduled to be available. This timing is important to consider if customers are planning to make configuration changes to their Production Vaults around this time frame to determine if the changes will be included in their Pre-Release Vault.</a:t>
            </a:r>
          </a:p>
          <a:p>
            <a:endParaRPr lang="en-US" sz="1000" dirty="0"/>
          </a:p>
          <a:p>
            <a:r>
              <a:rPr lang="en-US" sz="1000" dirty="0"/>
              <a:t>** If you had a Pre-Release</a:t>
            </a:r>
            <a:r>
              <a:rPr lang="en-US" sz="1000" baseline="0" dirty="0"/>
              <a:t> Vault from a previous upgrade, all users that were in the previous Pre-Release Vault will be available in the new Pre-Release Vault.</a:t>
            </a:r>
            <a:endParaRPr lang="en-US" sz="1000"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9</a:t>
            </a:fld>
            <a:endParaRPr lang="en-US" dirty="0"/>
          </a:p>
        </p:txBody>
      </p:sp>
    </p:spTree>
    <p:extLst>
      <p:ext uri="{BB962C8B-B14F-4D97-AF65-F5344CB8AC3E}">
        <p14:creationId xmlns:p14="http://schemas.microsoft.com/office/powerpoint/2010/main" val="563122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10</a:t>
            </a:fld>
            <a:endParaRPr lang="en-US" dirty="0"/>
          </a:p>
        </p:txBody>
      </p:sp>
    </p:spTree>
    <p:extLst>
      <p:ext uri="{BB962C8B-B14F-4D97-AF65-F5344CB8AC3E}">
        <p14:creationId xmlns:p14="http://schemas.microsoft.com/office/powerpoint/2010/main" val="72258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11</a:t>
            </a:fld>
            <a:endParaRPr lang="en-US"/>
          </a:p>
        </p:txBody>
      </p:sp>
    </p:spTree>
    <p:extLst>
      <p:ext uri="{BB962C8B-B14F-4D97-AF65-F5344CB8AC3E}">
        <p14:creationId xmlns:p14="http://schemas.microsoft.com/office/powerpoint/2010/main" val="376528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
        <p:nvSpPr>
          <p:cNvPr id="3" name="Date Placeholder 2">
            <a:extLst>
              <a:ext uri="{FF2B5EF4-FFF2-40B4-BE49-F238E27FC236}">
                <a16:creationId xmlns:a16="http://schemas.microsoft.com/office/drawing/2014/main" id="{B5C45F8F-80D9-49EA-830A-2B0D99158CA3}"/>
              </a:ext>
            </a:extLst>
          </p:cNvPr>
          <p:cNvSpPr>
            <a:spLocks noGrp="1"/>
          </p:cNvSpPr>
          <p:nvPr>
            <p:ph type="dt" idx="10"/>
          </p:nvPr>
        </p:nvSpPr>
        <p:spPr/>
        <p:txBody>
          <a:bodyPr/>
          <a:lstStyle/>
          <a:p>
            <a:r>
              <a:rPr lang="en-US" dirty="0"/>
              <a:t>11-Jul-2018</a:t>
            </a:r>
          </a:p>
        </p:txBody>
      </p:sp>
      <p:sp>
        <p:nvSpPr>
          <p:cNvPr id="4" name="Slide Number Placeholder 3">
            <a:extLst>
              <a:ext uri="{FF2B5EF4-FFF2-40B4-BE49-F238E27FC236}">
                <a16:creationId xmlns:a16="http://schemas.microsoft.com/office/drawing/2014/main" id="{5980E32F-4BD1-4AA1-8341-9E8FF5C4A087}"/>
              </a:ext>
            </a:extLst>
          </p:cNvPr>
          <p:cNvSpPr>
            <a:spLocks noGrp="1"/>
          </p:cNvSpPr>
          <p:nvPr>
            <p:ph type="sldNum" sz="quarter" idx="11"/>
          </p:nvPr>
        </p:nvSpPr>
        <p:spPr/>
        <p:txBody>
          <a:bodyPr/>
          <a:lstStyle/>
          <a:p>
            <a:fld id="{4FF51DB6-9766-45D9-9D9B-77298589ED39}" type="slidenum">
              <a:rPr lang="en-US" smtClean="0"/>
              <a:t>13</a:t>
            </a:fld>
            <a:endParaRPr lang="en-US" dirty="0"/>
          </a:p>
        </p:txBody>
      </p:sp>
    </p:spTree>
    <p:extLst>
      <p:ext uri="{BB962C8B-B14F-4D97-AF65-F5344CB8AC3E}">
        <p14:creationId xmlns:p14="http://schemas.microsoft.com/office/powerpoint/2010/main" val="924077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www.veeva.com/eu/events/rd-summit/?utm_medium=PPT&amp;utm_source=Sales&amp;utm_campaign=FY21Q2EU_RD-Summit&amp;utm_content=ppt-slide" TargetMode="External"/><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eeva slide">
    <p:bg>
      <p:bgPr>
        <a:solidFill>
          <a:schemeClr val="tx2"/>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bwMode="auto">
          <a:xfrm>
            <a:off x="3703814" y="2867487"/>
            <a:ext cx="4784373" cy="1109709"/>
            <a:chOff x="0" y="1492"/>
            <a:chExt cx="5760" cy="1336"/>
          </a:xfrm>
          <a:solidFill>
            <a:schemeClr val="bg1"/>
          </a:solidFill>
        </p:grpSpPr>
        <p:sp>
          <p:nvSpPr>
            <p:cNvPr id="8"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0315329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5309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
        <p:nvSpPr>
          <p:cNvPr id="22" name="TextBox 21">
            <a:extLst>
              <a:ext uri="{FF2B5EF4-FFF2-40B4-BE49-F238E27FC236}">
                <a16:creationId xmlns:a16="http://schemas.microsoft.com/office/drawing/2014/main" id="{CC48C95D-837A-4474-9319-1A0FBA7CBA06}"/>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tx2">
                    <a:lumMod val="40000"/>
                    <a:lumOff val="60000"/>
                  </a:schemeClr>
                </a:solidFill>
                <a:latin typeface="+mn-lt"/>
                <a:ea typeface="ＭＳ Ｐゴシック" charset="0"/>
              </a:rPr>
              <a:t>Copyright © Veeva Systems 2019</a:t>
            </a:r>
          </a:p>
        </p:txBody>
      </p:sp>
    </p:spTree>
    <p:extLst>
      <p:ext uri="{BB962C8B-B14F-4D97-AF65-F5344CB8AC3E}">
        <p14:creationId xmlns:p14="http://schemas.microsoft.com/office/powerpoint/2010/main" val="192737253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endParaRPr lang="en-US" dirty="0"/>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 name="TextBox 7">
            <a:extLst>
              <a:ext uri="{FF2B5EF4-FFF2-40B4-BE49-F238E27FC236}">
                <a16:creationId xmlns:a16="http://schemas.microsoft.com/office/drawing/2014/main" id="{C43C9A3E-7E26-47E0-B201-C3BB70CD7EEB}"/>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41474696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sp>
        <p:nvSpPr>
          <p:cNvPr id="3" name="Isosceles Triangle 2"/>
          <p:cNvSpPr/>
          <p:nvPr userDrawn="1"/>
        </p:nvSpPr>
        <p:spPr>
          <a:xfrm rot="5400000">
            <a:off x="5876152" y="3287625"/>
            <a:ext cx="668859" cy="282753"/>
          </a:xfrm>
          <a:prstGeom prst="triangl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sp>
        <p:nvSpPr>
          <p:cNvPr id="10" name="TextBox 9">
            <a:extLst>
              <a:ext uri="{FF2B5EF4-FFF2-40B4-BE49-F238E27FC236}">
                <a16:creationId xmlns:a16="http://schemas.microsoft.com/office/drawing/2014/main" id="{51C821FF-59B0-451F-99EC-ABE653651042}"/>
              </a:ext>
            </a:extLst>
          </p:cNvPr>
          <p:cNvSpPr txBox="1"/>
          <p:nvPr userDrawn="1"/>
        </p:nvSpPr>
        <p:spPr>
          <a:xfrm>
            <a:off x="11017792" y="6509749"/>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TextBox 13">
            <a:extLst>
              <a:ext uri="{FF2B5EF4-FFF2-40B4-BE49-F238E27FC236}">
                <a16:creationId xmlns:a16="http://schemas.microsoft.com/office/drawing/2014/main" id="{9607FDE7-CC18-4E6F-9A0C-7AC645F19F87}"/>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bg1">
                    <a:lumMod val="75000"/>
                  </a:schemeClr>
                </a:solidFill>
                <a:latin typeface="+mn-lt"/>
                <a:ea typeface="+mn-ea"/>
                <a:cs typeface="+mn-cs"/>
              </a:rPr>
              <a:pPr algn="r"/>
              <a:t>‹#›</a:t>
            </a:fld>
            <a:endParaRPr lang="en-US" sz="1000" kern="1200" dirty="0">
              <a:solidFill>
                <a:schemeClr val="bg1">
                  <a:lumMod val="75000"/>
                </a:schemeClr>
              </a:solidFill>
              <a:latin typeface="+mn-lt"/>
              <a:ea typeface="+mn-ea"/>
              <a:cs typeface="+mn-cs"/>
            </a:endParaRPr>
          </a:p>
        </p:txBody>
      </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26634708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2019</a:t>
            </a:r>
          </a:p>
        </p:txBody>
      </p:sp>
      <p:sp>
        <p:nvSpPr>
          <p:cNvPr id="5" name="Text Placeholder 4">
            <a:extLst>
              <a:ext uri="{FF2B5EF4-FFF2-40B4-BE49-F238E27FC236}">
                <a16:creationId xmlns:a16="http://schemas.microsoft.com/office/drawing/2014/main" id="{C647675E-6477-4288-8C9D-57958BC1D658}"/>
              </a:ext>
            </a:extLst>
          </p:cNvPr>
          <p:cNvSpPr>
            <a:spLocks noGrp="1"/>
          </p:cNvSpPr>
          <p:nvPr>
            <p:ph type="body" sz="quarter" idx="10" hasCustomPrompt="1"/>
          </p:nvPr>
        </p:nvSpPr>
        <p:spPr>
          <a:xfrm>
            <a:off x="6639869" y="1333500"/>
            <a:ext cx="4794250" cy="4128186"/>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 if you want to include an image to the left side of the slide.”</a:t>
            </a:r>
          </a:p>
          <a:p>
            <a:pPr lvl="0"/>
            <a:endParaRPr lang="en-US" dirty="0"/>
          </a:p>
          <a:p>
            <a:pPr lvl="0"/>
            <a:r>
              <a:rPr lang="en-US" dirty="0" err="1"/>
              <a:t>Firstname</a:t>
            </a:r>
            <a:r>
              <a:rPr lang="en-US" dirty="0"/>
              <a:t> </a:t>
            </a:r>
            <a:r>
              <a:rPr lang="en-US" dirty="0" err="1"/>
              <a:t>Lastname</a:t>
            </a:r>
            <a:endParaRPr lang="en-US" dirty="0"/>
          </a:p>
        </p:txBody>
      </p:sp>
      <p:sp>
        <p:nvSpPr>
          <p:cNvPr id="16" name="TextBox 15">
            <a:extLst>
              <a:ext uri="{FF2B5EF4-FFF2-40B4-BE49-F238E27FC236}">
                <a16:creationId xmlns:a16="http://schemas.microsoft.com/office/drawing/2014/main" id="{BA35433F-BFD5-45B4-9B19-FA85C81FC7F9}"/>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Tree>
    <p:extLst>
      <p:ext uri="{BB962C8B-B14F-4D97-AF65-F5344CB8AC3E}">
        <p14:creationId xmlns:p14="http://schemas.microsoft.com/office/powerpoint/2010/main" val="17975336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Freeform 7"/>
          <p:cNvSpPr>
            <a:spLocks noEditPoints="1"/>
          </p:cNvSpPr>
          <p:nvPr userDrawn="1"/>
        </p:nvSpPr>
        <p:spPr bwMode="auto">
          <a:xfrm>
            <a:off x="5156200" y="1813011"/>
            <a:ext cx="1879600" cy="1870075"/>
          </a:xfrm>
          <a:custGeom>
            <a:avLst/>
            <a:gdLst>
              <a:gd name="T0" fmla="*/ 113 w 226"/>
              <a:gd name="T1" fmla="*/ 0 h 226"/>
              <a:gd name="T2" fmla="*/ 0 w 226"/>
              <a:gd name="T3" fmla="*/ 113 h 226"/>
              <a:gd name="T4" fmla="*/ 19 w 226"/>
              <a:gd name="T5" fmla="*/ 175 h 226"/>
              <a:gd name="T6" fmla="*/ 7 w 226"/>
              <a:gd name="T7" fmla="*/ 217 h 226"/>
              <a:gd name="T8" fmla="*/ 49 w 226"/>
              <a:gd name="T9" fmla="*/ 206 h 226"/>
              <a:gd name="T10" fmla="*/ 113 w 226"/>
              <a:gd name="T11" fmla="*/ 226 h 226"/>
              <a:gd name="T12" fmla="*/ 226 w 226"/>
              <a:gd name="T13" fmla="*/ 113 h 226"/>
              <a:gd name="T14" fmla="*/ 113 w 226"/>
              <a:gd name="T15" fmla="*/ 0 h 226"/>
              <a:gd name="T16" fmla="*/ 111 w 226"/>
              <a:gd name="T17" fmla="*/ 182 h 226"/>
              <a:gd name="T18" fmla="*/ 92 w 226"/>
              <a:gd name="T19" fmla="*/ 164 h 226"/>
              <a:gd name="T20" fmla="*/ 111 w 226"/>
              <a:gd name="T21" fmla="*/ 145 h 226"/>
              <a:gd name="T22" fmla="*/ 130 w 226"/>
              <a:gd name="T23" fmla="*/ 164 h 226"/>
              <a:gd name="T24" fmla="*/ 111 w 226"/>
              <a:gd name="T25" fmla="*/ 182 h 226"/>
              <a:gd name="T26" fmla="*/ 128 w 226"/>
              <a:gd name="T27" fmla="*/ 127 h 226"/>
              <a:gd name="T28" fmla="*/ 128 w 226"/>
              <a:gd name="T29" fmla="*/ 138 h 226"/>
              <a:gd name="T30" fmla="*/ 96 w 226"/>
              <a:gd name="T31" fmla="*/ 138 h 226"/>
              <a:gd name="T32" fmla="*/ 96 w 226"/>
              <a:gd name="T33" fmla="*/ 123 h 226"/>
              <a:gd name="T34" fmla="*/ 123 w 226"/>
              <a:gd name="T35" fmla="*/ 85 h 226"/>
              <a:gd name="T36" fmla="*/ 110 w 226"/>
              <a:gd name="T37" fmla="*/ 73 h 226"/>
              <a:gd name="T38" fmla="*/ 91 w 226"/>
              <a:gd name="T39" fmla="*/ 87 h 226"/>
              <a:gd name="T40" fmla="*/ 71 w 226"/>
              <a:gd name="T41" fmla="*/ 69 h 226"/>
              <a:gd name="T42" fmla="*/ 114 w 226"/>
              <a:gd name="T43" fmla="*/ 44 h 226"/>
              <a:gd name="T44" fmla="*/ 155 w 226"/>
              <a:gd name="T45" fmla="*/ 85 h 226"/>
              <a:gd name="T46" fmla="*/ 128 w 226"/>
              <a:gd name="T47" fmla="*/ 12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 h="226">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w="28575">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 name="TextBox 2"/>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Questions</a:t>
            </a:r>
          </a:p>
        </p:txBody>
      </p:sp>
    </p:spTree>
    <p:extLst>
      <p:ext uri="{BB962C8B-B14F-4D97-AF65-F5344CB8AC3E}">
        <p14:creationId xmlns:p14="http://schemas.microsoft.com/office/powerpoint/2010/main" val="169396941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14" name="TextBox 13"/>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Thank you</a:t>
            </a:r>
          </a:p>
        </p:txBody>
      </p:sp>
      <p:grpSp>
        <p:nvGrpSpPr>
          <p:cNvPr id="9" name="Group 4"/>
          <p:cNvGrpSpPr>
            <a:grpSpLocks noChangeAspect="1"/>
          </p:cNvGrpSpPr>
          <p:nvPr userDrawn="1"/>
        </p:nvGrpSpPr>
        <p:grpSpPr bwMode="auto">
          <a:xfrm>
            <a:off x="5363368" y="2079884"/>
            <a:ext cx="1465263" cy="1498600"/>
            <a:chOff x="5098" y="1275"/>
            <a:chExt cx="923" cy="944"/>
          </a:xfrm>
        </p:grpSpPr>
        <p:sp>
          <p:nvSpPr>
            <p:cNvPr id="10" name="AutoShape 3"/>
            <p:cNvSpPr>
              <a:spLocks noChangeAspect="1" noChangeArrowheads="1" noTextEdit="1"/>
            </p:cNvSpPr>
            <p:nvPr userDrawn="1"/>
          </p:nvSpPr>
          <p:spPr bwMode="auto">
            <a:xfrm>
              <a:off x="5098" y="1275"/>
              <a:ext cx="923" cy="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userDrawn="1"/>
          </p:nvSpPr>
          <p:spPr bwMode="auto">
            <a:xfrm>
              <a:off x="5098" y="1276"/>
              <a:ext cx="923" cy="942"/>
            </a:xfrm>
            <a:custGeom>
              <a:avLst/>
              <a:gdLst>
                <a:gd name="T0" fmla="*/ 0 w 923"/>
                <a:gd name="T1" fmla="*/ 0 h 942"/>
                <a:gd name="T2" fmla="*/ 160 w 923"/>
                <a:gd name="T3" fmla="*/ 0 h 942"/>
                <a:gd name="T4" fmla="*/ 464 w 923"/>
                <a:gd name="T5" fmla="*/ 616 h 942"/>
                <a:gd name="T6" fmla="*/ 765 w 923"/>
                <a:gd name="T7" fmla="*/ 0 h 942"/>
                <a:gd name="T8" fmla="*/ 923 w 923"/>
                <a:gd name="T9" fmla="*/ 0 h 942"/>
                <a:gd name="T10" fmla="*/ 463 w 923"/>
                <a:gd name="T11" fmla="*/ 942 h 942"/>
                <a:gd name="T12" fmla="*/ 0 w 923"/>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923" h="942">
                  <a:moveTo>
                    <a:pt x="0" y="0"/>
                  </a:moveTo>
                  <a:lnTo>
                    <a:pt x="160" y="0"/>
                  </a:lnTo>
                  <a:lnTo>
                    <a:pt x="464" y="616"/>
                  </a:lnTo>
                  <a:lnTo>
                    <a:pt x="765" y="0"/>
                  </a:lnTo>
                  <a:lnTo>
                    <a:pt x="923" y="0"/>
                  </a:lnTo>
                  <a:lnTo>
                    <a:pt x="463" y="942"/>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userDrawn="1"/>
          </p:nvSpPr>
          <p:spPr bwMode="auto">
            <a:xfrm>
              <a:off x="5352" y="1278"/>
              <a:ext cx="415" cy="417"/>
            </a:xfrm>
            <a:custGeom>
              <a:avLst/>
              <a:gdLst>
                <a:gd name="T0" fmla="*/ 0 w 340"/>
                <a:gd name="T1" fmla="*/ 1 h 340"/>
                <a:gd name="T2" fmla="*/ 170 w 340"/>
                <a:gd name="T3" fmla="*/ 340 h 340"/>
                <a:gd name="T4" fmla="*/ 340 w 340"/>
                <a:gd name="T5" fmla="*/ 1 h 340"/>
                <a:gd name="T6" fmla="*/ 0 w 340"/>
                <a:gd name="T7" fmla="*/ 1 h 340"/>
              </a:gdLst>
              <a:ahLst/>
              <a:cxnLst>
                <a:cxn ang="0">
                  <a:pos x="T0" y="T1"/>
                </a:cxn>
                <a:cxn ang="0">
                  <a:pos x="T2" y="T3"/>
                </a:cxn>
                <a:cxn ang="0">
                  <a:pos x="T4" y="T5"/>
                </a:cxn>
                <a:cxn ang="0">
                  <a:pos x="T6" y="T7"/>
                </a:cxn>
              </a:cxnLst>
              <a:rect l="0" t="0" r="r" b="b"/>
              <a:pathLst>
                <a:path w="340" h="34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5512380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With Subhead">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5388864" y="2743200"/>
            <a:ext cx="6193536" cy="704088"/>
          </a:xfrm>
        </p:spPr>
        <p:txBody>
          <a:bodyPr lIns="0" tIns="0" rIns="0" bIns="0" anchor="b" anchorCtr="0">
            <a:normAutofit/>
          </a:bodyPr>
          <a:lstStyle>
            <a:lvl1pPr>
              <a:defRPr sz="32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5384800" y="3511296"/>
            <a:ext cx="6193536" cy="215444"/>
          </a:xfrm>
        </p:spPr>
        <p:txBody>
          <a:bodyPr lIns="0" tIns="0" rIns="0" bIns="0">
            <a:spAutoFit/>
          </a:bodyPr>
          <a:lstStyle>
            <a:lvl1pPr marL="0" indent="0" algn="l">
              <a:buNone/>
              <a:defRPr sz="1400">
                <a:solidFill>
                  <a:schemeClr val="bg1"/>
                </a:solidFill>
              </a:defRPr>
            </a:lvl1pPr>
          </a:lstStyle>
          <a:p>
            <a:pPr lvl="0"/>
            <a:r>
              <a:rPr lang="en-US"/>
              <a:t>Click to edit Master text styles</a:t>
            </a:r>
          </a:p>
        </p:txBody>
      </p:sp>
      <p:cxnSp>
        <p:nvCxnSpPr>
          <p:cNvPr id="10" name="Straight Connector 9"/>
          <p:cNvCxnSpPr/>
          <p:nvPr userDrawn="1"/>
        </p:nvCxnSpPr>
        <p:spPr>
          <a:xfrm>
            <a:off x="4709248" y="2514600"/>
            <a:ext cx="0" cy="182880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241" y="3040473"/>
            <a:ext cx="3321392" cy="769994"/>
          </a:xfrm>
          <a:prstGeom prst="rect">
            <a:avLst/>
          </a:prstGeom>
        </p:spPr>
      </p:pic>
    </p:spTree>
    <p:extLst>
      <p:ext uri="{BB962C8B-B14F-4D97-AF65-F5344CB8AC3E}">
        <p14:creationId xmlns:p14="http://schemas.microsoft.com/office/powerpoint/2010/main" val="61695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816864" y="2743200"/>
            <a:ext cx="8225536" cy="704088"/>
          </a:xfrm>
        </p:spPr>
        <p:txBody>
          <a:bodyPr lIns="0" tIns="0" rIns="0" bIns="0" anchor="b" anchorCtr="0">
            <a:noAutofit/>
          </a:bodyPr>
          <a:lstStyle>
            <a:lvl1pPr>
              <a:defRPr sz="40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812800" y="3511297"/>
            <a:ext cx="6701536" cy="276999"/>
          </a:xfrm>
        </p:spPr>
        <p:txBody>
          <a:bodyPr wrap="square" lIns="0" tIns="0" rIns="0" bIns="0">
            <a:spAutoFit/>
          </a:bodyPr>
          <a:lstStyle>
            <a:lvl1pPr marL="0" indent="0" algn="l">
              <a:buNone/>
              <a:defRPr sz="180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4598" y="1396819"/>
            <a:ext cx="6687402" cy="5461181"/>
          </a:xfrm>
          <a:prstGeom prst="rect">
            <a:avLst/>
          </a:prstGeom>
        </p:spPr>
      </p:pic>
    </p:spTree>
    <p:extLst>
      <p:ext uri="{BB962C8B-B14F-4D97-AF65-F5344CB8AC3E}">
        <p14:creationId xmlns:p14="http://schemas.microsoft.com/office/powerpoint/2010/main" val="5937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White/Orange clouds_with Conte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35869"/>
          <a:stretch/>
        </p:blipFill>
        <p:spPr>
          <a:xfrm>
            <a:off x="4234249" y="1787611"/>
            <a:ext cx="7990703" cy="5070389"/>
          </a:xfrm>
          <a:prstGeom prst="rect">
            <a:avLst/>
          </a:prstGeom>
        </p:spPr>
      </p:pic>
      <p:sp>
        <p:nvSpPr>
          <p:cNvPr id="2" name="Title 1"/>
          <p:cNvSpPr>
            <a:spLocks noGrp="1"/>
          </p:cNvSpPr>
          <p:nvPr>
            <p:ph type="title"/>
          </p:nvPr>
        </p:nvSpPr>
        <p:spPr>
          <a:xfrm>
            <a:off x="609600" y="228600"/>
            <a:ext cx="10972800" cy="914400"/>
          </a:xfrm>
        </p:spPr>
        <p:txBody>
          <a:bodyPr/>
          <a:lstStyle>
            <a:lvl1pPr>
              <a:defRPr>
                <a:solidFill>
                  <a:srgbClr val="5A7E96"/>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609600" y="13716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7879048" y="6428318"/>
            <a:ext cx="2844800" cy="365125"/>
          </a:xfrm>
          <a:prstGeom prst="rect">
            <a:avLst/>
          </a:prstGeom>
        </p:spPr>
        <p:txBody>
          <a:bodyPr vert="horz" lIns="91440" tIns="45720" rIns="91440" bIns="45720" rtlCol="0" anchor="ctr"/>
          <a:lstStyle>
            <a:lvl1pPr algn="r">
              <a:defRPr sz="750">
                <a:solidFill>
                  <a:schemeClr val="tx1">
                    <a:tint val="75000"/>
                  </a:schemeClr>
                </a:solidFill>
                <a:latin typeface="Arial" pitchFamily="34" charset="0"/>
                <a:cs typeface="Arial" pitchFamily="34" charset="0"/>
              </a:defRPr>
            </a:lvl1pPr>
          </a:lstStyle>
          <a:p>
            <a:fld id="{4A60DFD3-134D-4504-873E-5AE45B54A53C}" type="slidenum">
              <a:rPr lang="en-US" smtClean="0"/>
              <a:pPr/>
              <a:t>‹#›</a:t>
            </a:fld>
            <a:endParaRPr lang="en-US" dirty="0"/>
          </a:p>
        </p:txBody>
      </p:sp>
      <p:sp>
        <p:nvSpPr>
          <p:cNvPr id="12" name="TextBox 11"/>
          <p:cNvSpPr txBox="1"/>
          <p:nvPr userDrawn="1"/>
        </p:nvSpPr>
        <p:spPr>
          <a:xfrm>
            <a:off x="9806203" y="6501129"/>
            <a:ext cx="728084" cy="207749"/>
          </a:xfrm>
          <a:prstGeom prst="rect">
            <a:avLst/>
          </a:prstGeom>
          <a:noFill/>
        </p:spPr>
        <p:txBody>
          <a:bodyPr wrap="none" rtlCol="0">
            <a:spAutoFit/>
          </a:bodyPr>
          <a:lstStyle/>
          <a:p>
            <a:pPr>
              <a:defRPr/>
            </a:pPr>
            <a:r>
              <a:rPr lang="en-US" sz="750" b="1" kern="600" dirty="0">
                <a:solidFill>
                  <a:srgbClr val="595959"/>
                </a:solidFill>
                <a:latin typeface="Arial" charset="0"/>
                <a:ea typeface="ＭＳ Ｐゴシック" charset="0"/>
              </a:rPr>
              <a:t>veeva.com |</a:t>
            </a:r>
          </a:p>
        </p:txBody>
      </p:sp>
    </p:spTree>
    <p:extLst>
      <p:ext uri="{BB962C8B-B14F-4D97-AF65-F5344CB8AC3E}">
        <p14:creationId xmlns:p14="http://schemas.microsoft.com/office/powerpoint/2010/main" val="286184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1524000" y="1092222"/>
            <a:ext cx="9144000" cy="2299052"/>
          </a:xfrm>
        </p:spPr>
        <p:txBody>
          <a:bodyPr anchor="b"/>
          <a:lstStyle>
            <a:lvl1pPr algn="ctr">
              <a:lnSpc>
                <a:spcPct val="80000"/>
              </a:lnSpc>
              <a:defRPr sz="6000">
                <a:solidFill>
                  <a:schemeClr val="bg1"/>
                </a:solidFill>
                <a:latin typeface="Calibri Light" panose="020F0302020204030204" pitchFamily="34" charset="0"/>
                <a:cs typeface="Calibri Light" panose="020F0302020204030204" pitchFamily="34" charset="0"/>
              </a:defRPr>
            </a:lvl1pPr>
          </a:lstStyle>
          <a:p>
            <a:r>
              <a:rPr lang="en-US" dirty="0"/>
              <a:t>Presentation Title</a:t>
            </a:r>
          </a:p>
        </p:txBody>
      </p:sp>
      <p:sp>
        <p:nvSpPr>
          <p:cNvPr id="25" name="Subtitle 2"/>
          <p:cNvSpPr>
            <a:spLocks noGrp="1"/>
          </p:cNvSpPr>
          <p:nvPr>
            <p:ph type="subTitle" idx="1" hasCustomPrompt="1"/>
          </p:nvPr>
        </p:nvSpPr>
        <p:spPr>
          <a:xfrm>
            <a:off x="805543" y="3391274"/>
            <a:ext cx="10580914" cy="892630"/>
          </a:xfrm>
        </p:spPr>
        <p:txBody>
          <a:bodyPr>
            <a:normAutofit/>
          </a:bodyPr>
          <a:lstStyle>
            <a:lvl1pPr marL="0" indent="0" algn="ctr">
              <a:lnSpc>
                <a:spcPct val="80000"/>
              </a:lnSpc>
              <a:buNone/>
              <a:defRPr sz="40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6" name="Group 13"/>
          <p:cNvGrpSpPr>
            <a:grpSpLocks noChangeAspect="1"/>
          </p:cNvGrpSpPr>
          <p:nvPr userDrawn="1"/>
        </p:nvGrpSpPr>
        <p:grpSpPr bwMode="auto">
          <a:xfrm>
            <a:off x="4879767" y="5158664"/>
            <a:ext cx="2432467" cy="564197"/>
            <a:chOff x="0" y="1492"/>
            <a:chExt cx="5760" cy="1336"/>
          </a:xfrm>
          <a:solidFill>
            <a:schemeClr val="bg1"/>
          </a:solidFill>
        </p:grpSpPr>
        <p:sp>
          <p:nvSpPr>
            <p:cNvPr id="27"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8496335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ubtitle">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1992CA6-2B83-1F40-B53D-26ED073694B7}"/>
              </a:ext>
            </a:extLst>
          </p:cNvPr>
          <p:cNvSpPr>
            <a:spLocks noGrp="1"/>
          </p:cNvSpPr>
          <p:nvPr>
            <p:ph type="body" sz="quarter" idx="13" hasCustomPrompt="1"/>
          </p:nvPr>
        </p:nvSpPr>
        <p:spPr>
          <a:xfrm>
            <a:off x="765970"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
        <p:nvSpPr>
          <p:cNvPr id="6" name="Title 1">
            <a:extLst>
              <a:ext uri="{FF2B5EF4-FFF2-40B4-BE49-F238E27FC236}">
                <a16:creationId xmlns:a16="http://schemas.microsoft.com/office/drawing/2014/main" id="{734AA469-6FA5-0242-A743-5354B1515A8C}"/>
              </a:ext>
            </a:extLst>
          </p:cNvPr>
          <p:cNvSpPr>
            <a:spLocks noGrp="1"/>
          </p:cNvSpPr>
          <p:nvPr>
            <p:ph type="title"/>
          </p:nvPr>
        </p:nvSpPr>
        <p:spPr>
          <a:xfrm>
            <a:off x="276304" y="187716"/>
            <a:ext cx="11639394" cy="680965"/>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70405271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VECMS Title and Conten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BA1CA2DA-2936-1840-8D78-6338510561BD}"/>
              </a:ext>
            </a:extLst>
          </p:cNvPr>
          <p:cNvPicPr>
            <a:picLocks noChangeAspect="1"/>
          </p:cNvPicPr>
          <p:nvPr userDrawn="1"/>
        </p:nvPicPr>
        <p:blipFill>
          <a:blip r:embed="rId4"/>
          <a:stretch>
            <a:fillRect/>
          </a:stretch>
        </p:blipFill>
        <p:spPr>
          <a:xfrm>
            <a:off x="1" y="0"/>
            <a:ext cx="12191994" cy="6857996"/>
          </a:xfrm>
          <a:prstGeom prst="rect">
            <a:avLst/>
          </a:prstGeom>
        </p:spPr>
      </p:pic>
    </p:spTree>
    <p:extLst>
      <p:ext uri="{BB962C8B-B14F-4D97-AF65-F5344CB8AC3E}">
        <p14:creationId xmlns:p14="http://schemas.microsoft.com/office/powerpoint/2010/main" val="2694577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0" y="1523"/>
            <a:ext cx="12184548" cy="6854949"/>
          </a:xfrm>
          <a:prstGeom prst="rect">
            <a:avLst/>
          </a:prstGeom>
        </p:spPr>
      </p:pic>
    </p:spTree>
    <p:extLst>
      <p:ext uri="{BB962C8B-B14F-4D97-AF65-F5344CB8AC3E}">
        <p14:creationId xmlns:p14="http://schemas.microsoft.com/office/powerpoint/2010/main" val="317091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latin typeface="Calibri Light" panose="020F0302020204030204" pitchFamily="34" charset="0"/>
                <a:cs typeface="Calibri Light" panose="020F0302020204030204" pitchFamily="34" charset="0"/>
              </a:defRPr>
            </a:lvl1pPr>
          </a:lstStyle>
          <a:p>
            <a:r>
              <a:rPr lang="en-US" dirty="0"/>
              <a:t>Section Break Title</a:t>
            </a:r>
          </a:p>
        </p:txBody>
      </p:sp>
      <p:sp>
        <p:nvSpPr>
          <p:cNvPr id="21" name="Subtitle 2"/>
          <p:cNvSpPr>
            <a:spLocks noGrp="1"/>
          </p:cNvSpPr>
          <p:nvPr>
            <p:ph type="subTitle" idx="1" hasCustomPrompt="1"/>
          </p:nvPr>
        </p:nvSpPr>
        <p:spPr>
          <a:xfrm>
            <a:off x="805543" y="3930200"/>
            <a:ext cx="10580914" cy="892630"/>
          </a:xfrm>
        </p:spPr>
        <p:txBody>
          <a:bodyPr>
            <a:normAutofit/>
          </a:bodyPr>
          <a:lstStyle>
            <a:lvl1pPr marL="0" indent="0" algn="ctr">
              <a:lnSpc>
                <a:spcPct val="80000"/>
              </a:lnSpc>
              <a:buNone/>
              <a:defRPr sz="36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2" name="Group 21"/>
          <p:cNvGrpSpPr>
            <a:grpSpLocks noChangeAspect="1"/>
          </p:cNvGrpSpPr>
          <p:nvPr userDrawn="1"/>
        </p:nvGrpSpPr>
        <p:grpSpPr>
          <a:xfrm>
            <a:off x="5645986" y="1412969"/>
            <a:ext cx="900028" cy="914400"/>
            <a:chOff x="5127584" y="2099392"/>
            <a:chExt cx="555329" cy="564197"/>
          </a:xfrm>
        </p:grpSpPr>
        <p:sp>
          <p:nvSpPr>
            <p:cNvPr id="23" name="Freeform 18"/>
            <p:cNvSpPr>
              <a:spLocks/>
            </p:cNvSpPr>
            <p:nvPr userDrawn="1"/>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9"/>
            <p:cNvSpPr>
              <a:spLocks/>
            </p:cNvSpPr>
            <p:nvPr userDrawn="1"/>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1501763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peaker Slide with picture">
    <p:bg>
      <p:bgPr>
        <a:solidFill>
          <a:schemeClr val="tx2"/>
        </a:solid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389245" y="3731425"/>
            <a:ext cx="7453649" cy="892630"/>
          </a:xfrm>
        </p:spPr>
        <p:txBody>
          <a:bodyPr>
            <a:normAutofit/>
          </a:bodyPr>
          <a:lstStyle>
            <a:lvl1pPr marL="0" indent="0" algn="l">
              <a:lnSpc>
                <a:spcPct val="80000"/>
              </a:lnSpc>
              <a:spcBef>
                <a:spcPts val="0"/>
              </a:spcBef>
              <a:buNone/>
              <a:defRPr sz="28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Picture Placeholder 26"/>
          <p:cNvSpPr>
            <a:spLocks noGrp="1"/>
          </p:cNvSpPr>
          <p:nvPr>
            <p:ph type="pic" sz="quarter" idx="12" hasCustomPrompt="1"/>
          </p:nvPr>
        </p:nvSpPr>
        <p:spPr>
          <a:xfrm>
            <a:off x="1492517" y="1984189"/>
            <a:ext cx="2532888" cy="2532888"/>
          </a:xfrm>
          <a:prstGeom prst="ellipse">
            <a:avLst/>
          </a:prstGeom>
        </p:spPr>
        <p:txBody>
          <a:bodyPr/>
          <a:lstStyle>
            <a:lvl1pPr>
              <a:defRPr baseline="0">
                <a:solidFill>
                  <a:schemeClr val="bg1"/>
                </a:solidFill>
              </a:defRPr>
            </a:lvl1pPr>
          </a:lstStyle>
          <a:p>
            <a:r>
              <a:rPr lang="en-US" dirty="0"/>
              <a:t>1:1 ratio photo</a:t>
            </a:r>
          </a:p>
        </p:txBody>
      </p:sp>
      <p:sp>
        <p:nvSpPr>
          <p:cNvPr id="9" name="Title 1"/>
          <p:cNvSpPr>
            <a:spLocks noGrp="1"/>
          </p:cNvSpPr>
          <p:nvPr>
            <p:ph type="ctrTitle"/>
          </p:nvPr>
        </p:nvSpPr>
        <p:spPr>
          <a:xfrm>
            <a:off x="4390006" y="2819716"/>
            <a:ext cx="7432568" cy="899331"/>
          </a:xfrm>
        </p:spPr>
        <p:txBody>
          <a:bodyPr anchor="b" anchorCtr="0"/>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E909A45-7F0F-474B-A549-6CF350A75DF1}"/>
              </a:ext>
            </a:extLst>
          </p:cNvPr>
          <p:cNvPicPr>
            <a:picLocks noChangeAspect="1"/>
          </p:cNvPicPr>
          <p:nvPr userDrawn="1"/>
        </p:nvPicPr>
        <p:blipFill>
          <a:blip r:embed="rId2"/>
          <a:stretch>
            <a:fillRect/>
          </a:stretch>
        </p:blipFill>
        <p:spPr>
          <a:xfrm>
            <a:off x="4389245" y="2215965"/>
            <a:ext cx="2427582" cy="571667"/>
          </a:xfrm>
          <a:prstGeom prst="rect">
            <a:avLst/>
          </a:prstGeom>
        </p:spPr>
      </p:pic>
    </p:spTree>
    <p:extLst>
      <p:ext uri="{BB962C8B-B14F-4D97-AF65-F5344CB8AC3E}">
        <p14:creationId xmlns:p14="http://schemas.microsoft.com/office/powerpoint/2010/main" val="21201463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0467897"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56164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0538752"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3"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
        <p:nvSpPr>
          <p:cNvPr id="12" name="Title 1"/>
          <p:cNvSpPr>
            <a:spLocks noGrp="1"/>
          </p:cNvSpPr>
          <p:nvPr>
            <p:ph type="title"/>
          </p:nvPr>
        </p:nvSpPr>
        <p:spPr>
          <a:xfrm>
            <a:off x="276303" y="96275"/>
            <a:ext cx="11639394" cy="1101213"/>
          </a:xfrm>
        </p:spPr>
        <p:txBody>
          <a:bodyPr/>
          <a:lstStyle/>
          <a:p>
            <a:r>
              <a:rPr lang="en-US" dirty="0"/>
              <a:t>Click to edit Master title style</a:t>
            </a:r>
          </a:p>
        </p:txBody>
      </p:sp>
    </p:spTree>
    <p:extLst>
      <p:ext uri="{BB962C8B-B14F-4D97-AF65-F5344CB8AC3E}">
        <p14:creationId xmlns:p14="http://schemas.microsoft.com/office/powerpoint/2010/main" val="313375260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7CC576A4-4C87-4B34-BF22-44DA60DFC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291575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6">
            <a:extLst>
              <a:ext uri="{FF2B5EF4-FFF2-40B4-BE49-F238E27FC236}">
                <a16:creationId xmlns:a16="http://schemas.microsoft.com/office/drawing/2014/main" id="{2AC331BD-B2D2-49AA-B79F-08337B3E34F0}"/>
              </a:ext>
            </a:extLst>
          </p:cNvPr>
          <p:cNvSpPr>
            <a:spLocks noGrp="1"/>
          </p:cNvSpPr>
          <p:nvPr>
            <p:ph type="body" sz="quarter" idx="14"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Tree>
    <p:extLst>
      <p:ext uri="{BB962C8B-B14F-4D97-AF65-F5344CB8AC3E}">
        <p14:creationId xmlns:p14="http://schemas.microsoft.com/office/powerpoint/2010/main" val="1617560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87001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303" y="96275"/>
            <a:ext cx="11639394" cy="1101213"/>
          </a:xfrm>
          <a:prstGeom prst="rect">
            <a:avLst/>
          </a:prstGeom>
        </p:spPr>
        <p:txBody>
          <a:bodyPr vert="horz" lIns="91440" tIns="45720" rIns="91440" bIns="4572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26624" y="1082843"/>
            <a:ext cx="10538752" cy="5394158"/>
          </a:xfrm>
          <a:prstGeom prst="rect">
            <a:avLst/>
          </a:prstGeom>
        </p:spPr>
        <p:txBody>
          <a:bodyPr vert="horz" wrap="square"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p:nvGrpSpPr>
        <p:grpSpPr>
          <a:xfrm>
            <a:off x="234968" y="6519734"/>
            <a:ext cx="244893" cy="248803"/>
            <a:chOff x="2666237" y="2584432"/>
            <a:chExt cx="864026" cy="877824"/>
          </a:xfrm>
          <a:solidFill>
            <a:schemeClr val="tx2"/>
          </a:solidFill>
        </p:grpSpPr>
        <p:sp>
          <p:nvSpPr>
            <p:cNvPr id="8" name="Freeform 18"/>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9"/>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TextBox 3">
            <a:extLst>
              <a:ext uri="{FF2B5EF4-FFF2-40B4-BE49-F238E27FC236}">
                <a16:creationId xmlns:a16="http://schemas.microsoft.com/office/drawing/2014/main" id="{F75D4C3E-9815-4041-A1C2-934F4867CA55}"/>
              </a:ext>
            </a:extLst>
          </p:cNvPr>
          <p:cNvSpPr txBox="1"/>
          <p:nvPr userDrawn="1"/>
        </p:nvSpPr>
        <p:spPr>
          <a:xfrm>
            <a:off x="9677400"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sp>
        <p:nvSpPr>
          <p:cNvPr id="11" name="TextBox 10">
            <a:extLst>
              <a:ext uri="{FF2B5EF4-FFF2-40B4-BE49-F238E27FC236}">
                <a16:creationId xmlns:a16="http://schemas.microsoft.com/office/drawing/2014/main" id="{985A4684-0963-4276-BCD0-F5FB7C7646B5}"/>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128268724"/>
      </p:ext>
    </p:extLst>
  </p:cSld>
  <p:clrMap bg1="lt1" tx1="dk1" bg2="lt2" tx2="dk2" accent1="accent1" accent2="accent2" accent3="accent3" accent4="accent4" accent5="accent5" accent6="accent6" hlink="hlink" folHlink="folHlink"/>
  <p:sldLayoutIdLst>
    <p:sldLayoutId id="2147483683" r:id="rId1"/>
    <p:sldLayoutId id="2147483706" r:id="rId2"/>
    <p:sldLayoutId id="2147483685" r:id="rId3"/>
    <p:sldLayoutId id="2147483704" r:id="rId4"/>
    <p:sldLayoutId id="2147483680" r:id="rId5"/>
    <p:sldLayoutId id="2147483654" r:id="rId6"/>
    <p:sldLayoutId id="2147483652" r:id="rId7"/>
    <p:sldLayoutId id="2147483675" r:id="rId8"/>
    <p:sldLayoutId id="2147483678" r:id="rId9"/>
    <p:sldLayoutId id="2147483655" r:id="rId10"/>
    <p:sldLayoutId id="2147483679" r:id="rId11"/>
    <p:sldLayoutId id="2147483687" r:id="rId12"/>
    <p:sldLayoutId id="2147483705" r:id="rId13"/>
    <p:sldLayoutId id="2147483707" r:id="rId14"/>
    <p:sldLayoutId id="2147483681" r:id="rId15"/>
    <p:sldLayoutId id="2147483682" r:id="rId16"/>
    <p:sldLayoutId id="2147483708" r:id="rId17"/>
    <p:sldLayoutId id="2147483711" r:id="rId18"/>
    <p:sldLayoutId id="2147483712" r:id="rId19"/>
    <p:sldLayoutId id="2147483736" r:id="rId20"/>
    <p:sldLayoutId id="2147483739" r:id="rId21"/>
    <p:sldLayoutId id="2147483740" r:id="rId22"/>
  </p:sldLayoutIdLst>
  <p:transition>
    <p:fade/>
  </p:transition>
  <p:hf sldNum="0" hdr="0" ftr="0" dt="0"/>
  <p:txStyles>
    <p:title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672" userDrawn="1">
          <p15:clr>
            <a:srgbClr val="F26B43"/>
          </p15:clr>
        </p15:guide>
        <p15:guide id="4" orient="horz" pos="4080" userDrawn="1">
          <p15:clr>
            <a:srgbClr val="F26B43"/>
          </p15:clr>
        </p15:guide>
        <p15:guide id="5" pos="168" userDrawn="1">
          <p15:clr>
            <a:srgbClr val="F26B43"/>
          </p15:clr>
        </p15:guide>
        <p15:guide id="6" pos="75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vaulthelp2.vod309.com/wordpress/admin-user-help/admin-basics/about-language-and-region-settings/" TargetMode="Externa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3" Type="http://schemas.openxmlformats.org/officeDocument/2006/relationships/hyperlink" Target="http://vaulthelp2.vod309.com/wordpress/troubleshooting/veeva-ip-addresses/"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99.emf"/></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1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hyperlink" Target="https://veeva.zoom.us/webinar/register/WN_50Miz-GsRNSMsGsVIpEMFw"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hyperlink" Target="https://support.veeva.com/hc/en-us/articles/360003528094-Veeva-Vault-Best-Practices-Knowledge-Collection"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105.svg"/><Relationship Id="rId4" Type="http://schemas.openxmlformats.org/officeDocument/2006/relationships/image" Target="../media/image10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trust.veeva.co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go.veeva.com/19R3_platform" TargetMode="External"/><Relationship Id="rId3" Type="http://schemas.openxmlformats.org/officeDocument/2006/relationships/image" Target="../media/image13.png"/><Relationship Id="rId7" Type="http://schemas.microsoft.com/office/2007/relationships/hdphoto" Target="../media/hdphoto2.wdp"/><Relationship Id="rId12" Type="http://schemas.openxmlformats.org/officeDocument/2006/relationships/hyperlink" Target="http://go.veeva.com/19R3_rim"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hyperlink" Target="http://go.veeva.com/19R3_quality" TargetMode="External"/><Relationship Id="rId5" Type="http://schemas.openxmlformats.org/officeDocument/2006/relationships/image" Target="../media/image14.png"/><Relationship Id="rId10" Type="http://schemas.openxmlformats.org/officeDocument/2006/relationships/hyperlink" Target="http://go.veeva.com/19R3_clinical" TargetMode="External"/><Relationship Id="rId4" Type="http://schemas.microsoft.com/office/2007/relationships/hdphoto" Target="../media/hdphoto1.wdp"/><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vaulthelp2.vod309.com/wordpress/troubleshooting/supported-browsers/"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tiff"/><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vaulthelp2.vod309.com/wordpress/rn/limited-release/releasenotes-ft/new-in-19r23/#regulatory_data_model_updates"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2.tiff"/><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vaulthelp2.vod309.com/wordpress/applications/rim/configuring-fda-gateway-integration/" TargetMode="Externa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40.tiff"/><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41.tiff"/><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support.veeva.com/hc/en-us/articles/360033307434"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hyperlink" Target="https://veeva.zoom.us/webinar/register/WN_vPUjT9C6S023iysRYETtBg"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veeva.zoom.us/webinar/register/WN_gqZ9R000QWKBzFanK7TP3A" TargetMode="External"/><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21.png"/><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86.png"/><Relationship Id="rId4" Type="http://schemas.openxmlformats.org/officeDocument/2006/relationships/image" Target="../media/image85.png"/></Relationships>
</file>

<file path=ppt/slides/_rels/slide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9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dirty="0"/>
              <a:t>19R3 RIM</a:t>
            </a:r>
            <a:br>
              <a:rPr lang="en-US" dirty="0"/>
            </a:br>
            <a:r>
              <a:rPr lang="en-US" dirty="0"/>
              <a:t>Release Preview and Planning </a:t>
            </a:r>
          </a:p>
        </p:txBody>
      </p:sp>
      <p:sp>
        <p:nvSpPr>
          <p:cNvPr id="2" name="Text Placeholder 1"/>
          <p:cNvSpPr>
            <a:spLocks noGrp="1"/>
          </p:cNvSpPr>
          <p:nvPr>
            <p:ph type="subTitle" idx="1"/>
          </p:nvPr>
        </p:nvSpPr>
        <p:spPr>
          <a:xfrm>
            <a:off x="805543" y="3391274"/>
            <a:ext cx="10580914" cy="201850"/>
          </a:xfrm>
        </p:spPr>
        <p:txBody>
          <a:bodyPr vert="horz" lIns="0" tIns="0" rIns="0" bIns="0" rtlCol="0" anchor="t">
            <a:spAutoFit/>
          </a:bodyPr>
          <a:lstStyle/>
          <a:p>
            <a:r>
              <a:rPr lang="en-US" sz="1600" dirty="0"/>
              <a:t>Revision: 05 Nov 2019</a:t>
            </a:r>
          </a:p>
        </p:txBody>
      </p:sp>
      <p:grpSp>
        <p:nvGrpSpPr>
          <p:cNvPr id="10" name="Group 9">
            <a:extLst>
              <a:ext uri="{FF2B5EF4-FFF2-40B4-BE49-F238E27FC236}">
                <a16:creationId xmlns:a16="http://schemas.microsoft.com/office/drawing/2014/main" id="{9284C4D6-BF4C-4497-B6D6-0C44CCEE4D3E}"/>
              </a:ext>
            </a:extLst>
          </p:cNvPr>
          <p:cNvGrpSpPr/>
          <p:nvPr/>
        </p:nvGrpSpPr>
        <p:grpSpPr>
          <a:xfrm>
            <a:off x="8484656" y="4876800"/>
            <a:ext cx="3030921" cy="1773088"/>
            <a:chOff x="8484656" y="4876800"/>
            <a:chExt cx="3030921" cy="1773088"/>
          </a:xfrm>
        </p:grpSpPr>
        <p:grpSp>
          <p:nvGrpSpPr>
            <p:cNvPr id="9" name="Group 8">
              <a:extLst>
                <a:ext uri="{FF2B5EF4-FFF2-40B4-BE49-F238E27FC236}">
                  <a16:creationId xmlns:a16="http://schemas.microsoft.com/office/drawing/2014/main" id="{BABE2C53-0E54-45F2-B511-7ADF7A4704B8}"/>
                </a:ext>
              </a:extLst>
            </p:cNvPr>
            <p:cNvGrpSpPr/>
            <p:nvPr/>
          </p:nvGrpSpPr>
          <p:grpSpPr>
            <a:xfrm>
              <a:off x="8484656" y="4876800"/>
              <a:ext cx="3030921" cy="1773088"/>
              <a:chOff x="8484656" y="4876800"/>
              <a:chExt cx="3030921" cy="1773088"/>
            </a:xfrm>
          </p:grpSpPr>
          <p:sp>
            <p:nvSpPr>
              <p:cNvPr id="5" name="Rectangular Callout 4"/>
              <p:cNvSpPr/>
              <p:nvPr/>
            </p:nvSpPr>
            <p:spPr>
              <a:xfrm>
                <a:off x="9829800" y="4876800"/>
                <a:ext cx="1389517" cy="721606"/>
              </a:xfrm>
              <a:prstGeom prst="wedgeRectCallout">
                <a:avLst>
                  <a:gd name="adj1" fmla="val 35249"/>
                  <a:gd name="adj2" fmla="val 9882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Please use ‘Q&amp;A’ to ask a question</a:t>
                </a:r>
              </a:p>
            </p:txBody>
          </p:sp>
          <p:pic>
            <p:nvPicPr>
              <p:cNvPr id="8" name="Picture 7">
                <a:extLst>
                  <a:ext uri="{FF2B5EF4-FFF2-40B4-BE49-F238E27FC236}">
                    <a16:creationId xmlns:a16="http://schemas.microsoft.com/office/drawing/2014/main" id="{62D5FFB0-07FE-45B4-8613-CBE7C25EF0E9}"/>
                  </a:ext>
                </a:extLst>
              </p:cNvPr>
              <p:cNvPicPr>
                <a:picLocks noChangeAspect="1"/>
              </p:cNvPicPr>
              <p:nvPr/>
            </p:nvPicPr>
            <p:blipFill>
              <a:blip r:embed="rId3"/>
              <a:stretch>
                <a:fillRect/>
              </a:stretch>
            </p:blipFill>
            <p:spPr>
              <a:xfrm>
                <a:off x="8484656" y="5977815"/>
                <a:ext cx="3030921" cy="672073"/>
              </a:xfrm>
              <a:prstGeom prst="rect">
                <a:avLst/>
              </a:prstGeom>
            </p:spPr>
          </p:pic>
        </p:grpSp>
        <p:sp>
          <p:nvSpPr>
            <p:cNvPr id="6" name="&quot;No&quot; Symbol 5"/>
            <p:cNvSpPr/>
            <p:nvPr/>
          </p:nvSpPr>
          <p:spPr>
            <a:xfrm>
              <a:off x="8523220" y="5977815"/>
              <a:ext cx="649875" cy="649875"/>
            </a:xfrm>
            <a:prstGeom prst="noSmoking">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25496876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Autofit/>
          </a:bodyPr>
          <a:lstStyle/>
          <a:p>
            <a:r>
              <a:rPr lang="en-US" dirty="0"/>
              <a:t>Validation &amp; Supporting Docs</a:t>
            </a:r>
          </a:p>
        </p:txBody>
      </p:sp>
      <p:sp>
        <p:nvSpPr>
          <p:cNvPr id="3" name="Content Placeholder 2"/>
          <p:cNvSpPr>
            <a:spLocks noGrp="1"/>
          </p:cNvSpPr>
          <p:nvPr>
            <p:ph idx="1"/>
          </p:nvPr>
        </p:nvSpPr>
        <p:spPr>
          <a:xfrm>
            <a:off x="826624" y="1066800"/>
            <a:ext cx="10603376" cy="5410200"/>
          </a:xfrm>
        </p:spPr>
        <p:txBody>
          <a:bodyPr>
            <a:noAutofit/>
          </a:bodyPr>
          <a:lstStyle/>
          <a:p>
            <a:pPr>
              <a:spcBef>
                <a:spcPts val="1200"/>
              </a:spcBef>
            </a:pPr>
            <a:r>
              <a:rPr lang="en-US" sz="2400" dirty="0"/>
              <a:t>Veeva Compliance Docs</a:t>
            </a:r>
          </a:p>
          <a:p>
            <a:pPr lvl="1">
              <a:lnSpc>
                <a:spcPct val="110000"/>
              </a:lnSpc>
              <a:spcBef>
                <a:spcPts val="1200"/>
              </a:spcBef>
            </a:pPr>
            <a:r>
              <a:rPr lang="en-US" sz="1800" dirty="0"/>
              <a:t>Validation Project Plan</a:t>
            </a:r>
          </a:p>
          <a:p>
            <a:pPr lvl="1">
              <a:lnSpc>
                <a:spcPct val="110000"/>
              </a:lnSpc>
              <a:spcBef>
                <a:spcPts val="1200"/>
              </a:spcBef>
            </a:pPr>
            <a:r>
              <a:rPr lang="en-US" sz="1800" dirty="0"/>
              <a:t>IOQ Protocols</a:t>
            </a:r>
          </a:p>
          <a:p>
            <a:pPr lvl="1">
              <a:lnSpc>
                <a:spcPct val="110000"/>
              </a:lnSpc>
              <a:spcBef>
                <a:spcPts val="1200"/>
              </a:spcBef>
            </a:pPr>
            <a:r>
              <a:rPr lang="en-US" sz="1800" dirty="0"/>
              <a:t>Business Requirement Documents</a:t>
            </a:r>
          </a:p>
          <a:p>
            <a:pPr lvl="1">
              <a:lnSpc>
                <a:spcPct val="110000"/>
              </a:lnSpc>
              <a:spcBef>
                <a:spcPts val="1200"/>
              </a:spcBef>
            </a:pPr>
            <a:r>
              <a:rPr lang="en-US" sz="1800" dirty="0"/>
              <a:t>Traceability Matrices</a:t>
            </a:r>
          </a:p>
          <a:p>
            <a:pPr lvl="1">
              <a:lnSpc>
                <a:spcPct val="110000"/>
              </a:lnSpc>
              <a:spcBef>
                <a:spcPts val="1200"/>
              </a:spcBef>
            </a:pPr>
            <a:r>
              <a:rPr lang="en-US" sz="1800" dirty="0"/>
              <a:t>System Release Memo</a:t>
            </a:r>
          </a:p>
          <a:p>
            <a:pPr lvl="1">
              <a:lnSpc>
                <a:spcPct val="110000"/>
              </a:lnSpc>
              <a:spcBef>
                <a:spcPts val="1200"/>
              </a:spcBef>
            </a:pPr>
            <a:r>
              <a:rPr lang="en-US" sz="1800" dirty="0"/>
              <a:t>Release Notes</a:t>
            </a:r>
          </a:p>
          <a:p>
            <a:pPr lvl="1">
              <a:lnSpc>
                <a:spcPct val="110000"/>
              </a:lnSpc>
              <a:spcBef>
                <a:spcPts val="1200"/>
              </a:spcBef>
            </a:pPr>
            <a:r>
              <a:rPr lang="en-US" sz="1800" dirty="0"/>
              <a:t>Summary Reports</a:t>
            </a:r>
          </a:p>
          <a:p>
            <a:pPr lvl="1">
              <a:lnSpc>
                <a:spcPct val="110000"/>
              </a:lnSpc>
              <a:spcBef>
                <a:spcPts val="1200"/>
              </a:spcBef>
            </a:pPr>
            <a:r>
              <a:rPr lang="en-US" sz="1800" b="1" dirty="0">
                <a:solidFill>
                  <a:srgbClr val="F89728"/>
                </a:solidFill>
              </a:rPr>
              <a:t>Executed OQ Scripts (unexecuted in Word format available upon request)</a:t>
            </a:r>
          </a:p>
          <a:p>
            <a:pPr>
              <a:spcBef>
                <a:spcPts val="1200"/>
              </a:spcBef>
            </a:pPr>
            <a:r>
              <a:rPr lang="en-US" dirty="0"/>
              <a:t>Supporting Documents available on the 19R3 Release page in Vault Help</a:t>
            </a:r>
          </a:p>
          <a:p>
            <a:pPr lvl="1">
              <a:spcBef>
                <a:spcPts val="1200"/>
              </a:spcBef>
            </a:pPr>
            <a:r>
              <a:rPr lang="en-US" dirty="0"/>
              <a:t>19R3 </a:t>
            </a:r>
            <a:r>
              <a:rPr lang="en-US" dirty="0">
                <a:solidFill>
                  <a:schemeClr val="tx1"/>
                </a:solidFill>
              </a:rPr>
              <a:t>Release Impact Assessment</a:t>
            </a:r>
          </a:p>
        </p:txBody>
      </p:sp>
      <p:graphicFrame>
        <p:nvGraphicFramePr>
          <p:cNvPr id="5" name="Table 4">
            <a:extLst>
              <a:ext uri="{FF2B5EF4-FFF2-40B4-BE49-F238E27FC236}">
                <a16:creationId xmlns:a16="http://schemas.microsoft.com/office/drawing/2014/main" id="{22C2683E-9F2C-49AC-948A-9002C6C5ADE8}"/>
              </a:ext>
            </a:extLst>
          </p:cNvPr>
          <p:cNvGraphicFramePr>
            <a:graphicFrameLocks noGrp="1"/>
          </p:cNvGraphicFramePr>
          <p:nvPr>
            <p:extLst>
              <p:ext uri="{D42A27DB-BD31-4B8C-83A1-F6EECF244321}">
                <p14:modId xmlns:p14="http://schemas.microsoft.com/office/powerpoint/2010/main" val="46270607"/>
              </p:ext>
            </p:extLst>
          </p:nvPr>
        </p:nvGraphicFramePr>
        <p:xfrm>
          <a:off x="8462832" y="1260835"/>
          <a:ext cx="2586168" cy="2168165"/>
        </p:xfrm>
        <a:graphic>
          <a:graphicData uri="http://schemas.openxmlformats.org/drawingml/2006/table">
            <a:tbl>
              <a:tblPr firstRow="1" bandRow="1">
                <a:effectLst/>
                <a:tableStyleId>{21E4AEA4-8DFA-4A89-87EB-49C32662AFE0}</a:tableStyleId>
              </a:tblPr>
              <a:tblGrid>
                <a:gridCol w="2586168">
                  <a:extLst>
                    <a:ext uri="{9D8B030D-6E8A-4147-A177-3AD203B41FA5}">
                      <a16:colId xmlns:a16="http://schemas.microsoft.com/office/drawing/2014/main" val="20000"/>
                    </a:ext>
                  </a:extLst>
                </a:gridCol>
              </a:tblGrid>
              <a:tr h="622240">
                <a:tc>
                  <a:txBody>
                    <a:bodyPr/>
                    <a:lstStyle/>
                    <a:p>
                      <a:pPr algn="ctr"/>
                      <a:r>
                        <a:rPr lang="en-US" sz="3200" dirty="0">
                          <a:solidFill>
                            <a:srgbClr val="FFFFFF"/>
                          </a:solidFill>
                        </a:rPr>
                        <a:t>NOVEMBER</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45925">
                <a:tc>
                  <a:txBody>
                    <a:bodyPr/>
                    <a:lstStyle/>
                    <a:p>
                      <a:pPr algn="ctr"/>
                      <a:endParaRPr lang="en-US" sz="1200" b="1" dirty="0"/>
                    </a:p>
                    <a:p>
                      <a:pPr algn="ctr"/>
                      <a:r>
                        <a:rPr lang="en-US" sz="2800" b="1" dirty="0"/>
                        <a:t>Tuesday</a:t>
                      </a:r>
                    </a:p>
                    <a:p>
                      <a:pPr algn="ctr"/>
                      <a:r>
                        <a:rPr lang="en-US" sz="3600" b="1" dirty="0"/>
                        <a:t>5th</a:t>
                      </a:r>
                      <a:endParaRPr lang="en-US" sz="5400" b="1" dirty="0"/>
                    </a:p>
                    <a:p>
                      <a:pPr algn="ctr"/>
                      <a:endParaRPr lang="en-US" sz="1200" b="1" dirty="0"/>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41859769"/>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Enhanced Delegate Access Experience</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improves the experience for delegate users by allowing them to return to their own Vault access via a banner link</a:t>
            </a:r>
          </a:p>
          <a:p>
            <a:pPr>
              <a:spcBef>
                <a:spcPts val="600"/>
              </a:spcBef>
              <a:spcAft>
                <a:spcPts val="1200"/>
              </a:spcAft>
            </a:pPr>
            <a:r>
              <a:rPr lang="en-US" sz="2000" dirty="0"/>
              <a:t>Business Justification</a:t>
            </a:r>
          </a:p>
          <a:p>
            <a:pPr marL="457200" lvl="1" indent="0">
              <a:spcAft>
                <a:spcPts val="1200"/>
              </a:spcAft>
              <a:buNone/>
            </a:pPr>
            <a:r>
              <a:rPr lang="en-US" sz="1600" dirty="0"/>
              <a:t>Provides simpler navigation between delegate and primary user account access</a:t>
            </a:r>
          </a:p>
          <a:p>
            <a:pPr>
              <a:spcBef>
                <a:spcPts val="600"/>
              </a:spcBef>
              <a:spcAft>
                <a:spcPts val="1200"/>
              </a:spcAft>
            </a:pPr>
            <a:r>
              <a:rPr lang="en-US" sz="2000" dirty="0"/>
              <a:t>Considerations</a:t>
            </a:r>
          </a:p>
          <a:p>
            <a:pPr marL="457200" lvl="1" indent="0">
              <a:spcAft>
                <a:spcPts val="1200"/>
              </a:spcAft>
              <a:buNone/>
            </a:pPr>
            <a:r>
              <a:rPr lang="en-US" sz="1600" dirty="0"/>
              <a:t>When logged in as another user who has access to multiple vaults, you can switch between the vaults to which you have access using the vault selector; however, the </a:t>
            </a:r>
            <a:r>
              <a:rPr lang="en-US" sz="1600" i="1" dirty="0"/>
              <a:t>My Vaults</a:t>
            </a:r>
            <a:r>
              <a:rPr lang="en-US" sz="1600" dirty="0"/>
              <a:t> page link will not be available</a:t>
            </a:r>
          </a:p>
          <a:p>
            <a:pPr marL="457200" lvl="1" indent="0">
              <a:spcAft>
                <a:spcPts val="1200"/>
              </a:spcAft>
              <a:buNone/>
            </a:pPr>
            <a:r>
              <a:rPr lang="en-US" sz="1600" dirty="0"/>
              <a:t>The list of vaults in the vault selector will contain all vaults the user is able to access as the delegated user</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CB3FE0AE-4656-B94E-A526-D0EB07C41C4F}"/>
              </a:ext>
            </a:extLst>
          </p:cNvPr>
          <p:cNvPicPr>
            <a:picLocks noChangeAspect="1"/>
          </p:cNvPicPr>
          <p:nvPr/>
        </p:nvPicPr>
        <p:blipFill>
          <a:blip r:embed="rId3"/>
          <a:stretch>
            <a:fillRect/>
          </a:stretch>
        </p:blipFill>
        <p:spPr>
          <a:xfrm>
            <a:off x="1633149" y="4595376"/>
            <a:ext cx="7756426" cy="1976541"/>
          </a:xfrm>
          <a:prstGeom prst="rect">
            <a:avLst/>
          </a:prstGeom>
          <a:ln>
            <a:solidFill>
              <a:schemeClr val="tx1"/>
            </a:solidFill>
          </a:ln>
        </p:spPr>
      </p:pic>
    </p:spTree>
    <p:extLst>
      <p:ext uri="{BB962C8B-B14F-4D97-AF65-F5344CB8AC3E}">
        <p14:creationId xmlns:p14="http://schemas.microsoft.com/office/powerpoint/2010/main" val="3587232411"/>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Global ID &amp; Link Fields for Documents/Versions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Users can now uniquely refer to every document and version with a new </a:t>
            </a:r>
            <a:r>
              <a:rPr lang="en-US" sz="1600" i="1" dirty="0"/>
              <a:t>Global ID</a:t>
            </a:r>
            <a:r>
              <a:rPr lang="en-US" sz="1600" dirty="0"/>
              <a:t> and </a:t>
            </a:r>
            <a:r>
              <a:rPr lang="en-US" sz="1600" i="1" dirty="0"/>
              <a:t>Global Version ID</a:t>
            </a:r>
            <a:r>
              <a:rPr lang="en-US" sz="1600" dirty="0"/>
              <a:t>, which are unique across all vaults, using new </a:t>
            </a:r>
            <a:r>
              <a:rPr lang="en-US" sz="1600" i="1" dirty="0"/>
              <a:t>Link</a:t>
            </a:r>
            <a:r>
              <a:rPr lang="en-US" sz="1600" dirty="0"/>
              <a:t> and </a:t>
            </a:r>
            <a:r>
              <a:rPr lang="en-US" sz="1600" i="1" dirty="0"/>
              <a:t>Version Link</a:t>
            </a:r>
            <a:r>
              <a:rPr lang="en-US" sz="1600" dirty="0"/>
              <a:t> text fields</a:t>
            </a:r>
          </a:p>
          <a:p>
            <a:pPr>
              <a:spcBef>
                <a:spcPts val="600"/>
              </a:spcBef>
              <a:spcAft>
                <a:spcPts val="1200"/>
              </a:spcAft>
            </a:pPr>
            <a:r>
              <a:rPr lang="en-US" sz="2000" dirty="0"/>
              <a:t>Business Justification</a:t>
            </a:r>
          </a:p>
          <a:p>
            <a:pPr marL="457200" lvl="1" indent="0">
              <a:spcAft>
                <a:spcPts val="1200"/>
              </a:spcAft>
              <a:buNone/>
            </a:pPr>
            <a:r>
              <a:rPr lang="en-US" sz="1600" dirty="0"/>
              <a:t>The </a:t>
            </a:r>
            <a:r>
              <a:rPr lang="en-US" sz="1600" i="1" dirty="0"/>
              <a:t>Global IDs</a:t>
            </a:r>
            <a:r>
              <a:rPr lang="en-US" sz="1600" dirty="0"/>
              <a:t> help identify the exact document or document version in integrations between vaults or with other external systems while the </a:t>
            </a:r>
            <a:r>
              <a:rPr lang="en-US" sz="1600" i="1" dirty="0"/>
              <a:t>Link</a:t>
            </a:r>
            <a:r>
              <a:rPr lang="en-US" sz="1600" dirty="0"/>
              <a:t> and </a:t>
            </a:r>
            <a:r>
              <a:rPr lang="en-US" sz="1600" i="1" dirty="0"/>
              <a:t>Version Link </a:t>
            </a:r>
            <a:r>
              <a:rPr lang="en-US" sz="1600" dirty="0"/>
              <a:t>fields can be used to reference Vault global document IDs to connect them in integrations</a:t>
            </a:r>
          </a:p>
          <a:p>
            <a:pPr>
              <a:spcBef>
                <a:spcPts val="600"/>
              </a:spcBef>
              <a:spcAft>
                <a:spcPts val="1200"/>
              </a:spcAft>
            </a:pPr>
            <a:r>
              <a:rPr lang="en-US" sz="2000" dirty="0"/>
              <a:t>Considerations</a:t>
            </a:r>
          </a:p>
          <a:p>
            <a:pPr marL="457200" lvl="1" indent="0">
              <a:spcAft>
                <a:spcPts val="1200"/>
              </a:spcAft>
              <a:buNone/>
            </a:pPr>
            <a:r>
              <a:rPr lang="en-US" sz="1600" dirty="0"/>
              <a:t>We are adding these fields to the Base Document. While the </a:t>
            </a:r>
            <a:r>
              <a:rPr lang="en-US" sz="1600" i="1" dirty="0"/>
              <a:t>Global ID</a:t>
            </a:r>
            <a:r>
              <a:rPr lang="en-US" sz="1600" dirty="0"/>
              <a:t> fields are non-editable, Admins can control the </a:t>
            </a:r>
            <a:r>
              <a:rPr lang="en-US" sz="1600" i="1" dirty="0"/>
              <a:t>Link</a:t>
            </a:r>
            <a:r>
              <a:rPr lang="en-US" sz="1600" dirty="0"/>
              <a:t> fields’ edit permission like existing text fields</a:t>
            </a:r>
          </a:p>
          <a:p>
            <a:pPr marL="457200" lvl="1" indent="0">
              <a:spcAft>
                <a:spcPts val="1200"/>
              </a:spcAft>
              <a:buNone/>
            </a:pPr>
            <a:r>
              <a:rPr lang="en-US" sz="1600" dirty="0"/>
              <a:t>The </a:t>
            </a:r>
            <a:r>
              <a:rPr lang="en-US" sz="1600" i="1" dirty="0"/>
              <a:t>Global ID</a:t>
            </a:r>
            <a:r>
              <a:rPr lang="en-US" sz="1600" dirty="0"/>
              <a:t> and </a:t>
            </a:r>
            <a:r>
              <a:rPr lang="en-US" sz="1600" i="1" dirty="0"/>
              <a:t>Link</a:t>
            </a:r>
            <a:r>
              <a:rPr lang="en-US" sz="1600" dirty="0"/>
              <a:t> fields will be </a:t>
            </a:r>
            <a:r>
              <a:rPr lang="en-US" sz="1600" u="sng" dirty="0"/>
              <a:t>visible</a:t>
            </a:r>
            <a:r>
              <a:rPr lang="en-US" sz="1600" dirty="0"/>
              <a:t> in the General information section, customers can decide to change the security override setting after release</a:t>
            </a:r>
          </a:p>
          <a:p>
            <a:pPr marL="457200" lvl="1" indent="0">
              <a:spcAft>
                <a:spcPts val="1200"/>
              </a:spcAft>
              <a:buNone/>
            </a:pPr>
            <a:r>
              <a:rPr lang="en-US" sz="1600" dirty="0"/>
              <a:t>All documents will have the </a:t>
            </a:r>
            <a:r>
              <a:rPr lang="en-US" sz="1600" i="1" dirty="0"/>
              <a:t>Global ID</a:t>
            </a:r>
            <a:r>
              <a:rPr lang="en-US" sz="1600" dirty="0"/>
              <a:t> and </a:t>
            </a:r>
            <a:r>
              <a:rPr lang="en-US" sz="1600" i="1" dirty="0"/>
              <a:t>Global Version ID</a:t>
            </a:r>
            <a:r>
              <a:rPr lang="en-US" sz="1600" dirty="0"/>
              <a:t> fields populated at the time of the 19R3 upgrade</a:t>
            </a:r>
          </a:p>
          <a:p>
            <a:pPr marL="457200" lvl="1" indent="0">
              <a:spcAft>
                <a:spcPts val="1200"/>
              </a:spcAft>
              <a:buNone/>
            </a:pPr>
            <a:r>
              <a:rPr lang="en-US" sz="1600" dirty="0"/>
              <a:t>The </a:t>
            </a:r>
            <a:r>
              <a:rPr lang="en-US" sz="1600" i="1" dirty="0"/>
              <a:t>Global ID</a:t>
            </a:r>
            <a:r>
              <a:rPr lang="en-US" sz="1600" dirty="0"/>
              <a:t> fields cannot be used as merge field tokens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2396134545"/>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2790A-5D3F-5445-B447-51D47A6DE969}"/>
              </a:ext>
            </a:extLst>
          </p:cNvPr>
          <p:cNvSpPr>
            <a:spLocks noGrp="1"/>
          </p:cNvSpPr>
          <p:nvPr>
            <p:ph type="title"/>
          </p:nvPr>
        </p:nvSpPr>
        <p:spPr/>
        <p:txBody>
          <a:bodyPr/>
          <a:lstStyle/>
          <a:p>
            <a:r>
              <a:rPr lang="en-US" dirty="0"/>
              <a:t>Additional System Admin Features</a:t>
            </a:r>
          </a:p>
        </p:txBody>
      </p:sp>
      <p:graphicFrame>
        <p:nvGraphicFramePr>
          <p:cNvPr id="6" name="Table 5">
            <a:extLst>
              <a:ext uri="{FF2B5EF4-FFF2-40B4-BE49-F238E27FC236}">
                <a16:creationId xmlns:a16="http://schemas.microsoft.com/office/drawing/2014/main" id="{6ABF4FE6-8BE5-A045-9325-A1C1A4AFC0BE}"/>
              </a:ext>
            </a:extLst>
          </p:cNvPr>
          <p:cNvGraphicFramePr>
            <a:graphicFrameLocks noGrp="1"/>
          </p:cNvGraphicFramePr>
          <p:nvPr>
            <p:extLst>
              <p:ext uri="{D42A27DB-BD31-4B8C-83A1-F6EECF244321}">
                <p14:modId xmlns:p14="http://schemas.microsoft.com/office/powerpoint/2010/main" val="2293633689"/>
              </p:ext>
            </p:extLst>
          </p:nvPr>
        </p:nvGraphicFramePr>
        <p:xfrm>
          <a:off x="685800" y="990600"/>
          <a:ext cx="11049000" cy="5461000"/>
        </p:xfrm>
        <a:graphic>
          <a:graphicData uri="http://schemas.openxmlformats.org/drawingml/2006/table">
            <a:tbl>
              <a:tblPr firstRow="1" bandRow="1">
                <a:tableStyleId>{F5AB1C69-6EDB-4FF4-983F-18BD219EF322}</a:tableStyleId>
              </a:tblPr>
              <a:tblGrid>
                <a:gridCol w="2819400">
                  <a:extLst>
                    <a:ext uri="{9D8B030D-6E8A-4147-A177-3AD203B41FA5}">
                      <a16:colId xmlns:a16="http://schemas.microsoft.com/office/drawing/2014/main" val="3143821414"/>
                    </a:ext>
                  </a:extLst>
                </a:gridCol>
                <a:gridCol w="4495800">
                  <a:extLst>
                    <a:ext uri="{9D8B030D-6E8A-4147-A177-3AD203B41FA5}">
                      <a16:colId xmlns:a16="http://schemas.microsoft.com/office/drawing/2014/main" val="987357290"/>
                    </a:ext>
                  </a:extLst>
                </a:gridCol>
                <a:gridCol w="1447800">
                  <a:extLst>
                    <a:ext uri="{9D8B030D-6E8A-4147-A177-3AD203B41FA5}">
                      <a16:colId xmlns:a16="http://schemas.microsoft.com/office/drawing/2014/main" val="263879537"/>
                    </a:ext>
                  </a:extLst>
                </a:gridCol>
                <a:gridCol w="2286000">
                  <a:extLst>
                    <a:ext uri="{9D8B030D-6E8A-4147-A177-3AD203B41FA5}">
                      <a16:colId xmlns:a16="http://schemas.microsoft.com/office/drawing/2014/main" val="1421590652"/>
                    </a:ext>
                  </a:extLst>
                </a:gridCol>
              </a:tblGrid>
              <a:tr h="370840">
                <a:tc>
                  <a:txBody>
                    <a:bodyPr/>
                    <a:lstStyle/>
                    <a:p>
                      <a:r>
                        <a:rPr lang="en-US" sz="1600" dirty="0"/>
                        <a:t>Feature</a:t>
                      </a:r>
                    </a:p>
                  </a:txBody>
                  <a:tcPr/>
                </a:tc>
                <a:tc>
                  <a:txBody>
                    <a:bodyPr/>
                    <a:lstStyle/>
                    <a:p>
                      <a:r>
                        <a:rPr lang="en-US" sz="1600" dirty="0"/>
                        <a:t>Description</a:t>
                      </a:r>
                    </a:p>
                  </a:txBody>
                  <a:tcPr/>
                </a:tc>
                <a:tc>
                  <a:txBody>
                    <a:bodyPr/>
                    <a:lstStyle/>
                    <a:p>
                      <a:r>
                        <a:rPr lang="en-US" sz="1600" dirty="0"/>
                        <a:t>Feature Risk</a:t>
                      </a:r>
                    </a:p>
                  </a:txBody>
                  <a:tcPr/>
                </a:tc>
                <a:tc>
                  <a:txBody>
                    <a:bodyPr/>
                    <a:lstStyle/>
                    <a:p>
                      <a:r>
                        <a:rPr lang="en-US" sz="1600" dirty="0"/>
                        <a:t>Default Impact</a:t>
                      </a:r>
                    </a:p>
                  </a:txBody>
                  <a:tcPr/>
                </a:tc>
                <a:extLst>
                  <a:ext uri="{0D108BD9-81ED-4DB2-BD59-A6C34878D82A}">
                    <a16:rowId xmlns:a16="http://schemas.microsoft.com/office/drawing/2014/main" val="353751964"/>
                  </a:ext>
                </a:extLst>
              </a:tr>
              <a:tr h="370840">
                <a:tc>
                  <a:txBody>
                    <a:bodyPr/>
                    <a:lstStyle/>
                    <a:p>
                      <a:r>
                        <a:rPr lang="en-US" sz="1600" dirty="0"/>
                        <a:t>API Usage Logs to Include Request Duration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This feature adds a Duration column to the API Usage Logs, which shows the time it takes an API request to execute in Vault, measured in milliseconds. Note the duration does not include transport times between Vault and the client.</a:t>
                      </a:r>
                    </a:p>
                  </a:txBody>
                  <a:tcPr/>
                </a:tc>
                <a:tc>
                  <a:txBody>
                    <a:bodyPr/>
                    <a:lstStyle/>
                    <a:p>
                      <a:r>
                        <a:rPr lang="en-US" sz="1600" dirty="0"/>
                        <a:t>N/A</a:t>
                      </a:r>
                    </a:p>
                  </a:txBody>
                  <a:tcPr/>
                </a:tc>
                <a:tc>
                  <a:txBody>
                    <a:bodyPr/>
                    <a:lstStyle/>
                    <a:p>
                      <a:r>
                        <a:rPr lang="en-US" sz="1600" dirty="0"/>
                        <a:t>Visible to Admins Only</a:t>
                      </a:r>
                    </a:p>
                  </a:txBody>
                  <a:tcPr/>
                </a:tc>
                <a:extLst>
                  <a:ext uri="{0D108BD9-81ED-4DB2-BD59-A6C34878D82A}">
                    <a16:rowId xmlns:a16="http://schemas.microsoft.com/office/drawing/2014/main" val="1103896877"/>
                  </a:ext>
                </a:extLst>
              </a:tr>
              <a:tr h="370840">
                <a:tc>
                  <a:txBody>
                    <a:bodyPr/>
                    <a:lstStyle/>
                    <a:p>
                      <a:r>
                        <a:rPr lang="en-US" sz="1600" dirty="0"/>
                        <a:t>Include Seconds in Audit Trail Export Timestamp Column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This feature adds seconds to audit entry Timestamp columns, which are available when exporting from an individual audit trail or from Admin &gt; Logs.</a:t>
                      </a:r>
                    </a:p>
                  </a:txBody>
                  <a:tcPr/>
                </a:tc>
                <a:tc>
                  <a:txBody>
                    <a:bodyPr/>
                    <a:lstStyle/>
                    <a:p>
                      <a:r>
                        <a:rPr lang="en-US" sz="1600" dirty="0"/>
                        <a:t>Medium</a:t>
                      </a:r>
                    </a:p>
                  </a:txBody>
                  <a:tcPr/>
                </a:tc>
                <a:tc>
                  <a:txBody>
                    <a:bodyPr/>
                    <a:lstStyle/>
                    <a:p>
                      <a:r>
                        <a:rPr lang="en-US" sz="1600" dirty="0"/>
                        <a:t>Visible to All Users</a:t>
                      </a:r>
                    </a:p>
                  </a:txBody>
                  <a:tcPr/>
                </a:tc>
                <a:extLst>
                  <a:ext uri="{0D108BD9-81ED-4DB2-BD59-A6C34878D82A}">
                    <a16:rowId xmlns:a16="http://schemas.microsoft.com/office/drawing/2014/main" val="1949426615"/>
                  </a:ext>
                </a:extLst>
              </a:tr>
              <a:tr h="370840">
                <a:tc>
                  <a:txBody>
                    <a:bodyPr/>
                    <a:lstStyle/>
                    <a:p>
                      <a:r>
                        <a:rPr lang="en-US" sz="1600" dirty="0"/>
                        <a:t>Java SDK Message Catalog: Admin UI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With this feature, Admins can use the UI to create and manage the Vault Java SDK message catalog. *This feature may not be validated in pre-release vaults.</a:t>
                      </a:r>
                    </a:p>
                  </a:txBody>
                  <a:tcPr/>
                </a:tc>
                <a:tc>
                  <a:txBody>
                    <a:bodyPr/>
                    <a:lstStyle/>
                    <a:p>
                      <a:r>
                        <a:rPr lang="en-US" sz="1600" dirty="0"/>
                        <a:t>N/A</a:t>
                      </a:r>
                    </a:p>
                  </a:txBody>
                  <a:tcPr/>
                </a:tc>
                <a:tc>
                  <a:txBody>
                    <a:bodyPr/>
                    <a:lstStyle/>
                    <a:p>
                      <a:r>
                        <a:rPr lang="en-US" sz="1600" dirty="0"/>
                        <a:t>Visible to Admins Only</a:t>
                      </a:r>
                    </a:p>
                  </a:txBody>
                  <a:tcPr/>
                </a:tc>
                <a:extLst>
                  <a:ext uri="{0D108BD9-81ED-4DB2-BD59-A6C34878D82A}">
                    <a16:rowId xmlns:a16="http://schemas.microsoft.com/office/drawing/2014/main" val="3783100755"/>
                  </a:ext>
                </a:extLst>
              </a:tr>
              <a:tr h="370840">
                <a:tc>
                  <a:txBody>
                    <a:bodyPr/>
                    <a:lstStyle/>
                    <a:p>
                      <a:r>
                        <a:rPr lang="en-US" sz="1600" dirty="0"/>
                        <a:t>Job Processors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Admins will see a new Job Processors section in Admin &gt; Configuration &gt; Vault Java SDK. Admins will also see SDK Job as an available Type when creating jobs in Admin &gt; Operations &gt; Job Definitions.</a:t>
                      </a:r>
                    </a:p>
                  </a:txBody>
                  <a:tcPr/>
                </a:tc>
                <a:tc>
                  <a:txBody>
                    <a:bodyPr/>
                    <a:lstStyle/>
                    <a:p>
                      <a:r>
                        <a:rPr lang="en-US" sz="1600" dirty="0"/>
                        <a:t>Low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Visible to Admins Only</a:t>
                      </a:r>
                    </a:p>
                  </a:txBody>
                  <a:tcPr/>
                </a:tc>
                <a:extLst>
                  <a:ext uri="{0D108BD9-81ED-4DB2-BD59-A6C34878D82A}">
                    <a16:rowId xmlns:a16="http://schemas.microsoft.com/office/drawing/2014/main" val="2435579535"/>
                  </a:ext>
                </a:extLst>
              </a:tr>
              <a:tr h="370840">
                <a:tc>
                  <a:txBody>
                    <a:bodyPr/>
                    <a:lstStyle/>
                    <a:p>
                      <a:r>
                        <a:rPr lang="en-US" sz="1600" dirty="0"/>
                        <a:t>Record ID &amp; Object Label Column in Object Audit Exports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Object record audit exports now include a Record ID field, and exports to CSV and Text will contain the Object Label field.</a:t>
                      </a:r>
                    </a:p>
                  </a:txBody>
                  <a:tcPr/>
                </a:tc>
                <a:tc>
                  <a:txBody>
                    <a:bodyPr/>
                    <a:lstStyle/>
                    <a:p>
                      <a:r>
                        <a:rPr lang="en-US" sz="1600" dirty="0"/>
                        <a:t>Medium</a:t>
                      </a:r>
                    </a:p>
                  </a:txBody>
                  <a:tcPr/>
                </a:tc>
                <a:tc>
                  <a:txBody>
                    <a:bodyPr/>
                    <a:lstStyle/>
                    <a:p>
                      <a:r>
                        <a:rPr lang="en-US" sz="1600" dirty="0"/>
                        <a:t>Visible to All Users</a:t>
                      </a:r>
                    </a:p>
                  </a:txBody>
                  <a:tcPr/>
                </a:tc>
                <a:extLst>
                  <a:ext uri="{0D108BD9-81ED-4DB2-BD59-A6C34878D82A}">
                    <a16:rowId xmlns:a16="http://schemas.microsoft.com/office/drawing/2014/main" val="2909187490"/>
                  </a:ext>
                </a:extLst>
              </a:tr>
            </a:tbl>
          </a:graphicData>
        </a:graphic>
      </p:graphicFrame>
    </p:spTree>
    <p:extLst>
      <p:ext uri="{BB962C8B-B14F-4D97-AF65-F5344CB8AC3E}">
        <p14:creationId xmlns:p14="http://schemas.microsoft.com/office/powerpoint/2010/main" val="97691447"/>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2790A-5D3F-5445-B447-51D47A6DE969}"/>
              </a:ext>
            </a:extLst>
          </p:cNvPr>
          <p:cNvSpPr>
            <a:spLocks noGrp="1"/>
          </p:cNvSpPr>
          <p:nvPr>
            <p:ph type="title"/>
          </p:nvPr>
        </p:nvSpPr>
        <p:spPr/>
        <p:txBody>
          <a:bodyPr/>
          <a:lstStyle/>
          <a:p>
            <a:r>
              <a:rPr lang="en-US" dirty="0"/>
              <a:t>Additional System Admin Features</a:t>
            </a:r>
          </a:p>
        </p:txBody>
      </p:sp>
      <p:graphicFrame>
        <p:nvGraphicFramePr>
          <p:cNvPr id="6" name="Table 5">
            <a:extLst>
              <a:ext uri="{FF2B5EF4-FFF2-40B4-BE49-F238E27FC236}">
                <a16:creationId xmlns:a16="http://schemas.microsoft.com/office/drawing/2014/main" id="{6ABF4FE6-8BE5-A045-9325-A1C1A4AFC0BE}"/>
              </a:ext>
            </a:extLst>
          </p:cNvPr>
          <p:cNvGraphicFramePr>
            <a:graphicFrameLocks noGrp="1"/>
          </p:cNvGraphicFramePr>
          <p:nvPr>
            <p:extLst>
              <p:ext uri="{D42A27DB-BD31-4B8C-83A1-F6EECF244321}">
                <p14:modId xmlns:p14="http://schemas.microsoft.com/office/powerpoint/2010/main" val="1785618929"/>
              </p:ext>
            </p:extLst>
          </p:nvPr>
        </p:nvGraphicFramePr>
        <p:xfrm>
          <a:off x="685800" y="990600"/>
          <a:ext cx="11049000" cy="5278120"/>
        </p:xfrm>
        <a:graphic>
          <a:graphicData uri="http://schemas.openxmlformats.org/drawingml/2006/table">
            <a:tbl>
              <a:tblPr firstRow="1" bandRow="1">
                <a:tableStyleId>{F5AB1C69-6EDB-4FF4-983F-18BD219EF322}</a:tableStyleId>
              </a:tblPr>
              <a:tblGrid>
                <a:gridCol w="2819400">
                  <a:extLst>
                    <a:ext uri="{9D8B030D-6E8A-4147-A177-3AD203B41FA5}">
                      <a16:colId xmlns:a16="http://schemas.microsoft.com/office/drawing/2014/main" val="3143821414"/>
                    </a:ext>
                  </a:extLst>
                </a:gridCol>
                <a:gridCol w="4495800">
                  <a:extLst>
                    <a:ext uri="{9D8B030D-6E8A-4147-A177-3AD203B41FA5}">
                      <a16:colId xmlns:a16="http://schemas.microsoft.com/office/drawing/2014/main" val="987357290"/>
                    </a:ext>
                  </a:extLst>
                </a:gridCol>
                <a:gridCol w="1447800">
                  <a:extLst>
                    <a:ext uri="{9D8B030D-6E8A-4147-A177-3AD203B41FA5}">
                      <a16:colId xmlns:a16="http://schemas.microsoft.com/office/drawing/2014/main" val="263879537"/>
                    </a:ext>
                  </a:extLst>
                </a:gridCol>
                <a:gridCol w="2286000">
                  <a:extLst>
                    <a:ext uri="{9D8B030D-6E8A-4147-A177-3AD203B41FA5}">
                      <a16:colId xmlns:a16="http://schemas.microsoft.com/office/drawing/2014/main" val="1421590652"/>
                    </a:ext>
                  </a:extLst>
                </a:gridCol>
              </a:tblGrid>
              <a:tr h="370840">
                <a:tc>
                  <a:txBody>
                    <a:bodyPr/>
                    <a:lstStyle/>
                    <a:p>
                      <a:r>
                        <a:rPr lang="en-US" sz="1600" dirty="0"/>
                        <a:t>Feature</a:t>
                      </a:r>
                    </a:p>
                  </a:txBody>
                  <a:tcPr/>
                </a:tc>
                <a:tc>
                  <a:txBody>
                    <a:bodyPr/>
                    <a:lstStyle/>
                    <a:p>
                      <a:r>
                        <a:rPr lang="en-US" sz="1600" dirty="0"/>
                        <a:t>Description</a:t>
                      </a:r>
                    </a:p>
                  </a:txBody>
                  <a:tcPr/>
                </a:tc>
                <a:tc>
                  <a:txBody>
                    <a:bodyPr/>
                    <a:lstStyle/>
                    <a:p>
                      <a:r>
                        <a:rPr lang="en-US" sz="1600" dirty="0"/>
                        <a:t>Feature Risk</a:t>
                      </a:r>
                    </a:p>
                  </a:txBody>
                  <a:tcPr/>
                </a:tc>
                <a:tc>
                  <a:txBody>
                    <a:bodyPr/>
                    <a:lstStyle/>
                    <a:p>
                      <a:r>
                        <a:rPr lang="en-US" sz="1600" dirty="0"/>
                        <a:t>Default Impact</a:t>
                      </a:r>
                    </a:p>
                  </a:txBody>
                  <a:tcPr/>
                </a:tc>
                <a:extLst>
                  <a:ext uri="{0D108BD9-81ED-4DB2-BD59-A6C34878D82A}">
                    <a16:rowId xmlns:a16="http://schemas.microsoft.com/office/drawing/2014/main" val="353751964"/>
                  </a:ext>
                </a:extLst>
              </a:tr>
              <a:tr h="370840">
                <a:tc>
                  <a:txBody>
                    <a:bodyPr/>
                    <a:lstStyle/>
                    <a:p>
                      <a:r>
                        <a:rPr lang="en-US" sz="1600" dirty="0"/>
                        <a:t>Platform Data Model Changes</a:t>
                      </a:r>
                    </a:p>
                  </a:txBody>
                  <a:tcPr/>
                </a:tc>
                <a:tc>
                  <a:txBody>
                    <a:bodyPr/>
                    <a:lstStyle/>
                    <a:p>
                      <a:pPr marL="0" lvl="0" indent="0">
                        <a:spcAft>
                          <a:spcPts val="1200"/>
                        </a:spcAft>
                        <a:buNone/>
                      </a:pPr>
                      <a:r>
                        <a:rPr lang="en-US" sz="1600" dirty="0"/>
                        <a:t>Added the following fields to all new and existing objects, documents, and document versions: </a:t>
                      </a:r>
                      <a:r>
                        <a:rPr lang="en-US" sz="1600" i="1" dirty="0"/>
                        <a:t>Global ID (</a:t>
                      </a:r>
                      <a:r>
                        <a:rPr lang="en-US" sz="1600" i="1" dirty="0" err="1"/>
                        <a:t>global_id_sys</a:t>
                      </a:r>
                      <a:r>
                        <a:rPr lang="en-US" sz="1600" i="1" dirty="0"/>
                        <a:t>) and Link (</a:t>
                      </a:r>
                      <a:r>
                        <a:rPr lang="en-US" sz="1600" i="1" dirty="0" err="1"/>
                        <a:t>link_sys</a:t>
                      </a:r>
                      <a:r>
                        <a:rPr lang="en-US" sz="1600" i="1" dirty="0"/>
                        <a:t>)</a:t>
                      </a:r>
                    </a:p>
                    <a:p>
                      <a:pPr marL="0" lvl="0" indent="0">
                        <a:spcAft>
                          <a:spcPts val="1200"/>
                        </a:spcAft>
                        <a:buNone/>
                      </a:pPr>
                      <a:r>
                        <a:rPr lang="en-US" sz="1600" dirty="0"/>
                        <a:t>Added the following fields to the User object: </a:t>
                      </a:r>
                      <a:r>
                        <a:rPr lang="en-US" sz="1600" i="1" dirty="0"/>
                        <a:t>Activation Date (</a:t>
                      </a:r>
                      <a:r>
                        <a:rPr lang="en-US" sz="1600" i="1" dirty="0" err="1"/>
                        <a:t>activation_date_sys</a:t>
                      </a:r>
                      <a:r>
                        <a:rPr lang="en-US" sz="1600" i="1" dirty="0"/>
                        <a:t>), Inactivation Date (</a:t>
                      </a:r>
                      <a:r>
                        <a:rPr lang="en-US" sz="1600" i="1" dirty="0" err="1"/>
                        <a:t>inactivation_date_sys</a:t>
                      </a:r>
                      <a:r>
                        <a:rPr lang="en-US" sz="1600" i="1" dirty="0"/>
                        <a:t>), Send Welcome Email (</a:t>
                      </a:r>
                      <a:r>
                        <a:rPr lang="en-US" sz="1600" i="1" dirty="0" err="1"/>
                        <a:t>send_welcome_email_sys</a:t>
                      </a:r>
                      <a:r>
                        <a:rPr lang="en-US" sz="1600" i="1" dirty="0"/>
                        <a:t>)</a:t>
                      </a:r>
                    </a:p>
                  </a:txBody>
                  <a:tcPr/>
                </a:tc>
                <a:tc>
                  <a:txBody>
                    <a:bodyPr/>
                    <a:lstStyle/>
                    <a:p>
                      <a:r>
                        <a:rPr lang="en-US" sz="1600" dirty="0"/>
                        <a:t>N/A</a:t>
                      </a:r>
                    </a:p>
                  </a:txBody>
                  <a:tcPr/>
                </a:tc>
                <a:tc>
                  <a:txBody>
                    <a:bodyPr/>
                    <a:lstStyle/>
                    <a:p>
                      <a:r>
                        <a:rPr lang="en-US" sz="1600" dirty="0"/>
                        <a:t>Visible to All Users</a:t>
                      </a:r>
                    </a:p>
                  </a:txBody>
                  <a:tcPr/>
                </a:tc>
                <a:extLst>
                  <a:ext uri="{0D108BD9-81ED-4DB2-BD59-A6C34878D82A}">
                    <a16:rowId xmlns:a16="http://schemas.microsoft.com/office/drawing/2014/main" val="113392041"/>
                  </a:ext>
                </a:extLst>
              </a:tr>
              <a:tr h="370840">
                <a:tc>
                  <a:txBody>
                    <a:bodyPr/>
                    <a:lstStyle/>
                    <a:p>
                      <a:r>
                        <a:rPr lang="en-US" sz="1600" dirty="0"/>
                        <a:t>Spark Message Processor Label Clarification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Throughout the Vault UI, "Message Processor" has been changed to "Spark Message Processor". In Vault Java SDK, the Vault extension "</a:t>
                      </a:r>
                      <a:r>
                        <a:rPr lang="en-US" sz="1600" dirty="0" err="1"/>
                        <a:t>MessageProcessor</a:t>
                      </a:r>
                      <a:r>
                        <a:rPr lang="en-US" sz="1600" dirty="0"/>
                        <a:t>" will not be renamed.</a:t>
                      </a:r>
                    </a:p>
                  </a:txBody>
                  <a:tcPr/>
                </a:tc>
                <a:tc>
                  <a:txBody>
                    <a:bodyPr/>
                    <a:lstStyle/>
                    <a:p>
                      <a:r>
                        <a:rPr lang="en-US" sz="1600" dirty="0"/>
                        <a:t>N/A</a:t>
                      </a:r>
                    </a:p>
                  </a:txBody>
                  <a:tcPr/>
                </a:tc>
                <a:tc>
                  <a:txBody>
                    <a:bodyPr/>
                    <a:lstStyle/>
                    <a:p>
                      <a:r>
                        <a:rPr lang="en-US" sz="1600" dirty="0"/>
                        <a:t>Visible to Admins Only</a:t>
                      </a:r>
                    </a:p>
                  </a:txBody>
                  <a:tcPr/>
                </a:tc>
                <a:extLst>
                  <a:ext uri="{0D108BD9-81ED-4DB2-BD59-A6C34878D82A}">
                    <a16:rowId xmlns:a16="http://schemas.microsoft.com/office/drawing/2014/main" val="1103896877"/>
                  </a:ext>
                </a:extLst>
              </a:tr>
              <a:tr h="370840">
                <a:tc>
                  <a:txBody>
                    <a:bodyPr/>
                    <a:lstStyle/>
                    <a:p>
                      <a:r>
                        <a:rPr lang="en-US" sz="1600" dirty="0"/>
                        <a:t>Spark User Exceptions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This feature allows developers building Spark Integrations to track, route, and resolve any exceptions that require the attention of a Business Admin.</a:t>
                      </a:r>
                    </a:p>
                  </a:txBody>
                  <a:tcPr/>
                </a:tc>
                <a:tc>
                  <a:txBody>
                    <a:bodyPr/>
                    <a:lstStyle/>
                    <a:p>
                      <a:r>
                        <a:rPr lang="en-US" sz="1600" dirty="0"/>
                        <a:t>N/A</a:t>
                      </a:r>
                    </a:p>
                  </a:txBody>
                  <a:tcPr/>
                </a:tc>
                <a:tc>
                  <a:txBody>
                    <a:bodyPr/>
                    <a:lstStyle/>
                    <a:p>
                      <a:r>
                        <a:rPr lang="en-US" sz="1600" dirty="0"/>
                        <a:t>Visible to Admins Only</a:t>
                      </a:r>
                    </a:p>
                  </a:txBody>
                  <a:tcPr/>
                </a:tc>
                <a:extLst>
                  <a:ext uri="{0D108BD9-81ED-4DB2-BD59-A6C34878D82A}">
                    <a16:rowId xmlns:a16="http://schemas.microsoft.com/office/drawing/2014/main" val="1949426615"/>
                  </a:ext>
                </a:extLst>
              </a:tr>
              <a:tr h="370840">
                <a:tc>
                  <a:txBody>
                    <a:bodyPr/>
                    <a:lstStyle/>
                    <a:p>
                      <a:r>
                        <a:rPr lang="en-US" sz="1600" dirty="0"/>
                        <a:t>Link Formula Fields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Admins can define clickable URLs using formula fields with a Link return type. The Link can be a Vault to Vault URL, or a simple external URL</a:t>
                      </a:r>
                    </a:p>
                  </a:txBody>
                  <a:tcPr/>
                </a:tc>
                <a:tc>
                  <a:txBody>
                    <a:bodyPr/>
                    <a:lstStyle/>
                    <a:p>
                      <a:r>
                        <a:rPr lang="en-US" sz="1600" dirty="0"/>
                        <a:t>Medium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Visible to Admins Only</a:t>
                      </a:r>
                    </a:p>
                    <a:p>
                      <a:endParaRPr lang="en-US" sz="1600" dirty="0"/>
                    </a:p>
                  </a:txBody>
                  <a:tcPr/>
                </a:tc>
                <a:extLst>
                  <a:ext uri="{0D108BD9-81ED-4DB2-BD59-A6C34878D82A}">
                    <a16:rowId xmlns:a16="http://schemas.microsoft.com/office/drawing/2014/main" val="2243279168"/>
                  </a:ext>
                </a:extLst>
              </a:tr>
            </a:tbl>
          </a:graphicData>
        </a:graphic>
      </p:graphicFrame>
    </p:spTree>
    <p:extLst>
      <p:ext uri="{BB962C8B-B14F-4D97-AF65-F5344CB8AC3E}">
        <p14:creationId xmlns:p14="http://schemas.microsoft.com/office/powerpoint/2010/main" val="1355317600"/>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2790A-5D3F-5445-B447-51D47A6DE969}"/>
              </a:ext>
            </a:extLst>
          </p:cNvPr>
          <p:cNvSpPr>
            <a:spLocks noGrp="1"/>
          </p:cNvSpPr>
          <p:nvPr>
            <p:ph type="title"/>
          </p:nvPr>
        </p:nvSpPr>
        <p:spPr/>
        <p:txBody>
          <a:bodyPr/>
          <a:lstStyle/>
          <a:p>
            <a:r>
              <a:rPr lang="en-US" dirty="0"/>
              <a:t>Additional System Admin Features</a:t>
            </a:r>
          </a:p>
        </p:txBody>
      </p:sp>
      <p:graphicFrame>
        <p:nvGraphicFramePr>
          <p:cNvPr id="6" name="Table 5">
            <a:extLst>
              <a:ext uri="{FF2B5EF4-FFF2-40B4-BE49-F238E27FC236}">
                <a16:creationId xmlns:a16="http://schemas.microsoft.com/office/drawing/2014/main" id="{6ABF4FE6-8BE5-A045-9325-A1C1A4AFC0BE}"/>
              </a:ext>
            </a:extLst>
          </p:cNvPr>
          <p:cNvGraphicFramePr>
            <a:graphicFrameLocks noGrp="1"/>
          </p:cNvGraphicFramePr>
          <p:nvPr>
            <p:extLst>
              <p:ext uri="{D42A27DB-BD31-4B8C-83A1-F6EECF244321}">
                <p14:modId xmlns:p14="http://schemas.microsoft.com/office/powerpoint/2010/main" val="3142295864"/>
              </p:ext>
            </p:extLst>
          </p:nvPr>
        </p:nvGraphicFramePr>
        <p:xfrm>
          <a:off x="685800" y="990600"/>
          <a:ext cx="11049000" cy="5034280"/>
        </p:xfrm>
        <a:graphic>
          <a:graphicData uri="http://schemas.openxmlformats.org/drawingml/2006/table">
            <a:tbl>
              <a:tblPr firstRow="1" bandRow="1">
                <a:tableStyleId>{F5AB1C69-6EDB-4FF4-983F-18BD219EF322}</a:tableStyleId>
              </a:tblPr>
              <a:tblGrid>
                <a:gridCol w="2819400">
                  <a:extLst>
                    <a:ext uri="{9D8B030D-6E8A-4147-A177-3AD203B41FA5}">
                      <a16:colId xmlns:a16="http://schemas.microsoft.com/office/drawing/2014/main" val="3143821414"/>
                    </a:ext>
                  </a:extLst>
                </a:gridCol>
                <a:gridCol w="4495800">
                  <a:extLst>
                    <a:ext uri="{9D8B030D-6E8A-4147-A177-3AD203B41FA5}">
                      <a16:colId xmlns:a16="http://schemas.microsoft.com/office/drawing/2014/main" val="987357290"/>
                    </a:ext>
                  </a:extLst>
                </a:gridCol>
                <a:gridCol w="1447800">
                  <a:extLst>
                    <a:ext uri="{9D8B030D-6E8A-4147-A177-3AD203B41FA5}">
                      <a16:colId xmlns:a16="http://schemas.microsoft.com/office/drawing/2014/main" val="263879537"/>
                    </a:ext>
                  </a:extLst>
                </a:gridCol>
                <a:gridCol w="2286000">
                  <a:extLst>
                    <a:ext uri="{9D8B030D-6E8A-4147-A177-3AD203B41FA5}">
                      <a16:colId xmlns:a16="http://schemas.microsoft.com/office/drawing/2014/main" val="1421590652"/>
                    </a:ext>
                  </a:extLst>
                </a:gridCol>
              </a:tblGrid>
              <a:tr h="370840">
                <a:tc>
                  <a:txBody>
                    <a:bodyPr/>
                    <a:lstStyle/>
                    <a:p>
                      <a:r>
                        <a:rPr lang="en-US" sz="1600" dirty="0"/>
                        <a:t>Feature</a:t>
                      </a:r>
                    </a:p>
                  </a:txBody>
                  <a:tcPr/>
                </a:tc>
                <a:tc>
                  <a:txBody>
                    <a:bodyPr/>
                    <a:lstStyle/>
                    <a:p>
                      <a:r>
                        <a:rPr lang="en-US" sz="1600" dirty="0"/>
                        <a:t>Description</a:t>
                      </a:r>
                    </a:p>
                  </a:txBody>
                  <a:tcPr/>
                </a:tc>
                <a:tc>
                  <a:txBody>
                    <a:bodyPr/>
                    <a:lstStyle/>
                    <a:p>
                      <a:r>
                        <a:rPr lang="en-US" sz="1600" dirty="0"/>
                        <a:t>Feature Risk</a:t>
                      </a:r>
                    </a:p>
                  </a:txBody>
                  <a:tcPr/>
                </a:tc>
                <a:tc>
                  <a:txBody>
                    <a:bodyPr/>
                    <a:lstStyle/>
                    <a:p>
                      <a:r>
                        <a:rPr lang="en-US" sz="1600" dirty="0"/>
                        <a:t>Default Impact</a:t>
                      </a:r>
                    </a:p>
                  </a:txBody>
                  <a:tcPr/>
                </a:tc>
                <a:extLst>
                  <a:ext uri="{0D108BD9-81ED-4DB2-BD59-A6C34878D82A}">
                    <a16:rowId xmlns:a16="http://schemas.microsoft.com/office/drawing/2014/main" val="353751964"/>
                  </a:ext>
                </a:extLst>
              </a:tr>
              <a:tr h="370840">
                <a:tc>
                  <a:txBody>
                    <a:bodyPr/>
                    <a:lstStyle/>
                    <a:p>
                      <a:r>
                        <a:rPr lang="en-US" sz="1600" dirty="0"/>
                        <a:t>Update Label to PHI or PII Field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Encrypt Field Value setting on object fields will be relabeled as Contains Protected Health Information (PHI) or Personally Identifiable Information (PII) to better reflect the intended usage for the setting.</a:t>
                      </a:r>
                    </a:p>
                  </a:txBody>
                  <a:tcPr/>
                </a:tc>
                <a:tc>
                  <a:txBody>
                    <a:bodyPr/>
                    <a:lstStyle/>
                    <a:p>
                      <a:r>
                        <a:rPr lang="en-US" sz="1600" dirty="0"/>
                        <a:t>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Visible to Admins Only</a:t>
                      </a:r>
                    </a:p>
                  </a:txBody>
                  <a:tcPr/>
                </a:tc>
                <a:extLst>
                  <a:ext uri="{0D108BD9-81ED-4DB2-BD59-A6C34878D82A}">
                    <a16:rowId xmlns:a16="http://schemas.microsoft.com/office/drawing/2014/main" val="3731533870"/>
                  </a:ext>
                </a:extLst>
              </a:tr>
              <a:tr h="370840">
                <a:tc>
                  <a:txBody>
                    <a:bodyPr/>
                    <a:lstStyle/>
                    <a:p>
                      <a:r>
                        <a:rPr lang="en-US" sz="1600" dirty="0"/>
                        <a:t>Restrict Adding Users to Active Workflows with SDK-Managed Participants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When an object workflow configuration includes the option to use custom actions (created using Vault Java SDK) to define participants, the participant group is no longer available in the Add Participants dialog. This prevents users from manually changing the membership for participant groups defined by custom Vault Java SDK code. *Auto-on in vaults where a configured workflow uses the Record Workflow Action with SDK Managed Participants.</a:t>
                      </a:r>
                    </a:p>
                  </a:txBody>
                  <a:tcPr/>
                </a:tc>
                <a:tc>
                  <a:txBody>
                    <a:bodyPr/>
                    <a:lstStyle/>
                    <a:p>
                      <a:r>
                        <a:rPr lang="en-US" sz="1600" dirty="0"/>
                        <a:t>N/A</a:t>
                      </a:r>
                    </a:p>
                  </a:txBody>
                  <a:tcPr/>
                </a:tc>
                <a:tc>
                  <a:txBody>
                    <a:bodyPr/>
                    <a:lstStyle/>
                    <a:p>
                      <a:r>
                        <a:rPr lang="en-US" sz="1600" dirty="0"/>
                        <a:t>Visible to All Users</a:t>
                      </a:r>
                    </a:p>
                  </a:txBody>
                  <a:tcPr/>
                </a:tc>
                <a:extLst>
                  <a:ext uri="{0D108BD9-81ED-4DB2-BD59-A6C34878D82A}">
                    <a16:rowId xmlns:a16="http://schemas.microsoft.com/office/drawing/2014/main" val="2909187490"/>
                  </a:ext>
                </a:extLst>
              </a:tr>
              <a:tr h="370840">
                <a:tc>
                  <a:txBody>
                    <a:bodyPr/>
                    <a:lstStyle/>
                    <a:p>
                      <a:r>
                        <a:rPr lang="en-US" sz="1600" dirty="0"/>
                        <a:t>Correct Currency Format in Merge Fields &amp; Formatted Output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Vault now displays proper formatting for currency fields within documents with merge fields and formatted output documents. </a:t>
                      </a:r>
                    </a:p>
                  </a:txBody>
                  <a:tcPr/>
                </a:tc>
                <a:tc>
                  <a:txBody>
                    <a:bodyPr/>
                    <a:lstStyle/>
                    <a:p>
                      <a:r>
                        <a:rPr lang="en-US" sz="1600" dirty="0"/>
                        <a:t>N/A</a:t>
                      </a:r>
                    </a:p>
                  </a:txBody>
                  <a:tcPr/>
                </a:tc>
                <a:tc>
                  <a:txBody>
                    <a:bodyPr/>
                    <a:lstStyle/>
                    <a:p>
                      <a:r>
                        <a:rPr lang="en-US" sz="1600" dirty="0"/>
                        <a:t>Visible to All Users</a:t>
                      </a:r>
                    </a:p>
                  </a:txBody>
                  <a:tcPr/>
                </a:tc>
                <a:extLst>
                  <a:ext uri="{0D108BD9-81ED-4DB2-BD59-A6C34878D82A}">
                    <a16:rowId xmlns:a16="http://schemas.microsoft.com/office/drawing/2014/main" val="2768760152"/>
                  </a:ext>
                </a:extLst>
              </a:tr>
            </a:tbl>
          </a:graphicData>
        </a:graphic>
      </p:graphicFrame>
    </p:spTree>
    <p:extLst>
      <p:ext uri="{BB962C8B-B14F-4D97-AF65-F5344CB8AC3E}">
        <p14:creationId xmlns:p14="http://schemas.microsoft.com/office/powerpoint/2010/main" val="395000608"/>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2790A-5D3F-5445-B447-51D47A6DE969}"/>
              </a:ext>
            </a:extLst>
          </p:cNvPr>
          <p:cNvSpPr>
            <a:spLocks noGrp="1"/>
          </p:cNvSpPr>
          <p:nvPr>
            <p:ph type="title"/>
          </p:nvPr>
        </p:nvSpPr>
        <p:spPr/>
        <p:txBody>
          <a:bodyPr/>
          <a:lstStyle/>
          <a:p>
            <a:r>
              <a:rPr lang="en-US" dirty="0"/>
              <a:t>Additional System Admin Features</a:t>
            </a:r>
          </a:p>
        </p:txBody>
      </p:sp>
      <p:graphicFrame>
        <p:nvGraphicFramePr>
          <p:cNvPr id="6" name="Table 5">
            <a:extLst>
              <a:ext uri="{FF2B5EF4-FFF2-40B4-BE49-F238E27FC236}">
                <a16:creationId xmlns:a16="http://schemas.microsoft.com/office/drawing/2014/main" id="{6ABF4FE6-8BE5-A045-9325-A1C1A4AFC0BE}"/>
              </a:ext>
            </a:extLst>
          </p:cNvPr>
          <p:cNvGraphicFramePr>
            <a:graphicFrameLocks noGrp="1"/>
          </p:cNvGraphicFramePr>
          <p:nvPr>
            <p:extLst>
              <p:ext uri="{D42A27DB-BD31-4B8C-83A1-F6EECF244321}">
                <p14:modId xmlns:p14="http://schemas.microsoft.com/office/powerpoint/2010/main" val="2032160345"/>
              </p:ext>
            </p:extLst>
          </p:nvPr>
        </p:nvGraphicFramePr>
        <p:xfrm>
          <a:off x="685800" y="990600"/>
          <a:ext cx="11049000" cy="5461000"/>
        </p:xfrm>
        <a:graphic>
          <a:graphicData uri="http://schemas.openxmlformats.org/drawingml/2006/table">
            <a:tbl>
              <a:tblPr firstRow="1" bandRow="1">
                <a:tableStyleId>{F5AB1C69-6EDB-4FF4-983F-18BD219EF322}</a:tableStyleId>
              </a:tblPr>
              <a:tblGrid>
                <a:gridCol w="2819400">
                  <a:extLst>
                    <a:ext uri="{9D8B030D-6E8A-4147-A177-3AD203B41FA5}">
                      <a16:colId xmlns:a16="http://schemas.microsoft.com/office/drawing/2014/main" val="3143821414"/>
                    </a:ext>
                  </a:extLst>
                </a:gridCol>
                <a:gridCol w="4495800">
                  <a:extLst>
                    <a:ext uri="{9D8B030D-6E8A-4147-A177-3AD203B41FA5}">
                      <a16:colId xmlns:a16="http://schemas.microsoft.com/office/drawing/2014/main" val="987357290"/>
                    </a:ext>
                  </a:extLst>
                </a:gridCol>
                <a:gridCol w="1447800">
                  <a:extLst>
                    <a:ext uri="{9D8B030D-6E8A-4147-A177-3AD203B41FA5}">
                      <a16:colId xmlns:a16="http://schemas.microsoft.com/office/drawing/2014/main" val="263879537"/>
                    </a:ext>
                  </a:extLst>
                </a:gridCol>
                <a:gridCol w="2286000">
                  <a:extLst>
                    <a:ext uri="{9D8B030D-6E8A-4147-A177-3AD203B41FA5}">
                      <a16:colId xmlns:a16="http://schemas.microsoft.com/office/drawing/2014/main" val="1421590652"/>
                    </a:ext>
                  </a:extLst>
                </a:gridCol>
              </a:tblGrid>
              <a:tr h="370840">
                <a:tc>
                  <a:txBody>
                    <a:bodyPr/>
                    <a:lstStyle/>
                    <a:p>
                      <a:r>
                        <a:rPr lang="en-US" sz="1600" dirty="0"/>
                        <a:t>Feature</a:t>
                      </a:r>
                    </a:p>
                  </a:txBody>
                  <a:tcPr/>
                </a:tc>
                <a:tc>
                  <a:txBody>
                    <a:bodyPr/>
                    <a:lstStyle/>
                    <a:p>
                      <a:r>
                        <a:rPr lang="en-US" sz="1600" dirty="0"/>
                        <a:t>Description</a:t>
                      </a:r>
                    </a:p>
                  </a:txBody>
                  <a:tcPr/>
                </a:tc>
                <a:tc>
                  <a:txBody>
                    <a:bodyPr/>
                    <a:lstStyle/>
                    <a:p>
                      <a:r>
                        <a:rPr lang="en-US" sz="1600" dirty="0"/>
                        <a:t>Feature Risk</a:t>
                      </a:r>
                    </a:p>
                  </a:txBody>
                  <a:tcPr/>
                </a:tc>
                <a:tc>
                  <a:txBody>
                    <a:bodyPr/>
                    <a:lstStyle/>
                    <a:p>
                      <a:r>
                        <a:rPr lang="en-US" sz="1600" dirty="0"/>
                        <a:t>Default Impact</a:t>
                      </a:r>
                    </a:p>
                  </a:txBody>
                  <a:tcPr/>
                </a:tc>
                <a:extLst>
                  <a:ext uri="{0D108BD9-81ED-4DB2-BD59-A6C34878D82A}">
                    <a16:rowId xmlns:a16="http://schemas.microsoft.com/office/drawing/2014/main" val="353751964"/>
                  </a:ext>
                </a:extLst>
              </a:tr>
              <a:tr h="370840">
                <a:tc>
                  <a:txBody>
                    <a:bodyPr/>
                    <a:lstStyle/>
                    <a:p>
                      <a:r>
                        <a:rPr lang="en-US" sz="1600" dirty="0"/>
                        <a:t>Uniqueness Update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Vault now applies changes to the Values must be unique setting asynchronously and blocks certain actions on the affected field while processing these changes, including deleting the field and modifying the Maximum Length setting.</a:t>
                      </a:r>
                    </a:p>
                  </a:txBody>
                  <a:tcPr/>
                </a:tc>
                <a:tc>
                  <a:txBody>
                    <a:bodyPr/>
                    <a:lstStyle/>
                    <a:p>
                      <a:r>
                        <a:rPr lang="en-US" sz="1600" dirty="0"/>
                        <a:t>Low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Visible to Admins Only</a:t>
                      </a:r>
                    </a:p>
                    <a:p>
                      <a:endParaRPr lang="en-US" sz="1600" dirty="0"/>
                    </a:p>
                  </a:txBody>
                  <a:tcPr/>
                </a:tc>
                <a:extLst>
                  <a:ext uri="{0D108BD9-81ED-4DB2-BD59-A6C34878D82A}">
                    <a16:rowId xmlns:a16="http://schemas.microsoft.com/office/drawing/2014/main" val="400214032"/>
                  </a:ext>
                </a:extLst>
              </a:tr>
              <a:tr h="370840">
                <a:tc>
                  <a:txBody>
                    <a:bodyPr/>
                    <a:lstStyle/>
                    <a:p>
                      <a:r>
                        <a:rPr lang="en-US" sz="1600" dirty="0"/>
                        <a:t>Global ID &amp; Link Fields for Object Records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This feature introduces two new fields, Global ID and Link, to every object in Vault to uniquely identify object records and support integrations. Vault doesn't audit the addition of these two system fields in the System Audit History. </a:t>
                      </a:r>
                    </a:p>
                  </a:txBody>
                  <a:tcPr/>
                </a:tc>
                <a:tc>
                  <a:txBody>
                    <a:bodyPr/>
                    <a:lstStyle/>
                    <a:p>
                      <a:r>
                        <a:rPr lang="en-US" sz="1600" dirty="0"/>
                        <a:t>Medium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Visible to All Users</a:t>
                      </a:r>
                    </a:p>
                  </a:txBody>
                  <a:tcPr/>
                </a:tc>
                <a:extLst>
                  <a:ext uri="{0D108BD9-81ED-4DB2-BD59-A6C34878D82A}">
                    <a16:rowId xmlns:a16="http://schemas.microsoft.com/office/drawing/2014/main" val="2909187490"/>
                  </a:ext>
                </a:extLst>
              </a:tr>
              <a:tr h="370840">
                <a:tc>
                  <a:txBody>
                    <a:bodyPr/>
                    <a:lstStyle/>
                    <a:p>
                      <a:r>
                        <a:rPr lang="en-US" sz="1600" dirty="0"/>
                        <a:t>Spark Integration Management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This feature enhances Spark Integrations by allowing Admins to define groupings of business processes, called Integration Points, that work together to achieve the integration goals.</a:t>
                      </a:r>
                    </a:p>
                  </a:txBody>
                  <a:tcPr/>
                </a:tc>
                <a:tc>
                  <a:txBody>
                    <a:bodyPr/>
                    <a:lstStyle/>
                    <a:p>
                      <a:r>
                        <a:rPr lang="en-US" sz="1600" dirty="0"/>
                        <a:t>Low </a:t>
                      </a:r>
                    </a:p>
                  </a:txBody>
                  <a:tcPr/>
                </a:tc>
                <a:tc>
                  <a:txBody>
                    <a:bodyPr/>
                    <a:lstStyle/>
                    <a:p>
                      <a:r>
                        <a:rPr lang="en-US" sz="1600" dirty="0"/>
                        <a:t>Visible to Admins Only</a:t>
                      </a:r>
                    </a:p>
                  </a:txBody>
                  <a:tcPr/>
                </a:tc>
                <a:extLst>
                  <a:ext uri="{0D108BD9-81ED-4DB2-BD59-A6C34878D82A}">
                    <a16:rowId xmlns:a16="http://schemas.microsoft.com/office/drawing/2014/main" val="443807004"/>
                  </a:ext>
                </a:extLst>
              </a:tr>
              <a:tr h="370840">
                <a:tc>
                  <a:txBody>
                    <a:bodyPr/>
                    <a:lstStyle/>
                    <a:p>
                      <a:r>
                        <a:rPr lang="en-US" sz="1600" dirty="0"/>
                        <a:t>Object State Types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This feature allows Admins to create or modify object state types and associate them to specific or all available object lifecycles</a:t>
                      </a:r>
                    </a:p>
                  </a:txBody>
                  <a:tcPr/>
                </a:tc>
                <a:tc>
                  <a:txBody>
                    <a:bodyPr/>
                    <a:lstStyle/>
                    <a:p>
                      <a:r>
                        <a:rPr lang="en-US" sz="1600" dirty="0"/>
                        <a:t>Medium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Visible to Admins Only</a:t>
                      </a:r>
                    </a:p>
                  </a:txBody>
                  <a:tcPr/>
                </a:tc>
                <a:extLst>
                  <a:ext uri="{0D108BD9-81ED-4DB2-BD59-A6C34878D82A}">
                    <a16:rowId xmlns:a16="http://schemas.microsoft.com/office/drawing/2014/main" val="3515184891"/>
                  </a:ext>
                </a:extLst>
              </a:tr>
              <a:tr h="370840">
                <a:tc>
                  <a:txBody>
                    <a:bodyPr/>
                    <a:lstStyle/>
                    <a:p>
                      <a:r>
                        <a:rPr lang="en-US" sz="1600" dirty="0"/>
                        <a:t>Increase Formula Field Limit for Objects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Each object may now have up to ten (10) formula fields</a:t>
                      </a:r>
                    </a:p>
                  </a:txBody>
                  <a:tcPr/>
                </a:tc>
                <a:tc>
                  <a:txBody>
                    <a:bodyPr/>
                    <a:lstStyle/>
                    <a:p>
                      <a:r>
                        <a:rPr lang="en-US" sz="1600" dirty="0"/>
                        <a: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Visible to Admins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156345896"/>
                  </a:ext>
                </a:extLst>
              </a:tr>
            </a:tbl>
          </a:graphicData>
        </a:graphic>
      </p:graphicFrame>
    </p:spTree>
    <p:extLst>
      <p:ext uri="{BB962C8B-B14F-4D97-AF65-F5344CB8AC3E}">
        <p14:creationId xmlns:p14="http://schemas.microsoft.com/office/powerpoint/2010/main" val="1692871323"/>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API Usage Logs to Include Request Duration</a:t>
            </a:r>
          </a:p>
        </p:txBody>
      </p:sp>
      <p:sp>
        <p:nvSpPr>
          <p:cNvPr id="3" name="Content Placeholder 2"/>
          <p:cNvSpPr>
            <a:spLocks noGrp="1"/>
          </p:cNvSpPr>
          <p:nvPr>
            <p:ph idx="1"/>
          </p:nvPr>
        </p:nvSpPr>
        <p:spPr>
          <a:xfrm>
            <a:off x="826624" y="1066800"/>
            <a:ext cx="9915370" cy="5410200"/>
          </a:xfrm>
        </p:spPr>
        <p:txBody>
          <a:bodyPr vert="horz" wrap="square" lIns="91440" tIns="45720" rIns="91440" bIns="45720" rtlCol="0" anchor="t">
            <a:noAutofit/>
          </a:bodyPr>
          <a:lstStyle/>
          <a:p>
            <a:pPr>
              <a:spcBef>
                <a:spcPts val="600"/>
              </a:spcBef>
              <a:spcAft>
                <a:spcPts val="1200"/>
              </a:spcAft>
            </a:pPr>
            <a:r>
              <a:rPr lang="en-US" sz="2000" dirty="0"/>
              <a:t>Overview</a:t>
            </a:r>
          </a:p>
          <a:p>
            <a:pPr marL="457200" lvl="1" indent="0">
              <a:spcAft>
                <a:spcPts val="1200"/>
              </a:spcAft>
              <a:buNone/>
            </a:pPr>
            <a:r>
              <a:rPr lang="en-US" sz="1600" dirty="0"/>
              <a:t>This feature adds a </a:t>
            </a:r>
            <a:r>
              <a:rPr lang="en-US" sz="1600" i="1" dirty="0"/>
              <a:t>Duration</a:t>
            </a:r>
            <a:r>
              <a:rPr lang="en-US" sz="1600" dirty="0"/>
              <a:t> column to the API Usage Logs</a:t>
            </a:r>
          </a:p>
          <a:p>
            <a:pPr>
              <a:spcBef>
                <a:spcPts val="600"/>
              </a:spcBef>
              <a:spcAft>
                <a:spcPts val="1200"/>
              </a:spcAft>
            </a:pPr>
            <a:r>
              <a:rPr lang="en-US" sz="2000" dirty="0"/>
              <a:t>Business Justification</a:t>
            </a:r>
          </a:p>
          <a:p>
            <a:pPr marL="457200" lvl="1" indent="0">
              <a:spcAft>
                <a:spcPts val="1200"/>
              </a:spcAft>
              <a:buNone/>
            </a:pPr>
            <a:r>
              <a:rPr lang="en-US" sz="1600" dirty="0"/>
              <a:t>The column provides Administrators the ability to determine the time it takes an API request to execute in Vault</a:t>
            </a:r>
          </a:p>
          <a:p>
            <a:pPr>
              <a:spcBef>
                <a:spcPts val="600"/>
              </a:spcBef>
              <a:spcAft>
                <a:spcPts val="1200"/>
              </a:spcAft>
            </a:pPr>
            <a:r>
              <a:rPr lang="en-US" sz="2000" dirty="0"/>
              <a:t>Considerations</a:t>
            </a:r>
          </a:p>
          <a:p>
            <a:pPr marL="457200" lvl="1" indent="0">
              <a:spcAft>
                <a:spcPts val="1200"/>
              </a:spcAft>
              <a:buNone/>
            </a:pPr>
            <a:r>
              <a:rPr lang="en-US" sz="1600" dirty="0"/>
              <a:t>The </a:t>
            </a:r>
            <a:r>
              <a:rPr lang="en-US" sz="1600" i="1" dirty="0"/>
              <a:t>Duration </a:t>
            </a:r>
            <a:r>
              <a:rPr lang="en-US" sz="1600" dirty="0"/>
              <a:t>does not include transport times between Vault and the client</a:t>
            </a:r>
            <a:endParaRPr lang="en-US" sz="1600" dirty="0">
              <a:cs typeface="Calibri"/>
            </a:endParaRP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2842689373"/>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Include Seconds in Audit Trail Export </a:t>
            </a:r>
            <a:br>
              <a:rPr lang="en-US" dirty="0"/>
            </a:br>
            <a:r>
              <a:rPr lang="en-US" dirty="0"/>
              <a:t>Timestamp Column</a:t>
            </a:r>
          </a:p>
        </p:txBody>
      </p:sp>
      <p:sp>
        <p:nvSpPr>
          <p:cNvPr id="3" name="Content Placeholder 2"/>
          <p:cNvSpPr>
            <a:spLocks noGrp="1"/>
          </p:cNvSpPr>
          <p:nvPr>
            <p:ph idx="1"/>
          </p:nvPr>
        </p:nvSpPr>
        <p:spPr>
          <a:xfrm>
            <a:off x="826624" y="1066800"/>
            <a:ext cx="500579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adds seconds to the audit entry </a:t>
            </a:r>
            <a:r>
              <a:rPr lang="en-US" sz="1600" i="1" dirty="0"/>
              <a:t>Timestamp</a:t>
            </a:r>
            <a:r>
              <a:rPr lang="en-US" sz="1600" dirty="0"/>
              <a:t> column when exporting an audit trail from an individual document or record, or from the Admin &gt; Logs page</a:t>
            </a:r>
          </a:p>
          <a:p>
            <a:pPr>
              <a:spcBef>
                <a:spcPts val="600"/>
              </a:spcBef>
              <a:spcAft>
                <a:spcPts val="1200"/>
              </a:spcAft>
            </a:pPr>
            <a:r>
              <a:rPr lang="en-US" sz="2000" dirty="0"/>
              <a:t>Business Justification</a:t>
            </a:r>
          </a:p>
          <a:p>
            <a:pPr marL="457200" lvl="1" indent="0">
              <a:spcAft>
                <a:spcPts val="1200"/>
              </a:spcAft>
              <a:buNone/>
            </a:pPr>
            <a:r>
              <a:rPr lang="en-US" sz="1600" dirty="0"/>
              <a:t>Makes audit exports from the user interface consistent with audit exports from the API, which already included seconds</a:t>
            </a:r>
          </a:p>
          <a:p>
            <a:pPr>
              <a:spcBef>
                <a:spcPts val="600"/>
              </a:spcBef>
              <a:spcAft>
                <a:spcPts val="1200"/>
              </a:spcAft>
            </a:pPr>
            <a:r>
              <a:rPr lang="en-US" sz="2000" dirty="0"/>
              <a:t>Considerations</a:t>
            </a:r>
          </a:p>
          <a:p>
            <a:pPr marL="457200" lvl="1" indent="0">
              <a:spcAft>
                <a:spcPts val="1200"/>
              </a:spcAft>
              <a:buNone/>
            </a:pPr>
            <a:r>
              <a:rPr lang="en-US" sz="1500" dirty="0"/>
              <a:t>The user interface shows seconds when hovering over a time stamp in the Timestamp column</a:t>
            </a:r>
          </a:p>
          <a:p>
            <a:pPr marL="457200" lvl="1" indent="0">
              <a:spcAft>
                <a:spcPts val="1200"/>
              </a:spcAft>
              <a:buNone/>
            </a:pPr>
            <a:endParaRPr lang="en-US" sz="16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73AEE9E1-FA56-49A9-AFC4-9BA80CD3C2A3}"/>
              </a:ext>
            </a:extLst>
          </p:cNvPr>
          <p:cNvPicPr>
            <a:picLocks noChangeAspect="1"/>
          </p:cNvPicPr>
          <p:nvPr/>
        </p:nvPicPr>
        <p:blipFill rotWithShape="1">
          <a:blip r:embed="rId3"/>
          <a:srcRect l="2823" r="1162"/>
          <a:stretch/>
        </p:blipFill>
        <p:spPr>
          <a:xfrm>
            <a:off x="6213423" y="2222437"/>
            <a:ext cx="3993659" cy="2413124"/>
          </a:xfrm>
          <a:prstGeom prst="rect">
            <a:avLst/>
          </a:prstGeom>
        </p:spPr>
      </p:pic>
      <p:sp>
        <p:nvSpPr>
          <p:cNvPr id="5" name="Rectangle: Rounded Corners 4">
            <a:extLst>
              <a:ext uri="{FF2B5EF4-FFF2-40B4-BE49-F238E27FC236}">
                <a16:creationId xmlns:a16="http://schemas.microsoft.com/office/drawing/2014/main" id="{1757B9B5-CA8F-46A9-AE1C-0F3D615039B3}"/>
              </a:ext>
            </a:extLst>
          </p:cNvPr>
          <p:cNvSpPr/>
          <p:nvPr/>
        </p:nvSpPr>
        <p:spPr>
          <a:xfrm>
            <a:off x="7234072" y="2622622"/>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A9106A1-0719-42E4-A9E1-A8EDFDFAAD6D}"/>
              </a:ext>
            </a:extLst>
          </p:cNvPr>
          <p:cNvSpPr/>
          <p:nvPr/>
        </p:nvSpPr>
        <p:spPr>
          <a:xfrm>
            <a:off x="7234073" y="2953927"/>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27D3EEE-BA0A-4BF3-AE76-D122C2CFD225}"/>
              </a:ext>
            </a:extLst>
          </p:cNvPr>
          <p:cNvSpPr/>
          <p:nvPr/>
        </p:nvSpPr>
        <p:spPr>
          <a:xfrm>
            <a:off x="7345261" y="3463439"/>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3D0C9BE-1AF1-493A-8EE5-27E0D6D2893D}"/>
              </a:ext>
            </a:extLst>
          </p:cNvPr>
          <p:cNvSpPr/>
          <p:nvPr/>
        </p:nvSpPr>
        <p:spPr>
          <a:xfrm>
            <a:off x="7345261" y="3953219"/>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483049"/>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Java SDK Message Catalog: Admin UI</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Admins now have the option to add and manage Vault Java SDK custom messages through the </a:t>
            </a:r>
            <a:r>
              <a:rPr lang="en-US" sz="1600" b="1" dirty="0"/>
              <a:t>Message Catalog User Interface</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Once added, developers can use the message in their Vault Java SDK code</a:t>
            </a:r>
          </a:p>
          <a:p>
            <a:pPr>
              <a:spcBef>
                <a:spcPts val="600"/>
              </a:spcBef>
              <a:spcAft>
                <a:spcPts val="1200"/>
              </a:spcAft>
            </a:pPr>
            <a:r>
              <a:rPr lang="en-US" sz="2000" dirty="0"/>
              <a:t>Considerations</a:t>
            </a:r>
          </a:p>
          <a:p>
            <a:pPr marL="457200" lvl="1" indent="0">
              <a:spcAft>
                <a:spcPts val="1200"/>
              </a:spcAft>
              <a:buNone/>
            </a:pPr>
            <a:r>
              <a:rPr lang="en-US" sz="1600" dirty="0"/>
              <a:t>Admins can coordinate message translation into any Vault supported language using the </a:t>
            </a:r>
            <a:r>
              <a:rPr lang="en-US" sz="1600" dirty="0">
                <a:hlinkClick r:id="rId2"/>
              </a:rPr>
              <a:t>Bulk Translation</a:t>
            </a:r>
            <a:r>
              <a:rPr lang="en-US" sz="1600" dirty="0"/>
              <a:t> tool</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1630714550"/>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Job Processors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will see a new </a:t>
            </a:r>
            <a:r>
              <a:rPr lang="en-US" sz="1600" i="1" dirty="0"/>
              <a:t>Job Processors</a:t>
            </a:r>
            <a:r>
              <a:rPr lang="en-US" sz="1600" dirty="0"/>
              <a:t> section in Admin &gt; Configuration &gt; Vault Java SDK</a:t>
            </a:r>
          </a:p>
          <a:p>
            <a:pPr>
              <a:spcBef>
                <a:spcPts val="600"/>
              </a:spcBef>
              <a:spcAft>
                <a:spcPts val="1200"/>
              </a:spcAft>
            </a:pPr>
            <a:r>
              <a:rPr lang="en-US" sz="2000" dirty="0"/>
              <a:t>Business Justification</a:t>
            </a:r>
          </a:p>
          <a:p>
            <a:pPr marL="457200" lvl="1" indent="0">
              <a:spcAft>
                <a:spcPts val="1200"/>
              </a:spcAft>
              <a:buNone/>
            </a:pPr>
            <a:r>
              <a:rPr lang="en-US" sz="1600" dirty="0"/>
              <a:t>Admins have visibility to the list of </a:t>
            </a:r>
            <a:r>
              <a:rPr lang="en-US" sz="1600" i="1" dirty="0"/>
              <a:t>Job Processors</a:t>
            </a:r>
            <a:r>
              <a:rPr lang="en-US" sz="1600" dirty="0"/>
              <a:t> created by using the Vault Java SDK</a:t>
            </a:r>
          </a:p>
          <a:p>
            <a:pPr>
              <a:spcBef>
                <a:spcPts val="600"/>
              </a:spcBef>
              <a:spcAft>
                <a:spcPts val="1200"/>
              </a:spcAft>
            </a:pPr>
            <a:r>
              <a:rPr lang="en-US" sz="2000" dirty="0"/>
              <a:t>Considerations</a:t>
            </a:r>
          </a:p>
          <a:p>
            <a:pPr marL="457200" lvl="1" indent="0">
              <a:spcAft>
                <a:spcPts val="1200"/>
              </a:spcAft>
              <a:buNone/>
            </a:pPr>
            <a:r>
              <a:rPr lang="en-US" sz="1600" dirty="0"/>
              <a:t>Admins will also see ‘SDK Job’ as an available Type when creating jobs</a:t>
            </a:r>
            <a:br>
              <a:rPr lang="en-US" sz="1600" dirty="0"/>
            </a:br>
            <a:r>
              <a:rPr lang="en-US" sz="1600" dirty="0"/>
              <a:t>in Admin &gt; Operations &gt; Job Definitions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BB019EAB-871B-BB46-8BCB-54CA1B7F4843}"/>
              </a:ext>
            </a:extLst>
          </p:cNvPr>
          <p:cNvGrpSpPr/>
          <p:nvPr/>
        </p:nvGrpSpPr>
        <p:grpSpPr>
          <a:xfrm>
            <a:off x="8304828" y="3202323"/>
            <a:ext cx="1916678" cy="3159872"/>
            <a:chOff x="8856617" y="3429001"/>
            <a:chExt cx="1916678" cy="3159872"/>
          </a:xfrm>
        </p:grpSpPr>
        <p:pic>
          <p:nvPicPr>
            <p:cNvPr id="12" name="Picture 11">
              <a:extLst>
                <a:ext uri="{FF2B5EF4-FFF2-40B4-BE49-F238E27FC236}">
                  <a16:creationId xmlns:a16="http://schemas.microsoft.com/office/drawing/2014/main" id="{8A1078DB-58D3-B743-A44E-C0E7DAEB3C41}"/>
                </a:ext>
              </a:extLst>
            </p:cNvPr>
            <p:cNvPicPr>
              <a:picLocks noChangeAspect="1"/>
            </p:cNvPicPr>
            <p:nvPr/>
          </p:nvPicPr>
          <p:blipFill rotWithShape="1">
            <a:blip r:embed="rId3"/>
            <a:srcRect r="12203"/>
            <a:stretch/>
          </p:blipFill>
          <p:spPr>
            <a:xfrm>
              <a:off x="8963277" y="3429001"/>
              <a:ext cx="1717756" cy="3083778"/>
            </a:xfrm>
            <a:prstGeom prst="rect">
              <a:avLst/>
            </a:prstGeom>
            <a:ln w="12700">
              <a:solidFill>
                <a:schemeClr val="tx1">
                  <a:lumMod val="75000"/>
                </a:schemeClr>
              </a:solidFill>
            </a:ln>
            <a:effectLst/>
          </p:spPr>
        </p:pic>
        <p:sp>
          <p:nvSpPr>
            <p:cNvPr id="13" name="Rectangle 12">
              <a:extLst>
                <a:ext uri="{FF2B5EF4-FFF2-40B4-BE49-F238E27FC236}">
                  <a16:creationId xmlns:a16="http://schemas.microsoft.com/office/drawing/2014/main" id="{BFA1D2E8-04EA-4C41-BB9C-888263A5B8F2}"/>
                </a:ext>
              </a:extLst>
            </p:cNvPr>
            <p:cNvSpPr/>
            <p:nvPr/>
          </p:nvSpPr>
          <p:spPr>
            <a:xfrm>
              <a:off x="8856617" y="6148215"/>
              <a:ext cx="1916678" cy="440658"/>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 name="Group 3">
            <a:extLst>
              <a:ext uri="{FF2B5EF4-FFF2-40B4-BE49-F238E27FC236}">
                <a16:creationId xmlns:a16="http://schemas.microsoft.com/office/drawing/2014/main" id="{CAD3AC04-6557-0348-9F00-DBAF015B99C5}"/>
              </a:ext>
            </a:extLst>
          </p:cNvPr>
          <p:cNvGrpSpPr/>
          <p:nvPr/>
        </p:nvGrpSpPr>
        <p:grpSpPr>
          <a:xfrm>
            <a:off x="1304693" y="3958683"/>
            <a:ext cx="6449814" cy="2403512"/>
            <a:chOff x="2185639" y="3713356"/>
            <a:chExt cx="6601710" cy="2357474"/>
          </a:xfrm>
        </p:grpSpPr>
        <p:pic>
          <p:nvPicPr>
            <p:cNvPr id="15" name="Picture 14">
              <a:extLst>
                <a:ext uri="{FF2B5EF4-FFF2-40B4-BE49-F238E27FC236}">
                  <a16:creationId xmlns:a16="http://schemas.microsoft.com/office/drawing/2014/main" id="{F3A3FC4B-7D06-204F-91D5-B5D3974E32FD}"/>
                </a:ext>
              </a:extLst>
            </p:cNvPr>
            <p:cNvPicPr>
              <a:picLocks noChangeAspect="1"/>
            </p:cNvPicPr>
            <p:nvPr/>
          </p:nvPicPr>
          <p:blipFill rotWithShape="1">
            <a:blip r:embed="rId4"/>
            <a:srcRect l="19688" t="13357"/>
            <a:stretch/>
          </p:blipFill>
          <p:spPr>
            <a:xfrm>
              <a:off x="2185639" y="3713356"/>
              <a:ext cx="6601710" cy="2357474"/>
            </a:xfrm>
            <a:prstGeom prst="rect">
              <a:avLst/>
            </a:prstGeom>
            <a:ln w="12700">
              <a:solidFill>
                <a:schemeClr val="tx1">
                  <a:lumMod val="75000"/>
                </a:schemeClr>
              </a:solidFill>
            </a:ln>
            <a:effectLst/>
          </p:spPr>
        </p:pic>
        <p:sp>
          <p:nvSpPr>
            <p:cNvPr id="16" name="Rectangle 15">
              <a:extLst>
                <a:ext uri="{FF2B5EF4-FFF2-40B4-BE49-F238E27FC236}">
                  <a16:creationId xmlns:a16="http://schemas.microsoft.com/office/drawing/2014/main" id="{DA7DAE94-A490-AD4B-AD70-E46ECDFF63F9}"/>
                </a:ext>
              </a:extLst>
            </p:cNvPr>
            <p:cNvSpPr/>
            <p:nvPr/>
          </p:nvSpPr>
          <p:spPr>
            <a:xfrm>
              <a:off x="7243946" y="4774169"/>
              <a:ext cx="1498728" cy="1197851"/>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7690583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4" y="164419"/>
            <a:ext cx="11639394" cy="680965"/>
          </a:xfrm>
        </p:spPr>
        <p:txBody>
          <a:bodyPr/>
          <a:lstStyle/>
          <a:p>
            <a:r>
              <a:rPr lang="en-US" dirty="0"/>
              <a:t>Sandbox POD Separation</a:t>
            </a:r>
          </a:p>
        </p:txBody>
      </p:sp>
      <p:grpSp>
        <p:nvGrpSpPr>
          <p:cNvPr id="20" name="Group 19">
            <a:extLst>
              <a:ext uri="{FF2B5EF4-FFF2-40B4-BE49-F238E27FC236}">
                <a16:creationId xmlns:a16="http://schemas.microsoft.com/office/drawing/2014/main" id="{FD2915B4-2144-4E41-88D3-D1B0481BD206}"/>
              </a:ext>
            </a:extLst>
          </p:cNvPr>
          <p:cNvGrpSpPr/>
          <p:nvPr/>
        </p:nvGrpSpPr>
        <p:grpSpPr>
          <a:xfrm>
            <a:off x="2801724" y="2952789"/>
            <a:ext cx="6588552" cy="1618953"/>
            <a:chOff x="1905000" y="2882900"/>
            <a:chExt cx="8140700" cy="1854947"/>
          </a:xfrm>
        </p:grpSpPr>
        <p:cxnSp>
          <p:nvCxnSpPr>
            <p:cNvPr id="21" name="Straight Connector 20">
              <a:extLst>
                <a:ext uri="{FF2B5EF4-FFF2-40B4-BE49-F238E27FC236}">
                  <a16:creationId xmlns:a16="http://schemas.microsoft.com/office/drawing/2014/main" id="{CBE0016E-2087-4118-A317-74F9EB3C9AD7}"/>
                </a:ext>
              </a:extLst>
            </p:cNvPr>
            <p:cNvCxnSpPr/>
            <p:nvPr/>
          </p:nvCxnSpPr>
          <p:spPr>
            <a:xfrm>
              <a:off x="1905000" y="4737847"/>
              <a:ext cx="8140700"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868CA06-F50E-45B9-B076-A0EF18373AE3}"/>
                </a:ext>
              </a:extLst>
            </p:cNvPr>
            <p:cNvCxnSpPr/>
            <p:nvPr/>
          </p:nvCxnSpPr>
          <p:spPr>
            <a:xfrm>
              <a:off x="1905000" y="2882900"/>
              <a:ext cx="8140700"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3" name="Rectangle 22">
            <a:extLst>
              <a:ext uri="{FF2B5EF4-FFF2-40B4-BE49-F238E27FC236}">
                <a16:creationId xmlns:a16="http://schemas.microsoft.com/office/drawing/2014/main" id="{E30C3DC6-4075-43E6-8601-4528BE21A606}"/>
              </a:ext>
            </a:extLst>
          </p:cNvPr>
          <p:cNvSpPr/>
          <p:nvPr/>
        </p:nvSpPr>
        <p:spPr>
          <a:xfrm>
            <a:off x="3071575" y="4783282"/>
            <a:ext cx="6048850" cy="1160318"/>
          </a:xfrm>
          <a:prstGeom prst="rect">
            <a:avLst/>
          </a:prstGeom>
        </p:spPr>
        <p:txBody>
          <a:bodyPr wrap="square">
            <a:spAutoFit/>
          </a:bodyPr>
          <a:lstStyle/>
          <a:p>
            <a:pPr algn="ctr">
              <a:lnSpc>
                <a:spcPct val="90000"/>
              </a:lnSpc>
              <a:spcBef>
                <a:spcPts val="1200"/>
              </a:spcBef>
              <a:defRPr/>
            </a:pPr>
            <a:r>
              <a:rPr lang="en-US" sz="2400" b="1" kern="0" dirty="0"/>
              <a:t>19R3</a:t>
            </a:r>
            <a:r>
              <a:rPr lang="en-US" sz="2400" kern="0" dirty="0"/>
              <a:t>:  Sandbox PODs will be upgraded up to</a:t>
            </a:r>
            <a:br>
              <a:rPr lang="en-US" sz="2400" kern="0" dirty="0"/>
            </a:br>
            <a:r>
              <a:rPr lang="en-US" sz="2400" kern="0" dirty="0"/>
              <a:t>8 hours before production vaults</a:t>
            </a:r>
          </a:p>
          <a:p>
            <a:pPr algn="ctr">
              <a:lnSpc>
                <a:spcPct val="90000"/>
              </a:lnSpc>
              <a:spcBef>
                <a:spcPts val="1200"/>
              </a:spcBef>
              <a:defRPr/>
            </a:pPr>
            <a:r>
              <a:rPr lang="en-US" kern="0" dirty="0"/>
              <a:t>Schedule communicated via Service Availability setting</a:t>
            </a:r>
          </a:p>
        </p:txBody>
      </p:sp>
      <p:sp>
        <p:nvSpPr>
          <p:cNvPr id="24" name="Rectangle 23">
            <a:extLst>
              <a:ext uri="{FF2B5EF4-FFF2-40B4-BE49-F238E27FC236}">
                <a16:creationId xmlns:a16="http://schemas.microsoft.com/office/drawing/2014/main" id="{EADBBAF3-F7AD-4D62-BE1C-64D32AA67AB6}"/>
              </a:ext>
            </a:extLst>
          </p:cNvPr>
          <p:cNvSpPr/>
          <p:nvPr/>
        </p:nvSpPr>
        <p:spPr>
          <a:xfrm>
            <a:off x="3071575" y="3172184"/>
            <a:ext cx="6048850" cy="1188018"/>
          </a:xfrm>
          <a:prstGeom prst="rect">
            <a:avLst/>
          </a:prstGeom>
        </p:spPr>
        <p:txBody>
          <a:bodyPr wrap="square">
            <a:spAutoFit/>
          </a:bodyPr>
          <a:lstStyle/>
          <a:p>
            <a:pPr algn="ctr">
              <a:lnSpc>
                <a:spcPct val="90000"/>
              </a:lnSpc>
              <a:spcBef>
                <a:spcPts val="1200"/>
              </a:spcBef>
              <a:defRPr/>
            </a:pPr>
            <a:r>
              <a:rPr lang="en-US" sz="2400" kern="0" dirty="0"/>
              <a:t>Customers should ensure IP whitelisting is done by domain or IP range</a:t>
            </a:r>
          </a:p>
          <a:p>
            <a:pPr algn="ctr">
              <a:lnSpc>
                <a:spcPct val="90000"/>
              </a:lnSpc>
              <a:spcBef>
                <a:spcPts val="1200"/>
              </a:spcBef>
              <a:defRPr/>
            </a:pPr>
            <a:r>
              <a:rPr lang="en-US" kern="0" dirty="0"/>
              <a:t>More information can be found on </a:t>
            </a:r>
            <a:r>
              <a:rPr lang="en-US" kern="0" dirty="0">
                <a:solidFill>
                  <a:srgbClr val="595959"/>
                </a:solidFill>
                <a:hlinkClick r:id="rId3"/>
              </a:rPr>
              <a:t>Vault Help</a:t>
            </a:r>
            <a:endParaRPr lang="en-US" kern="0" dirty="0">
              <a:solidFill>
                <a:srgbClr val="595959"/>
              </a:solidFill>
            </a:endParaRPr>
          </a:p>
        </p:txBody>
      </p:sp>
      <p:sp>
        <p:nvSpPr>
          <p:cNvPr id="25" name="Rectangle 24">
            <a:extLst>
              <a:ext uri="{FF2B5EF4-FFF2-40B4-BE49-F238E27FC236}">
                <a16:creationId xmlns:a16="http://schemas.microsoft.com/office/drawing/2014/main" id="{297FD944-E0A5-479A-B889-A6906C620BE2}"/>
              </a:ext>
            </a:extLst>
          </p:cNvPr>
          <p:cNvSpPr/>
          <p:nvPr/>
        </p:nvSpPr>
        <p:spPr>
          <a:xfrm>
            <a:off x="2801724" y="1582882"/>
            <a:ext cx="6588551" cy="1160318"/>
          </a:xfrm>
          <a:prstGeom prst="rect">
            <a:avLst/>
          </a:prstGeom>
        </p:spPr>
        <p:txBody>
          <a:bodyPr wrap="square">
            <a:spAutoFit/>
          </a:bodyPr>
          <a:lstStyle/>
          <a:p>
            <a:pPr algn="ctr">
              <a:lnSpc>
                <a:spcPct val="90000"/>
              </a:lnSpc>
              <a:spcBef>
                <a:spcPts val="1200"/>
              </a:spcBef>
              <a:defRPr/>
            </a:pPr>
            <a:r>
              <a:rPr lang="en-US" sz="2400" kern="0" dirty="0"/>
              <a:t>Majority of sandbox POD moves have been</a:t>
            </a:r>
            <a:br>
              <a:rPr lang="en-US" sz="2400" kern="0" dirty="0"/>
            </a:br>
            <a:r>
              <a:rPr lang="en-US" sz="2400" kern="0" dirty="0"/>
              <a:t>completed, remaining will be done </a:t>
            </a:r>
            <a:r>
              <a:rPr lang="en-US" sz="2400" u="sng" kern="0" dirty="0"/>
              <a:t>prior to Nov 22</a:t>
            </a:r>
            <a:endParaRPr lang="en-US" sz="2400" kern="0" dirty="0"/>
          </a:p>
          <a:p>
            <a:pPr algn="ctr">
              <a:lnSpc>
                <a:spcPct val="90000"/>
              </a:lnSpc>
              <a:spcBef>
                <a:spcPts val="1200"/>
              </a:spcBef>
              <a:defRPr/>
            </a:pPr>
            <a:r>
              <a:rPr lang="en-US" kern="0" dirty="0"/>
              <a:t>Schedule communicated via Service Availability setting</a:t>
            </a:r>
          </a:p>
        </p:txBody>
      </p:sp>
    </p:spTree>
    <p:extLst>
      <p:ext uri="{BB962C8B-B14F-4D97-AF65-F5344CB8AC3E}">
        <p14:creationId xmlns:p14="http://schemas.microsoft.com/office/powerpoint/2010/main" val="3947160148"/>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Record ID &amp; Object Label Column in Object Audit Exports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 Record ID field is now included within the object record audit exports, providing a way to uniquely identify the related record. In addition, exports to CSV and Text will contain the Object Label field</a:t>
            </a:r>
          </a:p>
          <a:p>
            <a:pPr>
              <a:spcBef>
                <a:spcPts val="600"/>
              </a:spcBef>
              <a:spcAft>
                <a:spcPts val="1200"/>
              </a:spcAft>
            </a:pPr>
            <a:r>
              <a:rPr lang="en-US" sz="2000" dirty="0"/>
              <a:t>Business Justification</a:t>
            </a:r>
          </a:p>
          <a:p>
            <a:pPr marL="457200" lvl="1" indent="0">
              <a:spcAft>
                <a:spcPts val="1200"/>
              </a:spcAft>
              <a:buNone/>
            </a:pPr>
            <a:r>
              <a:rPr lang="en-US" sz="1600" dirty="0"/>
              <a:t>Ensures consistency across the audit trail user interface and the exported data</a:t>
            </a:r>
          </a:p>
          <a:p>
            <a:pPr>
              <a:spcBef>
                <a:spcPts val="600"/>
              </a:spcBef>
              <a:spcAft>
                <a:spcPts val="1200"/>
              </a:spcAft>
            </a:pPr>
            <a:r>
              <a:rPr lang="en-US" sz="2000" dirty="0"/>
              <a:t>Considerations</a:t>
            </a:r>
          </a:p>
          <a:p>
            <a:pPr marL="457200" lvl="1" indent="0">
              <a:spcAft>
                <a:spcPts val="1200"/>
              </a:spcAft>
              <a:buNone/>
            </a:pPr>
            <a:r>
              <a:rPr lang="en-US" sz="1600" dirty="0"/>
              <a:t>Audit trails export as TXT when the multilingual document handling setting is enabled, and as CSV when this setting is disabled</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Line Callout 1 17">
            <a:extLst>
              <a:ext uri="{FF2B5EF4-FFF2-40B4-BE49-F238E27FC236}">
                <a16:creationId xmlns:a16="http://schemas.microsoft.com/office/drawing/2014/main" id="{DF2001D6-27AB-7246-B675-FAFC7D0BE667}"/>
              </a:ext>
            </a:extLst>
          </p:cNvPr>
          <p:cNvSpPr/>
          <p:nvPr/>
        </p:nvSpPr>
        <p:spPr>
          <a:xfrm>
            <a:off x="7868811" y="4933950"/>
            <a:ext cx="1927396" cy="738664"/>
          </a:xfrm>
          <a:prstGeom prst="borderCallout1">
            <a:avLst>
              <a:gd name="adj1" fmla="val 12693"/>
              <a:gd name="adj2" fmla="val -5286"/>
              <a:gd name="adj3" fmla="val -10496"/>
              <a:gd name="adj4" fmla="val -23693"/>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Both Record ID and Object Label are now included within the export</a:t>
            </a:r>
          </a:p>
        </p:txBody>
      </p:sp>
      <p:pic>
        <p:nvPicPr>
          <p:cNvPr id="14" name="Picture 13">
            <a:extLst>
              <a:ext uri="{FF2B5EF4-FFF2-40B4-BE49-F238E27FC236}">
                <a16:creationId xmlns:a16="http://schemas.microsoft.com/office/drawing/2014/main" id="{8D963E00-2FAA-8340-B573-8A67F9507197}"/>
              </a:ext>
            </a:extLst>
          </p:cNvPr>
          <p:cNvPicPr>
            <a:picLocks noChangeAspect="1"/>
          </p:cNvPicPr>
          <p:nvPr/>
        </p:nvPicPr>
        <p:blipFill>
          <a:blip r:embed="rId3"/>
          <a:stretch>
            <a:fillRect/>
          </a:stretch>
        </p:blipFill>
        <p:spPr>
          <a:xfrm>
            <a:off x="1905639" y="4391025"/>
            <a:ext cx="5267325" cy="1400175"/>
          </a:xfrm>
          <a:prstGeom prst="rect">
            <a:avLst/>
          </a:prstGeom>
          <a:ln>
            <a:solidFill>
              <a:schemeClr val="tx1">
                <a:lumMod val="75000"/>
              </a:schemeClr>
            </a:solidFill>
          </a:ln>
        </p:spPr>
      </p:pic>
      <p:sp>
        <p:nvSpPr>
          <p:cNvPr id="15" name="Rectangle 14">
            <a:extLst>
              <a:ext uri="{FF2B5EF4-FFF2-40B4-BE49-F238E27FC236}">
                <a16:creationId xmlns:a16="http://schemas.microsoft.com/office/drawing/2014/main" id="{FFAE2E5E-6423-E444-A941-1551EFB578AC}"/>
              </a:ext>
            </a:extLst>
          </p:cNvPr>
          <p:cNvSpPr/>
          <p:nvPr/>
        </p:nvSpPr>
        <p:spPr>
          <a:xfrm>
            <a:off x="1896114" y="4663729"/>
            <a:ext cx="1194865" cy="289271"/>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a:extLst>
              <a:ext uri="{FF2B5EF4-FFF2-40B4-BE49-F238E27FC236}">
                <a16:creationId xmlns:a16="http://schemas.microsoft.com/office/drawing/2014/main" id="{6B2F4A9E-AED0-6D4C-8B38-EAA3208CD7B3}"/>
              </a:ext>
            </a:extLst>
          </p:cNvPr>
          <p:cNvSpPr/>
          <p:nvPr/>
        </p:nvSpPr>
        <p:spPr>
          <a:xfrm>
            <a:off x="3748726" y="4654204"/>
            <a:ext cx="1194865" cy="289271"/>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095023145"/>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Platform Data Model Changes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With the 19R3 release, we have added the following fields to all new and existing objects, documents, and document versions: </a:t>
            </a:r>
            <a:r>
              <a:rPr lang="en-US" sz="1600" i="1" dirty="0"/>
              <a:t>Global ID (</a:t>
            </a:r>
            <a:r>
              <a:rPr lang="en-US" sz="1600" i="1" dirty="0" err="1"/>
              <a:t>global_id_sys</a:t>
            </a:r>
            <a:r>
              <a:rPr lang="en-US" sz="1600" i="1" dirty="0"/>
              <a:t>) and Link (</a:t>
            </a:r>
            <a:r>
              <a:rPr lang="en-US" sz="1600" i="1" dirty="0" err="1"/>
              <a:t>link_sys</a:t>
            </a:r>
            <a:r>
              <a:rPr lang="en-US" sz="1600" i="1" dirty="0"/>
              <a:t>)</a:t>
            </a:r>
          </a:p>
          <a:p>
            <a:pPr marL="457200" lvl="1" indent="0">
              <a:spcAft>
                <a:spcPts val="1200"/>
              </a:spcAft>
              <a:buNone/>
            </a:pPr>
            <a:r>
              <a:rPr lang="en-US" sz="1600" dirty="0"/>
              <a:t>In addition, the following fields have been added to the User object: </a:t>
            </a:r>
            <a:r>
              <a:rPr lang="en-US" sz="1600" i="1" dirty="0"/>
              <a:t>Activation Date (</a:t>
            </a:r>
            <a:r>
              <a:rPr lang="en-US" sz="1600" i="1" dirty="0" err="1"/>
              <a:t>activation_date_sys</a:t>
            </a:r>
            <a:r>
              <a:rPr lang="en-US" sz="1600" i="1" dirty="0"/>
              <a:t>), Inactivation Date (</a:t>
            </a:r>
            <a:r>
              <a:rPr lang="en-US" sz="1600" i="1" dirty="0" err="1"/>
              <a:t>inactivation_date_sys</a:t>
            </a:r>
            <a:r>
              <a:rPr lang="en-US" sz="1600" i="1" dirty="0"/>
              <a:t>), Send Welcome Email (</a:t>
            </a:r>
            <a:r>
              <a:rPr lang="en-US" sz="1600" i="1" dirty="0" err="1"/>
              <a:t>send_welcome_email_sys</a:t>
            </a:r>
            <a:r>
              <a:rPr lang="en-US" sz="1600" i="1" dirty="0"/>
              <a:t>)</a:t>
            </a:r>
          </a:p>
          <a:p>
            <a:pPr>
              <a:spcBef>
                <a:spcPts val="600"/>
              </a:spcBef>
              <a:spcAft>
                <a:spcPts val="1200"/>
              </a:spcAft>
            </a:pPr>
            <a:r>
              <a:rPr lang="en-US" sz="2000" dirty="0"/>
              <a:t>Business Justification</a:t>
            </a:r>
          </a:p>
          <a:p>
            <a:pPr marL="457200" lvl="1" indent="0">
              <a:spcAft>
                <a:spcPts val="1200"/>
              </a:spcAft>
              <a:buNone/>
            </a:pPr>
            <a:r>
              <a:rPr lang="en-US" sz="1600" dirty="0"/>
              <a:t>With every release, we update the data model to better support evolving needs and new feature functionality</a:t>
            </a:r>
          </a:p>
          <a:p>
            <a:pPr>
              <a:spcBef>
                <a:spcPts val="600"/>
              </a:spcBef>
              <a:spcAft>
                <a:spcPts val="1200"/>
              </a:spcAft>
            </a:pPr>
            <a:r>
              <a:rPr lang="en-US" sz="2000" dirty="0"/>
              <a:t>Considerations</a:t>
            </a:r>
          </a:p>
          <a:p>
            <a:pPr marL="457200" lvl="1" indent="0">
              <a:spcAft>
                <a:spcPts val="1200"/>
              </a:spcAft>
              <a:buNone/>
            </a:pPr>
            <a:r>
              <a:rPr lang="en-US" sz="1600" dirty="0"/>
              <a:t>These data model updates are automatically included in all Platform vaults, but Admins must make configuration changes to make them available</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2517589015"/>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Spark Message Processor Label Clarification</a:t>
            </a:r>
          </a:p>
        </p:txBody>
      </p:sp>
      <p:sp>
        <p:nvSpPr>
          <p:cNvPr id="3" name="Content Placeholder 2"/>
          <p:cNvSpPr>
            <a:spLocks noGrp="1"/>
          </p:cNvSpPr>
          <p:nvPr>
            <p:ph idx="1"/>
          </p:nvPr>
        </p:nvSpPr>
        <p:spPr>
          <a:xfrm>
            <a:off x="826624" y="1066800"/>
            <a:ext cx="517273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Throughout the Vault UI, the “Message Processor” label has been changed to “Spark Message Processor”</a:t>
            </a:r>
          </a:p>
          <a:p>
            <a:pPr>
              <a:spcBef>
                <a:spcPts val="600"/>
              </a:spcBef>
              <a:spcAft>
                <a:spcPts val="1200"/>
              </a:spcAft>
            </a:pPr>
            <a:r>
              <a:rPr lang="en-US" sz="2000" dirty="0"/>
              <a:t>Business Justification</a:t>
            </a:r>
          </a:p>
          <a:p>
            <a:pPr marL="457200" lvl="1" indent="0">
              <a:spcAft>
                <a:spcPts val="1200"/>
              </a:spcAft>
              <a:buNone/>
            </a:pPr>
            <a:r>
              <a:rPr lang="en-US" sz="1600" dirty="0"/>
              <a:t>This will help distinguish Spark message processors from other types of messages within Vault</a:t>
            </a:r>
          </a:p>
          <a:p>
            <a:pPr>
              <a:spcBef>
                <a:spcPts val="600"/>
              </a:spcBef>
              <a:spcAft>
                <a:spcPts val="1200"/>
              </a:spcAft>
            </a:pPr>
            <a:r>
              <a:rPr lang="en-US" sz="2000" dirty="0"/>
              <a:t>Considerations</a:t>
            </a:r>
          </a:p>
          <a:p>
            <a:pPr marL="457200" lvl="1" indent="0">
              <a:buNone/>
            </a:pPr>
            <a:r>
              <a:rPr lang="en-US" sz="1600" dirty="0"/>
              <a:t>In Vault Java SDK, the Vault extension "</a:t>
            </a:r>
            <a:r>
              <a:rPr lang="en-US" sz="1600" dirty="0" err="1"/>
              <a:t>MessageProcessor</a:t>
            </a:r>
            <a:r>
              <a:rPr lang="en-US" sz="1600" dirty="0"/>
              <a:t>” will not be renamed</a:t>
            </a:r>
          </a:p>
          <a:p>
            <a:pPr marL="457200" lvl="1" indent="0">
              <a:buNone/>
            </a:pP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4" name="Group 3">
            <a:extLst>
              <a:ext uri="{FF2B5EF4-FFF2-40B4-BE49-F238E27FC236}">
                <a16:creationId xmlns:a16="http://schemas.microsoft.com/office/drawing/2014/main" id="{D41C89F9-6294-A34A-BF4C-F563325CAF8E}"/>
              </a:ext>
            </a:extLst>
          </p:cNvPr>
          <p:cNvGrpSpPr/>
          <p:nvPr/>
        </p:nvGrpSpPr>
        <p:grpSpPr>
          <a:xfrm>
            <a:off x="6792742" y="1523782"/>
            <a:ext cx="2418165" cy="3499033"/>
            <a:chOff x="8030527" y="3145213"/>
            <a:chExt cx="1925577" cy="2830107"/>
          </a:xfrm>
        </p:grpSpPr>
        <p:pic>
          <p:nvPicPr>
            <p:cNvPr id="10" name="Picture 9">
              <a:extLst>
                <a:ext uri="{FF2B5EF4-FFF2-40B4-BE49-F238E27FC236}">
                  <a16:creationId xmlns:a16="http://schemas.microsoft.com/office/drawing/2014/main" id="{BE3D9948-AEC0-9F4E-A390-616C44DCB837}"/>
                </a:ext>
              </a:extLst>
            </p:cNvPr>
            <p:cNvPicPr>
              <a:picLocks noChangeAspect="1"/>
            </p:cNvPicPr>
            <p:nvPr/>
          </p:nvPicPr>
          <p:blipFill>
            <a:blip r:embed="rId3"/>
            <a:srcRect/>
            <a:stretch/>
          </p:blipFill>
          <p:spPr>
            <a:xfrm>
              <a:off x="8143040" y="3145213"/>
              <a:ext cx="1720021" cy="2830107"/>
            </a:xfrm>
            <a:prstGeom prst="rect">
              <a:avLst/>
            </a:prstGeom>
            <a:ln w="12700">
              <a:solidFill>
                <a:schemeClr val="tx1">
                  <a:lumMod val="75000"/>
                </a:schemeClr>
              </a:solidFill>
            </a:ln>
            <a:effectLst/>
          </p:spPr>
        </p:pic>
        <p:sp>
          <p:nvSpPr>
            <p:cNvPr id="12" name="Rectangle 11">
              <a:extLst>
                <a:ext uri="{FF2B5EF4-FFF2-40B4-BE49-F238E27FC236}">
                  <a16:creationId xmlns:a16="http://schemas.microsoft.com/office/drawing/2014/main" id="{2320913E-7B8D-824C-AD16-3B77E186D39B}"/>
                </a:ext>
              </a:extLst>
            </p:cNvPr>
            <p:cNvSpPr/>
            <p:nvPr/>
          </p:nvSpPr>
          <p:spPr>
            <a:xfrm>
              <a:off x="8030527" y="5005804"/>
              <a:ext cx="1925577" cy="481204"/>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3940861737"/>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Spark User Exceptions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allows developers building Spark Integrations to track, route, and resolve any exceptions that require the attention of a Business Admin</a:t>
            </a:r>
          </a:p>
          <a:p>
            <a:pPr>
              <a:spcBef>
                <a:spcPts val="600"/>
              </a:spcBef>
              <a:spcAft>
                <a:spcPts val="1200"/>
              </a:spcAft>
            </a:pPr>
            <a:r>
              <a:rPr lang="en-US" sz="2000" dirty="0"/>
              <a:t>Business Justification</a:t>
            </a:r>
          </a:p>
          <a:p>
            <a:pPr marL="457200" lvl="1" indent="0">
              <a:spcAft>
                <a:spcPts val="1200"/>
              </a:spcAft>
              <a:buNone/>
            </a:pPr>
            <a:r>
              <a:rPr lang="en-GB" sz="1600" dirty="0">
                <a:solidFill>
                  <a:srgbClr val="646569">
                    <a:lumMod val="75000"/>
                  </a:srgbClr>
                </a:solidFill>
              </a:rPr>
              <a:t>Developers are now able to use User Exception objects and create their specific Lifecycle in order to manage handling exceptions encountered during a process</a:t>
            </a:r>
            <a:endParaRPr lang="en-US" sz="1600" dirty="0"/>
          </a:p>
          <a:p>
            <a:pPr>
              <a:spcBef>
                <a:spcPts val="600"/>
              </a:spcBef>
              <a:spcAft>
                <a:spcPts val="1200"/>
              </a:spcAft>
            </a:pPr>
            <a:r>
              <a:rPr lang="en-US" sz="2000" dirty="0"/>
              <a:t>Considerations</a:t>
            </a:r>
          </a:p>
          <a:p>
            <a:pPr marL="457200" lvl="1" indent="0">
              <a:spcAft>
                <a:spcPts val="1200"/>
              </a:spcAft>
              <a:buNone/>
            </a:pPr>
            <a:r>
              <a:rPr lang="en-GB" sz="1600" dirty="0">
                <a:solidFill>
                  <a:srgbClr val="646569">
                    <a:lumMod val="75000"/>
                  </a:srgbClr>
                </a:solidFill>
              </a:rPr>
              <a:t>The objects are </a:t>
            </a:r>
            <a:r>
              <a:rPr lang="en-GB" sz="1600" i="1" dirty="0">
                <a:solidFill>
                  <a:srgbClr val="646569">
                    <a:lumMod val="75000"/>
                  </a:srgbClr>
                </a:solidFill>
              </a:rPr>
              <a:t>User Exception Message</a:t>
            </a:r>
            <a:r>
              <a:rPr lang="en-GB" sz="1600" dirty="0">
                <a:solidFill>
                  <a:srgbClr val="646569">
                    <a:lumMod val="75000"/>
                  </a:srgbClr>
                </a:solidFill>
              </a:rPr>
              <a:t> and </a:t>
            </a:r>
            <a:r>
              <a:rPr lang="en-GB" sz="1600" i="1" dirty="0">
                <a:solidFill>
                  <a:srgbClr val="646569">
                    <a:lumMod val="75000"/>
                  </a:srgbClr>
                </a:solidFill>
              </a:rPr>
              <a:t>User Exception Item</a:t>
            </a:r>
          </a:p>
          <a:p>
            <a:pPr marL="457200" lvl="1" indent="0">
              <a:spcAft>
                <a:spcPts val="1200"/>
              </a:spcAft>
              <a:buNone/>
            </a:pPr>
            <a:r>
              <a:rPr lang="en-GB" sz="1600" dirty="0">
                <a:solidFill>
                  <a:srgbClr val="646569">
                    <a:lumMod val="75000"/>
                  </a:srgbClr>
                </a:solidFill>
              </a:rPr>
              <a:t>You must have Integration Points configured in order to leverage </a:t>
            </a:r>
            <a:r>
              <a:rPr lang="en-GB" sz="1600" i="1" dirty="0">
                <a:solidFill>
                  <a:srgbClr val="646569">
                    <a:lumMod val="75000"/>
                  </a:srgbClr>
                </a:solidFill>
              </a:rPr>
              <a:t>User Exception Messages</a:t>
            </a:r>
            <a:endParaRPr lang="en-US" sz="1600" i="1" dirty="0"/>
          </a:p>
          <a:p>
            <a:pPr marL="457200" lvl="1" indent="0">
              <a:spcAft>
                <a:spcPts val="1200"/>
              </a:spcAft>
              <a:buNone/>
            </a:pPr>
            <a:endParaRPr lang="en-US" sz="1600" dirty="0"/>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988106585"/>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Link Formula Fields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define clickable URLs using formula fields with a Link return type. The Link can be a Vault to Vault URL, or a simple external URL</a:t>
            </a:r>
          </a:p>
          <a:p>
            <a:pPr>
              <a:spcBef>
                <a:spcPts val="600"/>
              </a:spcBef>
              <a:spcAft>
                <a:spcPts val="1200"/>
              </a:spcAft>
            </a:pPr>
            <a:r>
              <a:rPr lang="en-US" sz="2000" dirty="0"/>
              <a:t>Business Justification</a:t>
            </a:r>
          </a:p>
          <a:p>
            <a:pPr marL="457200" lvl="1" indent="0">
              <a:spcAft>
                <a:spcPts val="1200"/>
              </a:spcAft>
              <a:buNone/>
            </a:pPr>
            <a:r>
              <a:rPr lang="en-US" sz="1600" dirty="0"/>
              <a:t>With Vault to Vault integrations in place, this provides seamless two-way navigation between objects in different Vaults. Without integrations, this allows navigation to external sites or to a static document in another Vault.  For example, with the Registrations Spark Connection, admins could configure a link from the Event record in Vault Registrations to the Change record in Vault QMS</a:t>
            </a:r>
          </a:p>
          <a:p>
            <a:pPr>
              <a:spcBef>
                <a:spcPts val="600"/>
              </a:spcBef>
              <a:spcAft>
                <a:spcPts val="1200"/>
              </a:spcAft>
            </a:pPr>
            <a:r>
              <a:rPr lang="en-US" sz="2000" dirty="0"/>
              <a:t>Considerations</a:t>
            </a:r>
          </a:p>
          <a:p>
            <a:pPr marL="457200" lvl="1" indent="0">
              <a:spcAft>
                <a:spcPts val="1200"/>
              </a:spcAft>
              <a:buNone/>
            </a:pPr>
            <a:r>
              <a:rPr lang="en-US" sz="1600" dirty="0"/>
              <a:t>Link fields are read-only for end users</a:t>
            </a:r>
          </a:p>
          <a:p>
            <a:pPr marL="457200" lvl="1" indent="0">
              <a:spcAft>
                <a:spcPts val="1200"/>
              </a:spcAft>
              <a:buNone/>
            </a:pPr>
            <a:r>
              <a:rPr lang="en-US" sz="1600" dirty="0"/>
              <a:t>Links can be configured to open in the same window or a new window</a:t>
            </a:r>
          </a:p>
          <a:p>
            <a:pPr marL="457200" lvl="1" indent="0">
              <a:spcAft>
                <a:spcPts val="1200"/>
              </a:spcAft>
              <a:buNone/>
            </a:pPr>
            <a:r>
              <a:rPr lang="en-US" sz="1600" dirty="0"/>
              <a:t>A user-friendly label can be displayed, rather than showing the full URL</a:t>
            </a:r>
          </a:p>
          <a:p>
            <a:pPr marL="457200" lvl="1" indent="0">
              <a:spcAft>
                <a:spcPts val="1200"/>
              </a:spcAft>
              <a:buNone/>
            </a:pPr>
            <a:r>
              <a:rPr lang="en-US" sz="1600" dirty="0"/>
              <a:t>New Link formula functions are </a:t>
            </a:r>
            <a:r>
              <a:rPr lang="en-US" sz="1600" i="1" dirty="0"/>
              <a:t>Hyperlink</a:t>
            </a:r>
            <a:r>
              <a:rPr lang="en-US" sz="1600" dirty="0"/>
              <a:t> and </a:t>
            </a:r>
            <a:r>
              <a:rPr lang="en-US" sz="1600" i="1" dirty="0" err="1"/>
              <a:t>Urlencode</a:t>
            </a:r>
            <a:endParaRPr lang="en-US" sz="1600" i="1"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616175495"/>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9593" cy="1101213"/>
          </a:xfrm>
        </p:spPr>
        <p:txBody>
          <a:bodyPr/>
          <a:lstStyle/>
          <a:p>
            <a:r>
              <a:rPr lang="en-US" dirty="0"/>
              <a:t>Link Formula Fields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10" name="Group 9">
            <a:extLst>
              <a:ext uri="{FF2B5EF4-FFF2-40B4-BE49-F238E27FC236}">
                <a16:creationId xmlns:a16="http://schemas.microsoft.com/office/drawing/2014/main" id="{2D54B716-4976-B643-820D-2E81DC7C3253}"/>
              </a:ext>
            </a:extLst>
          </p:cNvPr>
          <p:cNvGrpSpPr/>
          <p:nvPr/>
        </p:nvGrpSpPr>
        <p:grpSpPr>
          <a:xfrm>
            <a:off x="1078492" y="1453378"/>
            <a:ext cx="5131329" cy="2464197"/>
            <a:chOff x="1334970" y="1293764"/>
            <a:chExt cx="5131329" cy="2464197"/>
          </a:xfrm>
        </p:grpSpPr>
        <p:pic>
          <p:nvPicPr>
            <p:cNvPr id="9" name="Picture 8">
              <a:extLst>
                <a:ext uri="{FF2B5EF4-FFF2-40B4-BE49-F238E27FC236}">
                  <a16:creationId xmlns:a16="http://schemas.microsoft.com/office/drawing/2014/main" id="{D65E9166-E70E-E849-8885-F71BE199C811}"/>
                </a:ext>
              </a:extLst>
            </p:cNvPr>
            <p:cNvPicPr>
              <a:picLocks noChangeAspect="1"/>
            </p:cNvPicPr>
            <p:nvPr/>
          </p:nvPicPr>
          <p:blipFill rotWithShape="1">
            <a:blip r:embed="rId3"/>
            <a:srcRect l="31181" t="57833" r="20781" b="9038"/>
            <a:stretch/>
          </p:blipFill>
          <p:spPr>
            <a:xfrm>
              <a:off x="1334970" y="1293764"/>
              <a:ext cx="5131329" cy="2464197"/>
            </a:xfrm>
            <a:prstGeom prst="rect">
              <a:avLst/>
            </a:prstGeom>
          </p:spPr>
        </p:pic>
        <p:sp>
          <p:nvSpPr>
            <p:cNvPr id="15" name="TextBox 14">
              <a:extLst>
                <a:ext uri="{FF2B5EF4-FFF2-40B4-BE49-F238E27FC236}">
                  <a16:creationId xmlns:a16="http://schemas.microsoft.com/office/drawing/2014/main" id="{1441A4CE-0AAD-2A47-9477-BF2730B7E9C1}"/>
                </a:ext>
              </a:extLst>
            </p:cNvPr>
            <p:cNvSpPr txBox="1"/>
            <p:nvPr/>
          </p:nvSpPr>
          <p:spPr>
            <a:xfrm>
              <a:off x="2073210" y="2893458"/>
              <a:ext cx="3654847" cy="319446"/>
            </a:xfrm>
            <a:prstGeom prst="rect">
              <a:avLst/>
            </a:prstGeom>
            <a:noFill/>
          </p:spPr>
          <p:txBody>
            <a:bodyPr wrap="non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r>
                <a:rPr lang="en-US" dirty="0"/>
                <a:t>Vault to Vault URL with Connection</a:t>
              </a:r>
            </a:p>
          </p:txBody>
        </p:sp>
      </p:grpSp>
      <p:grpSp>
        <p:nvGrpSpPr>
          <p:cNvPr id="6" name="Group 5">
            <a:extLst>
              <a:ext uri="{FF2B5EF4-FFF2-40B4-BE49-F238E27FC236}">
                <a16:creationId xmlns:a16="http://schemas.microsoft.com/office/drawing/2014/main" id="{97EC4D1E-24A2-F74C-A501-1C3086081189}"/>
              </a:ext>
            </a:extLst>
          </p:cNvPr>
          <p:cNvGrpSpPr/>
          <p:nvPr/>
        </p:nvGrpSpPr>
        <p:grpSpPr>
          <a:xfrm>
            <a:off x="4296159" y="3610163"/>
            <a:ext cx="5193529" cy="2464197"/>
            <a:chOff x="4017379" y="4103163"/>
            <a:chExt cx="5193529" cy="2464197"/>
          </a:xfrm>
        </p:grpSpPr>
        <p:pic>
          <p:nvPicPr>
            <p:cNvPr id="12" name="Picture 11">
              <a:extLst>
                <a:ext uri="{FF2B5EF4-FFF2-40B4-BE49-F238E27FC236}">
                  <a16:creationId xmlns:a16="http://schemas.microsoft.com/office/drawing/2014/main" id="{F266DA5B-EFC6-DC40-A515-984DCE892F7B}"/>
                </a:ext>
              </a:extLst>
            </p:cNvPr>
            <p:cNvPicPr>
              <a:picLocks noChangeAspect="1"/>
            </p:cNvPicPr>
            <p:nvPr/>
          </p:nvPicPr>
          <p:blipFill rotWithShape="1">
            <a:blip r:embed="rId4"/>
            <a:srcRect l="31852" t="58138" r="19677" b="8834"/>
            <a:stretch/>
          </p:blipFill>
          <p:spPr>
            <a:xfrm>
              <a:off x="4017379" y="4103163"/>
              <a:ext cx="5193529" cy="2464197"/>
            </a:xfrm>
            <a:prstGeom prst="rect">
              <a:avLst/>
            </a:prstGeom>
          </p:spPr>
        </p:pic>
        <p:sp>
          <p:nvSpPr>
            <p:cNvPr id="13" name="TextBox 12">
              <a:extLst>
                <a:ext uri="{FF2B5EF4-FFF2-40B4-BE49-F238E27FC236}">
                  <a16:creationId xmlns:a16="http://schemas.microsoft.com/office/drawing/2014/main" id="{3CC1258A-A4D4-4F48-B61D-9B70B4078190}"/>
                </a:ext>
              </a:extLst>
            </p:cNvPr>
            <p:cNvSpPr txBox="1"/>
            <p:nvPr/>
          </p:nvSpPr>
          <p:spPr>
            <a:xfrm>
              <a:off x="5834057" y="5525661"/>
              <a:ext cx="1560171" cy="319446"/>
            </a:xfrm>
            <a:prstGeom prst="rect">
              <a:avLst/>
            </a:prstGeom>
            <a:noFill/>
          </p:spPr>
          <p:txBody>
            <a:bodyPr wrap="non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r>
                <a:rPr lang="en-US" dirty="0"/>
                <a:t>External URL</a:t>
              </a:r>
            </a:p>
          </p:txBody>
        </p:sp>
      </p:grpSp>
    </p:spTree>
    <p:extLst>
      <p:ext uri="{BB962C8B-B14F-4D97-AF65-F5344CB8AC3E}">
        <p14:creationId xmlns:p14="http://schemas.microsoft.com/office/powerpoint/2010/main" val="1647219851"/>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Update Label to PHI or PII Field</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a:t>
            </a:r>
            <a:r>
              <a:rPr lang="en-US" sz="1600" i="1" dirty="0"/>
              <a:t>Encrypt Field Value</a:t>
            </a:r>
            <a:r>
              <a:rPr lang="en-US" sz="1600" dirty="0"/>
              <a:t> setting on object fields is relabeled to </a:t>
            </a:r>
            <a:r>
              <a:rPr lang="en-US" sz="1600" i="1" dirty="0"/>
              <a:t>Contains Protected Health Information (PHI) or Personally Identifiable Information (PII)</a:t>
            </a:r>
          </a:p>
          <a:p>
            <a:pPr>
              <a:spcBef>
                <a:spcPts val="600"/>
              </a:spcBef>
              <a:spcAft>
                <a:spcPts val="1200"/>
              </a:spcAft>
            </a:pPr>
            <a:r>
              <a:rPr lang="en-US" sz="2000" dirty="0"/>
              <a:t>Business Justification</a:t>
            </a:r>
          </a:p>
          <a:p>
            <a:pPr marL="457200" lvl="1" indent="0">
              <a:spcAft>
                <a:spcPts val="1200"/>
              </a:spcAft>
              <a:buNone/>
            </a:pPr>
            <a:r>
              <a:rPr lang="en-US" sz="1600" dirty="0"/>
              <a:t>This label change better reflects the intended usage of the setting, which allows Admins to add a secondary level of protection to highly sensitive information associated to an object record</a:t>
            </a:r>
          </a:p>
          <a:p>
            <a:pPr>
              <a:spcBef>
                <a:spcPts val="600"/>
              </a:spcBef>
              <a:spcAft>
                <a:spcPts val="1200"/>
              </a:spcAft>
            </a:pPr>
            <a:r>
              <a:rPr lang="en-US" sz="2000" dirty="0"/>
              <a:t>Considerations</a:t>
            </a:r>
          </a:p>
          <a:p>
            <a:pPr marL="457200" lvl="1" indent="0">
              <a:spcAft>
                <a:spcPts val="1200"/>
              </a:spcAft>
              <a:buNone/>
            </a:pPr>
            <a:r>
              <a:rPr lang="en-US" sz="1600" dirty="0"/>
              <a:t>The field was originally released in 19R2, and there is no change to existing functionality</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2" name="Group 11">
            <a:extLst>
              <a:ext uri="{FF2B5EF4-FFF2-40B4-BE49-F238E27FC236}">
                <a16:creationId xmlns:a16="http://schemas.microsoft.com/office/drawing/2014/main" id="{0527B7DB-16D6-214E-8E0B-5C102B3890E7}"/>
              </a:ext>
            </a:extLst>
          </p:cNvPr>
          <p:cNvGrpSpPr/>
          <p:nvPr/>
        </p:nvGrpSpPr>
        <p:grpSpPr>
          <a:xfrm>
            <a:off x="810285" y="4380196"/>
            <a:ext cx="3905945" cy="1820923"/>
            <a:chOff x="2577708" y="3942215"/>
            <a:chExt cx="3348656" cy="1561119"/>
          </a:xfrm>
        </p:grpSpPr>
        <p:grpSp>
          <p:nvGrpSpPr>
            <p:cNvPr id="18" name="Group 17">
              <a:extLst>
                <a:ext uri="{FF2B5EF4-FFF2-40B4-BE49-F238E27FC236}">
                  <a16:creationId xmlns:a16="http://schemas.microsoft.com/office/drawing/2014/main" id="{7F840E36-C7BD-724D-94B3-5AE57AF9CB1F}"/>
                </a:ext>
              </a:extLst>
            </p:cNvPr>
            <p:cNvGrpSpPr/>
            <p:nvPr/>
          </p:nvGrpSpPr>
          <p:grpSpPr>
            <a:xfrm>
              <a:off x="2577708" y="3942215"/>
              <a:ext cx="3348656" cy="1548303"/>
              <a:chOff x="6350148" y="3617634"/>
              <a:chExt cx="2449067" cy="1132364"/>
            </a:xfrm>
          </p:grpSpPr>
          <p:pic>
            <p:nvPicPr>
              <p:cNvPr id="20" name="Picture 19">
                <a:extLst>
                  <a:ext uri="{FF2B5EF4-FFF2-40B4-BE49-F238E27FC236}">
                    <a16:creationId xmlns:a16="http://schemas.microsoft.com/office/drawing/2014/main" id="{5FCA5B78-FE75-1B45-9BB5-7DE9DB001162}"/>
                  </a:ext>
                </a:extLst>
              </p:cNvPr>
              <p:cNvPicPr>
                <a:picLocks noChangeAspect="1"/>
              </p:cNvPicPr>
              <p:nvPr/>
            </p:nvPicPr>
            <p:blipFill>
              <a:blip r:embed="rId3"/>
              <a:stretch>
                <a:fillRect/>
              </a:stretch>
            </p:blipFill>
            <p:spPr>
              <a:xfrm>
                <a:off x="6350148" y="3617634"/>
                <a:ext cx="2449067" cy="1132364"/>
              </a:xfrm>
              <a:prstGeom prst="rect">
                <a:avLst/>
              </a:prstGeom>
              <a:ln w="12700">
                <a:solidFill>
                  <a:schemeClr val="tx1">
                    <a:lumMod val="75000"/>
                  </a:schemeClr>
                </a:solidFill>
              </a:ln>
              <a:effectLst/>
            </p:spPr>
          </p:pic>
          <p:sp>
            <p:nvSpPr>
              <p:cNvPr id="21" name="Rectangle 20">
                <a:extLst>
                  <a:ext uri="{FF2B5EF4-FFF2-40B4-BE49-F238E27FC236}">
                    <a16:creationId xmlns:a16="http://schemas.microsoft.com/office/drawing/2014/main" id="{352404B4-2F71-1C45-9967-5864C4CF1D9C}"/>
                  </a:ext>
                </a:extLst>
              </p:cNvPr>
              <p:cNvSpPr/>
              <p:nvPr/>
            </p:nvSpPr>
            <p:spPr>
              <a:xfrm>
                <a:off x="7302034" y="4586296"/>
                <a:ext cx="781253" cy="163702"/>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9" name="Line Callout 1 9">
              <a:extLst>
                <a:ext uri="{FF2B5EF4-FFF2-40B4-BE49-F238E27FC236}">
                  <a16:creationId xmlns:a16="http://schemas.microsoft.com/office/drawing/2014/main" id="{B76BC333-D4EE-3548-A64C-F7EE308B3423}"/>
                </a:ext>
              </a:extLst>
            </p:cNvPr>
            <p:cNvSpPr/>
            <p:nvPr/>
          </p:nvSpPr>
          <p:spPr>
            <a:xfrm flipH="1">
              <a:off x="2589067" y="5028379"/>
              <a:ext cx="890091" cy="474955"/>
            </a:xfrm>
            <a:prstGeom prst="borderCallout1">
              <a:avLst>
                <a:gd name="adj1" fmla="val 81727"/>
                <a:gd name="adj2" fmla="val -5496"/>
                <a:gd name="adj3" fmla="val 81087"/>
                <a:gd name="adj4" fmla="val -39714"/>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Feature Label in 19R2  </a:t>
              </a:r>
            </a:p>
          </p:txBody>
        </p:sp>
      </p:grpSp>
      <p:grpSp>
        <p:nvGrpSpPr>
          <p:cNvPr id="13" name="Group 12">
            <a:extLst>
              <a:ext uri="{FF2B5EF4-FFF2-40B4-BE49-F238E27FC236}">
                <a16:creationId xmlns:a16="http://schemas.microsoft.com/office/drawing/2014/main" id="{D5EE6330-03B3-5248-8B5F-2F7442B51D8F}"/>
              </a:ext>
            </a:extLst>
          </p:cNvPr>
          <p:cNvGrpSpPr/>
          <p:nvPr/>
        </p:nvGrpSpPr>
        <p:grpSpPr>
          <a:xfrm>
            <a:off x="5182895" y="4380196"/>
            <a:ext cx="5267099" cy="1820923"/>
            <a:chOff x="5821987" y="4021532"/>
            <a:chExt cx="5766823" cy="1805974"/>
          </a:xfrm>
        </p:grpSpPr>
        <p:grpSp>
          <p:nvGrpSpPr>
            <p:cNvPr id="14" name="Group 13">
              <a:extLst>
                <a:ext uri="{FF2B5EF4-FFF2-40B4-BE49-F238E27FC236}">
                  <a16:creationId xmlns:a16="http://schemas.microsoft.com/office/drawing/2014/main" id="{053F7DDA-226C-2045-973B-0C8D17984D9D}"/>
                </a:ext>
              </a:extLst>
            </p:cNvPr>
            <p:cNvGrpSpPr/>
            <p:nvPr/>
          </p:nvGrpSpPr>
          <p:grpSpPr>
            <a:xfrm>
              <a:off x="5821987" y="4021532"/>
              <a:ext cx="5766823" cy="1805974"/>
              <a:chOff x="5766754" y="3629016"/>
              <a:chExt cx="3615856" cy="1109599"/>
            </a:xfrm>
          </p:grpSpPr>
          <p:pic>
            <p:nvPicPr>
              <p:cNvPr id="16" name="Picture 15">
                <a:extLst>
                  <a:ext uri="{FF2B5EF4-FFF2-40B4-BE49-F238E27FC236}">
                    <a16:creationId xmlns:a16="http://schemas.microsoft.com/office/drawing/2014/main" id="{4E3D4459-66A5-9146-9116-76FA074EAA3B}"/>
                  </a:ext>
                </a:extLst>
              </p:cNvPr>
              <p:cNvPicPr>
                <a:picLocks noChangeAspect="1"/>
              </p:cNvPicPr>
              <p:nvPr/>
            </p:nvPicPr>
            <p:blipFill>
              <a:blip r:embed="rId4"/>
              <a:stretch>
                <a:fillRect/>
              </a:stretch>
            </p:blipFill>
            <p:spPr>
              <a:xfrm>
                <a:off x="5766754" y="3629016"/>
                <a:ext cx="3615856" cy="1109599"/>
              </a:xfrm>
              <a:prstGeom prst="rect">
                <a:avLst/>
              </a:prstGeom>
              <a:ln w="12700">
                <a:solidFill>
                  <a:schemeClr val="tx1">
                    <a:lumMod val="75000"/>
                  </a:schemeClr>
                </a:solidFill>
              </a:ln>
              <a:effectLst/>
            </p:spPr>
          </p:pic>
          <p:sp>
            <p:nvSpPr>
              <p:cNvPr id="17" name="Rectangle 16">
                <a:extLst>
                  <a:ext uri="{FF2B5EF4-FFF2-40B4-BE49-F238E27FC236}">
                    <a16:creationId xmlns:a16="http://schemas.microsoft.com/office/drawing/2014/main" id="{38AFE483-7F36-0749-B121-0A915B766211}"/>
                  </a:ext>
                </a:extLst>
              </p:cNvPr>
              <p:cNvSpPr/>
              <p:nvPr/>
            </p:nvSpPr>
            <p:spPr>
              <a:xfrm>
                <a:off x="6696713" y="4569020"/>
                <a:ext cx="2685897" cy="169595"/>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5" name="Line Callout 1 9">
              <a:extLst>
                <a:ext uri="{FF2B5EF4-FFF2-40B4-BE49-F238E27FC236}">
                  <a16:creationId xmlns:a16="http://schemas.microsoft.com/office/drawing/2014/main" id="{0A31D729-7770-4B4B-97C5-4FBD8B6B828B}"/>
                </a:ext>
              </a:extLst>
            </p:cNvPr>
            <p:cNvSpPr/>
            <p:nvPr/>
          </p:nvSpPr>
          <p:spPr>
            <a:xfrm flipH="1">
              <a:off x="5821987" y="5273508"/>
              <a:ext cx="1038221" cy="553998"/>
            </a:xfrm>
            <a:prstGeom prst="borderCallout1">
              <a:avLst>
                <a:gd name="adj1" fmla="val 81727"/>
                <a:gd name="adj2" fmla="val -5496"/>
                <a:gd name="adj3" fmla="val 81087"/>
                <a:gd name="adj4" fmla="val -39714"/>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Feature Label in 19R3  </a:t>
              </a:r>
            </a:p>
          </p:txBody>
        </p:sp>
      </p:grpSp>
    </p:spTree>
    <p:extLst>
      <p:ext uri="{BB962C8B-B14F-4D97-AF65-F5344CB8AC3E}">
        <p14:creationId xmlns:p14="http://schemas.microsoft.com/office/powerpoint/2010/main" val="3561241088"/>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Restrict Adding Users to Active Workflows with SDK-Managed Participants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an object workflow configuration includes the option to use custom actions (create using Vault Java SDK) to define participants, the participant group is no longer available in the Add Participants dialog</a:t>
            </a:r>
          </a:p>
          <a:p>
            <a:pPr>
              <a:spcBef>
                <a:spcPts val="600"/>
              </a:spcBef>
              <a:spcAft>
                <a:spcPts val="1200"/>
              </a:spcAft>
            </a:pPr>
            <a:r>
              <a:rPr lang="en-US" sz="2000" dirty="0"/>
              <a:t>Business Justification</a:t>
            </a:r>
          </a:p>
          <a:p>
            <a:pPr marL="457200" lvl="1" indent="0">
              <a:spcAft>
                <a:spcPts val="1200"/>
              </a:spcAft>
              <a:buNone/>
            </a:pPr>
            <a:r>
              <a:rPr lang="en-US" sz="1600" dirty="0"/>
              <a:t>This restriction prevents users from manually changing the membership for participant groups defined by custom Vault Java SDK code</a:t>
            </a:r>
            <a:endParaRPr lang="en-US" sz="1500" dirty="0"/>
          </a:p>
          <a:p>
            <a:pPr>
              <a:spcBef>
                <a:spcPts val="600"/>
              </a:spcBef>
              <a:spcAft>
                <a:spcPts val="1200"/>
              </a:spcAft>
            </a:pPr>
            <a:r>
              <a:rPr lang="en-US" sz="2000" dirty="0"/>
              <a:t>Considerations</a:t>
            </a:r>
          </a:p>
          <a:p>
            <a:pPr marL="457200" lvl="1" indent="0">
              <a:spcAft>
                <a:spcPts val="1200"/>
              </a:spcAft>
              <a:buNone/>
            </a:pPr>
            <a:r>
              <a:rPr lang="en-US" sz="1500" dirty="0"/>
              <a:t>Even though this feature is listed as auto-on, the feature only has an impact for customers who have installed a Java SDK using a custom action to define participants </a:t>
            </a:r>
            <a:endParaRPr lang="en-US" sz="1600" dirty="0"/>
          </a:p>
          <a:p>
            <a:pPr marL="457200" lvl="1" indent="0">
              <a:spcAft>
                <a:spcPts val="1200"/>
              </a:spcAft>
              <a:buNone/>
            </a:pPr>
            <a:r>
              <a:rPr lang="en-US" sz="1600" dirty="0"/>
              <a:t>	</a:t>
            </a:r>
          </a:p>
          <a:p>
            <a:pPr marL="457200" lvl="1" indent="0">
              <a:spcAft>
                <a:spcPts val="1200"/>
              </a:spcAft>
              <a:buNone/>
            </a:pPr>
            <a:r>
              <a:rPr lang="en-US" sz="1600" dirty="0"/>
              <a:t>			</a:t>
            </a:r>
          </a:p>
          <a:p>
            <a:pPr marL="457200" lvl="1" indent="0">
              <a:spcAft>
                <a:spcPts val="1200"/>
              </a:spcAft>
              <a:buNone/>
            </a:pPr>
            <a:r>
              <a:rPr lang="en-US" sz="1600" dirty="0"/>
              <a:t>						</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138034476"/>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Correct Currency Format in Merge Fields &amp; Formatted Output</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now displays currency values in </a:t>
            </a:r>
            <a:r>
              <a:rPr lang="en-US" sz="1600" i="1" dirty="0"/>
              <a:t>merge fields</a:t>
            </a:r>
            <a:r>
              <a:rPr lang="en-US" sz="1600" dirty="0"/>
              <a:t> and </a:t>
            </a:r>
            <a:r>
              <a:rPr lang="en-US" sz="1600" i="1" dirty="0"/>
              <a:t>formatted output</a:t>
            </a:r>
            <a:r>
              <a:rPr lang="en-US" sz="1600" dirty="0"/>
              <a:t> documents, using the format specified by the selected local currency</a:t>
            </a:r>
          </a:p>
          <a:p>
            <a:pPr>
              <a:spcBef>
                <a:spcPts val="600"/>
              </a:spcBef>
              <a:spcAft>
                <a:spcPts val="1200"/>
              </a:spcAft>
            </a:pPr>
            <a:r>
              <a:rPr lang="en-US" sz="2000" dirty="0"/>
              <a:t>Business Justification</a:t>
            </a:r>
          </a:p>
          <a:p>
            <a:pPr marL="457200" lvl="1" indent="0">
              <a:spcAft>
                <a:spcPts val="1200"/>
              </a:spcAft>
              <a:buNone/>
            </a:pPr>
            <a:r>
              <a:rPr lang="en-US" sz="1600" dirty="0"/>
              <a:t>Ensure currency values display with the correct formatting</a:t>
            </a:r>
          </a:p>
          <a:p>
            <a:pPr marL="0" indent="0">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2366462567"/>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Uniqueness Update</a:t>
            </a:r>
          </a:p>
        </p:txBody>
      </p:sp>
      <p:sp>
        <p:nvSpPr>
          <p:cNvPr id="3" name="Content Placeholder 2"/>
          <p:cNvSpPr>
            <a:spLocks noGrp="1"/>
          </p:cNvSpPr>
          <p:nvPr>
            <p:ph idx="1"/>
          </p:nvPr>
        </p:nvSpPr>
        <p:spPr>
          <a:xfrm>
            <a:off x="826624" y="1066800"/>
            <a:ext cx="9743504"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now applies changes to the ‘Values must be unique’ setting asynchronously and blocks certain actions on the affected object field while processing these changes, including deleting the field and modifying the Maximum Length setting</a:t>
            </a:r>
          </a:p>
          <a:p>
            <a:pPr>
              <a:spcBef>
                <a:spcPts val="600"/>
              </a:spcBef>
              <a:spcAft>
                <a:spcPts val="1200"/>
              </a:spcAft>
            </a:pPr>
            <a:r>
              <a:rPr lang="en-US" sz="2000" dirty="0"/>
              <a:t>Business Justification</a:t>
            </a:r>
          </a:p>
          <a:p>
            <a:pPr marL="457200" lvl="1" indent="0">
              <a:spcAft>
                <a:spcPts val="1200"/>
              </a:spcAft>
              <a:buNone/>
            </a:pPr>
            <a:r>
              <a:rPr lang="en-US" sz="1600" dirty="0"/>
              <a:t>Following a different underlying architecture for Uniqueness will allow to make the field uniqueness more robust</a:t>
            </a: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40775816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1492-DEFA-3241-92A4-AA78364CD90F}"/>
              </a:ext>
            </a:extLst>
          </p:cNvPr>
          <p:cNvSpPr>
            <a:spLocks noGrp="1"/>
          </p:cNvSpPr>
          <p:nvPr>
            <p:ph type="title"/>
          </p:nvPr>
        </p:nvSpPr>
        <p:spPr>
          <a:xfrm>
            <a:off x="276303" y="96275"/>
            <a:ext cx="11687097" cy="1101213"/>
          </a:xfrm>
        </p:spPr>
        <p:txBody>
          <a:bodyPr/>
          <a:lstStyle/>
          <a:p>
            <a:r>
              <a:rPr lang="en-US" dirty="0"/>
              <a:t>Early POD Upgrade Schedule</a:t>
            </a:r>
          </a:p>
        </p:txBody>
      </p:sp>
      <p:sp>
        <p:nvSpPr>
          <p:cNvPr id="3" name="Content Placeholder 2">
            <a:extLst>
              <a:ext uri="{FF2B5EF4-FFF2-40B4-BE49-F238E27FC236}">
                <a16:creationId xmlns:a16="http://schemas.microsoft.com/office/drawing/2014/main" id="{B99E93E9-F503-1547-9B63-C9D0036C0A71}"/>
              </a:ext>
            </a:extLst>
          </p:cNvPr>
          <p:cNvSpPr>
            <a:spLocks noGrp="1"/>
          </p:cNvSpPr>
          <p:nvPr>
            <p:ph idx="1"/>
          </p:nvPr>
        </p:nvSpPr>
        <p:spPr>
          <a:xfrm>
            <a:off x="826624" y="1197488"/>
            <a:ext cx="10538752" cy="1101213"/>
          </a:xfrm>
        </p:spPr>
        <p:txBody>
          <a:bodyPr/>
          <a:lstStyle/>
          <a:p>
            <a:r>
              <a:rPr lang="en-US" dirty="0"/>
              <a:t>The early POD designation will no longer be variable</a:t>
            </a:r>
          </a:p>
          <a:p>
            <a:r>
              <a:rPr lang="en-US" dirty="0"/>
              <a:t>The schedule for early POD in future releases is as follows:</a:t>
            </a:r>
          </a:p>
        </p:txBody>
      </p:sp>
      <p:graphicFrame>
        <p:nvGraphicFramePr>
          <p:cNvPr id="4" name="Table 3">
            <a:extLst>
              <a:ext uri="{FF2B5EF4-FFF2-40B4-BE49-F238E27FC236}">
                <a16:creationId xmlns:a16="http://schemas.microsoft.com/office/drawing/2014/main" id="{4D3B3DAC-0954-CF45-8BFD-030E16E8B065}"/>
              </a:ext>
            </a:extLst>
          </p:cNvPr>
          <p:cNvGraphicFramePr>
            <a:graphicFrameLocks noGrp="1"/>
          </p:cNvGraphicFramePr>
          <p:nvPr/>
        </p:nvGraphicFramePr>
        <p:xfrm>
          <a:off x="2830551" y="2353884"/>
          <a:ext cx="6578600" cy="1584960"/>
        </p:xfrm>
        <a:graphic>
          <a:graphicData uri="http://schemas.openxmlformats.org/drawingml/2006/table">
            <a:tbl>
              <a:tblPr firstRow="1" bandRow="1">
                <a:tableStyleId>{F2DE63D5-997A-4646-A377-4702673A728D}</a:tableStyleId>
              </a:tblPr>
              <a:tblGrid>
                <a:gridCol w="2808249">
                  <a:extLst>
                    <a:ext uri="{9D8B030D-6E8A-4147-A177-3AD203B41FA5}">
                      <a16:colId xmlns:a16="http://schemas.microsoft.com/office/drawing/2014/main" val="415283396"/>
                    </a:ext>
                  </a:extLst>
                </a:gridCol>
                <a:gridCol w="3770351">
                  <a:extLst>
                    <a:ext uri="{9D8B030D-6E8A-4147-A177-3AD203B41FA5}">
                      <a16:colId xmlns:a16="http://schemas.microsoft.com/office/drawing/2014/main" val="3836328288"/>
                    </a:ext>
                  </a:extLst>
                </a:gridCol>
              </a:tblGrid>
              <a:tr h="370840">
                <a:tc>
                  <a:txBody>
                    <a:bodyPr/>
                    <a:lstStyle/>
                    <a:p>
                      <a:pPr algn="ctr"/>
                      <a:r>
                        <a:rPr lang="en-US" sz="2000" dirty="0"/>
                        <a:t>Release</a:t>
                      </a:r>
                    </a:p>
                  </a:txBody>
                  <a:tcPr>
                    <a:lnR w="12700" cap="flat" cmpd="sng" algn="ctr">
                      <a:solidFill>
                        <a:schemeClr val="tx1"/>
                      </a:solidFill>
                      <a:prstDash val="solid"/>
                      <a:round/>
                      <a:headEnd type="none" w="med" len="med"/>
                      <a:tailEnd type="none" w="med" len="med"/>
                    </a:lnR>
                  </a:tcPr>
                </a:tc>
                <a:tc>
                  <a:txBody>
                    <a:bodyPr/>
                    <a:lstStyle/>
                    <a:p>
                      <a:pPr algn="ctr"/>
                      <a:r>
                        <a:rPr lang="en-US" sz="2000" dirty="0"/>
                        <a:t>Early PODs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71974189"/>
                  </a:ext>
                </a:extLst>
              </a:tr>
              <a:tr h="370840">
                <a:tc>
                  <a:txBody>
                    <a:bodyPr/>
                    <a:lstStyle/>
                    <a:p>
                      <a:pPr algn="ctr"/>
                      <a:r>
                        <a:rPr lang="en-US" sz="2000" dirty="0"/>
                        <a:t>R1 - April</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VV1-2, VV1-1065, VV1-1055</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782711009"/>
                  </a:ext>
                </a:extLst>
              </a:tr>
              <a:tr h="370840">
                <a:tc>
                  <a:txBody>
                    <a:bodyPr/>
                    <a:lstStyle/>
                    <a:p>
                      <a:pPr algn="ctr"/>
                      <a:r>
                        <a:rPr lang="en-US" sz="2000" dirty="0"/>
                        <a:t>R2 - August</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VV1-8, VV1-1065, VV1-1068</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771278121"/>
                  </a:ext>
                </a:extLst>
              </a:tr>
              <a:tr h="370840">
                <a:tc>
                  <a:txBody>
                    <a:bodyPr/>
                    <a:lstStyle/>
                    <a:p>
                      <a:pPr algn="ctr"/>
                      <a:r>
                        <a:rPr lang="en-US" sz="2000" dirty="0"/>
                        <a:t>R3 - December</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VV1-12, VV1-1065, VV1-1069</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539036591"/>
                  </a:ext>
                </a:extLst>
              </a:tr>
            </a:tbl>
          </a:graphicData>
        </a:graphic>
      </p:graphicFrame>
      <p:sp>
        <p:nvSpPr>
          <p:cNvPr id="5" name="Content Placeholder 2">
            <a:extLst>
              <a:ext uri="{FF2B5EF4-FFF2-40B4-BE49-F238E27FC236}">
                <a16:creationId xmlns:a16="http://schemas.microsoft.com/office/drawing/2014/main" id="{655C5FA8-589B-E54B-8670-23F19E932FDF}"/>
              </a:ext>
            </a:extLst>
          </p:cNvPr>
          <p:cNvSpPr txBox="1">
            <a:spLocks/>
          </p:cNvSpPr>
          <p:nvPr/>
        </p:nvSpPr>
        <p:spPr>
          <a:xfrm>
            <a:off x="838200" y="4385187"/>
            <a:ext cx="10538752" cy="1101213"/>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Vaults on the designated early POD will receive access to Pre-Release 2 weeks earlier than other PODs</a:t>
            </a:r>
          </a:p>
        </p:txBody>
      </p:sp>
    </p:spTree>
    <p:extLst>
      <p:ext uri="{BB962C8B-B14F-4D97-AF65-F5344CB8AC3E}">
        <p14:creationId xmlns:p14="http://schemas.microsoft.com/office/powerpoint/2010/main" val="1423559277"/>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Global ID &amp; Link Fields for Object Records</a:t>
            </a:r>
          </a:p>
        </p:txBody>
      </p:sp>
      <p:sp>
        <p:nvSpPr>
          <p:cNvPr id="3" name="Content Placeholder 2"/>
          <p:cNvSpPr>
            <a:spLocks noGrp="1"/>
          </p:cNvSpPr>
          <p:nvPr>
            <p:ph idx="1"/>
          </p:nvPr>
        </p:nvSpPr>
        <p:spPr>
          <a:xfrm>
            <a:off x="826624" y="1066800"/>
            <a:ext cx="969891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Users can now reference every object record by a </a:t>
            </a:r>
            <a:r>
              <a:rPr lang="en-US" sz="1600" i="1" dirty="0"/>
              <a:t>Global ID</a:t>
            </a:r>
            <a:r>
              <a:rPr lang="en-US" sz="1600" dirty="0"/>
              <a:t>, which is unique across all vaults, through a new </a:t>
            </a:r>
            <a:r>
              <a:rPr lang="en-US" sz="1600" i="1" dirty="0"/>
              <a:t>Link</a:t>
            </a:r>
            <a:r>
              <a:rPr lang="en-US" sz="1600" dirty="0"/>
              <a:t> text field</a:t>
            </a:r>
            <a:endParaRPr lang="en-US" sz="1600" i="1" dirty="0"/>
          </a:p>
          <a:p>
            <a:pPr>
              <a:spcBef>
                <a:spcPts val="600"/>
              </a:spcBef>
              <a:spcAft>
                <a:spcPts val="1200"/>
              </a:spcAft>
            </a:pPr>
            <a:r>
              <a:rPr lang="en-US" sz="2000" dirty="0"/>
              <a:t>Business Justification</a:t>
            </a:r>
          </a:p>
          <a:p>
            <a:pPr marL="457200" lvl="1" indent="0">
              <a:spcAft>
                <a:spcPts val="1200"/>
              </a:spcAft>
              <a:buNone/>
            </a:pPr>
            <a:r>
              <a:rPr lang="en-US" sz="1600" dirty="0"/>
              <a:t>The </a:t>
            </a:r>
            <a:r>
              <a:rPr lang="en-US" sz="1600" i="1" dirty="0"/>
              <a:t>Global ID</a:t>
            </a:r>
            <a:r>
              <a:rPr lang="en-US" sz="1600" dirty="0"/>
              <a:t> helps identify the exact record in integrations between vaults or with other external systems while the </a:t>
            </a:r>
            <a:r>
              <a:rPr lang="en-US" sz="1600" i="1" dirty="0"/>
              <a:t>Link</a:t>
            </a:r>
            <a:r>
              <a:rPr lang="en-US" sz="1600" dirty="0"/>
              <a:t> field can be used to reference Vault global record IDs or external system IDs to connect them in integrations</a:t>
            </a:r>
          </a:p>
          <a:p>
            <a:pPr>
              <a:spcBef>
                <a:spcPts val="600"/>
              </a:spcBef>
              <a:spcAft>
                <a:spcPts val="1200"/>
              </a:spcAft>
            </a:pPr>
            <a:r>
              <a:rPr lang="en-US" sz="2000" dirty="0"/>
              <a:t>Considerations</a:t>
            </a:r>
          </a:p>
          <a:p>
            <a:pPr marL="457200" lvl="1" indent="0">
              <a:spcAft>
                <a:spcPts val="1200"/>
              </a:spcAft>
              <a:buNone/>
            </a:pPr>
            <a:r>
              <a:rPr lang="en-US" sz="1600" dirty="0"/>
              <a:t>We are adding both of these fields to every object. While the global ID is non-editable, Admins can control the </a:t>
            </a:r>
            <a:r>
              <a:rPr lang="en-US" sz="1600" i="1" dirty="0"/>
              <a:t>Link</a:t>
            </a:r>
            <a:r>
              <a:rPr lang="en-US" sz="1600" dirty="0"/>
              <a:t> field’s edit permission like existing text fields</a:t>
            </a:r>
          </a:p>
          <a:p>
            <a:pPr marL="457200" lvl="1" indent="0">
              <a:spcAft>
                <a:spcPts val="1200"/>
              </a:spcAft>
              <a:buNone/>
            </a:pPr>
            <a:r>
              <a:rPr lang="en-US" sz="1600" i="1" dirty="0"/>
              <a:t>Global ID</a:t>
            </a:r>
            <a:r>
              <a:rPr lang="en-US" sz="1600" dirty="0"/>
              <a:t> is not populated for existing records upon Release. Instead, whenever an existing record is edited, the </a:t>
            </a:r>
            <a:r>
              <a:rPr lang="en-US" sz="1600" i="1" dirty="0"/>
              <a:t>Global ID</a:t>
            </a:r>
            <a:r>
              <a:rPr lang="en-US" sz="1600" dirty="0"/>
              <a:t> field will be populated at that time. Admins can also request Veeva Support to run an action to populate </a:t>
            </a:r>
            <a:r>
              <a:rPr lang="en-US" sz="1600" i="1" dirty="0"/>
              <a:t>Global ID</a:t>
            </a:r>
            <a:r>
              <a:rPr lang="en-US" sz="1600" dirty="0"/>
              <a:t> values in an existing object in Vault</a:t>
            </a:r>
          </a:p>
          <a:p>
            <a:pPr marL="457200" lvl="1" indent="0">
              <a:spcAft>
                <a:spcPts val="1200"/>
              </a:spcAft>
              <a:buNone/>
            </a:pPr>
            <a:r>
              <a:rPr lang="en-US" sz="1600" dirty="0"/>
              <a:t>All newly created records for all objects will have </a:t>
            </a:r>
            <a:r>
              <a:rPr lang="en-US" sz="1600" i="1" dirty="0"/>
              <a:t>Global ID</a:t>
            </a:r>
            <a:r>
              <a:rPr lang="en-US" sz="1600" dirty="0"/>
              <a:t> populated at the time of creation</a:t>
            </a: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502028613"/>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Spark Integration Management</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enhances Spark Integrations by allowing Admins to define groupings of business processes, called </a:t>
            </a:r>
            <a:r>
              <a:rPr lang="en-US" sz="1600" i="1" dirty="0"/>
              <a:t>Integration Points</a:t>
            </a:r>
            <a:r>
              <a:rPr lang="en-US" sz="1600" dirty="0"/>
              <a:t>, that work together to achieve the integration goals</a:t>
            </a:r>
          </a:p>
          <a:p>
            <a:pPr>
              <a:spcBef>
                <a:spcPts val="600"/>
              </a:spcBef>
              <a:spcAft>
                <a:spcPts val="1200"/>
              </a:spcAft>
            </a:pPr>
            <a:r>
              <a:rPr lang="en-US" sz="2000" dirty="0"/>
              <a:t>Business Justification</a:t>
            </a:r>
          </a:p>
          <a:p>
            <a:pPr marL="457200" lvl="1" indent="0">
              <a:spcAft>
                <a:spcPts val="1200"/>
              </a:spcAft>
              <a:buNone/>
            </a:pPr>
            <a:r>
              <a:rPr lang="en-GB" sz="1600" dirty="0">
                <a:solidFill>
                  <a:srgbClr val="646569">
                    <a:lumMod val="75000"/>
                  </a:srgbClr>
                </a:solidFill>
              </a:rPr>
              <a:t>Administrators are now able to create the relevant objects that support an integration directly in the Vault UI</a:t>
            </a:r>
            <a:endParaRPr lang="en-US" sz="1600" dirty="0"/>
          </a:p>
          <a:p>
            <a:pPr>
              <a:spcBef>
                <a:spcPts val="600"/>
              </a:spcBef>
              <a:spcAft>
                <a:spcPts val="1200"/>
              </a:spcAft>
            </a:pPr>
            <a:r>
              <a:rPr lang="en-US" sz="2000" dirty="0"/>
              <a:t>Considerations</a:t>
            </a:r>
          </a:p>
          <a:p>
            <a:pPr marL="457200" lvl="1" indent="0">
              <a:spcAft>
                <a:spcPts val="1200"/>
              </a:spcAft>
              <a:buNone/>
            </a:pPr>
            <a:r>
              <a:rPr lang="en-GB" sz="1600" dirty="0">
                <a:solidFill>
                  <a:srgbClr val="646569">
                    <a:lumMod val="75000"/>
                  </a:srgbClr>
                </a:solidFill>
              </a:rPr>
              <a:t>The business layer to support the processes and the objects is written using Vault Java SDK </a:t>
            </a:r>
          </a:p>
          <a:p>
            <a:pPr marL="457200" lvl="1" indent="0">
              <a:spcAft>
                <a:spcPts val="1200"/>
              </a:spcAft>
              <a:buNone/>
            </a:pPr>
            <a:r>
              <a:rPr lang="en-US" sz="1600" dirty="0"/>
              <a:t>The objects are </a:t>
            </a:r>
            <a:r>
              <a:rPr lang="en-US" sz="1600" i="1" dirty="0"/>
              <a:t>Integration</a:t>
            </a:r>
            <a:r>
              <a:rPr lang="en-US" sz="1600" dirty="0"/>
              <a:t> and </a:t>
            </a:r>
            <a:r>
              <a:rPr lang="en-US" sz="1600" i="1" dirty="0"/>
              <a:t>Integration Point</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2678678881"/>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Object State Types</a:t>
            </a:r>
          </a:p>
        </p:txBody>
      </p:sp>
      <p:sp>
        <p:nvSpPr>
          <p:cNvPr id="3" name="Content Placeholder 2"/>
          <p:cNvSpPr>
            <a:spLocks noGrp="1"/>
          </p:cNvSpPr>
          <p:nvPr>
            <p:ph idx="1"/>
          </p:nvPr>
        </p:nvSpPr>
        <p:spPr>
          <a:xfrm>
            <a:off x="826624" y="1066800"/>
            <a:ext cx="60313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allows Admins to create or modify object state types and associate them to specific or all available object lifecycles</a:t>
            </a:r>
          </a:p>
          <a:p>
            <a:pPr>
              <a:spcBef>
                <a:spcPts val="600"/>
              </a:spcBef>
              <a:spcAft>
                <a:spcPts val="1200"/>
              </a:spcAft>
            </a:pPr>
            <a:r>
              <a:rPr lang="en-US" sz="2000" dirty="0"/>
              <a:t>Business Justification</a:t>
            </a:r>
          </a:p>
          <a:p>
            <a:pPr marL="457200" lvl="1" indent="0">
              <a:spcAft>
                <a:spcPts val="1200"/>
              </a:spcAft>
              <a:buNone/>
            </a:pPr>
            <a:r>
              <a:rPr lang="en-US" sz="1600" dirty="0"/>
              <a:t>Prior to 19R3, only </a:t>
            </a:r>
            <a:r>
              <a:rPr lang="en-US" sz="1600" i="1" dirty="0"/>
              <a:t>Initial</a:t>
            </a:r>
            <a:r>
              <a:rPr lang="en-US" sz="1600" dirty="0"/>
              <a:t> and </a:t>
            </a:r>
            <a:r>
              <a:rPr lang="en-US" sz="1600" i="1" dirty="0"/>
              <a:t>Complete</a:t>
            </a:r>
            <a:r>
              <a:rPr lang="en-US" sz="1600" dirty="0"/>
              <a:t> were available state types within object lifecycles.  This feature allows Admins to assign additional state types to objects</a:t>
            </a:r>
          </a:p>
          <a:p>
            <a:pPr>
              <a:spcBef>
                <a:spcPts val="600"/>
              </a:spcBef>
              <a:spcAft>
                <a:spcPts val="1200"/>
              </a:spcAft>
            </a:pPr>
            <a:r>
              <a:rPr lang="en-US" sz="2000" dirty="0"/>
              <a:t>Considerations</a:t>
            </a:r>
          </a:p>
          <a:p>
            <a:pPr marL="457200" lvl="1" indent="0">
              <a:buNone/>
            </a:pPr>
            <a:r>
              <a:rPr lang="en-US" sz="1600" dirty="0"/>
              <a:t>Vault Compare and Vault Configuration Reports may show state type lifecycle components have changed even though there is no functional difference</a:t>
            </a:r>
          </a:p>
          <a:p>
            <a:pPr marL="457200" lvl="1" indent="0">
              <a:buNone/>
            </a:pPr>
            <a:r>
              <a:rPr lang="en-US" sz="1600" dirty="0"/>
              <a:t>Admins can specify if the State Type is required, and if the scope:</a:t>
            </a:r>
          </a:p>
          <a:p>
            <a:pPr marL="457200" lvl="1" indent="0">
              <a:buNone/>
            </a:pPr>
            <a:r>
              <a:rPr lang="en-US" sz="1600" dirty="0"/>
              <a:t>	</a:t>
            </a:r>
            <a:r>
              <a:rPr lang="en-US" sz="1600" i="1" dirty="0"/>
              <a:t>Applies to all lifecycles</a:t>
            </a:r>
            <a:endParaRPr lang="en-US" sz="1600" dirty="0"/>
          </a:p>
          <a:p>
            <a:pPr marL="457200" lvl="1" indent="0">
              <a:buNone/>
            </a:pPr>
            <a:r>
              <a:rPr lang="en-US" sz="1600" dirty="0"/>
              <a:t>	is </a:t>
            </a:r>
            <a:r>
              <a:rPr lang="en-US" sz="1600" i="1" dirty="0"/>
              <a:t>Available to all lifecycles</a:t>
            </a:r>
          </a:p>
          <a:p>
            <a:pPr marL="457200" lvl="1" indent="0">
              <a:buNone/>
            </a:pPr>
            <a:r>
              <a:rPr lang="en-US" sz="1600" dirty="0"/>
              <a:t>	is for a </a:t>
            </a:r>
            <a:r>
              <a:rPr lang="en-US" sz="1600" i="1" dirty="0"/>
              <a:t>Specific lifecycle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AF090A85-B11F-C643-9F6C-793214644810}"/>
              </a:ext>
            </a:extLst>
          </p:cNvPr>
          <p:cNvPicPr>
            <a:picLocks noChangeAspect="1"/>
          </p:cNvPicPr>
          <p:nvPr/>
        </p:nvPicPr>
        <p:blipFill>
          <a:blip r:embed="rId3"/>
          <a:stretch>
            <a:fillRect/>
          </a:stretch>
        </p:blipFill>
        <p:spPr>
          <a:xfrm>
            <a:off x="7795679" y="1356814"/>
            <a:ext cx="2013063" cy="3193802"/>
          </a:xfrm>
          <a:prstGeom prst="rect">
            <a:avLst/>
          </a:prstGeom>
          <a:ln>
            <a:solidFill>
              <a:schemeClr val="tx1"/>
            </a:solidFill>
          </a:ln>
        </p:spPr>
      </p:pic>
      <p:pic>
        <p:nvPicPr>
          <p:cNvPr id="5" name="Picture 4">
            <a:extLst>
              <a:ext uri="{FF2B5EF4-FFF2-40B4-BE49-F238E27FC236}">
                <a16:creationId xmlns:a16="http://schemas.microsoft.com/office/drawing/2014/main" id="{74B8580A-FF0C-594B-A381-FD334D888018}"/>
              </a:ext>
            </a:extLst>
          </p:cNvPr>
          <p:cNvPicPr>
            <a:picLocks noChangeAspect="1"/>
          </p:cNvPicPr>
          <p:nvPr/>
        </p:nvPicPr>
        <p:blipFill>
          <a:blip r:embed="rId4"/>
          <a:stretch>
            <a:fillRect/>
          </a:stretch>
        </p:blipFill>
        <p:spPr>
          <a:xfrm>
            <a:off x="6789693" y="4085695"/>
            <a:ext cx="3846428" cy="2338853"/>
          </a:xfrm>
          <a:prstGeom prst="rect">
            <a:avLst/>
          </a:prstGeom>
          <a:ln>
            <a:solidFill>
              <a:schemeClr val="tx1"/>
            </a:solidFill>
          </a:ln>
        </p:spPr>
      </p:pic>
    </p:spTree>
    <p:extLst>
      <p:ext uri="{BB962C8B-B14F-4D97-AF65-F5344CB8AC3E}">
        <p14:creationId xmlns:p14="http://schemas.microsoft.com/office/powerpoint/2010/main" val="2968672056"/>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Increase Formula Field Limit for Objects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Each object may now have up to ten (10) formula fields</a:t>
            </a:r>
          </a:p>
          <a:p>
            <a:pPr>
              <a:spcBef>
                <a:spcPts val="600"/>
              </a:spcBef>
              <a:spcAft>
                <a:spcPts val="1200"/>
              </a:spcAft>
            </a:pPr>
            <a:r>
              <a:rPr lang="en-US" sz="2000" dirty="0"/>
              <a:t>Business Justification</a:t>
            </a:r>
          </a:p>
          <a:p>
            <a:pPr marL="457200" lvl="1" indent="0">
              <a:spcAft>
                <a:spcPts val="1200"/>
              </a:spcAft>
              <a:buNone/>
            </a:pPr>
            <a:r>
              <a:rPr lang="en-US" sz="1600" dirty="0"/>
              <a:t>Extends the number of formula fields from 5 to 10 per object allowing for greater use of formula fields</a:t>
            </a:r>
          </a:p>
          <a:p>
            <a:pPr>
              <a:spcBef>
                <a:spcPts val="600"/>
              </a:spcBef>
              <a:spcAft>
                <a:spcPts val="1200"/>
              </a:spcAft>
            </a:pPr>
            <a:r>
              <a:rPr lang="en-US" sz="2000" dirty="0"/>
              <a:t>Considerations</a:t>
            </a:r>
          </a:p>
          <a:p>
            <a:pPr marL="457200" lvl="1" indent="0">
              <a:spcAft>
                <a:spcPts val="1200"/>
              </a:spcAft>
              <a:buNone/>
            </a:pPr>
            <a:r>
              <a:rPr lang="en-US" sz="1600" dirty="0"/>
              <a:t>Formula fields can be used for text, date, Yes/No, number, icon, links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139904491"/>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959E-41FC-1847-8DEA-5EA5E3DD3CEB}"/>
              </a:ext>
            </a:extLst>
          </p:cNvPr>
          <p:cNvSpPr>
            <a:spLocks noGrp="1"/>
          </p:cNvSpPr>
          <p:nvPr>
            <p:ph type="title"/>
          </p:nvPr>
        </p:nvSpPr>
        <p:spPr/>
        <p:txBody>
          <a:bodyPr/>
          <a:lstStyle/>
          <a:p>
            <a:r>
              <a:rPr lang="en-US" dirty="0"/>
              <a:t>Webinar Poll – System Administration</a:t>
            </a:r>
          </a:p>
        </p:txBody>
      </p:sp>
      <p:grpSp>
        <p:nvGrpSpPr>
          <p:cNvPr id="3" name="Group 252">
            <a:extLst>
              <a:ext uri="{FF2B5EF4-FFF2-40B4-BE49-F238E27FC236}">
                <a16:creationId xmlns:a16="http://schemas.microsoft.com/office/drawing/2014/main" id="{E713A146-7818-264B-BE73-8114474CDC7C}"/>
              </a:ext>
            </a:extLst>
          </p:cNvPr>
          <p:cNvGrpSpPr>
            <a:grpSpLocks noChangeAspect="1"/>
          </p:cNvGrpSpPr>
          <p:nvPr/>
        </p:nvGrpSpPr>
        <p:grpSpPr bwMode="auto">
          <a:xfrm>
            <a:off x="4876800" y="1668871"/>
            <a:ext cx="3119094" cy="3520257"/>
            <a:chOff x="2280" y="3557"/>
            <a:chExt cx="311" cy="351"/>
          </a:xfrm>
          <a:solidFill>
            <a:schemeClr val="tx1"/>
          </a:solidFill>
        </p:grpSpPr>
        <p:sp>
          <p:nvSpPr>
            <p:cNvPr id="4" name="Freeform 253">
              <a:extLst>
                <a:ext uri="{FF2B5EF4-FFF2-40B4-BE49-F238E27FC236}">
                  <a16:creationId xmlns:a16="http://schemas.microsoft.com/office/drawing/2014/main" id="{E2FD3F5C-7A15-1548-88E5-7773CBD97A1C}"/>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54">
              <a:extLst>
                <a:ext uri="{FF2B5EF4-FFF2-40B4-BE49-F238E27FC236}">
                  <a16:creationId xmlns:a16="http://schemas.microsoft.com/office/drawing/2014/main" id="{9816E82E-E7D0-5540-B236-7222A358FF69}"/>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5">
              <a:extLst>
                <a:ext uri="{FF2B5EF4-FFF2-40B4-BE49-F238E27FC236}">
                  <a16:creationId xmlns:a16="http://schemas.microsoft.com/office/drawing/2014/main" id="{F4EBA45D-370E-E04A-A5B7-A613CCF25B14}"/>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56">
              <a:extLst>
                <a:ext uri="{FF2B5EF4-FFF2-40B4-BE49-F238E27FC236}">
                  <a16:creationId xmlns:a16="http://schemas.microsoft.com/office/drawing/2014/main" id="{BF0CE2E3-FCD8-2D4B-95E1-FE0B09DDD4A8}"/>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24158247"/>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Additional Information</a:t>
            </a:r>
          </a:p>
        </p:txBody>
      </p:sp>
      <p:sp>
        <p:nvSpPr>
          <p:cNvPr id="3" name="Subtitle 2">
            <a:extLst>
              <a:ext uri="{FF2B5EF4-FFF2-40B4-BE49-F238E27FC236}">
                <a16:creationId xmlns:a16="http://schemas.microsoft.com/office/drawing/2014/main" id="{70799A9A-A6C7-C343-A744-102D0F2E42F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957742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Shape 252"/>
          <p:cNvSpPr txBox="1">
            <a:spLocks noGrp="1"/>
          </p:cNvSpPr>
          <p:nvPr>
            <p:ph idx="1"/>
          </p:nvPr>
        </p:nvSpPr>
        <p:spPr>
          <a:prstGeom prst="rect">
            <a:avLst/>
          </a:prstGeom>
          <a:noFill/>
          <a:ln>
            <a:noFill/>
          </a:ln>
        </p:spPr>
        <p:txBody>
          <a:bodyPr vert="horz" wrap="square" lIns="91425" tIns="45700" rIns="91425" bIns="45700" rtlCol="0" anchor="t" anchorCtr="0">
            <a:noAutofit/>
          </a:bodyPr>
          <a:lstStyle/>
          <a:p>
            <a:pPr>
              <a:spcBef>
                <a:spcPts val="600"/>
              </a:spcBef>
            </a:pPr>
            <a:r>
              <a:rPr lang="en-US" dirty="0"/>
              <a:t>Join Veeva Customer Success and Product teams for an education session on new features in the Veeva Vault developer-focused toolkit</a:t>
            </a:r>
          </a:p>
          <a:p>
            <a:pPr marL="0" indent="0">
              <a:spcBef>
                <a:spcPts val="600"/>
              </a:spcBef>
              <a:buNone/>
            </a:pPr>
            <a:endParaRPr lang="en-US" b="1" dirty="0">
              <a:solidFill>
                <a:schemeClr val="tx2"/>
              </a:solidFill>
            </a:endParaRPr>
          </a:p>
          <a:p>
            <a:pPr>
              <a:spcBef>
                <a:spcPts val="600"/>
              </a:spcBef>
            </a:pPr>
            <a:r>
              <a:rPr lang="en-US" dirty="0"/>
              <a:t>This webinar is geared towards current users of the Vault Developer toolkit (API)</a:t>
            </a:r>
          </a:p>
          <a:p>
            <a:pPr marL="0" indent="0">
              <a:spcBef>
                <a:spcPts val="600"/>
              </a:spcBef>
              <a:buNone/>
            </a:pPr>
            <a:endParaRPr lang="en-US" dirty="0"/>
          </a:p>
          <a:p>
            <a:pPr>
              <a:spcBef>
                <a:spcPts val="600"/>
              </a:spcBef>
            </a:pPr>
            <a:r>
              <a:rPr lang="en-US" dirty="0"/>
              <a:t>Key topics for discussion will include: </a:t>
            </a:r>
          </a:p>
          <a:p>
            <a:pPr lvl="1"/>
            <a:r>
              <a:rPr lang="en-US" dirty="0"/>
              <a:t>Detailed explanation of new features </a:t>
            </a:r>
          </a:p>
          <a:p>
            <a:pPr lvl="1"/>
            <a:r>
              <a:rPr lang="en-US" dirty="0"/>
              <a:t>Spark Integration Services</a:t>
            </a:r>
          </a:p>
          <a:p>
            <a:pPr lvl="1"/>
            <a:r>
              <a:rPr lang="en-US" dirty="0"/>
              <a:t>Java SDK updates</a:t>
            </a:r>
          </a:p>
          <a:p>
            <a:pPr lvl="1"/>
            <a:r>
              <a:rPr lang="en-US" dirty="0"/>
              <a:t>Considerations for using new features, and impacts features may have</a:t>
            </a:r>
            <a:br>
              <a:rPr lang="en-US" dirty="0"/>
            </a:br>
            <a:r>
              <a:rPr lang="en-US" dirty="0"/>
              <a:t>on your Vault or end users </a:t>
            </a:r>
          </a:p>
          <a:p>
            <a:pPr lvl="1"/>
            <a:endParaRPr lang="en-US" dirty="0"/>
          </a:p>
          <a:p>
            <a:r>
              <a:rPr lang="en-US" dirty="0">
                <a:hlinkClick r:id="rId3"/>
              </a:rPr>
              <a:t>Advanced registration required</a:t>
            </a:r>
            <a:endParaRPr lang="en-US" dirty="0"/>
          </a:p>
        </p:txBody>
      </p:sp>
      <p:sp>
        <p:nvSpPr>
          <p:cNvPr id="2" name="Text Placeholder 1">
            <a:extLst>
              <a:ext uri="{FF2B5EF4-FFF2-40B4-BE49-F238E27FC236}">
                <a16:creationId xmlns:a16="http://schemas.microsoft.com/office/drawing/2014/main" id="{7255CA4F-18F8-4B56-954A-3D7DA9DB4289}"/>
              </a:ext>
            </a:extLst>
          </p:cNvPr>
          <p:cNvSpPr>
            <a:spLocks noGrp="1"/>
          </p:cNvSpPr>
          <p:nvPr>
            <p:ph type="body" sz="quarter" idx="13"/>
          </p:nvPr>
        </p:nvSpPr>
        <p:spPr/>
        <p:txBody>
          <a:bodyPr/>
          <a:lstStyle/>
          <a:p>
            <a:r>
              <a:rPr lang="en-US" b="1" dirty="0"/>
              <a:t>Thursday, 14-Nov at 7 a.m. PT / 10 a.m. ET / 3 p.m. GMT</a:t>
            </a:r>
          </a:p>
          <a:p>
            <a:endParaRPr lang="en-US" dirty="0"/>
          </a:p>
        </p:txBody>
      </p:sp>
      <p:sp>
        <p:nvSpPr>
          <p:cNvPr id="251" name="Shape 251"/>
          <p:cNvSpPr txBox="1">
            <a:spLocks noGrp="1"/>
          </p:cNvSpPr>
          <p:nvPr>
            <p:ph type="title"/>
          </p:nvPr>
        </p:nvSpPr>
        <p:spPr>
          <a:prstGeom prst="rect">
            <a:avLst/>
          </a:prstGeom>
          <a:noFill/>
          <a:ln>
            <a:noFill/>
          </a:ln>
        </p:spPr>
        <p:txBody>
          <a:bodyPr vert="horz" wrap="square" lIns="91425" tIns="45700" rIns="91425" bIns="45700" rtlCol="0" anchor="ctr" anchorCtr="0">
            <a:noAutofit/>
          </a:bodyPr>
          <a:lstStyle/>
          <a:p>
            <a:pPr indent="-228600"/>
            <a:r>
              <a:rPr lang="en-US" dirty="0"/>
              <a:t>19R3 Developer Release Deep Dive</a:t>
            </a:r>
          </a:p>
        </p:txBody>
      </p:sp>
      <p:grpSp>
        <p:nvGrpSpPr>
          <p:cNvPr id="6" name="Group 252">
            <a:extLst>
              <a:ext uri="{FF2B5EF4-FFF2-40B4-BE49-F238E27FC236}">
                <a16:creationId xmlns:a16="http://schemas.microsoft.com/office/drawing/2014/main" id="{CDDDAA2D-BD49-3B48-93A2-E61D926C5BF3}"/>
              </a:ext>
            </a:extLst>
          </p:cNvPr>
          <p:cNvGrpSpPr>
            <a:grpSpLocks noChangeAspect="1"/>
          </p:cNvGrpSpPr>
          <p:nvPr/>
        </p:nvGrpSpPr>
        <p:grpSpPr bwMode="auto">
          <a:xfrm>
            <a:off x="9829800" y="4572000"/>
            <a:ext cx="1587723" cy="1791928"/>
            <a:chOff x="2280" y="3557"/>
            <a:chExt cx="311" cy="351"/>
          </a:xfrm>
          <a:solidFill>
            <a:schemeClr val="accent1"/>
          </a:solidFill>
        </p:grpSpPr>
        <p:sp>
          <p:nvSpPr>
            <p:cNvPr id="7" name="Freeform 253">
              <a:extLst>
                <a:ext uri="{FF2B5EF4-FFF2-40B4-BE49-F238E27FC236}">
                  <a16:creationId xmlns:a16="http://schemas.microsoft.com/office/drawing/2014/main" id="{C2BF9D19-7EA7-C545-8957-888752259038}"/>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8" name="Freeform 254">
              <a:extLst>
                <a:ext uri="{FF2B5EF4-FFF2-40B4-BE49-F238E27FC236}">
                  <a16:creationId xmlns:a16="http://schemas.microsoft.com/office/drawing/2014/main" id="{998947BC-0014-EA4A-A507-23B011CB32C5}"/>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9" name="Freeform 255">
              <a:extLst>
                <a:ext uri="{FF2B5EF4-FFF2-40B4-BE49-F238E27FC236}">
                  <a16:creationId xmlns:a16="http://schemas.microsoft.com/office/drawing/2014/main" id="{D0D64FC3-21F3-C841-A87A-E807FA49F657}"/>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0" name="Freeform 256">
              <a:extLst>
                <a:ext uri="{FF2B5EF4-FFF2-40B4-BE49-F238E27FC236}">
                  <a16:creationId xmlns:a16="http://schemas.microsoft.com/office/drawing/2014/main" id="{BE9C499D-7537-F543-8EF7-F3DB560CAD10}"/>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grpSp>
    </p:spTree>
    <p:extLst>
      <p:ext uri="{BB962C8B-B14F-4D97-AF65-F5344CB8AC3E}">
        <p14:creationId xmlns:p14="http://schemas.microsoft.com/office/powerpoint/2010/main" val="3442323472"/>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73CD-FF81-9D42-B288-056B48D73764}"/>
              </a:ext>
            </a:extLst>
          </p:cNvPr>
          <p:cNvSpPr>
            <a:spLocks noGrp="1"/>
          </p:cNvSpPr>
          <p:nvPr>
            <p:ph type="title"/>
          </p:nvPr>
        </p:nvSpPr>
        <p:spPr>
          <a:xfrm>
            <a:off x="276303" y="96275"/>
            <a:ext cx="11610897" cy="1101213"/>
          </a:xfrm>
        </p:spPr>
        <p:txBody>
          <a:bodyPr/>
          <a:lstStyle/>
          <a:p>
            <a:r>
              <a:rPr lang="en-US" dirty="0"/>
              <a:t>Best Practices for Managing Vault Releases</a:t>
            </a:r>
          </a:p>
        </p:txBody>
      </p:sp>
      <p:sp>
        <p:nvSpPr>
          <p:cNvPr id="3" name="Content Placeholder 2">
            <a:extLst>
              <a:ext uri="{FF2B5EF4-FFF2-40B4-BE49-F238E27FC236}">
                <a16:creationId xmlns:a16="http://schemas.microsoft.com/office/drawing/2014/main" id="{2845D692-ED5A-DD48-884C-2F06243AC44E}"/>
              </a:ext>
            </a:extLst>
          </p:cNvPr>
          <p:cNvSpPr>
            <a:spLocks noGrp="1"/>
          </p:cNvSpPr>
          <p:nvPr>
            <p:ph idx="1"/>
          </p:nvPr>
        </p:nvSpPr>
        <p:spPr/>
        <p:txBody>
          <a:bodyPr/>
          <a:lstStyle/>
          <a:p>
            <a:pPr marL="0" indent="0">
              <a:spcBef>
                <a:spcPts val="1800"/>
              </a:spcBef>
              <a:buNone/>
            </a:pPr>
            <a:r>
              <a:rPr lang="en-US" sz="2800" i="1" dirty="0"/>
              <a:t>This video contains:</a:t>
            </a:r>
          </a:p>
          <a:p>
            <a:pPr>
              <a:spcBef>
                <a:spcPts val="1800"/>
              </a:spcBef>
            </a:pPr>
            <a:r>
              <a:rPr lang="en-US" sz="2800" dirty="0"/>
              <a:t>Information About Vault General Releases</a:t>
            </a:r>
          </a:p>
          <a:p>
            <a:pPr>
              <a:spcBef>
                <a:spcPts val="1800"/>
              </a:spcBef>
            </a:pPr>
            <a:r>
              <a:rPr lang="en-US" sz="2800" dirty="0"/>
              <a:t>Recommended General Release Strategy</a:t>
            </a:r>
          </a:p>
          <a:p>
            <a:pPr lvl="1">
              <a:spcBef>
                <a:spcPts val="1800"/>
              </a:spcBef>
            </a:pPr>
            <a:r>
              <a:rPr lang="en-US" sz="2400" b="1" dirty="0">
                <a:solidFill>
                  <a:srgbClr val="F89C33"/>
                </a:solidFill>
              </a:rPr>
              <a:t>Step 1: </a:t>
            </a:r>
            <a:r>
              <a:rPr lang="en-US" sz="2400" b="1" dirty="0"/>
              <a:t>Auto-On Features</a:t>
            </a:r>
          </a:p>
          <a:p>
            <a:pPr lvl="1">
              <a:spcBef>
                <a:spcPts val="1800"/>
              </a:spcBef>
            </a:pPr>
            <a:r>
              <a:rPr lang="en-US" sz="2400" b="1" dirty="0">
                <a:solidFill>
                  <a:srgbClr val="F89C33"/>
                </a:solidFill>
              </a:rPr>
              <a:t>Step 2: </a:t>
            </a:r>
            <a:r>
              <a:rPr lang="en-US" sz="2400" b="1" dirty="0"/>
              <a:t>Configurable Features</a:t>
            </a:r>
          </a:p>
          <a:p>
            <a:pPr>
              <a:spcBef>
                <a:spcPts val="1800"/>
              </a:spcBef>
            </a:pPr>
            <a:r>
              <a:rPr lang="en-US" sz="2800" dirty="0"/>
              <a:t>Sample Demonstration of a Release Process</a:t>
            </a:r>
          </a:p>
          <a:p>
            <a:pPr>
              <a:spcBef>
                <a:spcPts val="1800"/>
              </a:spcBef>
            </a:pPr>
            <a:endParaRPr lang="en-US" dirty="0"/>
          </a:p>
          <a:p>
            <a:pPr marL="0" indent="0" algn="ctr">
              <a:buNone/>
            </a:pPr>
            <a:r>
              <a:rPr lang="en-US" sz="3600" dirty="0">
                <a:hlinkClick r:id="rId3"/>
              </a:rPr>
              <a:t>Link to Presentation Video </a:t>
            </a:r>
            <a:r>
              <a:rPr lang="en-US" sz="3600" dirty="0"/>
              <a:t>*</a:t>
            </a:r>
          </a:p>
          <a:p>
            <a:pPr marL="0" indent="0" algn="ctr">
              <a:buNone/>
            </a:pPr>
            <a:endParaRPr lang="en-US" sz="3600" dirty="0"/>
          </a:p>
          <a:p>
            <a:pPr marL="0" indent="0" algn="r">
              <a:buNone/>
            </a:pPr>
            <a:r>
              <a:rPr lang="en-US" sz="1200" dirty="0"/>
              <a:t>*(Support Portal Login Required)</a:t>
            </a:r>
          </a:p>
        </p:txBody>
      </p:sp>
      <p:pic>
        <p:nvPicPr>
          <p:cNvPr id="5" name="Graphic 4" descr="Film reel">
            <a:extLst>
              <a:ext uri="{FF2B5EF4-FFF2-40B4-BE49-F238E27FC236}">
                <a16:creationId xmlns:a16="http://schemas.microsoft.com/office/drawing/2014/main" id="{9CFB297F-3551-1043-A02D-13502E0C42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447800"/>
            <a:ext cx="3516776" cy="3516776"/>
          </a:xfrm>
          <a:prstGeom prst="rect">
            <a:avLst/>
          </a:prstGeom>
        </p:spPr>
      </p:pic>
    </p:spTree>
    <p:extLst>
      <p:ext uri="{BB962C8B-B14F-4D97-AF65-F5344CB8AC3E}">
        <p14:creationId xmlns:p14="http://schemas.microsoft.com/office/powerpoint/2010/main" val="415495432"/>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rmAutofit/>
          </a:bodyPr>
          <a:lstStyle/>
          <a:p>
            <a:r>
              <a:rPr lang="en-US" dirty="0">
                <a:solidFill>
                  <a:srgbClr val="FF9E16"/>
                </a:solidFill>
              </a:rPr>
              <a:t>19R3 Go Live</a:t>
            </a:r>
          </a:p>
        </p:txBody>
      </p:sp>
      <p:sp>
        <p:nvSpPr>
          <p:cNvPr id="11" name="Content Placeholder 10"/>
          <p:cNvSpPr>
            <a:spLocks noGrp="1"/>
          </p:cNvSpPr>
          <p:nvPr>
            <p:ph idx="1"/>
          </p:nvPr>
        </p:nvSpPr>
        <p:spPr>
          <a:xfrm>
            <a:off x="826624" y="1066800"/>
            <a:ext cx="7326776" cy="914400"/>
          </a:xfrm>
        </p:spPr>
        <p:txBody>
          <a:bodyPr>
            <a:normAutofit/>
          </a:bodyPr>
          <a:lstStyle/>
          <a:p>
            <a:pPr>
              <a:lnSpc>
                <a:spcPct val="100000"/>
              </a:lnSpc>
              <a:spcBef>
                <a:spcPts val="1200"/>
              </a:spcBef>
            </a:pPr>
            <a:r>
              <a:rPr lang="en-US" sz="1800" dirty="0"/>
              <a:t>All customers upgraded to 19R3</a:t>
            </a:r>
          </a:p>
          <a:p>
            <a:pPr marL="676275" lvl="1">
              <a:lnSpc>
                <a:spcPct val="100000"/>
              </a:lnSpc>
            </a:pPr>
            <a:r>
              <a:rPr lang="en-US" sz="1800" dirty="0"/>
              <a:t>Applies to Production, Test, and Sandbox Vaults</a:t>
            </a:r>
          </a:p>
        </p:txBody>
      </p:sp>
      <p:graphicFrame>
        <p:nvGraphicFramePr>
          <p:cNvPr id="8" name="Table 7"/>
          <p:cNvGraphicFramePr>
            <a:graphicFrameLocks noGrp="1"/>
          </p:cNvGraphicFramePr>
          <p:nvPr/>
        </p:nvGraphicFramePr>
        <p:xfrm>
          <a:off x="8463217" y="1219200"/>
          <a:ext cx="2579687" cy="2172580"/>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9692">
                <a:tc>
                  <a:txBody>
                    <a:bodyPr/>
                    <a:lstStyle/>
                    <a:p>
                      <a:pPr algn="ctr"/>
                      <a:r>
                        <a:rPr lang="en-US" sz="3000" dirty="0">
                          <a:solidFill>
                            <a:srgbClr val="FFFFFF"/>
                          </a:solidFill>
                        </a:rPr>
                        <a:t>NOVEMBER</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dirty="0"/>
                    </a:p>
                    <a:p>
                      <a:pPr algn="ctr"/>
                      <a:endParaRPr lang="en-US" sz="2300" b="1" dirty="0"/>
                    </a:p>
                    <a:p>
                      <a:pPr algn="ctr"/>
                      <a:r>
                        <a:rPr lang="en-US" sz="2800" b="1" dirty="0"/>
                        <a:t>Friday</a:t>
                      </a:r>
                    </a:p>
                    <a:p>
                      <a:pPr algn="ctr"/>
                      <a:r>
                        <a:rPr lang="en-US" sz="3600" b="1" dirty="0"/>
                        <a:t>22</a:t>
                      </a:r>
                      <a:endParaRPr lang="en-US" sz="3800" b="1" dirty="0"/>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8469313" y="3581400"/>
          <a:ext cx="2579687" cy="2166747"/>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3859">
                <a:tc>
                  <a:txBody>
                    <a:bodyPr/>
                    <a:lstStyle/>
                    <a:p>
                      <a:pPr algn="ctr"/>
                      <a:r>
                        <a:rPr lang="en-US" sz="3000" dirty="0">
                          <a:solidFill>
                            <a:srgbClr val="FFFFFF"/>
                          </a:solidFill>
                        </a:rPr>
                        <a:t>DECEMBER</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dirty="0"/>
                    </a:p>
                    <a:p>
                      <a:pPr algn="ctr"/>
                      <a:endParaRPr lang="en-US" sz="2300" b="1" dirty="0"/>
                    </a:p>
                    <a:p>
                      <a:pPr algn="ctr"/>
                      <a:r>
                        <a:rPr lang="en-US" sz="2800" b="1" dirty="0"/>
                        <a:t>Friday</a:t>
                      </a:r>
                      <a:endParaRPr lang="en-US" sz="2600" b="1" dirty="0"/>
                    </a:p>
                    <a:p>
                      <a:pPr algn="ctr"/>
                      <a:r>
                        <a:rPr lang="en-US" sz="3600" b="1" dirty="0"/>
                        <a:t>06</a:t>
                      </a:r>
                      <a:endParaRPr lang="en-US" sz="5700" b="1" dirty="0"/>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3" name="TextBox 2"/>
          <p:cNvSpPr txBox="1"/>
          <p:nvPr/>
        </p:nvSpPr>
        <p:spPr>
          <a:xfrm>
            <a:off x="8382000" y="1828800"/>
            <a:ext cx="2738182" cy="584775"/>
          </a:xfrm>
          <a:prstGeom prst="rect">
            <a:avLst/>
          </a:prstGeom>
          <a:noFill/>
        </p:spPr>
        <p:txBody>
          <a:bodyPr wrap="square" rtlCol="0" anchor="t">
            <a:spAutoFit/>
          </a:bodyPr>
          <a:lstStyle/>
          <a:p>
            <a:pPr algn="ctr"/>
            <a:r>
              <a:rPr lang="en-US" sz="1600" b="1" i="1" dirty="0"/>
              <a:t>PODs VV1-12, VV1-1065,</a:t>
            </a:r>
          </a:p>
          <a:p>
            <a:pPr algn="ctr"/>
            <a:r>
              <a:rPr lang="en-US" sz="1600" b="1" i="1" dirty="0"/>
              <a:t>VV1-1069</a:t>
            </a:r>
          </a:p>
        </p:txBody>
      </p:sp>
      <p:sp>
        <p:nvSpPr>
          <p:cNvPr id="9" name="TextBox 8"/>
          <p:cNvSpPr txBox="1"/>
          <p:nvPr/>
        </p:nvSpPr>
        <p:spPr>
          <a:xfrm>
            <a:off x="8790172" y="4324290"/>
            <a:ext cx="1921042" cy="400110"/>
          </a:xfrm>
          <a:prstGeom prst="rect">
            <a:avLst/>
          </a:prstGeom>
          <a:noFill/>
        </p:spPr>
        <p:txBody>
          <a:bodyPr wrap="square" rtlCol="0">
            <a:spAutoFit/>
          </a:bodyPr>
          <a:lstStyle/>
          <a:p>
            <a:pPr algn="ctr"/>
            <a:r>
              <a:rPr lang="en-US" sz="2000" b="1" i="1" dirty="0"/>
              <a:t>All Other PODs</a:t>
            </a:r>
          </a:p>
        </p:txBody>
      </p:sp>
      <p:graphicFrame>
        <p:nvGraphicFramePr>
          <p:cNvPr id="4" name="Table 3">
            <a:extLst>
              <a:ext uri="{FF2B5EF4-FFF2-40B4-BE49-F238E27FC236}">
                <a16:creationId xmlns:a16="http://schemas.microsoft.com/office/drawing/2014/main" id="{4248922D-715B-4897-96BE-00E5922B9077}"/>
              </a:ext>
            </a:extLst>
          </p:cNvPr>
          <p:cNvGraphicFramePr>
            <a:graphicFrameLocks noGrp="1"/>
          </p:cNvGraphicFramePr>
          <p:nvPr>
            <p:extLst>
              <p:ext uri="{D42A27DB-BD31-4B8C-83A1-F6EECF244321}">
                <p14:modId xmlns:p14="http://schemas.microsoft.com/office/powerpoint/2010/main" val="191278869"/>
              </p:ext>
            </p:extLst>
          </p:nvPr>
        </p:nvGraphicFramePr>
        <p:xfrm>
          <a:off x="826624" y="1996440"/>
          <a:ext cx="7077472" cy="190992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6">
                  <a:extLst>
                    <a:ext uri="{9D8B030D-6E8A-4147-A177-3AD203B41FA5}">
                      <a16:colId xmlns:a16="http://schemas.microsoft.com/office/drawing/2014/main" val="2006357711"/>
                    </a:ext>
                  </a:extLst>
                </a:gridCol>
              </a:tblGrid>
              <a:tr h="130682">
                <a:tc>
                  <a:txBody>
                    <a:bodyPr/>
                    <a:lstStyle/>
                    <a:p>
                      <a:r>
                        <a:rPr lang="en-US" sz="1600" dirty="0"/>
                        <a:t>Date</a:t>
                      </a:r>
                    </a:p>
                  </a:txBody>
                  <a:tcPr/>
                </a:tc>
                <a:tc>
                  <a:txBody>
                    <a:bodyPr/>
                    <a:lstStyle/>
                    <a:p>
                      <a:r>
                        <a:rPr lang="en-US" sz="1600" dirty="0"/>
                        <a:t>POD</a:t>
                      </a:r>
                    </a:p>
                  </a:txBody>
                  <a:tcPr/>
                </a:tc>
                <a:tc>
                  <a:txBody>
                    <a:bodyPr/>
                    <a:lstStyle/>
                    <a:p>
                      <a:r>
                        <a:rPr lang="en-US" sz="1600" dirty="0"/>
                        <a:t>Start Time</a:t>
                      </a:r>
                    </a:p>
                  </a:txBody>
                  <a:tcPr/>
                </a:tc>
                <a:tc>
                  <a:txBody>
                    <a:bodyPr/>
                    <a:lstStyle/>
                    <a:p>
                      <a:r>
                        <a:rPr lang="en-US" sz="1600" dirty="0"/>
                        <a:t>Duration</a:t>
                      </a:r>
                    </a:p>
                  </a:txBody>
                  <a:tcPr/>
                </a:tc>
                <a:extLst>
                  <a:ext uri="{0D108BD9-81ED-4DB2-BD59-A6C34878D82A}">
                    <a16:rowId xmlns:a16="http://schemas.microsoft.com/office/drawing/2014/main" val="1785074471"/>
                  </a:ext>
                </a:extLst>
              </a:tr>
              <a:tr h="497760">
                <a:tc rowSpan="3">
                  <a:txBody>
                    <a:bodyPr/>
                    <a:lstStyle/>
                    <a:p>
                      <a:r>
                        <a:rPr lang="en-US" sz="1600" dirty="0"/>
                        <a:t>Nov 22 2019</a:t>
                      </a:r>
                    </a:p>
                  </a:txBody>
                  <a:tcPr anchor="ctr"/>
                </a:tc>
                <a:tc>
                  <a:txBody>
                    <a:bodyPr/>
                    <a:lstStyle/>
                    <a:p>
                      <a:r>
                        <a:rPr lang="en-US" sz="1600" dirty="0"/>
                        <a:t>US POD VV1-1069 </a:t>
                      </a:r>
                      <a:r>
                        <a:rPr lang="en-US" sz="1600" b="1" dirty="0"/>
                        <a:t>Sandbox</a:t>
                      </a:r>
                      <a:r>
                        <a:rPr lang="en-US" sz="1600" dirty="0"/>
                        <a:t> POD</a:t>
                      </a:r>
                    </a:p>
                  </a:txBody>
                  <a:tcPr/>
                </a:tc>
                <a:tc>
                  <a:txBody>
                    <a:bodyPr/>
                    <a:lstStyle/>
                    <a:p>
                      <a:r>
                        <a:rPr lang="en-US" sz="1600" dirty="0">
                          <a:solidFill>
                            <a:schemeClr val="tx1"/>
                          </a:solidFill>
                        </a:rPr>
                        <a:t>1:00 pm PT</a:t>
                      </a:r>
                    </a:p>
                  </a:txBody>
                  <a:tcPr/>
                </a:tc>
                <a:tc>
                  <a:txBody>
                    <a:bodyPr/>
                    <a:lstStyle/>
                    <a:p>
                      <a:r>
                        <a:rPr lang="en-US" sz="1600" dirty="0">
                          <a:solidFill>
                            <a:schemeClr val="tx1"/>
                          </a:solidFill>
                        </a:rPr>
                        <a:t>Up to 4 hours*</a:t>
                      </a:r>
                    </a:p>
                  </a:txBody>
                  <a:tcPr/>
                </a:tc>
                <a:extLst>
                  <a:ext uri="{0D108BD9-81ED-4DB2-BD59-A6C34878D82A}">
                    <a16:rowId xmlns:a16="http://schemas.microsoft.com/office/drawing/2014/main" val="1996660050"/>
                  </a:ext>
                </a:extLst>
              </a:tr>
              <a:tr h="497760">
                <a:tc vMerge="1">
                  <a:txBody>
                    <a:bodyPr/>
                    <a:lstStyle/>
                    <a:p>
                      <a:endParaRPr lang="en-US" sz="1600" dirty="0"/>
                    </a:p>
                  </a:txBody>
                  <a:tcPr anchor="ctr"/>
                </a:tc>
                <a:tc>
                  <a:txBody>
                    <a:bodyPr/>
                    <a:lstStyle/>
                    <a:p>
                      <a:r>
                        <a:rPr lang="en-US" sz="1600" b="1" dirty="0">
                          <a:solidFill>
                            <a:srgbClr val="FF0000"/>
                          </a:solidFill>
                        </a:rPr>
                        <a:t>All PODs</a:t>
                      </a:r>
                      <a:r>
                        <a:rPr lang="en-US" sz="1600" dirty="0">
                          <a:solidFill>
                            <a:srgbClr val="FF0000"/>
                          </a:solidFill>
                        </a:rPr>
                        <a:t> </a:t>
                      </a:r>
                      <a:r>
                        <a:rPr lang="en-US" sz="1600" dirty="0"/>
                        <a:t>– Authentication service update</a:t>
                      </a:r>
                    </a:p>
                  </a:txBody>
                  <a:tcPr/>
                </a:tc>
                <a:tc>
                  <a:txBody>
                    <a:bodyPr/>
                    <a:lstStyle/>
                    <a:p>
                      <a:r>
                        <a:rPr lang="en-US" sz="1600" dirty="0">
                          <a:solidFill>
                            <a:schemeClr val="tx1"/>
                          </a:solidFill>
                        </a:rPr>
                        <a:t>5:00 pm PT</a:t>
                      </a:r>
                    </a:p>
                  </a:txBody>
                  <a:tcPr/>
                </a:tc>
                <a:tc>
                  <a:txBody>
                    <a:bodyPr/>
                    <a:lstStyle/>
                    <a:p>
                      <a:r>
                        <a:rPr lang="en-US" sz="1600" dirty="0">
                          <a:solidFill>
                            <a:schemeClr val="tx1"/>
                          </a:solidFill>
                        </a:rPr>
                        <a:t>1 hour</a:t>
                      </a:r>
                    </a:p>
                  </a:txBody>
                  <a:tcPr/>
                </a:tc>
                <a:extLst>
                  <a:ext uri="{0D108BD9-81ED-4DB2-BD59-A6C34878D82A}">
                    <a16:rowId xmlns:a16="http://schemas.microsoft.com/office/drawing/2014/main" val="2127983614"/>
                  </a:ext>
                </a:extLst>
              </a:tr>
              <a:tr h="497760">
                <a:tc vMerge="1">
                  <a:txBody>
                    <a:bodyPr/>
                    <a:lstStyle/>
                    <a:p>
                      <a:endParaRPr lang="en-US" sz="1600" dirty="0"/>
                    </a:p>
                  </a:txBody>
                  <a:tcPr/>
                </a:tc>
                <a:tc>
                  <a:txBody>
                    <a:bodyPr/>
                    <a:lstStyle/>
                    <a:p>
                      <a:r>
                        <a:rPr lang="en-US" sz="1600" dirty="0"/>
                        <a:t>US POD VV1-12, VV1-1065</a:t>
                      </a:r>
                    </a:p>
                  </a:txBody>
                  <a:tcPr/>
                </a:tc>
                <a:tc>
                  <a:txBody>
                    <a:bodyPr/>
                    <a:lstStyle/>
                    <a:p>
                      <a:r>
                        <a:rPr lang="en-US" sz="1600" dirty="0">
                          <a:solidFill>
                            <a:schemeClr val="tx1"/>
                          </a:solidFill>
                        </a:rPr>
                        <a:t>6:00 pm PT</a:t>
                      </a:r>
                    </a:p>
                  </a:txBody>
                  <a:tcPr/>
                </a:tc>
                <a:tc>
                  <a:txBody>
                    <a:bodyPr/>
                    <a:lstStyle/>
                    <a:p>
                      <a:r>
                        <a:rPr lang="en-US" sz="1600" dirty="0">
                          <a:solidFill>
                            <a:schemeClr val="tx1"/>
                          </a:solidFill>
                        </a:rPr>
                        <a:t>Up to 4 hours*</a:t>
                      </a:r>
                    </a:p>
                  </a:txBody>
                  <a:tcPr/>
                </a:tc>
                <a:extLst>
                  <a:ext uri="{0D108BD9-81ED-4DB2-BD59-A6C34878D82A}">
                    <a16:rowId xmlns:a16="http://schemas.microsoft.com/office/drawing/2014/main" val="1365080471"/>
                  </a:ext>
                </a:extLst>
              </a:tr>
            </a:tbl>
          </a:graphicData>
        </a:graphic>
      </p:graphicFrame>
      <p:graphicFrame>
        <p:nvGraphicFramePr>
          <p:cNvPr id="12" name="Table 11">
            <a:extLst>
              <a:ext uri="{FF2B5EF4-FFF2-40B4-BE49-F238E27FC236}">
                <a16:creationId xmlns:a16="http://schemas.microsoft.com/office/drawing/2014/main" id="{10186EA7-0129-49DF-AFDD-0AB9BEF4BDD3}"/>
              </a:ext>
            </a:extLst>
          </p:cNvPr>
          <p:cNvGraphicFramePr>
            <a:graphicFrameLocks noGrp="1"/>
          </p:cNvGraphicFramePr>
          <p:nvPr/>
        </p:nvGraphicFramePr>
        <p:xfrm>
          <a:off x="826624" y="4023360"/>
          <a:ext cx="7077471" cy="207264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5">
                  <a:extLst>
                    <a:ext uri="{9D8B030D-6E8A-4147-A177-3AD203B41FA5}">
                      <a16:colId xmlns:a16="http://schemas.microsoft.com/office/drawing/2014/main" val="1042625440"/>
                    </a:ext>
                  </a:extLst>
                </a:gridCol>
              </a:tblGrid>
              <a:tr h="0">
                <a:tc>
                  <a:txBody>
                    <a:bodyPr/>
                    <a:lstStyle/>
                    <a:p>
                      <a:r>
                        <a:rPr lang="en-US" sz="1600" dirty="0"/>
                        <a:t>Date</a:t>
                      </a:r>
                    </a:p>
                  </a:txBody>
                  <a:tcPr/>
                </a:tc>
                <a:tc>
                  <a:txBody>
                    <a:bodyPr/>
                    <a:lstStyle/>
                    <a:p>
                      <a:r>
                        <a:rPr lang="en-US" sz="1600" dirty="0"/>
                        <a:t>POD</a:t>
                      </a:r>
                    </a:p>
                  </a:txBody>
                  <a:tcPr/>
                </a:tc>
                <a:tc>
                  <a:txBody>
                    <a:bodyPr/>
                    <a:lstStyle/>
                    <a:p>
                      <a:r>
                        <a:rPr lang="en-US" sz="1600" dirty="0"/>
                        <a:t>Start Time</a:t>
                      </a:r>
                    </a:p>
                  </a:txBody>
                  <a:tcPr/>
                </a:tc>
                <a:tc>
                  <a:txBody>
                    <a:bodyPr/>
                    <a:lstStyle/>
                    <a:p>
                      <a:r>
                        <a:rPr lang="en-US" sz="1600" dirty="0"/>
                        <a:t>Duration</a:t>
                      </a:r>
                    </a:p>
                  </a:txBody>
                  <a:tcPr/>
                </a:tc>
                <a:extLst>
                  <a:ext uri="{0D108BD9-81ED-4DB2-BD59-A6C34878D82A}">
                    <a16:rowId xmlns:a16="http://schemas.microsoft.com/office/drawing/2014/main" val="1785074471"/>
                  </a:ext>
                </a:extLst>
              </a:tr>
              <a:tr h="304217">
                <a:tc rowSpan="3">
                  <a:txBody>
                    <a:bodyPr/>
                    <a:lstStyle/>
                    <a:p>
                      <a:r>
                        <a:rPr kumimoji="0" lang="en-US" sz="1600" b="0" i="0" u="none" strike="noStrike" kern="1200" cap="none" spc="0" normalizeH="0" baseline="0" noProof="0" dirty="0">
                          <a:ln>
                            <a:noFill/>
                          </a:ln>
                          <a:solidFill>
                            <a:srgbClr val="646569"/>
                          </a:solidFill>
                          <a:effectLst/>
                          <a:uLnTx/>
                          <a:uFillTx/>
                          <a:latin typeface="Calibri"/>
                          <a:ea typeface="+mn-ea"/>
                          <a:cs typeface="+mn-cs"/>
                        </a:rPr>
                        <a:t>Dec 06 2019</a:t>
                      </a:r>
                      <a:endParaRPr lang="en-US" sz="1600" dirty="0"/>
                    </a:p>
                  </a:txBody>
                  <a:tcPr anchor="ctr"/>
                </a:tc>
                <a:tc>
                  <a:txBody>
                    <a:bodyPr/>
                    <a:lstStyle/>
                    <a:p>
                      <a:r>
                        <a:rPr lang="en-US" sz="1600" dirty="0"/>
                        <a:t>APAC POD VV3-3064</a:t>
                      </a:r>
                      <a:br>
                        <a:rPr lang="en-US" sz="1600" dirty="0"/>
                      </a:br>
                      <a:r>
                        <a:rPr lang="en-US" sz="1600" dirty="0"/>
                        <a:t>APAC &amp; EU </a:t>
                      </a:r>
                      <a:r>
                        <a:rPr lang="en-US" sz="1600" b="1" dirty="0"/>
                        <a:t>Sandbox</a:t>
                      </a:r>
                      <a:r>
                        <a:rPr lang="en-US" sz="1600" dirty="0"/>
                        <a:t> PODs</a:t>
                      </a:r>
                    </a:p>
                  </a:txBody>
                  <a:tcPr/>
                </a:tc>
                <a:tc>
                  <a:txBody>
                    <a:bodyPr/>
                    <a:lstStyle/>
                    <a:p>
                      <a:r>
                        <a:rPr lang="en-US" sz="1600" dirty="0">
                          <a:solidFill>
                            <a:schemeClr val="tx1"/>
                          </a:solidFill>
                        </a:rPr>
                        <a:t>10:00 am PT</a:t>
                      </a:r>
                    </a:p>
                  </a:txBody>
                  <a:tcPr/>
                </a:tc>
                <a:tc>
                  <a:txBody>
                    <a:bodyPr/>
                    <a:lstStyle/>
                    <a:p>
                      <a:r>
                        <a:rPr kumimoji="0" lang="en-US" sz="1600" b="0" i="0" u="none" strike="noStrike" kern="1200" cap="none" spc="0" normalizeH="0" baseline="0" noProof="0" dirty="0">
                          <a:ln>
                            <a:noFill/>
                          </a:ln>
                          <a:solidFill>
                            <a:schemeClr val="tx1"/>
                          </a:solidFill>
                          <a:effectLst/>
                          <a:uLnTx/>
                          <a:uFillTx/>
                          <a:latin typeface="Calibri"/>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38849930"/>
                  </a:ext>
                </a:extLst>
              </a:tr>
              <a:tr h="304217">
                <a:tc vMerge="1">
                  <a:txBody>
                    <a:bodyPr/>
                    <a:lstStyle/>
                    <a:p>
                      <a:endParaRPr lang="en-US" dirty="0"/>
                    </a:p>
                  </a:txBody>
                  <a:tcPr/>
                </a:tc>
                <a:tc>
                  <a:txBody>
                    <a:bodyPr/>
                    <a:lstStyle/>
                    <a:p>
                      <a:r>
                        <a:rPr lang="en-US" sz="1600" dirty="0"/>
                        <a:t>US </a:t>
                      </a:r>
                      <a:r>
                        <a:rPr lang="en-US" sz="1600" b="1" dirty="0"/>
                        <a:t>Sandbox</a:t>
                      </a:r>
                      <a:r>
                        <a:rPr lang="en-US" sz="1600" dirty="0"/>
                        <a:t> PODs</a:t>
                      </a:r>
                    </a:p>
                  </a:txBody>
                  <a:tcPr/>
                </a:tc>
                <a:tc>
                  <a:txBody>
                    <a:bodyPr/>
                    <a:lstStyle/>
                    <a:p>
                      <a:r>
                        <a:rPr lang="en-US" sz="1600" dirty="0">
                          <a:solidFill>
                            <a:schemeClr val="tx1"/>
                          </a:solidFill>
                        </a:rPr>
                        <a:t>2:00 pm PT</a:t>
                      </a:r>
                    </a:p>
                  </a:txBody>
                  <a:tcPr/>
                </a:tc>
                <a:tc>
                  <a:txBody>
                    <a:bodyPr/>
                    <a:lstStyle/>
                    <a:p>
                      <a:r>
                        <a:rPr kumimoji="0" lang="en-US" sz="1600" b="0" i="0" u="none" strike="noStrike" kern="1200" cap="none" spc="0" normalizeH="0" baseline="0" noProof="0" dirty="0">
                          <a:ln>
                            <a:noFill/>
                          </a:ln>
                          <a:solidFill>
                            <a:schemeClr val="tx1"/>
                          </a:solidFill>
                          <a:effectLst/>
                          <a:uLnTx/>
                          <a:uFillTx/>
                          <a:latin typeface="Calibri"/>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1624823988"/>
                  </a:ext>
                </a:extLst>
              </a:tr>
              <a:tr h="304217">
                <a:tc vMerge="1">
                  <a:txBody>
                    <a:bodyPr/>
                    <a:lstStyle/>
                    <a:p>
                      <a:endParaRPr lang="en-US" dirty="0"/>
                    </a:p>
                  </a:txBody>
                  <a:tcPr/>
                </a:tc>
                <a:tc>
                  <a:txBody>
                    <a:bodyPr/>
                    <a:lstStyle/>
                    <a:p>
                      <a:r>
                        <a:rPr lang="en-US" sz="1600" b="0" i="0" kern="1200" dirty="0">
                          <a:solidFill>
                            <a:schemeClr val="dk1"/>
                          </a:solidFill>
                          <a:effectLst/>
                          <a:latin typeface="+mn-lt"/>
                          <a:ea typeface="+mn-ea"/>
                          <a:cs typeface="+mn-cs"/>
                        </a:rPr>
                        <a:t>US PODs </a:t>
                      </a:r>
                      <a:r>
                        <a:rPr lang="en-US" sz="1400" b="0" i="0" kern="1200" dirty="0">
                          <a:solidFill>
                            <a:schemeClr val="dk1"/>
                          </a:solidFill>
                          <a:effectLst/>
                          <a:latin typeface="+mn-lt"/>
                          <a:ea typeface="+mn-ea"/>
                          <a:cs typeface="+mn-cs"/>
                        </a:rPr>
                        <a:t>(</a:t>
                      </a:r>
                      <a:r>
                        <a:rPr lang="en-US" sz="1400" b="0" i="1" kern="1200" dirty="0">
                          <a:solidFill>
                            <a:schemeClr val="dk1"/>
                          </a:solidFill>
                          <a:effectLst/>
                          <a:latin typeface="+mn-lt"/>
                          <a:ea typeface="+mn-ea"/>
                          <a:cs typeface="+mn-cs"/>
                        </a:rPr>
                        <a:t>except Nov 22</a:t>
                      </a:r>
                      <a:r>
                        <a:rPr lang="en-US" sz="1400" b="0" i="1" kern="1200" baseline="30000" dirty="0">
                          <a:solidFill>
                            <a:schemeClr val="dk1"/>
                          </a:solidFill>
                          <a:effectLst/>
                          <a:latin typeface="+mn-lt"/>
                          <a:ea typeface="+mn-ea"/>
                          <a:cs typeface="+mn-cs"/>
                        </a:rPr>
                        <a:t>nd</a:t>
                      </a:r>
                      <a:r>
                        <a:rPr lang="en-US" sz="1400" b="0" i="1" kern="1200" dirty="0">
                          <a:solidFill>
                            <a:schemeClr val="dk1"/>
                          </a:solidFill>
                          <a:effectLst/>
                          <a:latin typeface="+mn-lt"/>
                          <a:ea typeface="+mn-ea"/>
                          <a:cs typeface="+mn-cs"/>
                        </a:rPr>
                        <a:t> PODs</a:t>
                      </a:r>
                      <a:r>
                        <a:rPr lang="en-US" sz="1400" b="0" i="0" kern="1200" dirty="0">
                          <a:solidFill>
                            <a:schemeClr val="dk1"/>
                          </a:solidFill>
                          <a:effectLst/>
                          <a:latin typeface="+mn-lt"/>
                          <a:ea typeface="+mn-ea"/>
                          <a:cs typeface="+mn-cs"/>
                        </a:rPr>
                        <a:t>)</a:t>
                      </a:r>
                    </a:p>
                    <a:p>
                      <a:r>
                        <a:rPr lang="en-US" sz="1600" b="0" i="0" kern="1200" dirty="0">
                          <a:solidFill>
                            <a:schemeClr val="dk1"/>
                          </a:solidFill>
                          <a:effectLst/>
                          <a:latin typeface="+mn-lt"/>
                          <a:ea typeface="+mn-ea"/>
                          <a:cs typeface="+mn-cs"/>
                        </a:rPr>
                        <a:t>EU PODs</a:t>
                      </a:r>
                      <a:br>
                        <a:rPr lang="en-US" sz="1600" b="0" i="0" kern="1200" dirty="0">
                          <a:solidFill>
                            <a:schemeClr val="dk1"/>
                          </a:solidFill>
                          <a:effectLst/>
                          <a:latin typeface="+mn-lt"/>
                          <a:ea typeface="+mn-ea"/>
                          <a:cs typeface="+mn-cs"/>
                        </a:rPr>
                      </a:br>
                      <a:r>
                        <a:rPr lang="en-US" sz="1600" b="0" i="0" kern="1200" dirty="0">
                          <a:solidFill>
                            <a:schemeClr val="dk1"/>
                          </a:solidFill>
                          <a:effectLst/>
                          <a:latin typeface="+mn-lt"/>
                          <a:ea typeface="+mn-ea"/>
                          <a:cs typeface="+mn-cs"/>
                        </a:rPr>
                        <a:t>APAC POD VV3-34</a:t>
                      </a:r>
                      <a:endParaRPr lang="en-US" sz="1600" dirty="0"/>
                    </a:p>
                  </a:txBody>
                  <a:tcPr/>
                </a:tc>
                <a:tc>
                  <a:txBody>
                    <a:bodyPr/>
                    <a:lstStyle/>
                    <a:p>
                      <a:r>
                        <a:rPr lang="en-US" sz="1600" dirty="0">
                          <a:solidFill>
                            <a:schemeClr val="tx1"/>
                          </a:solidFill>
                        </a:rPr>
                        <a:t>5:00 pm 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2140201189"/>
                  </a:ext>
                </a:extLst>
              </a:tr>
            </a:tbl>
          </a:graphicData>
        </a:graphic>
      </p:graphicFrame>
      <p:sp>
        <p:nvSpPr>
          <p:cNvPr id="6" name="Rectangle 5">
            <a:extLst>
              <a:ext uri="{FF2B5EF4-FFF2-40B4-BE49-F238E27FC236}">
                <a16:creationId xmlns:a16="http://schemas.microsoft.com/office/drawing/2014/main" id="{AB5EE4B2-EABB-4928-85F8-74C897BA9E43}"/>
              </a:ext>
            </a:extLst>
          </p:cNvPr>
          <p:cNvSpPr/>
          <p:nvPr/>
        </p:nvSpPr>
        <p:spPr>
          <a:xfrm>
            <a:off x="838200" y="6183868"/>
            <a:ext cx="10134600" cy="369332"/>
          </a:xfrm>
          <a:prstGeom prst="rect">
            <a:avLst/>
          </a:prstGeom>
        </p:spPr>
        <p:txBody>
          <a:bodyPr wrap="square">
            <a:spAutoFit/>
          </a:bodyPr>
          <a:lstStyle/>
          <a:p>
            <a:r>
              <a:rPr lang="en-US" dirty="0"/>
              <a:t>* On November 1 2019, </a:t>
            </a:r>
            <a:r>
              <a:rPr lang="en-US" dirty="0">
                <a:hlinkClick r:id="rId3"/>
              </a:rPr>
              <a:t>http://trust.veeva.com</a:t>
            </a:r>
            <a:r>
              <a:rPr lang="en-US" dirty="0"/>
              <a:t> will be updated with final downtime durations</a:t>
            </a:r>
          </a:p>
        </p:txBody>
      </p:sp>
    </p:spTree>
    <p:extLst>
      <p:ext uri="{BB962C8B-B14F-4D97-AF65-F5344CB8AC3E}">
        <p14:creationId xmlns:p14="http://schemas.microsoft.com/office/powerpoint/2010/main" val="42456502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ingle Corner Rectangle 43"/>
          <p:cNvSpPr>
            <a:spLocks/>
          </p:cNvSpPr>
          <p:nvPr/>
        </p:nvSpPr>
        <p:spPr>
          <a:xfrm flipH="1">
            <a:off x="9026932" y="34214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1" name="Round Single Corner Rectangle 43"/>
          <p:cNvSpPr>
            <a:spLocks/>
          </p:cNvSpPr>
          <p:nvPr/>
        </p:nvSpPr>
        <p:spPr>
          <a:xfrm flipH="1">
            <a:off x="3343748" y="34214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8" name="Round Single Corner Rectangle 43"/>
          <p:cNvSpPr>
            <a:spLocks/>
          </p:cNvSpPr>
          <p:nvPr/>
        </p:nvSpPr>
        <p:spPr>
          <a:xfrm flipH="1">
            <a:off x="6185340" y="34214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2" name="Title 1"/>
          <p:cNvSpPr>
            <a:spLocks noGrp="1"/>
          </p:cNvSpPr>
          <p:nvPr>
            <p:ph type="title"/>
          </p:nvPr>
        </p:nvSpPr>
        <p:spPr>
          <a:xfrm>
            <a:off x="276303" y="96275"/>
            <a:ext cx="11610897" cy="1101213"/>
          </a:xfrm>
        </p:spPr>
        <p:txBody>
          <a:bodyPr>
            <a:noAutofit/>
          </a:bodyPr>
          <a:lstStyle/>
          <a:p>
            <a:r>
              <a:rPr lang="en-US" dirty="0"/>
              <a:t>19R3 Release Webinar Series</a:t>
            </a:r>
          </a:p>
        </p:txBody>
      </p:sp>
      <p:sp>
        <p:nvSpPr>
          <p:cNvPr id="4" name="Text Placeholder 3"/>
          <p:cNvSpPr>
            <a:spLocks noGrp="1"/>
          </p:cNvSpPr>
          <p:nvPr>
            <p:ph idx="1"/>
          </p:nvPr>
        </p:nvSpPr>
        <p:spPr>
          <a:xfrm>
            <a:off x="826624" y="1066800"/>
            <a:ext cx="10538752" cy="1820887"/>
          </a:xfrm>
        </p:spPr>
        <p:txBody>
          <a:bodyPr/>
          <a:lstStyle/>
          <a:p>
            <a:pPr>
              <a:lnSpc>
                <a:spcPct val="100000"/>
              </a:lnSpc>
              <a:spcBef>
                <a:spcPts val="1200"/>
              </a:spcBef>
              <a:spcAft>
                <a:spcPts val="600"/>
              </a:spcAft>
            </a:pPr>
            <a:r>
              <a:rPr lang="en-US" u="sng" dirty="0"/>
              <a:t>Product-specific</a:t>
            </a:r>
            <a:r>
              <a:rPr lang="en-US" dirty="0"/>
              <a:t> webinars focused on the use cases and impact of key features </a:t>
            </a:r>
          </a:p>
          <a:p>
            <a:pPr lvl="1">
              <a:lnSpc>
                <a:spcPct val="100000"/>
              </a:lnSpc>
              <a:spcBef>
                <a:spcPts val="1200"/>
              </a:spcBef>
              <a:spcAft>
                <a:spcPts val="600"/>
              </a:spcAft>
            </a:pPr>
            <a:r>
              <a:rPr lang="en-US" dirty="0"/>
              <a:t>The same webinars are presented at multiple times</a:t>
            </a:r>
          </a:p>
          <a:p>
            <a:pPr lvl="1">
              <a:lnSpc>
                <a:spcPct val="100000"/>
              </a:lnSpc>
              <a:spcBef>
                <a:spcPts val="1200"/>
              </a:spcBef>
              <a:spcAft>
                <a:spcPts val="600"/>
              </a:spcAft>
            </a:pPr>
            <a:r>
              <a:rPr lang="en-US" dirty="0"/>
              <a:t>One webinar per product will be recorded and available after the series via …</a:t>
            </a:r>
          </a:p>
          <a:p>
            <a:pPr marL="457200" lvl="1" indent="0">
              <a:lnSpc>
                <a:spcPct val="100000"/>
              </a:lnSpc>
              <a:spcBef>
                <a:spcPts val="1200"/>
              </a:spcBef>
              <a:spcAft>
                <a:spcPts val="600"/>
              </a:spcAft>
              <a:buNone/>
            </a:pPr>
            <a:r>
              <a:rPr lang="en-US" sz="2000" b="1" dirty="0">
                <a:solidFill>
                  <a:schemeClr val="accent1"/>
                </a:solidFill>
              </a:rPr>
              <a:t>		Help</a:t>
            </a:r>
            <a:r>
              <a:rPr lang="en-US" sz="2000" dirty="0"/>
              <a:t> </a:t>
            </a:r>
            <a:r>
              <a:rPr lang="en-US" sz="2000" dirty="0">
                <a:sym typeface="Wingdings" panose="05000000000000000000" pitchFamily="2" charset="2"/>
              </a:rPr>
              <a:t>&gt; </a:t>
            </a:r>
            <a:r>
              <a:rPr lang="en-US" sz="2000" b="1" dirty="0">
                <a:solidFill>
                  <a:schemeClr val="accent1"/>
                </a:solidFill>
                <a:sym typeface="Wingdings" panose="05000000000000000000" pitchFamily="2" charset="2"/>
              </a:rPr>
              <a:t>Release Notes</a:t>
            </a:r>
            <a:r>
              <a:rPr lang="en-US" sz="2000" dirty="0">
                <a:sym typeface="Wingdings" panose="05000000000000000000" pitchFamily="2" charset="2"/>
              </a:rPr>
              <a:t> &gt; </a:t>
            </a:r>
            <a:r>
              <a:rPr lang="en-US" sz="2000" b="1" dirty="0">
                <a:solidFill>
                  <a:schemeClr val="accent1"/>
                </a:solidFill>
                <a:sym typeface="Wingdings" panose="05000000000000000000" pitchFamily="2" charset="2"/>
              </a:rPr>
              <a:t>About the 19R3 Release</a:t>
            </a:r>
            <a:endParaRPr lang="en-US" sz="900" dirty="0"/>
          </a:p>
        </p:txBody>
      </p:sp>
      <p:sp>
        <p:nvSpPr>
          <p:cNvPr id="6" name="Content Placeholder 2"/>
          <p:cNvSpPr txBox="1">
            <a:spLocks/>
          </p:cNvSpPr>
          <p:nvPr/>
        </p:nvSpPr>
        <p:spPr>
          <a:xfrm>
            <a:off x="1966916" y="1404758"/>
            <a:ext cx="3404154" cy="3497442"/>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Clr>
                <a:srgbClr val="F89728"/>
              </a:buClr>
              <a:buFont typeface="Wingdings" pitchFamily="2" charset="2"/>
              <a:buChar char="§"/>
              <a:defRPr sz="2000" b="1" kern="1200">
                <a:solidFill>
                  <a:srgbClr val="595959"/>
                </a:solidFill>
                <a:latin typeface="Arial" pitchFamily="34" charset="0"/>
                <a:ea typeface="+mn-ea"/>
                <a:cs typeface="Arial" pitchFamily="34" charset="0"/>
              </a:defRPr>
            </a:lvl1pPr>
            <a:lvl2pPr marL="685800" indent="-228600" algn="l" defTabSz="914400" rtl="0" eaLnBrk="1" latinLnBrk="0" hangingPunct="1">
              <a:spcBef>
                <a:spcPts val="1200"/>
              </a:spcBef>
              <a:buClr>
                <a:srgbClr val="A6A6A6"/>
              </a:buClr>
              <a:buFont typeface="Wingdings" pitchFamily="2" charset="2"/>
              <a:buChar char="§"/>
              <a:defRPr sz="1600" kern="1200">
                <a:solidFill>
                  <a:srgbClr val="595959"/>
                </a:solidFill>
                <a:latin typeface="Arial" pitchFamily="34" charset="0"/>
                <a:ea typeface="+mn-ea"/>
                <a:cs typeface="Arial" pitchFamily="34" charset="0"/>
              </a:defRPr>
            </a:lvl2pPr>
            <a:lvl3pPr marL="1143000" indent="-228600" algn="l" defTabSz="914400" rtl="0" eaLnBrk="1" latinLnBrk="0" hangingPunct="1">
              <a:spcBef>
                <a:spcPts val="1200"/>
              </a:spcBef>
              <a:buClr>
                <a:srgbClr val="A6A6A6"/>
              </a:buClr>
              <a:buFont typeface="Arial" pitchFamily="34" charset="0"/>
              <a:buChar char="•"/>
              <a:defRPr sz="1600" kern="1200">
                <a:solidFill>
                  <a:srgbClr val="595959"/>
                </a:solidFill>
                <a:latin typeface="Arial" pitchFamily="34" charset="0"/>
                <a:ea typeface="+mn-ea"/>
                <a:cs typeface="Arial" pitchFamily="34" charset="0"/>
              </a:defRPr>
            </a:lvl3pPr>
            <a:lvl4pPr marL="1600200" indent="-228600" algn="l" defTabSz="914400" rtl="0" eaLnBrk="1" latinLnBrk="0" hangingPunct="1">
              <a:spcBef>
                <a:spcPts val="1200"/>
              </a:spcBef>
              <a:buClr>
                <a:srgbClr val="A6A6A6"/>
              </a:buClr>
              <a:buFont typeface="Arial" pitchFamily="34" charset="0"/>
              <a:buChar char="–"/>
              <a:defRPr sz="1400" kern="1200">
                <a:solidFill>
                  <a:srgbClr val="595959"/>
                </a:solidFill>
                <a:latin typeface="Arial" pitchFamily="34" charset="0"/>
                <a:ea typeface="+mn-ea"/>
                <a:cs typeface="Arial" pitchFamily="34" charset="0"/>
              </a:defRPr>
            </a:lvl4pPr>
            <a:lvl5pPr marL="2057400" indent="-228600" algn="l" defTabSz="914400" rtl="0" eaLnBrk="1" latinLnBrk="0" hangingPunct="1">
              <a:spcBef>
                <a:spcPct val="20000"/>
              </a:spcBef>
              <a:buClr>
                <a:srgbClr val="F89728"/>
              </a:buClr>
              <a:buFont typeface="Arial" pitchFamily="34" charset="0"/>
              <a:buChar char="»"/>
              <a:defRPr sz="2000" kern="120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00"/>
              </a:spcBef>
            </a:pPr>
            <a:endParaRPr lang="en-US" sz="800" dirty="0"/>
          </a:p>
        </p:txBody>
      </p:sp>
      <p:grpSp>
        <p:nvGrpSpPr>
          <p:cNvPr id="16" name="Group 15"/>
          <p:cNvGrpSpPr/>
          <p:nvPr/>
        </p:nvGrpSpPr>
        <p:grpSpPr>
          <a:xfrm>
            <a:off x="6158695" y="3411393"/>
            <a:ext cx="2201881" cy="569585"/>
            <a:chOff x="8603673" y="1983028"/>
            <a:chExt cx="2201881" cy="569585"/>
          </a:xfrm>
        </p:grpSpPr>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3490" t="1" b="-12303"/>
            <a:stretch/>
          </p:blipFill>
          <p:spPr>
            <a:xfrm>
              <a:off x="9088268" y="2107838"/>
              <a:ext cx="1717286" cy="44477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8603673" y="1983028"/>
              <a:ext cx="484595" cy="551895"/>
            </a:xfrm>
            <a:prstGeom prst="rect">
              <a:avLst/>
            </a:prstGeom>
          </p:spPr>
        </p:pic>
      </p:grpSp>
      <p:grpSp>
        <p:nvGrpSpPr>
          <p:cNvPr id="8" name="Group 7"/>
          <p:cNvGrpSpPr/>
          <p:nvPr/>
        </p:nvGrpSpPr>
        <p:grpSpPr>
          <a:xfrm>
            <a:off x="9006191" y="3406856"/>
            <a:ext cx="1960764" cy="592229"/>
            <a:chOff x="7235754" y="5809746"/>
            <a:chExt cx="1960764" cy="592229"/>
          </a:xfrm>
        </p:grpSpPr>
        <p:sp>
          <p:nvSpPr>
            <p:cNvPr id="7" name="TextBox 6"/>
            <p:cNvSpPr txBox="1"/>
            <p:nvPr/>
          </p:nvSpPr>
          <p:spPr>
            <a:xfrm>
              <a:off x="7628460" y="5863366"/>
              <a:ext cx="1568058" cy="538609"/>
            </a:xfrm>
            <a:prstGeom prst="rect">
              <a:avLst/>
            </a:prstGeom>
            <a:noFill/>
          </p:spPr>
          <p:txBody>
            <a:bodyPr wrap="none" rtlCol="0">
              <a:spAutoFit/>
            </a:bodyPr>
            <a:lstStyle/>
            <a:p>
              <a:r>
                <a:rPr lang="en-US" sz="2900" dirty="0">
                  <a:solidFill>
                    <a:srgbClr val="9A9A9A"/>
                  </a:solidFill>
                </a:rPr>
                <a:t>Platform</a:t>
              </a: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7235754" y="5809746"/>
              <a:ext cx="484595" cy="551895"/>
            </a:xfrm>
            <a:prstGeom prst="rect">
              <a:avLst/>
            </a:prstGeom>
          </p:spPr>
        </p:pic>
      </p:grpSp>
      <p:grpSp>
        <p:nvGrpSpPr>
          <p:cNvPr id="19" name="Group 18"/>
          <p:cNvGrpSpPr/>
          <p:nvPr/>
        </p:nvGrpSpPr>
        <p:grpSpPr>
          <a:xfrm>
            <a:off x="3323590" y="3413127"/>
            <a:ext cx="1655468" cy="565886"/>
            <a:chOff x="6326888" y="1983028"/>
            <a:chExt cx="1655468" cy="565886"/>
          </a:xfrm>
        </p:grpSpPr>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53374" b="-11985"/>
            <a:stretch/>
          </p:blipFill>
          <p:spPr>
            <a:xfrm>
              <a:off x="6811483" y="2107838"/>
              <a:ext cx="1170873" cy="441076"/>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6326888" y="1983028"/>
              <a:ext cx="484595" cy="551895"/>
            </a:xfrm>
            <a:prstGeom prst="rect">
              <a:avLst/>
            </a:prstGeom>
          </p:spPr>
        </p:pic>
      </p:grpSp>
      <p:grpSp>
        <p:nvGrpSpPr>
          <p:cNvPr id="72" name="Group 71"/>
          <p:cNvGrpSpPr/>
          <p:nvPr/>
        </p:nvGrpSpPr>
        <p:grpSpPr>
          <a:xfrm>
            <a:off x="481169" y="3412711"/>
            <a:ext cx="2748399" cy="2454689"/>
            <a:chOff x="405770" y="3054353"/>
            <a:chExt cx="2748399" cy="2454689"/>
          </a:xfrm>
        </p:grpSpPr>
        <p:grpSp>
          <p:nvGrpSpPr>
            <p:cNvPr id="73" name="Group 72"/>
            <p:cNvGrpSpPr/>
            <p:nvPr/>
          </p:nvGrpSpPr>
          <p:grpSpPr>
            <a:xfrm>
              <a:off x="405770" y="3054353"/>
              <a:ext cx="2748399" cy="2454689"/>
              <a:chOff x="728505" y="3054353"/>
              <a:chExt cx="2748399" cy="2454689"/>
            </a:xfrm>
          </p:grpSpPr>
          <p:sp>
            <p:nvSpPr>
              <p:cNvPr id="75" name="Round Single Corner Rectangle 43"/>
              <p:cNvSpPr>
                <a:spLocks/>
              </p:cNvSpPr>
              <p:nvPr/>
            </p:nvSpPr>
            <p:spPr>
              <a:xfrm flipH="1">
                <a:off x="749492" y="3063125"/>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grpSp>
            <p:nvGrpSpPr>
              <p:cNvPr id="76" name="Group 75"/>
              <p:cNvGrpSpPr/>
              <p:nvPr/>
            </p:nvGrpSpPr>
            <p:grpSpPr>
              <a:xfrm>
                <a:off x="728505" y="3054353"/>
                <a:ext cx="1595955" cy="551895"/>
                <a:chOff x="1426906" y="1983028"/>
                <a:chExt cx="1595955" cy="551895"/>
              </a:xfrm>
            </p:grpSpPr>
            <p:pic>
              <p:nvPicPr>
                <p:cNvPr id="77" name="Picture 76"/>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53858" t="1" b="6670"/>
                <a:stretch/>
              </p:blipFill>
              <p:spPr>
                <a:xfrm>
                  <a:off x="1891258" y="2107838"/>
                  <a:ext cx="1131603" cy="367601"/>
                </a:xfrm>
                <a:prstGeom prst="rect">
                  <a:avLst/>
                </a:prstGeom>
              </p:spPr>
            </p:pic>
            <p:pic>
              <p:nvPicPr>
                <p:cNvPr id="78" name="Picture 7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1426906" y="1983028"/>
                  <a:ext cx="484595" cy="551895"/>
                </a:xfrm>
                <a:prstGeom prst="rect">
                  <a:avLst/>
                </a:prstGeom>
              </p:spPr>
            </p:pic>
          </p:grpSp>
        </p:grpSp>
        <p:sp>
          <p:nvSpPr>
            <p:cNvPr id="74" name="TextBox 73"/>
            <p:cNvSpPr txBox="1"/>
            <p:nvPr/>
          </p:nvSpPr>
          <p:spPr>
            <a:xfrm>
              <a:off x="498345" y="3679227"/>
              <a:ext cx="2184188" cy="1077218"/>
            </a:xfrm>
            <a:prstGeom prst="rect">
              <a:avLst/>
            </a:prstGeom>
            <a:noFill/>
          </p:spPr>
          <p:txBody>
            <a:bodyPr wrap="none" rtlCol="0">
              <a:spAutoFit/>
            </a:bodyPr>
            <a:lstStyle/>
            <a:p>
              <a:pPr marL="285750" lvl="0" indent="-220663" fontAlgn="base">
                <a:buFont typeface="Arial" charset="0"/>
                <a:buChar char="•"/>
                <a:tabLst/>
              </a:pPr>
              <a:r>
                <a:rPr lang="en-US" sz="1600" dirty="0"/>
                <a:t>Oct 30 at 12 PM EDT</a:t>
              </a:r>
            </a:p>
            <a:p>
              <a:pPr marL="285750" lvl="0" indent="-220663" fontAlgn="base">
                <a:buFont typeface="Arial" charset="0"/>
                <a:buChar char="•"/>
                <a:tabLst/>
              </a:pPr>
              <a:r>
                <a:rPr lang="en-US" sz="1600" dirty="0"/>
                <a:t>Oct 31 at 3 PM EDT</a:t>
              </a:r>
            </a:p>
            <a:p>
              <a:pPr marL="285750" lvl="0" indent="-220663" fontAlgn="base">
                <a:buFont typeface="Arial" charset="0"/>
                <a:buChar char="•"/>
                <a:tabLst/>
              </a:pPr>
              <a:r>
                <a:rPr lang="en-US" sz="1600" dirty="0"/>
                <a:t>Nov 5 at 8 AM EDT</a:t>
              </a:r>
            </a:p>
            <a:p>
              <a:pPr marL="285750" lvl="0" indent="-220663" fontAlgn="base">
                <a:buFont typeface="Arial" charset="0"/>
                <a:buChar char="•"/>
                <a:tabLst/>
              </a:pPr>
              <a:r>
                <a:rPr lang="en-US" sz="1600" dirty="0"/>
                <a:t>Nov 6 at 9 AM EDT</a:t>
              </a:r>
            </a:p>
          </p:txBody>
        </p:sp>
      </p:grpSp>
      <p:sp>
        <p:nvSpPr>
          <p:cNvPr id="9" name="TextBox 8"/>
          <p:cNvSpPr txBox="1"/>
          <p:nvPr/>
        </p:nvSpPr>
        <p:spPr>
          <a:xfrm>
            <a:off x="9103299" y="4037585"/>
            <a:ext cx="2651046" cy="584775"/>
          </a:xfrm>
          <a:prstGeom prst="rect">
            <a:avLst/>
          </a:prstGeom>
          <a:noFill/>
        </p:spPr>
        <p:txBody>
          <a:bodyPr wrap="square" rtlCol="0">
            <a:spAutoFit/>
          </a:bodyPr>
          <a:lstStyle/>
          <a:p>
            <a:pPr marL="285750" lvl="0" indent="-220663" fontAlgn="base">
              <a:buFont typeface="Arial" charset="0"/>
              <a:buChar char="•"/>
              <a:tabLst/>
            </a:pPr>
            <a:r>
              <a:rPr lang="en-US" sz="1600" dirty="0"/>
              <a:t>Oct 31 at 12PM EDT</a:t>
            </a:r>
          </a:p>
          <a:p>
            <a:pPr marL="285750" lvl="0" indent="-220663" fontAlgn="base">
              <a:buFont typeface="Arial" charset="0"/>
              <a:buChar char="•"/>
              <a:tabLst/>
            </a:pPr>
            <a:r>
              <a:rPr lang="en-US" sz="1600" dirty="0"/>
              <a:t>Nov 5 at 9 AM EDT</a:t>
            </a:r>
          </a:p>
        </p:txBody>
      </p:sp>
      <p:sp>
        <p:nvSpPr>
          <p:cNvPr id="60" name="TextBox 59"/>
          <p:cNvSpPr txBox="1"/>
          <p:nvPr/>
        </p:nvSpPr>
        <p:spPr>
          <a:xfrm>
            <a:off x="3415336" y="4037585"/>
            <a:ext cx="2682469" cy="1077218"/>
          </a:xfrm>
          <a:prstGeom prst="rect">
            <a:avLst/>
          </a:prstGeom>
          <a:noFill/>
        </p:spPr>
        <p:txBody>
          <a:bodyPr wrap="square" rtlCol="0">
            <a:spAutoFit/>
          </a:bodyPr>
          <a:lstStyle/>
          <a:p>
            <a:pPr marL="285750" lvl="0" indent="-220663" fontAlgn="base">
              <a:buFont typeface="Arial" charset="0"/>
              <a:buChar char="•"/>
              <a:tabLst/>
            </a:pPr>
            <a:r>
              <a:rPr lang="en-US" sz="1600" dirty="0"/>
              <a:t>Oct 30 at 8 AM EDT</a:t>
            </a:r>
          </a:p>
          <a:p>
            <a:pPr marL="285750" lvl="0" indent="-220663" fontAlgn="base">
              <a:buFont typeface="Arial" charset="0"/>
              <a:buChar char="•"/>
              <a:tabLst/>
            </a:pPr>
            <a:r>
              <a:rPr lang="en-US" sz="1600" dirty="0"/>
              <a:t>Oct 31 at 9 AM EDT</a:t>
            </a:r>
          </a:p>
          <a:p>
            <a:pPr marL="285750" lvl="0" indent="-220663" fontAlgn="base">
              <a:buFont typeface="Arial" charset="0"/>
              <a:buChar char="•"/>
              <a:tabLst/>
            </a:pPr>
            <a:r>
              <a:rPr lang="en-US" sz="1600" dirty="0"/>
              <a:t>Nov 5 at 12 PM EDT</a:t>
            </a:r>
          </a:p>
          <a:p>
            <a:pPr marL="285750" lvl="0" indent="-220663" fontAlgn="base">
              <a:buFont typeface="Arial" charset="0"/>
              <a:buChar char="•"/>
              <a:tabLst/>
            </a:pPr>
            <a:r>
              <a:rPr lang="en-US" sz="1600" dirty="0"/>
              <a:t>Nov 6 at 3 PM EDT</a:t>
            </a:r>
          </a:p>
        </p:txBody>
      </p:sp>
      <p:sp>
        <p:nvSpPr>
          <p:cNvPr id="67" name="TextBox 66"/>
          <p:cNvSpPr txBox="1"/>
          <p:nvPr/>
        </p:nvSpPr>
        <p:spPr>
          <a:xfrm>
            <a:off x="6256928" y="4037585"/>
            <a:ext cx="2655824" cy="1077218"/>
          </a:xfrm>
          <a:prstGeom prst="rect">
            <a:avLst/>
          </a:prstGeom>
          <a:noFill/>
        </p:spPr>
        <p:txBody>
          <a:bodyPr wrap="square" rtlCol="0">
            <a:spAutoFit/>
          </a:bodyPr>
          <a:lstStyle/>
          <a:p>
            <a:pPr marL="285750" lvl="0" indent="-220663" fontAlgn="base">
              <a:buFont typeface="Arial" charset="0"/>
              <a:buChar char="•"/>
              <a:tabLst/>
            </a:pPr>
            <a:r>
              <a:rPr lang="en-US" sz="1600" dirty="0"/>
              <a:t>Oct 30 at 9 AM EDT</a:t>
            </a:r>
          </a:p>
          <a:p>
            <a:pPr marL="285750" lvl="0" indent="-220663" fontAlgn="base">
              <a:buFont typeface="Arial" charset="0"/>
              <a:buChar char="•"/>
              <a:tabLst/>
            </a:pPr>
            <a:r>
              <a:rPr lang="en-US" sz="1600" dirty="0"/>
              <a:t>Oct 31 at 8 AM EDT</a:t>
            </a:r>
          </a:p>
          <a:p>
            <a:pPr marL="285750" lvl="0" indent="-220663" fontAlgn="base">
              <a:buFont typeface="Arial" charset="0"/>
              <a:buChar char="•"/>
              <a:tabLst/>
            </a:pPr>
            <a:r>
              <a:rPr lang="en-US" sz="1600" dirty="0"/>
              <a:t>Nov 5 at 3 PM EDT</a:t>
            </a:r>
          </a:p>
          <a:p>
            <a:pPr marL="285750" lvl="0" indent="-220663" fontAlgn="base">
              <a:buFont typeface="Arial" charset="0"/>
              <a:buChar char="•"/>
              <a:tabLst/>
            </a:pPr>
            <a:r>
              <a:rPr lang="en-US" sz="1600" dirty="0"/>
              <a:t>Nov 6 at 3 PM EDT</a:t>
            </a:r>
          </a:p>
        </p:txBody>
      </p:sp>
      <p:sp>
        <p:nvSpPr>
          <p:cNvPr id="3" name="TextBox 2">
            <a:extLst>
              <a:ext uri="{FF2B5EF4-FFF2-40B4-BE49-F238E27FC236}">
                <a16:creationId xmlns:a16="http://schemas.microsoft.com/office/drawing/2014/main" id="{916AFAEF-2F9E-4F37-A974-7A3486BCF0E0}"/>
              </a:ext>
            </a:extLst>
          </p:cNvPr>
          <p:cNvSpPr txBox="1"/>
          <p:nvPr/>
        </p:nvSpPr>
        <p:spPr>
          <a:xfrm>
            <a:off x="619847" y="5502688"/>
            <a:ext cx="2492029"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0"/>
              </a:rPr>
              <a:t>go.veeva.com/19R3_clinical</a:t>
            </a:r>
            <a:endParaRPr lang="en-US" sz="1600" dirty="0"/>
          </a:p>
        </p:txBody>
      </p:sp>
      <p:sp>
        <p:nvSpPr>
          <p:cNvPr id="30" name="TextBox 29">
            <a:extLst>
              <a:ext uri="{FF2B5EF4-FFF2-40B4-BE49-F238E27FC236}">
                <a16:creationId xmlns:a16="http://schemas.microsoft.com/office/drawing/2014/main" id="{B4D70080-6CE2-49AF-BA5E-52EB560AC1B7}"/>
              </a:ext>
            </a:extLst>
          </p:cNvPr>
          <p:cNvSpPr txBox="1"/>
          <p:nvPr/>
        </p:nvSpPr>
        <p:spPr>
          <a:xfrm>
            <a:off x="3463148" y="5502688"/>
            <a:ext cx="2496966"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1"/>
              </a:rPr>
              <a:t>go.veeva.com/19R3_quality</a:t>
            </a:r>
            <a:endParaRPr lang="en-US" sz="1600" dirty="0"/>
          </a:p>
        </p:txBody>
      </p:sp>
      <p:sp>
        <p:nvSpPr>
          <p:cNvPr id="31" name="TextBox 30">
            <a:extLst>
              <a:ext uri="{FF2B5EF4-FFF2-40B4-BE49-F238E27FC236}">
                <a16:creationId xmlns:a16="http://schemas.microsoft.com/office/drawing/2014/main" id="{95776CE4-32A3-4F2B-8E08-58ED9F732F88}"/>
              </a:ext>
            </a:extLst>
          </p:cNvPr>
          <p:cNvSpPr txBox="1"/>
          <p:nvPr/>
        </p:nvSpPr>
        <p:spPr>
          <a:xfrm>
            <a:off x="6479025" y="5508956"/>
            <a:ext cx="2211631"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2"/>
              </a:rPr>
              <a:t>go.veeva.com/19R3_rim</a:t>
            </a:r>
            <a:endParaRPr lang="en-US" sz="1600" dirty="0"/>
          </a:p>
        </p:txBody>
      </p:sp>
      <p:sp>
        <p:nvSpPr>
          <p:cNvPr id="32" name="TextBox 31">
            <a:extLst>
              <a:ext uri="{FF2B5EF4-FFF2-40B4-BE49-F238E27FC236}">
                <a16:creationId xmlns:a16="http://schemas.microsoft.com/office/drawing/2014/main" id="{9FBB0C3F-BCC0-45BD-916D-82E5EBF9FBB4}"/>
              </a:ext>
            </a:extLst>
          </p:cNvPr>
          <p:cNvSpPr txBox="1"/>
          <p:nvPr/>
        </p:nvSpPr>
        <p:spPr>
          <a:xfrm>
            <a:off x="9065116" y="5499691"/>
            <a:ext cx="2651046"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3"/>
              </a:rPr>
              <a:t>go.veeva.com/19R3_platform</a:t>
            </a:r>
            <a:endParaRPr lang="en-US" sz="1600" dirty="0"/>
          </a:p>
        </p:txBody>
      </p:sp>
    </p:spTree>
    <p:extLst>
      <p:ext uri="{BB962C8B-B14F-4D97-AF65-F5344CB8AC3E}">
        <p14:creationId xmlns:p14="http://schemas.microsoft.com/office/powerpoint/2010/main" val="279176672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Announcements</a:t>
            </a:r>
          </a:p>
        </p:txBody>
      </p:sp>
      <p:sp>
        <p:nvSpPr>
          <p:cNvPr id="5" name="Subtitle 4">
            <a:extLst>
              <a:ext uri="{FF2B5EF4-FFF2-40B4-BE49-F238E27FC236}">
                <a16:creationId xmlns:a16="http://schemas.microsoft.com/office/drawing/2014/main" id="{5BC3F72A-38F6-AD49-AEB2-ED84375983E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64289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FEC57A-246C-144A-8ABB-55CDAE518D20}"/>
              </a:ext>
            </a:extLst>
          </p:cNvPr>
          <p:cNvPicPr>
            <a:picLocks noChangeAspect="1"/>
          </p:cNvPicPr>
          <p:nvPr/>
        </p:nvPicPr>
        <p:blipFill>
          <a:blip r:embed="rId2"/>
          <a:stretch>
            <a:fillRect/>
          </a:stretch>
        </p:blipFill>
        <p:spPr>
          <a:xfrm>
            <a:off x="4459128" y="4978717"/>
            <a:ext cx="6064765" cy="1422083"/>
          </a:xfrm>
          <a:prstGeom prst="rect">
            <a:avLst/>
          </a:prstGeom>
        </p:spPr>
      </p:pic>
      <p:sp>
        <p:nvSpPr>
          <p:cNvPr id="2" name="Title 1">
            <a:extLst>
              <a:ext uri="{FF2B5EF4-FFF2-40B4-BE49-F238E27FC236}">
                <a16:creationId xmlns:a16="http://schemas.microsoft.com/office/drawing/2014/main" id="{C881DAE7-B677-4AB2-BD7D-3CAF2ADC99E0}"/>
              </a:ext>
            </a:extLst>
          </p:cNvPr>
          <p:cNvSpPr>
            <a:spLocks noGrp="1"/>
          </p:cNvSpPr>
          <p:nvPr>
            <p:ph type="title"/>
          </p:nvPr>
        </p:nvSpPr>
        <p:spPr>
          <a:xfrm>
            <a:off x="1" y="96275"/>
            <a:ext cx="12192000" cy="1101213"/>
          </a:xfrm>
        </p:spPr>
        <p:txBody>
          <a:bodyPr/>
          <a:lstStyle/>
          <a:p>
            <a:r>
              <a:rPr lang="en-US" dirty="0"/>
              <a:t>Notification Emails from Veeva</a:t>
            </a:r>
          </a:p>
        </p:txBody>
      </p:sp>
      <p:sp>
        <p:nvSpPr>
          <p:cNvPr id="3" name="Content Placeholder 2">
            <a:extLst>
              <a:ext uri="{FF2B5EF4-FFF2-40B4-BE49-F238E27FC236}">
                <a16:creationId xmlns:a16="http://schemas.microsoft.com/office/drawing/2014/main" id="{F1750E1F-6474-492A-BDDB-941AC0BEF57A}"/>
              </a:ext>
            </a:extLst>
          </p:cNvPr>
          <p:cNvSpPr>
            <a:spLocks noGrp="1"/>
          </p:cNvSpPr>
          <p:nvPr>
            <p:ph idx="1"/>
          </p:nvPr>
        </p:nvSpPr>
        <p:spPr>
          <a:xfrm>
            <a:off x="826624" y="1253691"/>
            <a:ext cx="10538752" cy="474876"/>
          </a:xfrm>
        </p:spPr>
        <p:txBody>
          <a:bodyPr>
            <a:normAutofit/>
          </a:bodyPr>
          <a:lstStyle/>
          <a:p>
            <a:pPr>
              <a:spcAft>
                <a:spcPts val="1200"/>
              </a:spcAft>
            </a:pPr>
            <a:r>
              <a:rPr lang="en-US" dirty="0"/>
              <a:t>Opt-in to </a:t>
            </a:r>
            <a:r>
              <a:rPr lang="en-US" b="1" dirty="0"/>
              <a:t>Product Announcements </a:t>
            </a:r>
            <a:r>
              <a:rPr lang="en-US" dirty="0"/>
              <a:t>in User Profile to be contacted about:</a:t>
            </a:r>
          </a:p>
        </p:txBody>
      </p:sp>
      <p:pic>
        <p:nvPicPr>
          <p:cNvPr id="5" name="Picture 4">
            <a:extLst>
              <a:ext uri="{FF2B5EF4-FFF2-40B4-BE49-F238E27FC236}">
                <a16:creationId xmlns:a16="http://schemas.microsoft.com/office/drawing/2014/main" id="{8C607C8B-BC29-4EAF-9478-165776D2F185}"/>
              </a:ext>
            </a:extLst>
          </p:cNvPr>
          <p:cNvPicPr>
            <a:picLocks noChangeAspect="1"/>
          </p:cNvPicPr>
          <p:nvPr/>
        </p:nvPicPr>
        <p:blipFill rotWithShape="1">
          <a:blip r:embed="rId3"/>
          <a:srcRect l="3541" r="5956" b="9432"/>
          <a:stretch/>
        </p:blipFill>
        <p:spPr>
          <a:xfrm>
            <a:off x="2827539" y="4843821"/>
            <a:ext cx="1529661" cy="1465654"/>
          </a:xfrm>
          <a:prstGeom prst="rect">
            <a:avLst/>
          </a:prstGeom>
          <a:ln>
            <a:solidFill>
              <a:schemeClr val="tx1"/>
            </a:solidFill>
          </a:ln>
        </p:spPr>
      </p:pic>
      <p:sp>
        <p:nvSpPr>
          <p:cNvPr id="9" name="Content Placeholder 2">
            <a:extLst>
              <a:ext uri="{FF2B5EF4-FFF2-40B4-BE49-F238E27FC236}">
                <a16:creationId xmlns:a16="http://schemas.microsoft.com/office/drawing/2014/main" id="{A1A5708C-0880-48F1-8FF9-F4F779920424}"/>
              </a:ext>
            </a:extLst>
          </p:cNvPr>
          <p:cNvSpPr txBox="1">
            <a:spLocks/>
          </p:cNvSpPr>
          <p:nvPr/>
        </p:nvSpPr>
        <p:spPr>
          <a:xfrm>
            <a:off x="5638800" y="1752600"/>
            <a:ext cx="5910095"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Pre-release and validation document availability</a:t>
            </a:r>
          </a:p>
          <a:p>
            <a:pPr marL="350838" lvl="1"/>
            <a:r>
              <a:rPr lang="en-US" sz="2000" dirty="0"/>
              <a:t>Go-live &amp; key date reminders</a:t>
            </a:r>
          </a:p>
        </p:txBody>
      </p:sp>
      <p:sp>
        <p:nvSpPr>
          <p:cNvPr id="10" name="Content Placeholder 2">
            <a:extLst>
              <a:ext uri="{FF2B5EF4-FFF2-40B4-BE49-F238E27FC236}">
                <a16:creationId xmlns:a16="http://schemas.microsoft.com/office/drawing/2014/main" id="{C6AC29F6-663D-4962-A35B-4F3A3CB0BEFB}"/>
              </a:ext>
            </a:extLst>
          </p:cNvPr>
          <p:cNvSpPr txBox="1">
            <a:spLocks/>
          </p:cNvSpPr>
          <p:nvPr/>
        </p:nvSpPr>
        <p:spPr>
          <a:xfrm>
            <a:off x="1090788" y="1752600"/>
            <a:ext cx="4202576"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Initial release announcement (RIA)</a:t>
            </a:r>
          </a:p>
          <a:p>
            <a:pPr marL="350838" lvl="1"/>
            <a:r>
              <a:rPr lang="en-US" sz="2000" dirty="0"/>
              <a:t>Release webinar invites</a:t>
            </a:r>
          </a:p>
        </p:txBody>
      </p:sp>
      <p:sp>
        <p:nvSpPr>
          <p:cNvPr id="12" name="Arrow: Right 11">
            <a:extLst>
              <a:ext uri="{FF2B5EF4-FFF2-40B4-BE49-F238E27FC236}">
                <a16:creationId xmlns:a16="http://schemas.microsoft.com/office/drawing/2014/main" id="{B242E360-5795-42C4-8FE7-83BEC27B4606}"/>
              </a:ext>
            </a:extLst>
          </p:cNvPr>
          <p:cNvSpPr/>
          <p:nvPr/>
        </p:nvSpPr>
        <p:spPr>
          <a:xfrm>
            <a:off x="4419600" y="5675772"/>
            <a:ext cx="607685" cy="282997"/>
          </a:xfrm>
          <a:prstGeom prst="rightArrow">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3460BD95-905A-6B40-A981-0ADEF0E47430}"/>
              </a:ext>
            </a:extLst>
          </p:cNvPr>
          <p:cNvSpPr txBox="1">
            <a:spLocks/>
          </p:cNvSpPr>
          <p:nvPr/>
        </p:nvSpPr>
        <p:spPr>
          <a:xfrm>
            <a:off x="860491" y="2930142"/>
            <a:ext cx="10538752" cy="474876"/>
          </a:xfrm>
          <a:prstGeom prst="rect">
            <a:avLst/>
          </a:prstGeom>
        </p:spPr>
        <p:txBody>
          <a:bodyPr vert="horz" wrap="square" lIns="91440" tIns="45720" rIns="91440" bIns="45720" rtlCol="0">
            <a:norm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Opt-in to </a:t>
            </a:r>
            <a:r>
              <a:rPr lang="en-US" b="1" dirty="0"/>
              <a:t>Service Availability </a:t>
            </a:r>
            <a:r>
              <a:rPr lang="en-US" dirty="0"/>
              <a:t>notifications in User Profile to be contacted about:</a:t>
            </a:r>
          </a:p>
        </p:txBody>
      </p:sp>
      <p:sp>
        <p:nvSpPr>
          <p:cNvPr id="14" name="Content Placeholder 2">
            <a:extLst>
              <a:ext uri="{FF2B5EF4-FFF2-40B4-BE49-F238E27FC236}">
                <a16:creationId xmlns:a16="http://schemas.microsoft.com/office/drawing/2014/main" id="{3B27B70B-68A3-8946-B958-CCB57E3265BA}"/>
              </a:ext>
            </a:extLst>
          </p:cNvPr>
          <p:cNvSpPr txBox="1">
            <a:spLocks/>
          </p:cNvSpPr>
          <p:nvPr/>
        </p:nvSpPr>
        <p:spPr>
          <a:xfrm>
            <a:off x="1090788" y="3371219"/>
            <a:ext cx="4202576"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Planned system maintenance</a:t>
            </a:r>
          </a:p>
          <a:p>
            <a:pPr marL="350838" lvl="1"/>
            <a:r>
              <a:rPr lang="en-US" sz="2000" dirty="0"/>
              <a:t>Service disruptions</a:t>
            </a:r>
          </a:p>
        </p:txBody>
      </p:sp>
    </p:spTree>
    <p:extLst>
      <p:ext uri="{BB962C8B-B14F-4D97-AF65-F5344CB8AC3E}">
        <p14:creationId xmlns:p14="http://schemas.microsoft.com/office/powerpoint/2010/main" val="60646801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6F2B87-9957-F142-A488-D9E69811D6D3}"/>
              </a:ext>
            </a:extLst>
          </p:cNvPr>
          <p:cNvSpPr>
            <a:spLocks noGrp="1"/>
          </p:cNvSpPr>
          <p:nvPr>
            <p:ph type="title"/>
          </p:nvPr>
        </p:nvSpPr>
        <p:spPr>
          <a:xfrm>
            <a:off x="276303" y="96275"/>
            <a:ext cx="11610897" cy="1101213"/>
          </a:xfrm>
        </p:spPr>
        <p:txBody>
          <a:bodyPr/>
          <a:lstStyle/>
          <a:p>
            <a:r>
              <a:rPr lang="en-US" dirty="0"/>
              <a:t>Internet Explorer™ 11 on Windows™ 7</a:t>
            </a:r>
          </a:p>
        </p:txBody>
      </p:sp>
      <p:sp>
        <p:nvSpPr>
          <p:cNvPr id="4" name="Content Placeholder 3">
            <a:extLst>
              <a:ext uri="{FF2B5EF4-FFF2-40B4-BE49-F238E27FC236}">
                <a16:creationId xmlns:a16="http://schemas.microsoft.com/office/drawing/2014/main" id="{68464039-0F42-9E4C-A6ED-52190913C223}"/>
              </a:ext>
            </a:extLst>
          </p:cNvPr>
          <p:cNvSpPr>
            <a:spLocks noGrp="1"/>
          </p:cNvSpPr>
          <p:nvPr>
            <p:ph idx="1"/>
          </p:nvPr>
        </p:nvSpPr>
        <p:spPr>
          <a:xfrm>
            <a:off x="826624" y="1066800"/>
            <a:ext cx="10374776" cy="5410200"/>
          </a:xfrm>
        </p:spPr>
        <p:txBody>
          <a:bodyPr/>
          <a:lstStyle/>
          <a:p>
            <a:pPr fontAlgn="base">
              <a:lnSpc>
                <a:spcPct val="100000"/>
              </a:lnSpc>
            </a:pPr>
            <a:r>
              <a:rPr lang="en-US" dirty="0"/>
              <a:t>In January 2020, Veeva will no longer support the </a:t>
            </a:r>
            <a:r>
              <a:rPr lang="en-US" b="1" dirty="0"/>
              <a:t>combination</a:t>
            </a:r>
            <a:r>
              <a:rPr lang="en-US" dirty="0"/>
              <a:t> of</a:t>
            </a:r>
            <a:br>
              <a:rPr lang="en-US" dirty="0"/>
            </a:br>
            <a:r>
              <a:rPr lang="en-US" dirty="0"/>
              <a:t>Internet Explorer™ 11 on Windows™ 7</a:t>
            </a:r>
          </a:p>
          <a:p>
            <a:pPr lvl="1" fontAlgn="base">
              <a:lnSpc>
                <a:spcPct val="100000"/>
              </a:lnSpc>
            </a:pPr>
            <a:r>
              <a:rPr lang="en-US" dirty="0"/>
              <a:t>Internet Explorer™ 11 is still a supported browser on other operating systems</a:t>
            </a:r>
          </a:p>
          <a:p>
            <a:pPr fontAlgn="base">
              <a:lnSpc>
                <a:spcPct val="100000"/>
              </a:lnSpc>
            </a:pPr>
            <a:r>
              <a:rPr lang="en-US" dirty="0"/>
              <a:t>We encourage all Veeva customers to upgrade to a newer browser</a:t>
            </a:r>
          </a:p>
          <a:p>
            <a:pPr fontAlgn="base">
              <a:lnSpc>
                <a:spcPct val="100000"/>
              </a:lnSpc>
            </a:pPr>
            <a:r>
              <a:rPr lang="en-US" dirty="0"/>
              <a:t>Learn more about </a:t>
            </a:r>
            <a:r>
              <a:rPr lang="en-US" dirty="0">
                <a:hlinkClick r:id="rId2"/>
              </a:rPr>
              <a:t>supported browsers for Vault</a:t>
            </a:r>
            <a:endParaRPr lang="en-US" dirty="0"/>
          </a:p>
          <a:p>
            <a:endParaRPr lang="en-US" dirty="0"/>
          </a:p>
        </p:txBody>
      </p:sp>
    </p:spTree>
    <p:extLst>
      <p:ext uri="{BB962C8B-B14F-4D97-AF65-F5344CB8AC3E}">
        <p14:creationId xmlns:p14="http://schemas.microsoft.com/office/powerpoint/2010/main" val="323395833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DAE7-B677-4AB2-BD7D-3CAF2ADC99E0}"/>
              </a:ext>
            </a:extLst>
          </p:cNvPr>
          <p:cNvSpPr>
            <a:spLocks noGrp="1"/>
          </p:cNvSpPr>
          <p:nvPr>
            <p:ph type="title"/>
          </p:nvPr>
        </p:nvSpPr>
        <p:spPr>
          <a:xfrm>
            <a:off x="1" y="96275"/>
            <a:ext cx="12192000" cy="1101213"/>
          </a:xfrm>
        </p:spPr>
        <p:txBody>
          <a:bodyPr/>
          <a:lstStyle/>
          <a:p>
            <a:r>
              <a:rPr lang="en-US" dirty="0"/>
              <a:t>Coming in 2020</a:t>
            </a:r>
            <a:r>
              <a:rPr lang="en-US" b="1" dirty="0"/>
              <a:t>: Create Button Unification</a:t>
            </a:r>
          </a:p>
        </p:txBody>
      </p:sp>
      <p:sp>
        <p:nvSpPr>
          <p:cNvPr id="3" name="Content Placeholder 2">
            <a:extLst>
              <a:ext uri="{FF2B5EF4-FFF2-40B4-BE49-F238E27FC236}">
                <a16:creationId xmlns:a16="http://schemas.microsoft.com/office/drawing/2014/main" id="{F1750E1F-6474-492A-BDDB-941AC0BEF57A}"/>
              </a:ext>
            </a:extLst>
          </p:cNvPr>
          <p:cNvSpPr>
            <a:spLocks noGrp="1"/>
          </p:cNvSpPr>
          <p:nvPr>
            <p:ph idx="1"/>
          </p:nvPr>
        </p:nvSpPr>
        <p:spPr>
          <a:xfrm>
            <a:off x="809690" y="1169680"/>
            <a:ext cx="10589553" cy="593480"/>
          </a:xfrm>
        </p:spPr>
        <p:txBody>
          <a:bodyPr>
            <a:normAutofit lnSpcReduction="10000"/>
          </a:bodyPr>
          <a:lstStyle/>
          <a:p>
            <a:pPr>
              <a:spcAft>
                <a:spcPts val="1200"/>
              </a:spcAft>
            </a:pPr>
            <a:r>
              <a:rPr lang="en-US" sz="2200" dirty="0"/>
              <a:t>In early 2020, we will unify Vault Create buttons and use the Global Create button across document, object, report, and custom tabs.</a:t>
            </a:r>
          </a:p>
        </p:txBody>
      </p:sp>
      <p:sp>
        <p:nvSpPr>
          <p:cNvPr id="9" name="Content Placeholder 2">
            <a:extLst>
              <a:ext uri="{FF2B5EF4-FFF2-40B4-BE49-F238E27FC236}">
                <a16:creationId xmlns:a16="http://schemas.microsoft.com/office/drawing/2014/main" id="{A1A5708C-0880-48F1-8FF9-F4F779920424}"/>
              </a:ext>
            </a:extLst>
          </p:cNvPr>
          <p:cNvSpPr txBox="1">
            <a:spLocks/>
          </p:cNvSpPr>
          <p:nvPr/>
        </p:nvSpPr>
        <p:spPr>
          <a:xfrm>
            <a:off x="5943600" y="1869170"/>
            <a:ext cx="5681495" cy="105854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100" dirty="0"/>
              <a:t>Merges document create actions – i.e. Create from Template, Create Binder, and Upload Document etc. under one option</a:t>
            </a:r>
          </a:p>
          <a:p>
            <a:pPr marL="350838" lvl="1"/>
            <a:r>
              <a:rPr lang="en-US" sz="2000" dirty="0"/>
              <a:t>Removes the inline Create button from Object </a:t>
            </a:r>
            <a:r>
              <a:rPr lang="en-US" sz="2000" dirty="0">
                <a:solidFill>
                  <a:schemeClr val="tx1"/>
                </a:solidFill>
              </a:rPr>
              <a:t>Tabs</a:t>
            </a:r>
            <a:r>
              <a:rPr lang="en-US" sz="2000" dirty="0"/>
              <a:t> and Reports </a:t>
            </a:r>
          </a:p>
        </p:txBody>
      </p:sp>
      <p:sp>
        <p:nvSpPr>
          <p:cNvPr id="10" name="Content Placeholder 2">
            <a:extLst>
              <a:ext uri="{FF2B5EF4-FFF2-40B4-BE49-F238E27FC236}">
                <a16:creationId xmlns:a16="http://schemas.microsoft.com/office/drawing/2014/main" id="{C6AC29F6-663D-4962-A35B-4F3A3CB0BEFB}"/>
              </a:ext>
            </a:extLst>
          </p:cNvPr>
          <p:cNvSpPr txBox="1">
            <a:spLocks/>
          </p:cNvSpPr>
          <p:nvPr/>
        </p:nvSpPr>
        <p:spPr>
          <a:xfrm>
            <a:off x="860491" y="1888914"/>
            <a:ext cx="4648200" cy="114403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100" dirty="0"/>
              <a:t>The ‘Global Create’ button will be contextual – i.e. dynamic based on the context of the action</a:t>
            </a:r>
          </a:p>
          <a:p>
            <a:pPr marL="350838" lvl="1"/>
            <a:r>
              <a:rPr lang="en-US" sz="2000" dirty="0"/>
              <a:t> Introduces ‘Most Recent’ create action options</a:t>
            </a:r>
          </a:p>
        </p:txBody>
      </p:sp>
      <p:sp>
        <p:nvSpPr>
          <p:cNvPr id="13" name="Content Placeholder 2">
            <a:extLst>
              <a:ext uri="{FF2B5EF4-FFF2-40B4-BE49-F238E27FC236}">
                <a16:creationId xmlns:a16="http://schemas.microsoft.com/office/drawing/2014/main" id="{3460BD95-905A-6B40-A981-0ADEF0E47430}"/>
              </a:ext>
            </a:extLst>
          </p:cNvPr>
          <p:cNvSpPr txBox="1">
            <a:spLocks/>
          </p:cNvSpPr>
          <p:nvPr/>
        </p:nvSpPr>
        <p:spPr>
          <a:xfrm>
            <a:off x="860491" y="2930142"/>
            <a:ext cx="10538752" cy="474876"/>
          </a:xfrm>
          <a:prstGeom prst="rect">
            <a:avLst/>
          </a:prstGeom>
        </p:spPr>
        <p:txBody>
          <a:bodyPr vert="horz" wrap="square" lIns="91440" tIns="45720" rIns="91440" bIns="45720" rtlCol="0">
            <a:norm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The Unified Global Create button will be designated as ‘Auto-on’</a:t>
            </a:r>
          </a:p>
        </p:txBody>
      </p:sp>
      <p:sp>
        <p:nvSpPr>
          <p:cNvPr id="14" name="Content Placeholder 2">
            <a:extLst>
              <a:ext uri="{FF2B5EF4-FFF2-40B4-BE49-F238E27FC236}">
                <a16:creationId xmlns:a16="http://schemas.microsoft.com/office/drawing/2014/main" id="{3B27B70B-68A3-8946-B958-CCB57E3265BA}"/>
              </a:ext>
            </a:extLst>
          </p:cNvPr>
          <p:cNvSpPr txBox="1">
            <a:spLocks/>
          </p:cNvSpPr>
          <p:nvPr/>
        </p:nvSpPr>
        <p:spPr>
          <a:xfrm>
            <a:off x="1090788" y="3371219"/>
            <a:ext cx="4548012"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No action required for 19R3</a:t>
            </a:r>
          </a:p>
          <a:p>
            <a:pPr marL="350838" lvl="1"/>
            <a:r>
              <a:rPr lang="en-US" sz="2000" dirty="0"/>
              <a:t>Planned for </a:t>
            </a:r>
            <a:r>
              <a:rPr lang="en-US" sz="2000" dirty="0">
                <a:solidFill>
                  <a:schemeClr val="tx1"/>
                </a:solidFill>
              </a:rPr>
              <a:t>20R1</a:t>
            </a:r>
          </a:p>
        </p:txBody>
      </p:sp>
      <p:pic>
        <p:nvPicPr>
          <p:cNvPr id="5" name="Picture 4">
            <a:extLst>
              <a:ext uri="{FF2B5EF4-FFF2-40B4-BE49-F238E27FC236}">
                <a16:creationId xmlns:a16="http://schemas.microsoft.com/office/drawing/2014/main" id="{E0289A60-FAD2-274C-8912-8988550EAAC6}"/>
              </a:ext>
            </a:extLst>
          </p:cNvPr>
          <p:cNvPicPr>
            <a:picLocks noChangeAspect="1"/>
          </p:cNvPicPr>
          <p:nvPr/>
        </p:nvPicPr>
        <p:blipFill>
          <a:blip r:embed="rId3"/>
          <a:stretch>
            <a:fillRect/>
          </a:stretch>
        </p:blipFill>
        <p:spPr>
          <a:xfrm>
            <a:off x="1371600" y="4380220"/>
            <a:ext cx="9742804" cy="1791980"/>
          </a:xfrm>
          <a:prstGeom prst="rect">
            <a:avLst/>
          </a:prstGeom>
          <a:ln>
            <a:solidFill>
              <a:schemeClr val="tx1"/>
            </a:solidFill>
          </a:ln>
        </p:spPr>
      </p:pic>
    </p:spTree>
    <p:extLst>
      <p:ext uri="{BB962C8B-B14F-4D97-AF65-F5344CB8AC3E}">
        <p14:creationId xmlns:p14="http://schemas.microsoft.com/office/powerpoint/2010/main" val="235130369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96365" y="5202523"/>
            <a:ext cx="6003079" cy="461665"/>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18 – 20 May 2020 | Barcelona, Spain</a:t>
            </a:r>
          </a:p>
        </p:txBody>
      </p:sp>
      <p:sp>
        <p:nvSpPr>
          <p:cNvPr id="2" name="TextBox 1">
            <a:extLst>
              <a:ext uri="{FF2B5EF4-FFF2-40B4-BE49-F238E27FC236}">
                <a16:creationId xmlns:a16="http://schemas.microsoft.com/office/drawing/2014/main" id="{ECB44355-AE11-5C4A-B804-098B4D5CC5F3}"/>
              </a:ext>
            </a:extLst>
          </p:cNvPr>
          <p:cNvSpPr txBox="1"/>
          <p:nvPr/>
        </p:nvSpPr>
        <p:spPr>
          <a:xfrm>
            <a:off x="7992173" y="118114"/>
            <a:ext cx="1687131" cy="760813"/>
          </a:xfrm>
          <a:prstGeom prst="ellipse">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b="1" dirty="0">
                <a:solidFill>
                  <a:srgbClr val="FF9E16"/>
                </a:solidFill>
              </a:rPr>
              <a:t>Register Now</a:t>
            </a:r>
          </a:p>
        </p:txBody>
      </p:sp>
      <p:sp>
        <p:nvSpPr>
          <p:cNvPr id="3" name="TextBox 2">
            <a:extLst>
              <a:ext uri="{FF2B5EF4-FFF2-40B4-BE49-F238E27FC236}">
                <a16:creationId xmlns:a16="http://schemas.microsoft.com/office/drawing/2014/main" id="{4A395595-5638-2446-A1A8-9175D5213862}"/>
              </a:ext>
            </a:extLst>
          </p:cNvPr>
          <p:cNvSpPr txBox="1"/>
          <p:nvPr/>
        </p:nvSpPr>
        <p:spPr>
          <a:xfrm>
            <a:off x="1176082" y="839689"/>
            <a:ext cx="1323278" cy="597087"/>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4000" b="1" dirty="0">
                <a:solidFill>
                  <a:schemeClr val="bg1"/>
                </a:solidFill>
              </a:rPr>
              <a:t>700+</a:t>
            </a:r>
          </a:p>
        </p:txBody>
      </p:sp>
      <p:sp>
        <p:nvSpPr>
          <p:cNvPr id="8" name="TextBox 7">
            <a:extLst>
              <a:ext uri="{FF2B5EF4-FFF2-40B4-BE49-F238E27FC236}">
                <a16:creationId xmlns:a16="http://schemas.microsoft.com/office/drawing/2014/main" id="{2B74192D-C0A3-4F4D-A454-4CBD0E419651}"/>
              </a:ext>
            </a:extLst>
          </p:cNvPr>
          <p:cNvSpPr txBox="1"/>
          <p:nvPr/>
        </p:nvSpPr>
        <p:spPr>
          <a:xfrm>
            <a:off x="1176082" y="1249413"/>
            <a:ext cx="1323278" cy="523220"/>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attendees from life sciences</a:t>
            </a:r>
          </a:p>
        </p:txBody>
      </p:sp>
      <p:sp>
        <p:nvSpPr>
          <p:cNvPr id="9" name="TextBox 8">
            <a:extLst>
              <a:ext uri="{FF2B5EF4-FFF2-40B4-BE49-F238E27FC236}">
                <a16:creationId xmlns:a16="http://schemas.microsoft.com/office/drawing/2014/main" id="{DCB44D94-ED16-F941-85A5-DA0A346648FA}"/>
              </a:ext>
            </a:extLst>
          </p:cNvPr>
          <p:cNvSpPr txBox="1"/>
          <p:nvPr/>
        </p:nvSpPr>
        <p:spPr>
          <a:xfrm>
            <a:off x="9723189" y="878927"/>
            <a:ext cx="1323278" cy="597087"/>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4000" b="1" dirty="0">
                <a:solidFill>
                  <a:schemeClr val="bg1"/>
                </a:solidFill>
              </a:rPr>
              <a:t>140+</a:t>
            </a:r>
          </a:p>
        </p:txBody>
      </p:sp>
      <p:sp>
        <p:nvSpPr>
          <p:cNvPr id="10" name="TextBox 9">
            <a:extLst>
              <a:ext uri="{FF2B5EF4-FFF2-40B4-BE49-F238E27FC236}">
                <a16:creationId xmlns:a16="http://schemas.microsoft.com/office/drawing/2014/main" id="{831ADB6B-E8EE-C641-879C-D68D8D0DD6ED}"/>
              </a:ext>
            </a:extLst>
          </p:cNvPr>
          <p:cNvSpPr txBox="1"/>
          <p:nvPr/>
        </p:nvSpPr>
        <p:spPr>
          <a:xfrm>
            <a:off x="9723189" y="1288651"/>
            <a:ext cx="1323278" cy="523220"/>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life science companies</a:t>
            </a:r>
          </a:p>
        </p:txBody>
      </p:sp>
      <p:sp>
        <p:nvSpPr>
          <p:cNvPr id="11" name="TextBox 10">
            <a:extLst>
              <a:ext uri="{FF2B5EF4-FFF2-40B4-BE49-F238E27FC236}">
                <a16:creationId xmlns:a16="http://schemas.microsoft.com/office/drawing/2014/main" id="{2E56FA83-B0EB-DA4A-B791-ABA37C9559A3}"/>
              </a:ext>
            </a:extLst>
          </p:cNvPr>
          <p:cNvSpPr txBox="1"/>
          <p:nvPr/>
        </p:nvSpPr>
        <p:spPr>
          <a:xfrm>
            <a:off x="806162" y="2643281"/>
            <a:ext cx="1613547" cy="523220"/>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Join our European R&amp;D Community</a:t>
            </a:r>
          </a:p>
        </p:txBody>
      </p:sp>
      <p:sp>
        <p:nvSpPr>
          <p:cNvPr id="12" name="TextBox 11">
            <a:extLst>
              <a:ext uri="{FF2B5EF4-FFF2-40B4-BE49-F238E27FC236}">
                <a16:creationId xmlns:a16="http://schemas.microsoft.com/office/drawing/2014/main" id="{78CF21E9-1AC8-EC4E-9A3B-E1769506639D}"/>
              </a:ext>
            </a:extLst>
          </p:cNvPr>
          <p:cNvSpPr txBox="1"/>
          <p:nvPr/>
        </p:nvSpPr>
        <p:spPr>
          <a:xfrm>
            <a:off x="2499360" y="4046013"/>
            <a:ext cx="1774902" cy="523220"/>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Develop New Industry Partnerships</a:t>
            </a:r>
          </a:p>
        </p:txBody>
      </p:sp>
      <p:sp>
        <p:nvSpPr>
          <p:cNvPr id="13" name="TextBox 12">
            <a:extLst>
              <a:ext uri="{FF2B5EF4-FFF2-40B4-BE49-F238E27FC236}">
                <a16:creationId xmlns:a16="http://schemas.microsoft.com/office/drawing/2014/main" id="{B7DD4C7C-9F95-CC48-90C8-F92C0BF47A12}"/>
              </a:ext>
            </a:extLst>
          </p:cNvPr>
          <p:cNvSpPr txBox="1"/>
          <p:nvPr/>
        </p:nvSpPr>
        <p:spPr>
          <a:xfrm>
            <a:off x="9772277" y="2751002"/>
            <a:ext cx="1676695"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Share Best Practices</a:t>
            </a:r>
          </a:p>
        </p:txBody>
      </p:sp>
      <p:sp>
        <p:nvSpPr>
          <p:cNvPr id="15" name="TextBox 14">
            <a:extLst>
              <a:ext uri="{FF2B5EF4-FFF2-40B4-BE49-F238E27FC236}">
                <a16:creationId xmlns:a16="http://schemas.microsoft.com/office/drawing/2014/main" id="{76134F18-BDA2-1F4C-918F-F29408256B5D}"/>
              </a:ext>
            </a:extLst>
          </p:cNvPr>
          <p:cNvSpPr txBox="1"/>
          <p:nvPr/>
        </p:nvSpPr>
        <p:spPr>
          <a:xfrm>
            <a:off x="7948287" y="4261456"/>
            <a:ext cx="1774902"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Network with Peers</a:t>
            </a:r>
          </a:p>
        </p:txBody>
      </p:sp>
    </p:spTree>
    <p:extLst>
      <p:ext uri="{BB962C8B-B14F-4D97-AF65-F5344CB8AC3E}">
        <p14:creationId xmlns:p14="http://schemas.microsoft.com/office/powerpoint/2010/main" val="2915778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FF9E16"/>
                </a:solidFill>
              </a:rPr>
              <a:t>Vault RIM </a:t>
            </a:r>
            <a:r>
              <a:rPr lang="da-DK" dirty="0">
                <a:solidFill>
                  <a:srgbClr val="FF9E16"/>
                </a:solidFill>
              </a:rPr>
              <a:t>19R3</a:t>
            </a:r>
            <a:r>
              <a:rPr lang="en-US" dirty="0">
                <a:solidFill>
                  <a:srgbClr val="FF9E16"/>
                </a:solidFill>
              </a:rPr>
              <a:t> Presenters</a:t>
            </a:r>
          </a:p>
        </p:txBody>
      </p:sp>
      <p:grpSp>
        <p:nvGrpSpPr>
          <p:cNvPr id="7" name="Group 6">
            <a:extLst>
              <a:ext uri="{FF2B5EF4-FFF2-40B4-BE49-F238E27FC236}">
                <a16:creationId xmlns:a16="http://schemas.microsoft.com/office/drawing/2014/main" id="{923ADEB2-966A-BE48-A91F-0743865120EE}"/>
              </a:ext>
            </a:extLst>
          </p:cNvPr>
          <p:cNvGrpSpPr/>
          <p:nvPr/>
        </p:nvGrpSpPr>
        <p:grpSpPr>
          <a:xfrm>
            <a:off x="2811514" y="1737565"/>
            <a:ext cx="6180086" cy="1615235"/>
            <a:chOff x="2811514" y="1737565"/>
            <a:chExt cx="6180086" cy="1615235"/>
          </a:xfrm>
        </p:grpSpPr>
        <p:sp>
          <p:nvSpPr>
            <p:cNvPr id="9" name="Rectangle 8">
              <a:extLst>
                <a:ext uri="{FF2B5EF4-FFF2-40B4-BE49-F238E27FC236}">
                  <a16:creationId xmlns:a16="http://schemas.microsoft.com/office/drawing/2014/main" id="{22245FF8-A1F6-6D43-88CC-A5C7372E4A4B}"/>
                </a:ext>
              </a:extLst>
            </p:cNvPr>
            <p:cNvSpPr/>
            <p:nvPr/>
          </p:nvSpPr>
          <p:spPr>
            <a:xfrm>
              <a:off x="3581400" y="1905002"/>
              <a:ext cx="5410200"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E7989C-63A1-5C49-BFFB-A28E988303C2}"/>
                </a:ext>
              </a:extLst>
            </p:cNvPr>
            <p:cNvSpPr/>
            <p:nvPr/>
          </p:nvSpPr>
          <p:spPr>
            <a:xfrm>
              <a:off x="2811514" y="1737565"/>
              <a:ext cx="1608085" cy="1615235"/>
            </a:xfrm>
            <a:prstGeom prst="ellipse">
              <a:avLst/>
            </a:prstGeom>
            <a:blipFill>
              <a:blip r:embed="rId2"/>
              <a:stretch>
                <a:fillRect/>
              </a:stretch>
            </a:bli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0C7F788-7C1B-1C48-944A-590BB5576137}"/>
                </a:ext>
              </a:extLst>
            </p:cNvPr>
            <p:cNvSpPr/>
            <p:nvPr/>
          </p:nvSpPr>
          <p:spPr>
            <a:xfrm>
              <a:off x="5046885" y="1984228"/>
              <a:ext cx="3335115" cy="1015663"/>
            </a:xfrm>
            <a:prstGeom prst="rect">
              <a:avLst/>
            </a:prstGeom>
          </p:spPr>
          <p:txBody>
            <a:bodyPr wrap="square">
              <a:spAutoFit/>
            </a:bodyPr>
            <a:lstStyle/>
            <a:p>
              <a:r>
                <a:rPr lang="en-US" sz="2400" b="1" dirty="0"/>
                <a:t>Karen Gorman</a:t>
              </a:r>
            </a:p>
            <a:p>
              <a:r>
                <a:rPr lang="en-US" dirty="0"/>
                <a:t>R&amp;D Customer Success Manager karen.gorman@veeva.com</a:t>
              </a:r>
            </a:p>
          </p:txBody>
        </p:sp>
      </p:grpSp>
      <p:grpSp>
        <p:nvGrpSpPr>
          <p:cNvPr id="8" name="Group 7">
            <a:extLst>
              <a:ext uri="{FF2B5EF4-FFF2-40B4-BE49-F238E27FC236}">
                <a16:creationId xmlns:a16="http://schemas.microsoft.com/office/drawing/2014/main" id="{B2D633B2-F771-8F40-8C69-5DF0E0F99325}"/>
              </a:ext>
            </a:extLst>
          </p:cNvPr>
          <p:cNvGrpSpPr/>
          <p:nvPr/>
        </p:nvGrpSpPr>
        <p:grpSpPr>
          <a:xfrm>
            <a:off x="2777357" y="3871165"/>
            <a:ext cx="6214243" cy="1615235"/>
            <a:chOff x="2777357" y="3786511"/>
            <a:chExt cx="6214243" cy="1615235"/>
          </a:xfrm>
        </p:grpSpPr>
        <p:sp>
          <p:nvSpPr>
            <p:cNvPr id="13" name="Rectangle 12">
              <a:extLst>
                <a:ext uri="{FF2B5EF4-FFF2-40B4-BE49-F238E27FC236}">
                  <a16:creationId xmlns:a16="http://schemas.microsoft.com/office/drawing/2014/main" id="{7C61A0FB-E847-4840-B7F8-371759E60EF8}"/>
                </a:ext>
              </a:extLst>
            </p:cNvPr>
            <p:cNvSpPr/>
            <p:nvPr/>
          </p:nvSpPr>
          <p:spPr>
            <a:xfrm>
              <a:off x="3581400" y="3953948"/>
              <a:ext cx="5410200"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6AC752F-3D06-4943-940C-B74E093EDDC1}"/>
                </a:ext>
              </a:extLst>
            </p:cNvPr>
            <p:cNvSpPr/>
            <p:nvPr/>
          </p:nvSpPr>
          <p:spPr>
            <a:xfrm>
              <a:off x="2777357" y="3786511"/>
              <a:ext cx="1608085" cy="1615235"/>
            </a:xfrm>
            <a:prstGeom prst="ellipse">
              <a:avLst/>
            </a:prstGeom>
            <a:blipFill>
              <a:blip r:embed="rId3"/>
              <a:stretch>
                <a:fillRect/>
              </a:stretch>
            </a:bli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A771163-4FB7-6A4F-839F-166B940B8E50}"/>
                </a:ext>
              </a:extLst>
            </p:cNvPr>
            <p:cNvSpPr/>
            <p:nvPr/>
          </p:nvSpPr>
          <p:spPr>
            <a:xfrm>
              <a:off x="5012728" y="4033174"/>
              <a:ext cx="3335115" cy="1015663"/>
            </a:xfrm>
            <a:prstGeom prst="rect">
              <a:avLst/>
            </a:prstGeom>
          </p:spPr>
          <p:txBody>
            <a:bodyPr wrap="square">
              <a:spAutoFit/>
            </a:bodyPr>
            <a:lstStyle/>
            <a:p>
              <a:r>
                <a:rPr lang="en-US" sz="2400" b="1" dirty="0"/>
                <a:t>Renee Menco</a:t>
              </a:r>
            </a:p>
            <a:p>
              <a:r>
                <a:rPr lang="en-US" dirty="0"/>
                <a:t>R&amp;D Customer Success Manager renee.menco@veeva.com</a:t>
              </a:r>
            </a:p>
          </p:txBody>
        </p:sp>
      </p:grpSp>
    </p:spTree>
    <p:extLst>
      <p:ext uri="{BB962C8B-B14F-4D97-AF65-F5344CB8AC3E}">
        <p14:creationId xmlns:p14="http://schemas.microsoft.com/office/powerpoint/2010/main" val="400601774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267200"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42" name="TextBox 41"/>
          <p:cNvSpPr txBox="1"/>
          <p:nvPr/>
        </p:nvSpPr>
        <p:spPr>
          <a:xfrm>
            <a:off x="4317401" y="3726519"/>
            <a:ext cx="1820200" cy="590931"/>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Admin Checkbox</a:t>
            </a:r>
          </a:p>
        </p:txBody>
      </p:sp>
      <p:sp>
        <p:nvSpPr>
          <p:cNvPr id="21" name="Rectangle 20"/>
          <p:cNvSpPr/>
          <p:nvPr/>
        </p:nvSpPr>
        <p:spPr>
          <a:xfrm>
            <a:off x="13313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22" name="Rectangle 21"/>
          <p:cNvSpPr/>
          <p:nvPr/>
        </p:nvSpPr>
        <p:spPr>
          <a:xfrm>
            <a:off x="9332386"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23" name="Rectangle 22"/>
          <p:cNvSpPr/>
          <p:nvPr/>
        </p:nvSpPr>
        <p:spPr>
          <a:xfrm>
            <a:off x="68177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61" name="Title 60"/>
          <p:cNvSpPr>
            <a:spLocks noGrp="1"/>
          </p:cNvSpPr>
          <p:nvPr>
            <p:ph type="title"/>
          </p:nvPr>
        </p:nvSpPr>
        <p:spPr/>
        <p:txBody>
          <a:bodyPr/>
          <a:lstStyle/>
          <a:p>
            <a:r>
              <a:rPr lang="en-US" dirty="0"/>
              <a:t>Feature Enablement Detail</a:t>
            </a:r>
          </a:p>
        </p:txBody>
      </p:sp>
      <p:sp>
        <p:nvSpPr>
          <p:cNvPr id="39" name="TextBox 38"/>
          <p:cNvSpPr txBox="1"/>
          <p:nvPr/>
        </p:nvSpPr>
        <p:spPr>
          <a:xfrm>
            <a:off x="9394893" y="3726519"/>
            <a:ext cx="1820200"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Support</a:t>
            </a:r>
          </a:p>
        </p:txBody>
      </p:sp>
      <p:sp>
        <p:nvSpPr>
          <p:cNvPr id="41" name="TextBox 40"/>
          <p:cNvSpPr txBox="1"/>
          <p:nvPr/>
        </p:nvSpPr>
        <p:spPr>
          <a:xfrm>
            <a:off x="6882438" y="3726519"/>
            <a:ext cx="1820200"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Configuration</a:t>
            </a:r>
          </a:p>
        </p:txBody>
      </p:sp>
      <p:sp>
        <p:nvSpPr>
          <p:cNvPr id="43" name="TextBox 42"/>
          <p:cNvSpPr txBox="1"/>
          <p:nvPr/>
        </p:nvSpPr>
        <p:spPr>
          <a:xfrm>
            <a:off x="1465380" y="3726519"/>
            <a:ext cx="1677224"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Auto-On</a:t>
            </a:r>
          </a:p>
        </p:txBody>
      </p:sp>
      <p:sp>
        <p:nvSpPr>
          <p:cNvPr id="24" name="Freeform 343">
            <a:extLst>
              <a:ext uri="{FF2B5EF4-FFF2-40B4-BE49-F238E27FC236}">
                <a16:creationId xmlns:a16="http://schemas.microsoft.com/office/drawing/2014/main" id="{FA369E70-BCE2-A343-9DF2-53C303CB08EE}"/>
              </a:ext>
            </a:extLst>
          </p:cNvPr>
          <p:cNvSpPr>
            <a:spLocks noChangeAspect="1" noEditPoints="1"/>
          </p:cNvSpPr>
          <p:nvPr/>
        </p:nvSpPr>
        <p:spPr bwMode="auto">
          <a:xfrm flipH="1">
            <a:off x="1823519" y="2307537"/>
            <a:ext cx="960946" cy="914400"/>
          </a:xfrm>
          <a:custGeom>
            <a:avLst/>
            <a:gdLst>
              <a:gd name="T0" fmla="*/ 169 w 246"/>
              <a:gd name="T1" fmla="*/ 225 h 235"/>
              <a:gd name="T2" fmla="*/ 151 w 246"/>
              <a:gd name="T3" fmla="*/ 231 h 235"/>
              <a:gd name="T4" fmla="*/ 77 w 246"/>
              <a:gd name="T5" fmla="*/ 235 h 235"/>
              <a:gd name="T6" fmla="*/ 30 w 246"/>
              <a:gd name="T7" fmla="*/ 226 h 235"/>
              <a:gd name="T8" fmla="*/ 26 w 246"/>
              <a:gd name="T9" fmla="*/ 203 h 235"/>
              <a:gd name="T10" fmla="*/ 17 w 246"/>
              <a:gd name="T11" fmla="*/ 169 h 235"/>
              <a:gd name="T12" fmla="*/ 11 w 246"/>
              <a:gd name="T13" fmla="*/ 138 h 235"/>
              <a:gd name="T14" fmla="*/ 8 w 246"/>
              <a:gd name="T15" fmla="*/ 129 h 235"/>
              <a:gd name="T16" fmla="*/ 27 w 246"/>
              <a:gd name="T17" fmla="*/ 93 h 235"/>
              <a:gd name="T18" fmla="*/ 61 w 246"/>
              <a:gd name="T19" fmla="*/ 91 h 235"/>
              <a:gd name="T20" fmla="*/ 81 w 246"/>
              <a:gd name="T21" fmla="*/ 88 h 235"/>
              <a:gd name="T22" fmla="*/ 83 w 246"/>
              <a:gd name="T23" fmla="*/ 72 h 235"/>
              <a:gd name="T24" fmla="*/ 71 w 246"/>
              <a:gd name="T25" fmla="*/ 42 h 235"/>
              <a:gd name="T26" fmla="*/ 93 w 246"/>
              <a:gd name="T27" fmla="*/ 1 h 235"/>
              <a:gd name="T28" fmla="*/ 110 w 246"/>
              <a:gd name="T29" fmla="*/ 8 h 235"/>
              <a:gd name="T30" fmla="*/ 146 w 246"/>
              <a:gd name="T31" fmla="*/ 78 h 235"/>
              <a:gd name="T32" fmla="*/ 169 w 246"/>
              <a:gd name="T33" fmla="*/ 117 h 235"/>
              <a:gd name="T34" fmla="*/ 172 w 246"/>
              <a:gd name="T35" fmla="*/ 118 h 235"/>
              <a:gd name="T36" fmla="*/ 185 w 246"/>
              <a:gd name="T37" fmla="*/ 117 h 235"/>
              <a:gd name="T38" fmla="*/ 217 w 246"/>
              <a:gd name="T39" fmla="*/ 117 h 235"/>
              <a:gd name="T40" fmla="*/ 240 w 246"/>
              <a:gd name="T41" fmla="*/ 117 h 235"/>
              <a:gd name="T42" fmla="*/ 246 w 246"/>
              <a:gd name="T43" fmla="*/ 124 h 235"/>
              <a:gd name="T44" fmla="*/ 246 w 246"/>
              <a:gd name="T45" fmla="*/ 225 h 235"/>
              <a:gd name="T46" fmla="*/ 239 w 246"/>
              <a:gd name="T47" fmla="*/ 230 h 235"/>
              <a:gd name="T48" fmla="*/ 182 w 246"/>
              <a:gd name="T49" fmla="*/ 227 h 235"/>
              <a:gd name="T50" fmla="*/ 161 w 246"/>
              <a:gd name="T51" fmla="*/ 130 h 235"/>
              <a:gd name="T52" fmla="*/ 148 w 246"/>
              <a:gd name="T53" fmla="*/ 103 h 235"/>
              <a:gd name="T54" fmla="*/ 102 w 246"/>
              <a:gd name="T55" fmla="*/ 22 h 235"/>
              <a:gd name="T56" fmla="*/ 98 w 246"/>
              <a:gd name="T57" fmla="*/ 12 h 235"/>
              <a:gd name="T58" fmla="*/ 84 w 246"/>
              <a:gd name="T59" fmla="*/ 24 h 235"/>
              <a:gd name="T60" fmla="*/ 88 w 246"/>
              <a:gd name="T61" fmla="*/ 54 h 235"/>
              <a:gd name="T62" fmla="*/ 97 w 246"/>
              <a:gd name="T63" fmla="*/ 83 h 235"/>
              <a:gd name="T64" fmla="*/ 77 w 246"/>
              <a:gd name="T65" fmla="*/ 102 h 235"/>
              <a:gd name="T66" fmla="*/ 34 w 246"/>
              <a:gd name="T67" fmla="*/ 104 h 235"/>
              <a:gd name="T68" fmla="*/ 19 w 246"/>
              <a:gd name="T69" fmla="*/ 124 h 235"/>
              <a:gd name="T70" fmla="*/ 35 w 246"/>
              <a:gd name="T71" fmla="*/ 133 h 235"/>
              <a:gd name="T72" fmla="*/ 33 w 246"/>
              <a:gd name="T73" fmla="*/ 137 h 235"/>
              <a:gd name="T74" fmla="*/ 20 w 246"/>
              <a:gd name="T75" fmla="*/ 147 h 235"/>
              <a:gd name="T76" fmla="*/ 29 w 246"/>
              <a:gd name="T77" fmla="*/ 162 h 235"/>
              <a:gd name="T78" fmla="*/ 46 w 246"/>
              <a:gd name="T79" fmla="*/ 165 h 235"/>
              <a:gd name="T80" fmla="*/ 31 w 246"/>
              <a:gd name="T81" fmla="*/ 173 h 235"/>
              <a:gd name="T82" fmla="*/ 35 w 246"/>
              <a:gd name="T83" fmla="*/ 193 h 235"/>
              <a:gd name="T84" fmla="*/ 46 w 246"/>
              <a:gd name="T85" fmla="*/ 196 h 235"/>
              <a:gd name="T86" fmla="*/ 39 w 246"/>
              <a:gd name="T87" fmla="*/ 205 h 235"/>
              <a:gd name="T88" fmla="*/ 38 w 246"/>
              <a:gd name="T89" fmla="*/ 218 h 235"/>
              <a:gd name="T90" fmla="*/ 47 w 246"/>
              <a:gd name="T91" fmla="*/ 222 h 235"/>
              <a:gd name="T92" fmla="*/ 118 w 246"/>
              <a:gd name="T93" fmla="*/ 223 h 235"/>
              <a:gd name="T94" fmla="*/ 163 w 246"/>
              <a:gd name="T95" fmla="*/ 214 h 235"/>
              <a:gd name="T96" fmla="*/ 181 w 246"/>
              <a:gd name="T97"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6" h="235">
                <a:moveTo>
                  <a:pt x="181" y="225"/>
                </a:moveTo>
                <a:cubicBezTo>
                  <a:pt x="177" y="225"/>
                  <a:pt x="173" y="225"/>
                  <a:pt x="169" y="225"/>
                </a:cubicBezTo>
                <a:cubicBezTo>
                  <a:pt x="168" y="225"/>
                  <a:pt x="167" y="225"/>
                  <a:pt x="167" y="226"/>
                </a:cubicBezTo>
                <a:cubicBezTo>
                  <a:pt x="162" y="229"/>
                  <a:pt x="156" y="230"/>
                  <a:pt x="151" y="231"/>
                </a:cubicBezTo>
                <a:cubicBezTo>
                  <a:pt x="142" y="233"/>
                  <a:pt x="133" y="234"/>
                  <a:pt x="125" y="234"/>
                </a:cubicBezTo>
                <a:cubicBezTo>
                  <a:pt x="109" y="235"/>
                  <a:pt x="93" y="235"/>
                  <a:pt x="77" y="235"/>
                </a:cubicBezTo>
                <a:cubicBezTo>
                  <a:pt x="67" y="234"/>
                  <a:pt x="57" y="234"/>
                  <a:pt x="48" y="234"/>
                </a:cubicBezTo>
                <a:cubicBezTo>
                  <a:pt x="41" y="234"/>
                  <a:pt x="34" y="231"/>
                  <a:pt x="30" y="226"/>
                </a:cubicBezTo>
                <a:cubicBezTo>
                  <a:pt x="23" y="220"/>
                  <a:pt x="22" y="211"/>
                  <a:pt x="25" y="204"/>
                </a:cubicBezTo>
                <a:cubicBezTo>
                  <a:pt x="25" y="203"/>
                  <a:pt x="25" y="203"/>
                  <a:pt x="26" y="203"/>
                </a:cubicBezTo>
                <a:cubicBezTo>
                  <a:pt x="20" y="199"/>
                  <a:pt x="15" y="195"/>
                  <a:pt x="13" y="188"/>
                </a:cubicBezTo>
                <a:cubicBezTo>
                  <a:pt x="12" y="182"/>
                  <a:pt x="13" y="175"/>
                  <a:pt x="17" y="169"/>
                </a:cubicBezTo>
                <a:cubicBezTo>
                  <a:pt x="15" y="168"/>
                  <a:pt x="14" y="167"/>
                  <a:pt x="12" y="165"/>
                </a:cubicBezTo>
                <a:cubicBezTo>
                  <a:pt x="5" y="158"/>
                  <a:pt x="4" y="146"/>
                  <a:pt x="11" y="138"/>
                </a:cubicBezTo>
                <a:cubicBezTo>
                  <a:pt x="12" y="137"/>
                  <a:pt x="13" y="136"/>
                  <a:pt x="13" y="135"/>
                </a:cubicBezTo>
                <a:cubicBezTo>
                  <a:pt x="11" y="133"/>
                  <a:pt x="10" y="131"/>
                  <a:pt x="8" y="129"/>
                </a:cubicBezTo>
                <a:cubicBezTo>
                  <a:pt x="0" y="120"/>
                  <a:pt x="3" y="104"/>
                  <a:pt x="14" y="97"/>
                </a:cubicBezTo>
                <a:cubicBezTo>
                  <a:pt x="18" y="95"/>
                  <a:pt x="22" y="93"/>
                  <a:pt x="27" y="93"/>
                </a:cubicBezTo>
                <a:cubicBezTo>
                  <a:pt x="32" y="92"/>
                  <a:pt x="37" y="91"/>
                  <a:pt x="42" y="91"/>
                </a:cubicBezTo>
                <a:cubicBezTo>
                  <a:pt x="48" y="91"/>
                  <a:pt x="55" y="91"/>
                  <a:pt x="61" y="91"/>
                </a:cubicBezTo>
                <a:cubicBezTo>
                  <a:pt x="66" y="91"/>
                  <a:pt x="71" y="91"/>
                  <a:pt x="76" y="90"/>
                </a:cubicBezTo>
                <a:cubicBezTo>
                  <a:pt x="77" y="90"/>
                  <a:pt x="79" y="89"/>
                  <a:pt x="81" y="88"/>
                </a:cubicBezTo>
                <a:cubicBezTo>
                  <a:pt x="83" y="87"/>
                  <a:pt x="85" y="85"/>
                  <a:pt x="85" y="82"/>
                </a:cubicBezTo>
                <a:cubicBezTo>
                  <a:pt x="85" y="79"/>
                  <a:pt x="84" y="75"/>
                  <a:pt x="83" y="72"/>
                </a:cubicBezTo>
                <a:cubicBezTo>
                  <a:pt x="81" y="68"/>
                  <a:pt x="79" y="64"/>
                  <a:pt x="77" y="60"/>
                </a:cubicBezTo>
                <a:cubicBezTo>
                  <a:pt x="75" y="54"/>
                  <a:pt x="73" y="48"/>
                  <a:pt x="71" y="42"/>
                </a:cubicBezTo>
                <a:cubicBezTo>
                  <a:pt x="70" y="34"/>
                  <a:pt x="70" y="26"/>
                  <a:pt x="73" y="18"/>
                </a:cubicBezTo>
                <a:cubicBezTo>
                  <a:pt x="77" y="10"/>
                  <a:pt x="84" y="3"/>
                  <a:pt x="93" y="1"/>
                </a:cubicBezTo>
                <a:cubicBezTo>
                  <a:pt x="96" y="0"/>
                  <a:pt x="99" y="0"/>
                  <a:pt x="102" y="1"/>
                </a:cubicBezTo>
                <a:cubicBezTo>
                  <a:pt x="106" y="1"/>
                  <a:pt x="109" y="4"/>
                  <a:pt x="110" y="8"/>
                </a:cubicBezTo>
                <a:cubicBezTo>
                  <a:pt x="114" y="17"/>
                  <a:pt x="117" y="26"/>
                  <a:pt x="121" y="35"/>
                </a:cubicBezTo>
                <a:cubicBezTo>
                  <a:pt x="128" y="50"/>
                  <a:pt x="136" y="65"/>
                  <a:pt x="146" y="78"/>
                </a:cubicBezTo>
                <a:cubicBezTo>
                  <a:pt x="150" y="85"/>
                  <a:pt x="154" y="91"/>
                  <a:pt x="159" y="98"/>
                </a:cubicBezTo>
                <a:cubicBezTo>
                  <a:pt x="162" y="104"/>
                  <a:pt x="166" y="110"/>
                  <a:pt x="169" y="117"/>
                </a:cubicBezTo>
                <a:cubicBezTo>
                  <a:pt x="169" y="117"/>
                  <a:pt x="169" y="118"/>
                  <a:pt x="169" y="118"/>
                </a:cubicBezTo>
                <a:cubicBezTo>
                  <a:pt x="170" y="118"/>
                  <a:pt x="171" y="118"/>
                  <a:pt x="172" y="118"/>
                </a:cubicBezTo>
                <a:cubicBezTo>
                  <a:pt x="174" y="118"/>
                  <a:pt x="176" y="118"/>
                  <a:pt x="179" y="118"/>
                </a:cubicBezTo>
                <a:cubicBezTo>
                  <a:pt x="181" y="119"/>
                  <a:pt x="183" y="118"/>
                  <a:pt x="185" y="117"/>
                </a:cubicBezTo>
                <a:cubicBezTo>
                  <a:pt x="186" y="117"/>
                  <a:pt x="187" y="116"/>
                  <a:pt x="189" y="117"/>
                </a:cubicBezTo>
                <a:cubicBezTo>
                  <a:pt x="198" y="117"/>
                  <a:pt x="207" y="117"/>
                  <a:pt x="217" y="117"/>
                </a:cubicBezTo>
                <a:cubicBezTo>
                  <a:pt x="238" y="117"/>
                  <a:pt x="238" y="117"/>
                  <a:pt x="238" y="117"/>
                </a:cubicBezTo>
                <a:cubicBezTo>
                  <a:pt x="239" y="117"/>
                  <a:pt x="239" y="117"/>
                  <a:pt x="240" y="117"/>
                </a:cubicBezTo>
                <a:cubicBezTo>
                  <a:pt x="244" y="117"/>
                  <a:pt x="246" y="120"/>
                  <a:pt x="246" y="123"/>
                </a:cubicBezTo>
                <a:cubicBezTo>
                  <a:pt x="246" y="123"/>
                  <a:pt x="246" y="124"/>
                  <a:pt x="246" y="124"/>
                </a:cubicBezTo>
                <a:cubicBezTo>
                  <a:pt x="246" y="157"/>
                  <a:pt x="246" y="190"/>
                  <a:pt x="246" y="222"/>
                </a:cubicBezTo>
                <a:cubicBezTo>
                  <a:pt x="246" y="223"/>
                  <a:pt x="246" y="224"/>
                  <a:pt x="246" y="225"/>
                </a:cubicBezTo>
                <a:cubicBezTo>
                  <a:pt x="245" y="228"/>
                  <a:pt x="243" y="230"/>
                  <a:pt x="240" y="230"/>
                </a:cubicBezTo>
                <a:cubicBezTo>
                  <a:pt x="239" y="230"/>
                  <a:pt x="239" y="230"/>
                  <a:pt x="239" y="230"/>
                </a:cubicBezTo>
                <a:cubicBezTo>
                  <a:pt x="222" y="230"/>
                  <a:pt x="205" y="230"/>
                  <a:pt x="188" y="230"/>
                </a:cubicBezTo>
                <a:cubicBezTo>
                  <a:pt x="186" y="230"/>
                  <a:pt x="183" y="229"/>
                  <a:pt x="182" y="227"/>
                </a:cubicBezTo>
                <a:cubicBezTo>
                  <a:pt x="182" y="227"/>
                  <a:pt x="181" y="226"/>
                  <a:pt x="181" y="225"/>
                </a:cubicBezTo>
                <a:close/>
                <a:moveTo>
                  <a:pt x="161" y="130"/>
                </a:moveTo>
                <a:cubicBezTo>
                  <a:pt x="161" y="129"/>
                  <a:pt x="160" y="128"/>
                  <a:pt x="160" y="128"/>
                </a:cubicBezTo>
                <a:cubicBezTo>
                  <a:pt x="157" y="119"/>
                  <a:pt x="153" y="111"/>
                  <a:pt x="148" y="103"/>
                </a:cubicBezTo>
                <a:cubicBezTo>
                  <a:pt x="144" y="97"/>
                  <a:pt x="140" y="91"/>
                  <a:pt x="136" y="85"/>
                </a:cubicBezTo>
                <a:cubicBezTo>
                  <a:pt x="122" y="66"/>
                  <a:pt x="111" y="44"/>
                  <a:pt x="102" y="22"/>
                </a:cubicBezTo>
                <a:cubicBezTo>
                  <a:pt x="99" y="12"/>
                  <a:pt x="99" y="12"/>
                  <a:pt x="99" y="12"/>
                </a:cubicBezTo>
                <a:cubicBezTo>
                  <a:pt x="99" y="12"/>
                  <a:pt x="98" y="12"/>
                  <a:pt x="98" y="12"/>
                </a:cubicBezTo>
                <a:cubicBezTo>
                  <a:pt x="97" y="12"/>
                  <a:pt x="97" y="12"/>
                  <a:pt x="96" y="12"/>
                </a:cubicBezTo>
                <a:cubicBezTo>
                  <a:pt x="91" y="14"/>
                  <a:pt x="86" y="18"/>
                  <a:pt x="84" y="24"/>
                </a:cubicBezTo>
                <a:cubicBezTo>
                  <a:pt x="82" y="29"/>
                  <a:pt x="82" y="34"/>
                  <a:pt x="83" y="39"/>
                </a:cubicBezTo>
                <a:cubicBezTo>
                  <a:pt x="84" y="45"/>
                  <a:pt x="86" y="50"/>
                  <a:pt x="88" y="54"/>
                </a:cubicBezTo>
                <a:cubicBezTo>
                  <a:pt x="90" y="58"/>
                  <a:pt x="92" y="62"/>
                  <a:pt x="93" y="66"/>
                </a:cubicBezTo>
                <a:cubicBezTo>
                  <a:pt x="96" y="71"/>
                  <a:pt x="97" y="77"/>
                  <a:pt x="97" y="83"/>
                </a:cubicBezTo>
                <a:cubicBezTo>
                  <a:pt x="97" y="88"/>
                  <a:pt x="94" y="93"/>
                  <a:pt x="90" y="96"/>
                </a:cubicBezTo>
                <a:cubicBezTo>
                  <a:pt x="86" y="99"/>
                  <a:pt x="81" y="101"/>
                  <a:pt x="77" y="102"/>
                </a:cubicBezTo>
                <a:cubicBezTo>
                  <a:pt x="71" y="103"/>
                  <a:pt x="64" y="103"/>
                  <a:pt x="58" y="103"/>
                </a:cubicBezTo>
                <a:cubicBezTo>
                  <a:pt x="50" y="103"/>
                  <a:pt x="42" y="103"/>
                  <a:pt x="34" y="104"/>
                </a:cubicBezTo>
                <a:cubicBezTo>
                  <a:pt x="30" y="104"/>
                  <a:pt x="26" y="105"/>
                  <a:pt x="22" y="106"/>
                </a:cubicBezTo>
                <a:cubicBezTo>
                  <a:pt x="15" y="109"/>
                  <a:pt x="13" y="119"/>
                  <a:pt x="19" y="124"/>
                </a:cubicBezTo>
                <a:cubicBezTo>
                  <a:pt x="21" y="126"/>
                  <a:pt x="24" y="128"/>
                  <a:pt x="26" y="129"/>
                </a:cubicBezTo>
                <a:cubicBezTo>
                  <a:pt x="29" y="130"/>
                  <a:pt x="32" y="132"/>
                  <a:pt x="35" y="133"/>
                </a:cubicBezTo>
                <a:cubicBezTo>
                  <a:pt x="36" y="133"/>
                  <a:pt x="37" y="134"/>
                  <a:pt x="37" y="134"/>
                </a:cubicBezTo>
                <a:cubicBezTo>
                  <a:pt x="36" y="135"/>
                  <a:pt x="34" y="136"/>
                  <a:pt x="33" y="137"/>
                </a:cubicBezTo>
                <a:cubicBezTo>
                  <a:pt x="30" y="138"/>
                  <a:pt x="27" y="140"/>
                  <a:pt x="24" y="142"/>
                </a:cubicBezTo>
                <a:cubicBezTo>
                  <a:pt x="22" y="143"/>
                  <a:pt x="21" y="145"/>
                  <a:pt x="20" y="147"/>
                </a:cubicBezTo>
                <a:cubicBezTo>
                  <a:pt x="18" y="150"/>
                  <a:pt x="18" y="153"/>
                  <a:pt x="20" y="156"/>
                </a:cubicBezTo>
                <a:cubicBezTo>
                  <a:pt x="22" y="159"/>
                  <a:pt x="25" y="161"/>
                  <a:pt x="29" y="162"/>
                </a:cubicBezTo>
                <a:cubicBezTo>
                  <a:pt x="33" y="162"/>
                  <a:pt x="36" y="163"/>
                  <a:pt x="39" y="163"/>
                </a:cubicBezTo>
                <a:cubicBezTo>
                  <a:pt x="41" y="164"/>
                  <a:pt x="44" y="164"/>
                  <a:pt x="46" y="165"/>
                </a:cubicBezTo>
                <a:cubicBezTo>
                  <a:pt x="45" y="165"/>
                  <a:pt x="45" y="166"/>
                  <a:pt x="44" y="166"/>
                </a:cubicBezTo>
                <a:cubicBezTo>
                  <a:pt x="40" y="168"/>
                  <a:pt x="35" y="170"/>
                  <a:pt x="31" y="173"/>
                </a:cubicBezTo>
                <a:cubicBezTo>
                  <a:pt x="25" y="176"/>
                  <a:pt x="23" y="183"/>
                  <a:pt x="27" y="188"/>
                </a:cubicBezTo>
                <a:cubicBezTo>
                  <a:pt x="29" y="191"/>
                  <a:pt x="32" y="193"/>
                  <a:pt x="35" y="193"/>
                </a:cubicBezTo>
                <a:cubicBezTo>
                  <a:pt x="39" y="193"/>
                  <a:pt x="43" y="194"/>
                  <a:pt x="47" y="194"/>
                </a:cubicBezTo>
                <a:cubicBezTo>
                  <a:pt x="47" y="194"/>
                  <a:pt x="47" y="195"/>
                  <a:pt x="46" y="196"/>
                </a:cubicBezTo>
                <a:cubicBezTo>
                  <a:pt x="45" y="198"/>
                  <a:pt x="43" y="200"/>
                  <a:pt x="42" y="201"/>
                </a:cubicBezTo>
                <a:cubicBezTo>
                  <a:pt x="41" y="203"/>
                  <a:pt x="40" y="204"/>
                  <a:pt x="39" y="205"/>
                </a:cubicBezTo>
                <a:cubicBezTo>
                  <a:pt x="38" y="205"/>
                  <a:pt x="38" y="206"/>
                  <a:pt x="38" y="206"/>
                </a:cubicBezTo>
                <a:cubicBezTo>
                  <a:pt x="35" y="209"/>
                  <a:pt x="35" y="214"/>
                  <a:pt x="38" y="218"/>
                </a:cubicBezTo>
                <a:cubicBezTo>
                  <a:pt x="38" y="218"/>
                  <a:pt x="38" y="218"/>
                  <a:pt x="38" y="218"/>
                </a:cubicBezTo>
                <a:cubicBezTo>
                  <a:pt x="40" y="221"/>
                  <a:pt x="44" y="222"/>
                  <a:pt x="47" y="222"/>
                </a:cubicBezTo>
                <a:cubicBezTo>
                  <a:pt x="58" y="223"/>
                  <a:pt x="68" y="223"/>
                  <a:pt x="78" y="223"/>
                </a:cubicBezTo>
                <a:cubicBezTo>
                  <a:pt x="91" y="223"/>
                  <a:pt x="105" y="223"/>
                  <a:pt x="118" y="223"/>
                </a:cubicBezTo>
                <a:cubicBezTo>
                  <a:pt x="128" y="223"/>
                  <a:pt x="138" y="222"/>
                  <a:pt x="148" y="220"/>
                </a:cubicBezTo>
                <a:cubicBezTo>
                  <a:pt x="153" y="219"/>
                  <a:pt x="159" y="218"/>
                  <a:pt x="163" y="214"/>
                </a:cubicBezTo>
                <a:cubicBezTo>
                  <a:pt x="181" y="214"/>
                  <a:pt x="181" y="214"/>
                  <a:pt x="181" y="214"/>
                </a:cubicBezTo>
                <a:cubicBezTo>
                  <a:pt x="181" y="130"/>
                  <a:pt x="181" y="130"/>
                  <a:pt x="181" y="130"/>
                </a:cubicBezTo>
                <a:cubicBezTo>
                  <a:pt x="161" y="130"/>
                  <a:pt x="161" y="130"/>
                  <a:pt x="161"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5" name="Group 102">
            <a:extLst>
              <a:ext uri="{FF2B5EF4-FFF2-40B4-BE49-F238E27FC236}">
                <a16:creationId xmlns:a16="http://schemas.microsoft.com/office/drawing/2014/main" id="{33CC82E1-3AFD-FA41-8967-2310F2CA2DD7}"/>
              </a:ext>
            </a:extLst>
          </p:cNvPr>
          <p:cNvGrpSpPr>
            <a:grpSpLocks noChangeAspect="1"/>
          </p:cNvGrpSpPr>
          <p:nvPr/>
        </p:nvGrpSpPr>
        <p:grpSpPr bwMode="auto">
          <a:xfrm>
            <a:off x="4761857" y="2358590"/>
            <a:ext cx="939449" cy="945230"/>
            <a:chOff x="5014" y="1131"/>
            <a:chExt cx="325" cy="327"/>
          </a:xfrm>
          <a:solidFill>
            <a:schemeClr val="tx1"/>
          </a:solidFill>
        </p:grpSpPr>
        <p:sp>
          <p:nvSpPr>
            <p:cNvPr id="26" name="Oval 103">
              <a:extLst>
                <a:ext uri="{FF2B5EF4-FFF2-40B4-BE49-F238E27FC236}">
                  <a16:creationId xmlns:a16="http://schemas.microsoft.com/office/drawing/2014/main" id="{F10493CA-F120-9345-8E3C-159B687EF450}"/>
                </a:ext>
              </a:extLst>
            </p:cNvPr>
            <p:cNvSpPr>
              <a:spLocks noChangeArrowheads="1"/>
            </p:cNvSpPr>
            <p:nvPr/>
          </p:nvSpPr>
          <p:spPr bwMode="auto">
            <a:xfrm>
              <a:off x="5014" y="1131"/>
              <a:ext cx="325" cy="327"/>
            </a:xfrm>
            <a:prstGeom prst="ellipse">
              <a:avLst/>
            </a:prstGeom>
            <a:noFill/>
            <a:ln w="30163"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104">
              <a:extLst>
                <a:ext uri="{FF2B5EF4-FFF2-40B4-BE49-F238E27FC236}">
                  <a16:creationId xmlns:a16="http://schemas.microsoft.com/office/drawing/2014/main" id="{DC2370C3-815D-5F4C-A8C0-7420054C62C2}"/>
                </a:ext>
              </a:extLst>
            </p:cNvPr>
            <p:cNvSpPr>
              <a:spLocks/>
            </p:cNvSpPr>
            <p:nvPr/>
          </p:nvSpPr>
          <p:spPr bwMode="auto">
            <a:xfrm>
              <a:off x="5095" y="1225"/>
              <a:ext cx="163" cy="139"/>
            </a:xfrm>
            <a:custGeom>
              <a:avLst/>
              <a:gdLst>
                <a:gd name="T0" fmla="*/ 139 w 163"/>
                <a:gd name="T1" fmla="*/ 0 h 139"/>
                <a:gd name="T2" fmla="*/ 59 w 163"/>
                <a:gd name="T3" fmla="*/ 95 h 139"/>
                <a:gd name="T4" fmla="*/ 20 w 163"/>
                <a:gd name="T5" fmla="*/ 62 h 139"/>
                <a:gd name="T6" fmla="*/ 0 w 163"/>
                <a:gd name="T7" fmla="*/ 86 h 139"/>
                <a:gd name="T8" fmla="*/ 64 w 163"/>
                <a:gd name="T9" fmla="*/ 139 h 139"/>
                <a:gd name="T10" fmla="*/ 163 w 163"/>
                <a:gd name="T11" fmla="*/ 21 h 139"/>
                <a:gd name="T12" fmla="*/ 139 w 163"/>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163" h="139">
                  <a:moveTo>
                    <a:pt x="139" y="0"/>
                  </a:moveTo>
                  <a:lnTo>
                    <a:pt x="59" y="95"/>
                  </a:lnTo>
                  <a:lnTo>
                    <a:pt x="20" y="62"/>
                  </a:lnTo>
                  <a:lnTo>
                    <a:pt x="0" y="86"/>
                  </a:lnTo>
                  <a:lnTo>
                    <a:pt x="64" y="139"/>
                  </a:lnTo>
                  <a:lnTo>
                    <a:pt x="163" y="21"/>
                  </a:lnTo>
                  <a:lnTo>
                    <a:pt x="13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8" name="Freeform 363">
            <a:extLst>
              <a:ext uri="{FF2B5EF4-FFF2-40B4-BE49-F238E27FC236}">
                <a16:creationId xmlns:a16="http://schemas.microsoft.com/office/drawing/2014/main" id="{92C9AD2C-E6A4-0D43-865F-DA498C965EE1}"/>
              </a:ext>
            </a:extLst>
          </p:cNvPr>
          <p:cNvSpPr>
            <a:spLocks noChangeAspect="1" noEditPoints="1"/>
          </p:cNvSpPr>
          <p:nvPr/>
        </p:nvSpPr>
        <p:spPr bwMode="auto">
          <a:xfrm rot="19345192">
            <a:off x="7595031" y="2339975"/>
            <a:ext cx="390720" cy="982458"/>
          </a:xfrm>
          <a:custGeom>
            <a:avLst/>
            <a:gdLst>
              <a:gd name="T0" fmla="*/ 96 w 96"/>
              <a:gd name="T1" fmla="*/ 41 h 244"/>
              <a:gd name="T2" fmla="*/ 70 w 96"/>
              <a:gd name="T3" fmla="*/ 0 h 244"/>
              <a:gd name="T4" fmla="*/ 70 w 96"/>
              <a:gd name="T5" fmla="*/ 41 h 244"/>
              <a:gd name="T6" fmla="*/ 59 w 96"/>
              <a:gd name="T7" fmla="*/ 52 h 244"/>
              <a:gd name="T8" fmla="*/ 42 w 96"/>
              <a:gd name="T9" fmla="*/ 52 h 244"/>
              <a:gd name="T10" fmla="*/ 32 w 96"/>
              <a:gd name="T11" fmla="*/ 41 h 244"/>
              <a:gd name="T12" fmla="*/ 32 w 96"/>
              <a:gd name="T13" fmla="*/ 41 h 244"/>
              <a:gd name="T14" fmla="*/ 32 w 96"/>
              <a:gd name="T15" fmla="*/ 0 h 244"/>
              <a:gd name="T16" fmla="*/ 10 w 96"/>
              <a:gd name="T17" fmla="*/ 60 h 244"/>
              <a:gd name="T18" fmla="*/ 32 w 96"/>
              <a:gd name="T19" fmla="*/ 82 h 244"/>
              <a:gd name="T20" fmla="*/ 32 w 96"/>
              <a:gd name="T21" fmla="*/ 225 h 244"/>
              <a:gd name="T22" fmla="*/ 50 w 96"/>
              <a:gd name="T23" fmla="*/ 244 h 244"/>
              <a:gd name="T24" fmla="*/ 51 w 96"/>
              <a:gd name="T25" fmla="*/ 244 h 244"/>
              <a:gd name="T26" fmla="*/ 70 w 96"/>
              <a:gd name="T27" fmla="*/ 225 h 244"/>
              <a:gd name="T28" fmla="*/ 70 w 96"/>
              <a:gd name="T29" fmla="*/ 82 h 244"/>
              <a:gd name="T30" fmla="*/ 96 w 96"/>
              <a:gd name="T31" fmla="*/ 41 h 244"/>
              <a:gd name="T32" fmla="*/ 55 w 96"/>
              <a:gd name="T33" fmla="*/ 227 h 244"/>
              <a:gd name="T34" fmla="*/ 46 w 96"/>
              <a:gd name="T35" fmla="*/ 227 h 244"/>
              <a:gd name="T36" fmla="*/ 46 w 96"/>
              <a:gd name="T37" fmla="*/ 219 h 244"/>
              <a:gd name="T38" fmla="*/ 55 w 96"/>
              <a:gd name="T39" fmla="*/ 219 h 244"/>
              <a:gd name="T40" fmla="*/ 57 w 96"/>
              <a:gd name="T41" fmla="*/ 223 h 244"/>
              <a:gd name="T42" fmla="*/ 55 w 96"/>
              <a:gd name="T43" fmla="*/ 22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44">
                <a:moveTo>
                  <a:pt x="96" y="41"/>
                </a:moveTo>
                <a:cubicBezTo>
                  <a:pt x="96" y="24"/>
                  <a:pt x="86" y="8"/>
                  <a:pt x="70" y="0"/>
                </a:cubicBezTo>
                <a:cubicBezTo>
                  <a:pt x="70" y="41"/>
                  <a:pt x="70" y="41"/>
                  <a:pt x="70" y="41"/>
                </a:cubicBezTo>
                <a:cubicBezTo>
                  <a:pt x="70" y="47"/>
                  <a:pt x="65" y="52"/>
                  <a:pt x="59" y="52"/>
                </a:cubicBezTo>
                <a:cubicBezTo>
                  <a:pt x="42" y="52"/>
                  <a:pt x="42" y="52"/>
                  <a:pt x="42" y="52"/>
                </a:cubicBezTo>
                <a:cubicBezTo>
                  <a:pt x="37" y="52"/>
                  <a:pt x="32" y="47"/>
                  <a:pt x="32" y="41"/>
                </a:cubicBezTo>
                <a:cubicBezTo>
                  <a:pt x="32" y="41"/>
                  <a:pt x="32" y="41"/>
                  <a:pt x="32" y="41"/>
                </a:cubicBezTo>
                <a:cubicBezTo>
                  <a:pt x="32" y="0"/>
                  <a:pt x="32" y="0"/>
                  <a:pt x="32" y="0"/>
                </a:cubicBezTo>
                <a:cubicBezTo>
                  <a:pt x="9" y="11"/>
                  <a:pt x="0" y="38"/>
                  <a:pt x="10" y="60"/>
                </a:cubicBezTo>
                <a:cubicBezTo>
                  <a:pt x="15" y="70"/>
                  <a:pt x="22" y="77"/>
                  <a:pt x="32" y="82"/>
                </a:cubicBezTo>
                <a:cubicBezTo>
                  <a:pt x="32" y="225"/>
                  <a:pt x="32" y="225"/>
                  <a:pt x="32" y="225"/>
                </a:cubicBezTo>
                <a:cubicBezTo>
                  <a:pt x="32" y="235"/>
                  <a:pt x="40" y="244"/>
                  <a:pt x="50" y="244"/>
                </a:cubicBezTo>
                <a:cubicBezTo>
                  <a:pt x="51" y="244"/>
                  <a:pt x="51" y="244"/>
                  <a:pt x="51" y="244"/>
                </a:cubicBezTo>
                <a:cubicBezTo>
                  <a:pt x="62" y="244"/>
                  <a:pt x="70" y="235"/>
                  <a:pt x="70" y="225"/>
                </a:cubicBezTo>
                <a:cubicBezTo>
                  <a:pt x="70" y="82"/>
                  <a:pt x="70" y="82"/>
                  <a:pt x="70" y="82"/>
                </a:cubicBezTo>
                <a:cubicBezTo>
                  <a:pt x="86" y="74"/>
                  <a:pt x="96" y="58"/>
                  <a:pt x="96" y="41"/>
                </a:cubicBezTo>
                <a:close/>
                <a:moveTo>
                  <a:pt x="55" y="227"/>
                </a:moveTo>
                <a:cubicBezTo>
                  <a:pt x="53" y="230"/>
                  <a:pt x="49" y="230"/>
                  <a:pt x="46" y="227"/>
                </a:cubicBezTo>
                <a:cubicBezTo>
                  <a:pt x="44" y="225"/>
                  <a:pt x="44" y="221"/>
                  <a:pt x="46" y="219"/>
                </a:cubicBezTo>
                <a:cubicBezTo>
                  <a:pt x="49" y="216"/>
                  <a:pt x="53" y="216"/>
                  <a:pt x="55" y="219"/>
                </a:cubicBezTo>
                <a:cubicBezTo>
                  <a:pt x="56" y="220"/>
                  <a:pt x="57" y="221"/>
                  <a:pt x="57" y="223"/>
                </a:cubicBezTo>
                <a:cubicBezTo>
                  <a:pt x="57" y="225"/>
                  <a:pt x="56" y="226"/>
                  <a:pt x="55" y="22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29" name="Picture 28" descr="Icons_PPT_B-White_OldPhone.png">
            <a:extLst>
              <a:ext uri="{FF2B5EF4-FFF2-40B4-BE49-F238E27FC236}">
                <a16:creationId xmlns:a16="http://schemas.microsoft.com/office/drawing/2014/main" id="{7B3A94CE-888F-6E4B-85DC-290B6FE335BC}"/>
              </a:ext>
            </a:extLst>
          </p:cNvPr>
          <p:cNvPicPr>
            <a:picLocks noChangeAspect="1"/>
          </p:cNvPicPr>
          <p:nvPr/>
        </p:nvPicPr>
        <p:blipFill>
          <a:blip r:embed="rId3" cstate="screen">
            <a:clrChange>
              <a:clrFrom>
                <a:srgbClr val="FFFFFF">
                  <a:alpha val="0"/>
                </a:srgbClr>
              </a:clrFrom>
              <a:clrTo>
                <a:srgbClr val="FFFFFF">
                  <a:alpha val="0"/>
                </a:srgbClr>
              </a:clrTo>
            </a:clrChange>
            <a:duotone>
              <a:prstClr val="black"/>
              <a:srgbClr val="4F86A0">
                <a:tint val="45000"/>
                <a:satMod val="400000"/>
              </a:srgbClr>
            </a:duotone>
            <a:alphaModFix/>
            <a:extLst>
              <a:ext uri="{BEBA8EAE-BF5A-486C-A8C5-ECC9F3942E4B}">
                <a14:imgProps xmlns:a14="http://schemas.microsoft.com/office/drawing/2010/main">
                  <a14:imgLayer r:embed="rId4">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59645" y="2222249"/>
            <a:ext cx="1090696" cy="1090696"/>
          </a:xfrm>
          <a:prstGeom prst="rect">
            <a:avLst/>
          </a:prstGeom>
        </p:spPr>
      </p:pic>
      <p:sp>
        <p:nvSpPr>
          <p:cNvPr id="32" name="TextBox 31">
            <a:extLst>
              <a:ext uri="{FF2B5EF4-FFF2-40B4-BE49-F238E27FC236}">
                <a16:creationId xmlns:a16="http://schemas.microsoft.com/office/drawing/2014/main" id="{1F609F7F-1798-0F43-A823-376438B906E7}"/>
              </a:ext>
            </a:extLst>
          </p:cNvPr>
          <p:cNvSpPr txBox="1"/>
          <p:nvPr/>
        </p:nvSpPr>
        <p:spPr>
          <a:xfrm>
            <a:off x="1331384" y="4617765"/>
            <a:ext cx="1945215" cy="1477328"/>
          </a:xfrm>
          <a:prstGeom prst="rect">
            <a:avLst/>
          </a:prstGeom>
          <a:noFill/>
        </p:spPr>
        <p:txBody>
          <a:bodyPr wrap="square" rtlCol="0">
            <a:spAutoFit/>
          </a:bodyPr>
          <a:lstStyle/>
          <a:p>
            <a:pPr algn="ctr">
              <a:spcAft>
                <a:spcPts val="1200"/>
              </a:spcAft>
            </a:pPr>
            <a:r>
              <a:rPr lang="en-US" sz="1600" b="1" dirty="0">
                <a:solidFill>
                  <a:schemeClr val="accent1"/>
                </a:solidFill>
              </a:rPr>
              <a:t>Turned On Day 1</a:t>
            </a:r>
          </a:p>
          <a:p>
            <a:pPr algn="ctr">
              <a:spcAft>
                <a:spcPts val="1200"/>
              </a:spcAft>
            </a:pPr>
            <a:r>
              <a:rPr lang="en-US" sz="1600" b="1" dirty="0">
                <a:solidFill>
                  <a:srgbClr val="807F83"/>
                </a:solidFill>
              </a:rPr>
              <a:t>Automatically available, some setup may be required</a:t>
            </a:r>
          </a:p>
        </p:txBody>
      </p:sp>
      <p:sp>
        <p:nvSpPr>
          <p:cNvPr id="33" name="TextBox 32">
            <a:extLst>
              <a:ext uri="{FF2B5EF4-FFF2-40B4-BE49-F238E27FC236}">
                <a16:creationId xmlns:a16="http://schemas.microsoft.com/office/drawing/2014/main" id="{F5930FA1-7B77-2D4C-8109-BBD967C90D5A}"/>
              </a:ext>
            </a:extLst>
          </p:cNvPr>
          <p:cNvSpPr txBox="1"/>
          <p:nvPr/>
        </p:nvSpPr>
        <p:spPr>
          <a:xfrm>
            <a:off x="4267200" y="4617765"/>
            <a:ext cx="1945214" cy="984885"/>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p>
        </p:txBody>
      </p:sp>
      <p:sp>
        <p:nvSpPr>
          <p:cNvPr id="34" name="TextBox 33">
            <a:extLst>
              <a:ext uri="{FF2B5EF4-FFF2-40B4-BE49-F238E27FC236}">
                <a16:creationId xmlns:a16="http://schemas.microsoft.com/office/drawing/2014/main" id="{4C95A365-A653-5147-8071-A709487E726F}"/>
              </a:ext>
            </a:extLst>
          </p:cNvPr>
          <p:cNvSpPr txBox="1"/>
          <p:nvPr/>
        </p:nvSpPr>
        <p:spPr>
          <a:xfrm>
            <a:off x="6817785" y="4617765"/>
            <a:ext cx="1945216" cy="1723549"/>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br>
              <a:rPr lang="en-US" sz="1600" b="1" dirty="0">
                <a:solidFill>
                  <a:srgbClr val="807F83"/>
                </a:solidFill>
              </a:rPr>
            </a:br>
            <a:br>
              <a:rPr lang="en-US" sz="1600" b="1" dirty="0">
                <a:solidFill>
                  <a:srgbClr val="807F83"/>
                </a:solidFill>
              </a:rPr>
            </a:br>
            <a:r>
              <a:rPr lang="en-US" sz="1600" b="1" dirty="0">
                <a:solidFill>
                  <a:srgbClr val="807F83"/>
                </a:solidFill>
              </a:rPr>
              <a:t> Requires</a:t>
            </a:r>
            <a:br>
              <a:rPr lang="en-US" sz="1600" b="1" dirty="0">
                <a:solidFill>
                  <a:srgbClr val="807F83"/>
                </a:solidFill>
              </a:rPr>
            </a:br>
            <a:r>
              <a:rPr lang="en-US" sz="1600" b="1" dirty="0">
                <a:solidFill>
                  <a:srgbClr val="807F83"/>
                </a:solidFill>
              </a:rPr>
              <a:t>configuration</a:t>
            </a:r>
          </a:p>
        </p:txBody>
      </p:sp>
      <p:sp>
        <p:nvSpPr>
          <p:cNvPr id="35" name="TextBox 34">
            <a:extLst>
              <a:ext uri="{FF2B5EF4-FFF2-40B4-BE49-F238E27FC236}">
                <a16:creationId xmlns:a16="http://schemas.microsoft.com/office/drawing/2014/main" id="{AE265BF8-8453-D54C-82EA-863868AF43BF}"/>
              </a:ext>
            </a:extLst>
          </p:cNvPr>
          <p:cNvSpPr txBox="1"/>
          <p:nvPr/>
        </p:nvSpPr>
        <p:spPr>
          <a:xfrm>
            <a:off x="9332385" y="4617765"/>
            <a:ext cx="1945215" cy="1723549"/>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br>
              <a:rPr lang="en-US" sz="1600" b="1" dirty="0">
                <a:solidFill>
                  <a:srgbClr val="807F83"/>
                </a:solidFill>
              </a:rPr>
            </a:br>
            <a:br>
              <a:rPr lang="en-US" sz="1600" b="1" dirty="0">
                <a:solidFill>
                  <a:srgbClr val="807F83"/>
                </a:solidFill>
              </a:rPr>
            </a:br>
            <a:r>
              <a:rPr lang="en-US" sz="1600" b="1" dirty="0">
                <a:solidFill>
                  <a:srgbClr val="807F83"/>
                </a:solidFill>
              </a:rPr>
              <a:t>Product Support Request</a:t>
            </a:r>
          </a:p>
        </p:txBody>
      </p:sp>
      <p:cxnSp>
        <p:nvCxnSpPr>
          <p:cNvPr id="36" name="Straight Connector 35">
            <a:extLst>
              <a:ext uri="{FF2B5EF4-FFF2-40B4-BE49-F238E27FC236}">
                <a16:creationId xmlns:a16="http://schemas.microsoft.com/office/drawing/2014/main" id="{025EE278-EE97-6145-987C-8B4596437C4B}"/>
              </a:ext>
            </a:extLst>
          </p:cNvPr>
          <p:cNvCxnSpPr>
            <a:cxnSpLocks/>
          </p:cNvCxnSpPr>
          <p:nvPr/>
        </p:nvCxnSpPr>
        <p:spPr>
          <a:xfrm>
            <a:off x="3810000" y="1894994"/>
            <a:ext cx="0" cy="4352470"/>
          </a:xfrm>
          <a:prstGeom prst="line">
            <a:avLst/>
          </a:prstGeom>
          <a:ln w="19050">
            <a:solidFill>
              <a:srgbClr val="5A7E96"/>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4473EB3-3555-314C-9FC0-E2627C53FFD7}"/>
              </a:ext>
            </a:extLst>
          </p:cNvPr>
          <p:cNvSpPr/>
          <p:nvPr/>
        </p:nvSpPr>
        <p:spPr>
          <a:xfrm>
            <a:off x="990600" y="1190253"/>
            <a:ext cx="28194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FFFFFF"/>
                </a:solidFill>
              </a:rPr>
              <a:t>Auto-On Features</a:t>
            </a:r>
            <a:endParaRPr lang="en-US" sz="2800" dirty="0">
              <a:solidFill>
                <a:srgbClr val="FFFFFF"/>
              </a:solidFill>
            </a:endParaRPr>
          </a:p>
        </p:txBody>
      </p:sp>
      <p:sp>
        <p:nvSpPr>
          <p:cNvPr id="44" name="Rectangle 43">
            <a:extLst>
              <a:ext uri="{FF2B5EF4-FFF2-40B4-BE49-F238E27FC236}">
                <a16:creationId xmlns:a16="http://schemas.microsoft.com/office/drawing/2014/main" id="{F1B8F3F6-48D8-1C42-81DE-076ABBD6ED08}"/>
              </a:ext>
            </a:extLst>
          </p:cNvPr>
          <p:cNvSpPr/>
          <p:nvPr/>
        </p:nvSpPr>
        <p:spPr>
          <a:xfrm>
            <a:off x="3810000" y="1190253"/>
            <a:ext cx="76200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FFFFFF"/>
                </a:solidFill>
              </a:rPr>
              <a:t>Configurable Features</a:t>
            </a:r>
            <a:endParaRPr lang="en-US" sz="2800" dirty="0">
              <a:solidFill>
                <a:srgbClr val="FFFFFF"/>
              </a:solidFill>
            </a:endParaRPr>
          </a:p>
        </p:txBody>
      </p:sp>
    </p:spTree>
    <p:extLst>
      <p:ext uri="{BB962C8B-B14F-4D97-AF65-F5344CB8AC3E}">
        <p14:creationId xmlns:p14="http://schemas.microsoft.com/office/powerpoint/2010/main" val="2155936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21" grpId="0" animBg="1"/>
      <p:bldP spid="22" grpId="0" animBg="1"/>
      <p:bldP spid="23" grpId="0" animBg="1"/>
      <p:bldP spid="39" grpId="0"/>
      <p:bldP spid="41" grpId="0"/>
      <p:bldP spid="43" grpId="0"/>
      <p:bldP spid="24" grpId="0" animBg="1"/>
      <p:bldP spid="28" grpId="0" animBg="1"/>
      <p:bldP spid="32" grpId="0"/>
      <p:bldP spid="33" grpId="0"/>
      <p:bldP spid="34" grpId="0"/>
      <p:bldP spid="35" grpId="0"/>
      <p:bldP spid="38"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3" name="Title 2"/>
          <p:cNvSpPr>
            <a:spLocks noGrp="1"/>
          </p:cNvSpPr>
          <p:nvPr>
            <p:ph type="title"/>
          </p:nvPr>
        </p:nvSpPr>
        <p:spPr/>
        <p:txBody>
          <a:bodyPr/>
          <a:lstStyle/>
          <a:p>
            <a:r>
              <a:rPr lang="en-US" dirty="0"/>
              <a:t>19R3 Vault RIM Themes</a:t>
            </a:r>
          </a:p>
        </p:txBody>
      </p:sp>
      <p:sp>
        <p:nvSpPr>
          <p:cNvPr id="2" name="Rectangle 1"/>
          <p:cNvSpPr/>
          <p:nvPr/>
        </p:nvSpPr>
        <p:spPr>
          <a:xfrm>
            <a:off x="914399" y="2458064"/>
            <a:ext cx="2487136" cy="3028335"/>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48" name="Rectangle 47"/>
          <p:cNvSpPr/>
          <p:nvPr/>
        </p:nvSpPr>
        <p:spPr>
          <a:xfrm>
            <a:off x="3539754" y="2458064"/>
            <a:ext cx="2487136" cy="3028335"/>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49" name="Rectangle 48"/>
          <p:cNvSpPr/>
          <p:nvPr/>
        </p:nvSpPr>
        <p:spPr>
          <a:xfrm>
            <a:off x="6165109" y="2458064"/>
            <a:ext cx="2487136" cy="3028335"/>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50" name="Rectangle 49"/>
          <p:cNvSpPr/>
          <p:nvPr/>
        </p:nvSpPr>
        <p:spPr>
          <a:xfrm>
            <a:off x="8790464" y="2458064"/>
            <a:ext cx="2487136" cy="3028335"/>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25" name="TextBox 24"/>
          <p:cNvSpPr txBox="1"/>
          <p:nvPr/>
        </p:nvSpPr>
        <p:spPr>
          <a:xfrm>
            <a:off x="914399" y="4003009"/>
            <a:ext cx="2487136" cy="12556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a:lnSpc>
                <a:spcPct val="90000"/>
              </a:lnSpc>
              <a:defRPr sz="2800">
                <a:solidFill>
                  <a:srgbClr val="595959"/>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80000"/>
              </a:lnSpc>
              <a:spcBef>
                <a:spcPts val="1200"/>
              </a:spcBef>
            </a:pPr>
            <a:r>
              <a:rPr lang="en-US" sz="2400" dirty="0">
                <a:solidFill>
                  <a:schemeClr val="tx1"/>
                </a:solidFill>
              </a:rPr>
              <a:t>Connected Information</a:t>
            </a:r>
          </a:p>
        </p:txBody>
      </p:sp>
      <p:sp>
        <p:nvSpPr>
          <p:cNvPr id="29" name="TextBox 28"/>
          <p:cNvSpPr txBox="1"/>
          <p:nvPr/>
        </p:nvSpPr>
        <p:spPr>
          <a:xfrm>
            <a:off x="3539754" y="4169209"/>
            <a:ext cx="2481512" cy="923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a:lnSpc>
                <a:spcPct val="90000"/>
              </a:lnSpc>
              <a:defRPr sz="2800">
                <a:solidFill>
                  <a:srgbClr val="595959"/>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80000"/>
              </a:lnSpc>
              <a:spcBef>
                <a:spcPts val="1200"/>
              </a:spcBef>
            </a:pPr>
            <a:r>
              <a:rPr lang="en-US" sz="2400" dirty="0">
                <a:solidFill>
                  <a:schemeClr val="tx1"/>
                </a:solidFill>
              </a:rPr>
              <a:t>Streamlined Processes</a:t>
            </a:r>
          </a:p>
        </p:txBody>
      </p:sp>
      <p:sp>
        <p:nvSpPr>
          <p:cNvPr id="30" name="TextBox 29"/>
          <p:cNvSpPr txBox="1"/>
          <p:nvPr/>
        </p:nvSpPr>
        <p:spPr>
          <a:xfrm>
            <a:off x="6170734" y="4169209"/>
            <a:ext cx="2481512" cy="923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a:lnSpc>
                <a:spcPct val="90000"/>
              </a:lnSpc>
              <a:defRPr sz="2800">
                <a:solidFill>
                  <a:srgbClr val="595959"/>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80000"/>
              </a:lnSpc>
              <a:spcBef>
                <a:spcPts val="1200"/>
              </a:spcBef>
            </a:pPr>
            <a:r>
              <a:rPr lang="en-US" sz="2400" dirty="0">
                <a:solidFill>
                  <a:schemeClr val="tx1"/>
                </a:solidFill>
              </a:rPr>
              <a:t>Working with Documents</a:t>
            </a:r>
          </a:p>
        </p:txBody>
      </p:sp>
      <p:sp>
        <p:nvSpPr>
          <p:cNvPr id="33" name="TextBox 32"/>
          <p:cNvSpPr txBox="1"/>
          <p:nvPr/>
        </p:nvSpPr>
        <p:spPr>
          <a:xfrm>
            <a:off x="8790463" y="4169209"/>
            <a:ext cx="2487137" cy="923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a:lnSpc>
                <a:spcPct val="90000"/>
              </a:lnSpc>
              <a:defRPr sz="2800">
                <a:solidFill>
                  <a:srgbClr val="595959"/>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80000"/>
              </a:lnSpc>
              <a:spcBef>
                <a:spcPts val="1200"/>
              </a:spcBef>
            </a:pPr>
            <a:r>
              <a:rPr lang="en-US" sz="2400" dirty="0">
                <a:solidFill>
                  <a:schemeClr val="tx1"/>
                </a:solidFill>
              </a:rPr>
              <a:t>System Administration</a:t>
            </a:r>
          </a:p>
        </p:txBody>
      </p:sp>
      <p:grpSp>
        <p:nvGrpSpPr>
          <p:cNvPr id="34" name="Group 283"/>
          <p:cNvGrpSpPr>
            <a:grpSpLocks noChangeAspect="1"/>
          </p:cNvGrpSpPr>
          <p:nvPr/>
        </p:nvGrpSpPr>
        <p:grpSpPr bwMode="auto">
          <a:xfrm>
            <a:off x="4231870" y="3165608"/>
            <a:ext cx="1097280" cy="698845"/>
            <a:chOff x="6289" y="3729"/>
            <a:chExt cx="347" cy="221"/>
          </a:xfrm>
          <a:solidFill>
            <a:schemeClr val="tx1"/>
          </a:solidFill>
        </p:grpSpPr>
        <p:sp>
          <p:nvSpPr>
            <p:cNvPr id="35" name="Freeform 284"/>
            <p:cNvSpPr>
              <a:spLocks/>
            </p:cNvSpPr>
            <p:nvPr/>
          </p:nvSpPr>
          <p:spPr bwMode="auto">
            <a:xfrm>
              <a:off x="6329" y="3763"/>
              <a:ext cx="244" cy="184"/>
            </a:xfrm>
            <a:custGeom>
              <a:avLst/>
              <a:gdLst>
                <a:gd name="T0" fmla="*/ 162 w 172"/>
                <a:gd name="T1" fmla="*/ 67 h 129"/>
                <a:gd name="T2" fmla="*/ 150 w 172"/>
                <a:gd name="T3" fmla="*/ 58 h 129"/>
                <a:gd name="T4" fmla="*/ 127 w 172"/>
                <a:gd name="T5" fmla="*/ 42 h 129"/>
                <a:gd name="T6" fmla="*/ 124 w 172"/>
                <a:gd name="T7" fmla="*/ 40 h 129"/>
                <a:gd name="T8" fmla="*/ 122 w 172"/>
                <a:gd name="T9" fmla="*/ 38 h 129"/>
                <a:gd name="T10" fmla="*/ 90 w 172"/>
                <a:gd name="T11" fmla="*/ 21 h 129"/>
                <a:gd name="T12" fmla="*/ 81 w 172"/>
                <a:gd name="T13" fmla="*/ 24 h 129"/>
                <a:gd name="T14" fmla="*/ 53 w 172"/>
                <a:gd name="T15" fmla="*/ 43 h 129"/>
                <a:gd name="T16" fmla="*/ 50 w 172"/>
                <a:gd name="T17" fmla="*/ 43 h 129"/>
                <a:gd name="T18" fmla="*/ 43 w 172"/>
                <a:gd name="T19" fmla="*/ 40 h 129"/>
                <a:gd name="T20" fmla="*/ 43 w 172"/>
                <a:gd name="T21" fmla="*/ 29 h 129"/>
                <a:gd name="T22" fmla="*/ 43 w 172"/>
                <a:gd name="T23" fmla="*/ 29 h 129"/>
                <a:gd name="T24" fmla="*/ 57 w 172"/>
                <a:gd name="T25" fmla="*/ 8 h 129"/>
                <a:gd name="T26" fmla="*/ 54 w 172"/>
                <a:gd name="T27" fmla="*/ 7 h 129"/>
                <a:gd name="T28" fmla="*/ 38 w 172"/>
                <a:gd name="T29" fmla="*/ 3 h 129"/>
                <a:gd name="T30" fmla="*/ 31 w 172"/>
                <a:gd name="T31" fmla="*/ 0 h 129"/>
                <a:gd name="T32" fmla="*/ 0 w 172"/>
                <a:gd name="T33" fmla="*/ 55 h 129"/>
                <a:gd name="T34" fmla="*/ 3 w 172"/>
                <a:gd name="T35" fmla="*/ 58 h 129"/>
                <a:gd name="T36" fmla="*/ 10 w 172"/>
                <a:gd name="T37" fmla="*/ 67 h 129"/>
                <a:gd name="T38" fmla="*/ 10 w 172"/>
                <a:gd name="T39" fmla="*/ 67 h 129"/>
                <a:gd name="T40" fmla="*/ 19 w 172"/>
                <a:gd name="T41" fmla="*/ 63 h 129"/>
                <a:gd name="T42" fmla="*/ 28 w 172"/>
                <a:gd name="T43" fmla="*/ 66 h 129"/>
                <a:gd name="T44" fmla="*/ 33 w 172"/>
                <a:gd name="T45" fmla="*/ 73 h 129"/>
                <a:gd name="T46" fmla="*/ 36 w 172"/>
                <a:gd name="T47" fmla="*/ 69 h 129"/>
                <a:gd name="T48" fmla="*/ 45 w 172"/>
                <a:gd name="T49" fmla="*/ 65 h 129"/>
                <a:gd name="T50" fmla="*/ 54 w 172"/>
                <a:gd name="T51" fmla="*/ 68 h 129"/>
                <a:gd name="T52" fmla="*/ 59 w 172"/>
                <a:gd name="T53" fmla="*/ 82 h 129"/>
                <a:gd name="T54" fmla="*/ 59 w 172"/>
                <a:gd name="T55" fmla="*/ 82 h 129"/>
                <a:gd name="T56" fmla="*/ 68 w 172"/>
                <a:gd name="T57" fmla="*/ 85 h 129"/>
                <a:gd name="T58" fmla="*/ 73 w 172"/>
                <a:gd name="T59" fmla="*/ 99 h 129"/>
                <a:gd name="T60" fmla="*/ 74 w 172"/>
                <a:gd name="T61" fmla="*/ 99 h 129"/>
                <a:gd name="T62" fmla="*/ 83 w 172"/>
                <a:gd name="T63" fmla="*/ 102 h 129"/>
                <a:gd name="T64" fmla="*/ 86 w 172"/>
                <a:gd name="T65" fmla="*/ 120 h 129"/>
                <a:gd name="T66" fmla="*/ 84 w 172"/>
                <a:gd name="T67" fmla="*/ 123 h 129"/>
                <a:gd name="T68" fmla="*/ 98 w 172"/>
                <a:gd name="T69" fmla="*/ 127 h 129"/>
                <a:gd name="T70" fmla="*/ 99 w 172"/>
                <a:gd name="T71" fmla="*/ 127 h 129"/>
                <a:gd name="T72" fmla="*/ 113 w 172"/>
                <a:gd name="T73" fmla="*/ 127 h 129"/>
                <a:gd name="T74" fmla="*/ 120 w 172"/>
                <a:gd name="T75" fmla="*/ 120 h 129"/>
                <a:gd name="T76" fmla="*/ 97 w 172"/>
                <a:gd name="T77" fmla="*/ 109 h 129"/>
                <a:gd name="T78" fmla="*/ 96 w 172"/>
                <a:gd name="T79" fmla="*/ 105 h 129"/>
                <a:gd name="T80" fmla="*/ 99 w 172"/>
                <a:gd name="T81" fmla="*/ 104 h 129"/>
                <a:gd name="T82" fmla="*/ 124 w 172"/>
                <a:gd name="T83" fmla="*/ 116 h 129"/>
                <a:gd name="T84" fmla="*/ 125 w 172"/>
                <a:gd name="T85" fmla="*/ 116 h 129"/>
                <a:gd name="T86" fmla="*/ 134 w 172"/>
                <a:gd name="T87" fmla="*/ 115 h 129"/>
                <a:gd name="T88" fmla="*/ 138 w 172"/>
                <a:gd name="T89" fmla="*/ 106 h 129"/>
                <a:gd name="T90" fmla="*/ 107 w 172"/>
                <a:gd name="T91" fmla="*/ 88 h 129"/>
                <a:gd name="T92" fmla="*/ 106 w 172"/>
                <a:gd name="T93" fmla="*/ 85 h 129"/>
                <a:gd name="T94" fmla="*/ 110 w 172"/>
                <a:gd name="T95" fmla="*/ 84 h 129"/>
                <a:gd name="T96" fmla="*/ 110 w 172"/>
                <a:gd name="T97" fmla="*/ 84 h 129"/>
                <a:gd name="T98" fmla="*/ 141 w 172"/>
                <a:gd name="T99" fmla="*/ 102 h 129"/>
                <a:gd name="T100" fmla="*/ 151 w 172"/>
                <a:gd name="T101" fmla="*/ 100 h 129"/>
                <a:gd name="T102" fmla="*/ 154 w 172"/>
                <a:gd name="T103" fmla="*/ 90 h 129"/>
                <a:gd name="T104" fmla="*/ 118 w 172"/>
                <a:gd name="T105" fmla="*/ 68 h 129"/>
                <a:gd name="T106" fmla="*/ 117 w 172"/>
                <a:gd name="T107" fmla="*/ 65 h 129"/>
                <a:gd name="T108" fmla="*/ 120 w 172"/>
                <a:gd name="T109" fmla="*/ 64 h 129"/>
                <a:gd name="T110" fmla="*/ 120 w 172"/>
                <a:gd name="T111" fmla="*/ 64 h 129"/>
                <a:gd name="T112" fmla="*/ 158 w 172"/>
                <a:gd name="T113" fmla="*/ 87 h 129"/>
                <a:gd name="T114" fmla="*/ 170 w 172"/>
                <a:gd name="T115" fmla="*/ 83 h 129"/>
                <a:gd name="T116" fmla="*/ 168 w 172"/>
                <a:gd name="T117" fmla="*/ 72 h 129"/>
                <a:gd name="T118" fmla="*/ 162 w 172"/>
                <a:gd name="T119" fmla="*/ 6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2" h="129">
                  <a:moveTo>
                    <a:pt x="162" y="67"/>
                  </a:moveTo>
                  <a:cubicBezTo>
                    <a:pt x="158" y="65"/>
                    <a:pt x="154" y="61"/>
                    <a:pt x="150" y="58"/>
                  </a:cubicBezTo>
                  <a:cubicBezTo>
                    <a:pt x="145" y="54"/>
                    <a:pt x="137" y="49"/>
                    <a:pt x="127" y="42"/>
                  </a:cubicBezTo>
                  <a:cubicBezTo>
                    <a:pt x="126" y="41"/>
                    <a:pt x="125" y="41"/>
                    <a:pt x="124" y="40"/>
                  </a:cubicBezTo>
                  <a:cubicBezTo>
                    <a:pt x="122" y="38"/>
                    <a:pt x="122" y="38"/>
                    <a:pt x="122" y="38"/>
                  </a:cubicBezTo>
                  <a:cubicBezTo>
                    <a:pt x="109" y="31"/>
                    <a:pt x="94" y="23"/>
                    <a:pt x="90" y="21"/>
                  </a:cubicBezTo>
                  <a:cubicBezTo>
                    <a:pt x="81" y="24"/>
                    <a:pt x="81" y="24"/>
                    <a:pt x="81" y="24"/>
                  </a:cubicBezTo>
                  <a:cubicBezTo>
                    <a:pt x="79" y="28"/>
                    <a:pt x="69" y="42"/>
                    <a:pt x="53" y="43"/>
                  </a:cubicBezTo>
                  <a:cubicBezTo>
                    <a:pt x="52" y="43"/>
                    <a:pt x="51" y="43"/>
                    <a:pt x="50" y="43"/>
                  </a:cubicBezTo>
                  <a:cubicBezTo>
                    <a:pt x="47" y="43"/>
                    <a:pt x="45" y="42"/>
                    <a:pt x="43" y="40"/>
                  </a:cubicBezTo>
                  <a:cubicBezTo>
                    <a:pt x="41" y="38"/>
                    <a:pt x="41" y="34"/>
                    <a:pt x="43" y="29"/>
                  </a:cubicBezTo>
                  <a:cubicBezTo>
                    <a:pt x="43" y="29"/>
                    <a:pt x="43" y="29"/>
                    <a:pt x="43" y="29"/>
                  </a:cubicBezTo>
                  <a:cubicBezTo>
                    <a:pt x="46" y="23"/>
                    <a:pt x="52" y="15"/>
                    <a:pt x="57" y="8"/>
                  </a:cubicBezTo>
                  <a:cubicBezTo>
                    <a:pt x="54" y="7"/>
                    <a:pt x="54" y="7"/>
                    <a:pt x="54" y="7"/>
                  </a:cubicBezTo>
                  <a:cubicBezTo>
                    <a:pt x="47" y="6"/>
                    <a:pt x="41" y="5"/>
                    <a:pt x="38" y="3"/>
                  </a:cubicBezTo>
                  <a:cubicBezTo>
                    <a:pt x="36" y="3"/>
                    <a:pt x="34" y="1"/>
                    <a:pt x="31" y="0"/>
                  </a:cubicBezTo>
                  <a:cubicBezTo>
                    <a:pt x="0" y="55"/>
                    <a:pt x="0" y="55"/>
                    <a:pt x="0" y="55"/>
                  </a:cubicBezTo>
                  <a:cubicBezTo>
                    <a:pt x="3" y="58"/>
                    <a:pt x="3" y="58"/>
                    <a:pt x="3" y="58"/>
                  </a:cubicBezTo>
                  <a:cubicBezTo>
                    <a:pt x="10" y="67"/>
                    <a:pt x="10" y="67"/>
                    <a:pt x="10" y="67"/>
                  </a:cubicBezTo>
                  <a:cubicBezTo>
                    <a:pt x="10" y="67"/>
                    <a:pt x="10" y="67"/>
                    <a:pt x="10" y="67"/>
                  </a:cubicBezTo>
                  <a:cubicBezTo>
                    <a:pt x="12" y="64"/>
                    <a:pt x="16" y="63"/>
                    <a:pt x="19" y="63"/>
                  </a:cubicBezTo>
                  <a:cubicBezTo>
                    <a:pt x="23" y="63"/>
                    <a:pt x="26" y="64"/>
                    <a:pt x="28" y="66"/>
                  </a:cubicBezTo>
                  <a:cubicBezTo>
                    <a:pt x="30" y="68"/>
                    <a:pt x="32" y="70"/>
                    <a:pt x="33" y="73"/>
                  </a:cubicBezTo>
                  <a:cubicBezTo>
                    <a:pt x="36" y="69"/>
                    <a:pt x="36" y="69"/>
                    <a:pt x="36" y="69"/>
                  </a:cubicBezTo>
                  <a:cubicBezTo>
                    <a:pt x="38" y="66"/>
                    <a:pt x="41" y="65"/>
                    <a:pt x="45" y="65"/>
                  </a:cubicBezTo>
                  <a:cubicBezTo>
                    <a:pt x="48" y="65"/>
                    <a:pt x="51" y="66"/>
                    <a:pt x="54" y="68"/>
                  </a:cubicBezTo>
                  <a:cubicBezTo>
                    <a:pt x="58" y="71"/>
                    <a:pt x="60" y="77"/>
                    <a:pt x="59" y="82"/>
                  </a:cubicBezTo>
                  <a:cubicBezTo>
                    <a:pt x="59" y="82"/>
                    <a:pt x="59" y="82"/>
                    <a:pt x="59" y="82"/>
                  </a:cubicBezTo>
                  <a:cubicBezTo>
                    <a:pt x="62" y="82"/>
                    <a:pt x="66" y="83"/>
                    <a:pt x="68" y="85"/>
                  </a:cubicBezTo>
                  <a:cubicBezTo>
                    <a:pt x="72" y="89"/>
                    <a:pt x="74" y="94"/>
                    <a:pt x="73" y="99"/>
                  </a:cubicBezTo>
                  <a:cubicBezTo>
                    <a:pt x="73" y="99"/>
                    <a:pt x="74" y="99"/>
                    <a:pt x="74" y="99"/>
                  </a:cubicBezTo>
                  <a:cubicBezTo>
                    <a:pt x="77" y="99"/>
                    <a:pt x="80" y="100"/>
                    <a:pt x="83" y="102"/>
                  </a:cubicBezTo>
                  <a:cubicBezTo>
                    <a:pt x="89" y="107"/>
                    <a:pt x="90" y="115"/>
                    <a:pt x="86" y="120"/>
                  </a:cubicBezTo>
                  <a:cubicBezTo>
                    <a:pt x="84" y="123"/>
                    <a:pt x="84" y="123"/>
                    <a:pt x="84" y="123"/>
                  </a:cubicBezTo>
                  <a:cubicBezTo>
                    <a:pt x="89" y="125"/>
                    <a:pt x="94" y="126"/>
                    <a:pt x="98" y="127"/>
                  </a:cubicBezTo>
                  <a:cubicBezTo>
                    <a:pt x="99" y="127"/>
                    <a:pt x="99" y="127"/>
                    <a:pt x="99" y="127"/>
                  </a:cubicBezTo>
                  <a:cubicBezTo>
                    <a:pt x="101" y="128"/>
                    <a:pt x="109" y="129"/>
                    <a:pt x="113" y="127"/>
                  </a:cubicBezTo>
                  <a:cubicBezTo>
                    <a:pt x="116" y="125"/>
                    <a:pt x="119" y="123"/>
                    <a:pt x="120" y="120"/>
                  </a:cubicBezTo>
                  <a:cubicBezTo>
                    <a:pt x="97" y="109"/>
                    <a:pt x="97" y="109"/>
                    <a:pt x="97" y="109"/>
                  </a:cubicBezTo>
                  <a:cubicBezTo>
                    <a:pt x="95" y="108"/>
                    <a:pt x="95" y="106"/>
                    <a:pt x="96" y="105"/>
                  </a:cubicBezTo>
                  <a:cubicBezTo>
                    <a:pt x="96" y="104"/>
                    <a:pt x="98" y="103"/>
                    <a:pt x="99" y="104"/>
                  </a:cubicBezTo>
                  <a:cubicBezTo>
                    <a:pt x="124" y="116"/>
                    <a:pt x="124" y="116"/>
                    <a:pt x="124" y="116"/>
                  </a:cubicBezTo>
                  <a:cubicBezTo>
                    <a:pt x="124" y="116"/>
                    <a:pt x="124" y="116"/>
                    <a:pt x="125" y="116"/>
                  </a:cubicBezTo>
                  <a:cubicBezTo>
                    <a:pt x="126" y="116"/>
                    <a:pt x="131" y="117"/>
                    <a:pt x="134" y="115"/>
                  </a:cubicBezTo>
                  <a:cubicBezTo>
                    <a:pt x="137" y="113"/>
                    <a:pt x="138" y="108"/>
                    <a:pt x="138" y="106"/>
                  </a:cubicBezTo>
                  <a:cubicBezTo>
                    <a:pt x="107" y="88"/>
                    <a:pt x="107" y="88"/>
                    <a:pt x="107" y="88"/>
                  </a:cubicBezTo>
                  <a:cubicBezTo>
                    <a:pt x="106" y="88"/>
                    <a:pt x="106" y="86"/>
                    <a:pt x="106" y="85"/>
                  </a:cubicBezTo>
                  <a:cubicBezTo>
                    <a:pt x="107" y="84"/>
                    <a:pt x="109" y="83"/>
                    <a:pt x="110" y="84"/>
                  </a:cubicBezTo>
                  <a:cubicBezTo>
                    <a:pt x="110" y="84"/>
                    <a:pt x="110" y="84"/>
                    <a:pt x="110" y="84"/>
                  </a:cubicBezTo>
                  <a:cubicBezTo>
                    <a:pt x="141" y="102"/>
                    <a:pt x="141" y="102"/>
                    <a:pt x="141" y="102"/>
                  </a:cubicBezTo>
                  <a:cubicBezTo>
                    <a:pt x="143" y="102"/>
                    <a:pt x="148" y="102"/>
                    <a:pt x="151" y="100"/>
                  </a:cubicBezTo>
                  <a:cubicBezTo>
                    <a:pt x="155" y="97"/>
                    <a:pt x="154" y="92"/>
                    <a:pt x="154" y="90"/>
                  </a:cubicBezTo>
                  <a:cubicBezTo>
                    <a:pt x="118" y="68"/>
                    <a:pt x="118" y="68"/>
                    <a:pt x="118" y="68"/>
                  </a:cubicBezTo>
                  <a:cubicBezTo>
                    <a:pt x="116" y="68"/>
                    <a:pt x="116" y="66"/>
                    <a:pt x="117" y="65"/>
                  </a:cubicBezTo>
                  <a:cubicBezTo>
                    <a:pt x="117" y="64"/>
                    <a:pt x="119" y="63"/>
                    <a:pt x="120" y="64"/>
                  </a:cubicBezTo>
                  <a:cubicBezTo>
                    <a:pt x="120" y="64"/>
                    <a:pt x="120" y="64"/>
                    <a:pt x="120" y="64"/>
                  </a:cubicBezTo>
                  <a:cubicBezTo>
                    <a:pt x="158" y="87"/>
                    <a:pt x="158" y="87"/>
                    <a:pt x="158" y="87"/>
                  </a:cubicBezTo>
                  <a:cubicBezTo>
                    <a:pt x="161" y="88"/>
                    <a:pt x="167" y="89"/>
                    <a:pt x="170" y="83"/>
                  </a:cubicBezTo>
                  <a:cubicBezTo>
                    <a:pt x="172" y="79"/>
                    <a:pt x="171" y="76"/>
                    <a:pt x="168" y="72"/>
                  </a:cubicBezTo>
                  <a:lnTo>
                    <a:pt x="162" y="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85"/>
            <p:cNvSpPr>
              <a:spLocks/>
            </p:cNvSpPr>
            <p:nvPr/>
          </p:nvSpPr>
          <p:spPr bwMode="auto">
            <a:xfrm>
              <a:off x="6359" y="3863"/>
              <a:ext cx="48" cy="54"/>
            </a:xfrm>
            <a:custGeom>
              <a:avLst/>
              <a:gdLst>
                <a:gd name="T0" fmla="*/ 32 w 34"/>
                <a:gd name="T1" fmla="*/ 13 h 38"/>
                <a:gd name="T2" fmla="*/ 29 w 34"/>
                <a:gd name="T3" fmla="*/ 2 h 38"/>
                <a:gd name="T4" fmla="*/ 24 w 34"/>
                <a:gd name="T5" fmla="*/ 0 h 38"/>
                <a:gd name="T6" fmla="*/ 19 w 34"/>
                <a:gd name="T7" fmla="*/ 2 h 38"/>
                <a:gd name="T8" fmla="*/ 3 w 34"/>
                <a:gd name="T9" fmla="*/ 24 h 38"/>
                <a:gd name="T10" fmla="*/ 5 w 34"/>
                <a:gd name="T11" fmla="*/ 36 h 38"/>
                <a:gd name="T12" fmla="*/ 11 w 34"/>
                <a:gd name="T13" fmla="*/ 38 h 38"/>
                <a:gd name="T14" fmla="*/ 16 w 34"/>
                <a:gd name="T15" fmla="*/ 35 h 38"/>
                <a:gd name="T16" fmla="*/ 16 w 34"/>
                <a:gd name="T17" fmla="*/ 35 h 38"/>
                <a:gd name="T18" fmla="*/ 32 w 34"/>
                <a:gd name="T19"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8">
                  <a:moveTo>
                    <a:pt x="32" y="13"/>
                  </a:moveTo>
                  <a:cubicBezTo>
                    <a:pt x="34" y="10"/>
                    <a:pt x="33" y="5"/>
                    <a:pt x="29" y="2"/>
                  </a:cubicBezTo>
                  <a:cubicBezTo>
                    <a:pt x="28" y="1"/>
                    <a:pt x="26" y="0"/>
                    <a:pt x="24" y="0"/>
                  </a:cubicBezTo>
                  <a:cubicBezTo>
                    <a:pt x="22" y="0"/>
                    <a:pt x="20" y="1"/>
                    <a:pt x="19" y="2"/>
                  </a:cubicBezTo>
                  <a:cubicBezTo>
                    <a:pt x="3" y="24"/>
                    <a:pt x="3" y="24"/>
                    <a:pt x="3" y="24"/>
                  </a:cubicBezTo>
                  <a:cubicBezTo>
                    <a:pt x="0" y="27"/>
                    <a:pt x="1" y="32"/>
                    <a:pt x="5" y="36"/>
                  </a:cubicBezTo>
                  <a:cubicBezTo>
                    <a:pt x="7" y="37"/>
                    <a:pt x="9" y="38"/>
                    <a:pt x="11" y="38"/>
                  </a:cubicBezTo>
                  <a:cubicBezTo>
                    <a:pt x="13" y="38"/>
                    <a:pt x="14" y="37"/>
                    <a:pt x="16" y="35"/>
                  </a:cubicBezTo>
                  <a:cubicBezTo>
                    <a:pt x="16" y="35"/>
                    <a:pt x="16" y="35"/>
                    <a:pt x="16" y="35"/>
                  </a:cubicBezTo>
                  <a:lnTo>
                    <a:pt x="32"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86"/>
            <p:cNvSpPr>
              <a:spLocks/>
            </p:cNvSpPr>
            <p:nvPr/>
          </p:nvSpPr>
          <p:spPr bwMode="auto">
            <a:xfrm>
              <a:off x="6386" y="3887"/>
              <a:ext cx="41" cy="47"/>
            </a:xfrm>
            <a:custGeom>
              <a:avLst/>
              <a:gdLst>
                <a:gd name="T0" fmla="*/ 25 w 29"/>
                <a:gd name="T1" fmla="*/ 2 h 33"/>
                <a:gd name="T2" fmla="*/ 19 w 29"/>
                <a:gd name="T3" fmla="*/ 0 h 33"/>
                <a:gd name="T4" fmla="*/ 15 w 29"/>
                <a:gd name="T5" fmla="*/ 2 h 33"/>
                <a:gd name="T6" fmla="*/ 2 w 29"/>
                <a:gd name="T7" fmla="*/ 20 h 33"/>
                <a:gd name="T8" fmla="*/ 1 w 29"/>
                <a:gd name="T9" fmla="*/ 20 h 33"/>
                <a:gd name="T10" fmla="*/ 1 w 29"/>
                <a:gd name="T11" fmla="*/ 21 h 33"/>
                <a:gd name="T12" fmla="*/ 4 w 29"/>
                <a:gd name="T13" fmla="*/ 31 h 33"/>
                <a:gd name="T14" fmla="*/ 10 w 29"/>
                <a:gd name="T15" fmla="*/ 33 h 33"/>
                <a:gd name="T16" fmla="*/ 15 w 29"/>
                <a:gd name="T17" fmla="*/ 31 h 33"/>
                <a:gd name="T18" fmla="*/ 27 w 29"/>
                <a:gd name="T19" fmla="*/ 13 h 33"/>
                <a:gd name="T20" fmla="*/ 25 w 29"/>
                <a:gd name="T21"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3">
                  <a:moveTo>
                    <a:pt x="25" y="2"/>
                  </a:moveTo>
                  <a:cubicBezTo>
                    <a:pt x="23" y="1"/>
                    <a:pt x="21" y="0"/>
                    <a:pt x="19" y="0"/>
                  </a:cubicBezTo>
                  <a:cubicBezTo>
                    <a:pt x="18" y="0"/>
                    <a:pt x="16" y="1"/>
                    <a:pt x="15" y="2"/>
                  </a:cubicBezTo>
                  <a:cubicBezTo>
                    <a:pt x="15" y="2"/>
                    <a:pt x="2" y="20"/>
                    <a:pt x="2" y="20"/>
                  </a:cubicBezTo>
                  <a:cubicBezTo>
                    <a:pt x="2" y="20"/>
                    <a:pt x="2" y="20"/>
                    <a:pt x="1" y="20"/>
                  </a:cubicBezTo>
                  <a:cubicBezTo>
                    <a:pt x="1" y="20"/>
                    <a:pt x="1" y="21"/>
                    <a:pt x="1" y="21"/>
                  </a:cubicBezTo>
                  <a:cubicBezTo>
                    <a:pt x="0" y="25"/>
                    <a:pt x="1" y="29"/>
                    <a:pt x="4" y="31"/>
                  </a:cubicBezTo>
                  <a:cubicBezTo>
                    <a:pt x="6" y="32"/>
                    <a:pt x="8" y="33"/>
                    <a:pt x="10" y="33"/>
                  </a:cubicBezTo>
                  <a:cubicBezTo>
                    <a:pt x="12" y="33"/>
                    <a:pt x="13" y="32"/>
                    <a:pt x="15" y="31"/>
                  </a:cubicBezTo>
                  <a:cubicBezTo>
                    <a:pt x="27" y="13"/>
                    <a:pt x="27" y="13"/>
                    <a:pt x="27" y="13"/>
                  </a:cubicBezTo>
                  <a:cubicBezTo>
                    <a:pt x="29" y="10"/>
                    <a:pt x="28" y="5"/>
                    <a:pt x="25"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7"/>
            <p:cNvSpPr>
              <a:spLocks/>
            </p:cNvSpPr>
            <p:nvPr/>
          </p:nvSpPr>
          <p:spPr bwMode="auto">
            <a:xfrm>
              <a:off x="6413" y="3912"/>
              <a:ext cx="35" cy="38"/>
            </a:xfrm>
            <a:custGeom>
              <a:avLst/>
              <a:gdLst>
                <a:gd name="T0" fmla="*/ 21 w 25"/>
                <a:gd name="T1" fmla="*/ 2 h 27"/>
                <a:gd name="T2" fmla="*/ 15 w 25"/>
                <a:gd name="T3" fmla="*/ 0 h 27"/>
                <a:gd name="T4" fmla="*/ 10 w 25"/>
                <a:gd name="T5" fmla="*/ 2 h 27"/>
                <a:gd name="T6" fmla="*/ 1 w 25"/>
                <a:gd name="T7" fmla="*/ 15 h 27"/>
                <a:gd name="T8" fmla="*/ 4 w 25"/>
                <a:gd name="T9" fmla="*/ 25 h 27"/>
                <a:gd name="T10" fmla="*/ 10 w 25"/>
                <a:gd name="T11" fmla="*/ 27 h 27"/>
                <a:gd name="T12" fmla="*/ 15 w 25"/>
                <a:gd name="T13" fmla="*/ 24 h 27"/>
                <a:gd name="T14" fmla="*/ 23 w 25"/>
                <a:gd name="T15" fmla="*/ 13 h 27"/>
                <a:gd name="T16" fmla="*/ 21 w 25"/>
                <a:gd name="T1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7">
                  <a:moveTo>
                    <a:pt x="21" y="2"/>
                  </a:moveTo>
                  <a:cubicBezTo>
                    <a:pt x="19" y="1"/>
                    <a:pt x="17" y="0"/>
                    <a:pt x="15" y="0"/>
                  </a:cubicBezTo>
                  <a:cubicBezTo>
                    <a:pt x="13" y="0"/>
                    <a:pt x="11" y="1"/>
                    <a:pt x="10" y="2"/>
                  </a:cubicBezTo>
                  <a:cubicBezTo>
                    <a:pt x="10" y="2"/>
                    <a:pt x="1" y="14"/>
                    <a:pt x="1" y="15"/>
                  </a:cubicBezTo>
                  <a:cubicBezTo>
                    <a:pt x="0" y="18"/>
                    <a:pt x="1" y="22"/>
                    <a:pt x="4" y="25"/>
                  </a:cubicBezTo>
                  <a:cubicBezTo>
                    <a:pt x="6" y="26"/>
                    <a:pt x="8" y="27"/>
                    <a:pt x="10" y="27"/>
                  </a:cubicBezTo>
                  <a:cubicBezTo>
                    <a:pt x="12" y="27"/>
                    <a:pt x="14" y="26"/>
                    <a:pt x="15" y="24"/>
                  </a:cubicBezTo>
                  <a:cubicBezTo>
                    <a:pt x="23" y="13"/>
                    <a:pt x="23" y="13"/>
                    <a:pt x="23" y="13"/>
                  </a:cubicBezTo>
                  <a:cubicBezTo>
                    <a:pt x="25" y="10"/>
                    <a:pt x="24" y="5"/>
                    <a:pt x="21"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8"/>
            <p:cNvSpPr>
              <a:spLocks/>
            </p:cNvSpPr>
            <p:nvPr/>
          </p:nvSpPr>
          <p:spPr bwMode="auto">
            <a:xfrm>
              <a:off x="6339" y="3860"/>
              <a:ext cx="31" cy="33"/>
            </a:xfrm>
            <a:custGeom>
              <a:avLst/>
              <a:gdLst>
                <a:gd name="T0" fmla="*/ 20 w 22"/>
                <a:gd name="T1" fmla="*/ 13 h 23"/>
                <a:gd name="T2" fmla="*/ 18 w 22"/>
                <a:gd name="T3" fmla="*/ 2 h 23"/>
                <a:gd name="T4" fmla="*/ 12 w 22"/>
                <a:gd name="T5" fmla="*/ 0 h 23"/>
                <a:gd name="T6" fmla="*/ 7 w 22"/>
                <a:gd name="T7" fmla="*/ 2 h 23"/>
                <a:gd name="T8" fmla="*/ 2 w 22"/>
                <a:gd name="T9" fmla="*/ 9 h 23"/>
                <a:gd name="T10" fmla="*/ 4 w 22"/>
                <a:gd name="T11" fmla="*/ 20 h 23"/>
                <a:gd name="T12" fmla="*/ 10 w 22"/>
                <a:gd name="T13" fmla="*/ 23 h 23"/>
                <a:gd name="T14" fmla="*/ 14 w 22"/>
                <a:gd name="T15" fmla="*/ 21 h 23"/>
                <a:gd name="T16" fmla="*/ 20 w 22"/>
                <a:gd name="T1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3">
                  <a:moveTo>
                    <a:pt x="20" y="13"/>
                  </a:moveTo>
                  <a:cubicBezTo>
                    <a:pt x="22" y="10"/>
                    <a:pt x="21" y="5"/>
                    <a:pt x="18" y="2"/>
                  </a:cubicBezTo>
                  <a:cubicBezTo>
                    <a:pt x="16" y="1"/>
                    <a:pt x="14" y="0"/>
                    <a:pt x="12" y="0"/>
                  </a:cubicBezTo>
                  <a:cubicBezTo>
                    <a:pt x="10" y="0"/>
                    <a:pt x="8" y="1"/>
                    <a:pt x="7" y="2"/>
                  </a:cubicBezTo>
                  <a:cubicBezTo>
                    <a:pt x="2" y="9"/>
                    <a:pt x="2" y="9"/>
                    <a:pt x="2" y="9"/>
                  </a:cubicBezTo>
                  <a:cubicBezTo>
                    <a:pt x="0" y="12"/>
                    <a:pt x="1" y="17"/>
                    <a:pt x="4" y="20"/>
                  </a:cubicBezTo>
                  <a:cubicBezTo>
                    <a:pt x="6" y="22"/>
                    <a:pt x="8" y="22"/>
                    <a:pt x="10" y="23"/>
                  </a:cubicBezTo>
                  <a:cubicBezTo>
                    <a:pt x="11" y="23"/>
                    <a:pt x="13" y="22"/>
                    <a:pt x="14" y="21"/>
                  </a:cubicBezTo>
                  <a:cubicBezTo>
                    <a:pt x="14" y="21"/>
                    <a:pt x="20" y="13"/>
                    <a:pt x="20"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89"/>
            <p:cNvSpPr>
              <a:spLocks/>
            </p:cNvSpPr>
            <p:nvPr/>
          </p:nvSpPr>
          <p:spPr bwMode="auto">
            <a:xfrm>
              <a:off x="6394" y="3756"/>
              <a:ext cx="201" cy="103"/>
            </a:xfrm>
            <a:custGeom>
              <a:avLst/>
              <a:gdLst>
                <a:gd name="T0" fmla="*/ 98 w 141"/>
                <a:gd name="T1" fmla="*/ 6 h 72"/>
                <a:gd name="T2" fmla="*/ 86 w 141"/>
                <a:gd name="T3" fmla="*/ 4 h 72"/>
                <a:gd name="T4" fmla="*/ 61 w 141"/>
                <a:gd name="T5" fmla="*/ 0 h 72"/>
                <a:gd name="T6" fmla="*/ 61 w 141"/>
                <a:gd name="T7" fmla="*/ 0 h 72"/>
                <a:gd name="T8" fmla="*/ 21 w 141"/>
                <a:gd name="T9" fmla="*/ 7 h 72"/>
                <a:gd name="T10" fmla="*/ 19 w 141"/>
                <a:gd name="T11" fmla="*/ 9 h 72"/>
                <a:gd name="T12" fmla="*/ 18 w 141"/>
                <a:gd name="T13" fmla="*/ 12 h 72"/>
                <a:gd name="T14" fmla="*/ 16 w 141"/>
                <a:gd name="T15" fmla="*/ 14 h 72"/>
                <a:gd name="T16" fmla="*/ 1 w 141"/>
                <a:gd name="T17" fmla="*/ 36 h 72"/>
                <a:gd name="T18" fmla="*/ 1 w 141"/>
                <a:gd name="T19" fmla="*/ 42 h 72"/>
                <a:gd name="T20" fmla="*/ 4 w 141"/>
                <a:gd name="T21" fmla="*/ 43 h 72"/>
                <a:gd name="T22" fmla="*/ 6 w 141"/>
                <a:gd name="T23" fmla="*/ 43 h 72"/>
                <a:gd name="T24" fmla="*/ 31 w 141"/>
                <a:gd name="T25" fmla="*/ 25 h 72"/>
                <a:gd name="T26" fmla="*/ 33 w 141"/>
                <a:gd name="T27" fmla="*/ 24 h 72"/>
                <a:gd name="T28" fmla="*/ 38 w 141"/>
                <a:gd name="T29" fmla="*/ 23 h 72"/>
                <a:gd name="T30" fmla="*/ 44 w 141"/>
                <a:gd name="T31" fmla="*/ 21 h 72"/>
                <a:gd name="T32" fmla="*/ 46 w 141"/>
                <a:gd name="T33" fmla="*/ 21 h 72"/>
                <a:gd name="T34" fmla="*/ 78 w 141"/>
                <a:gd name="T35" fmla="*/ 39 h 72"/>
                <a:gd name="T36" fmla="*/ 81 w 141"/>
                <a:gd name="T37" fmla="*/ 41 h 72"/>
                <a:gd name="T38" fmla="*/ 84 w 141"/>
                <a:gd name="T39" fmla="*/ 43 h 72"/>
                <a:gd name="T40" fmla="*/ 107 w 141"/>
                <a:gd name="T41" fmla="*/ 59 h 72"/>
                <a:gd name="T42" fmla="*/ 119 w 141"/>
                <a:gd name="T43" fmla="*/ 68 h 72"/>
                <a:gd name="T44" fmla="*/ 119 w 141"/>
                <a:gd name="T45" fmla="*/ 68 h 72"/>
                <a:gd name="T46" fmla="*/ 124 w 141"/>
                <a:gd name="T47" fmla="*/ 72 h 72"/>
                <a:gd name="T48" fmla="*/ 124 w 141"/>
                <a:gd name="T49" fmla="*/ 72 h 72"/>
                <a:gd name="T50" fmla="*/ 133 w 141"/>
                <a:gd name="T51" fmla="*/ 67 h 72"/>
                <a:gd name="T52" fmla="*/ 136 w 141"/>
                <a:gd name="T53" fmla="*/ 63 h 72"/>
                <a:gd name="T54" fmla="*/ 141 w 141"/>
                <a:gd name="T55" fmla="*/ 59 h 72"/>
                <a:gd name="T56" fmla="*/ 141 w 141"/>
                <a:gd name="T57" fmla="*/ 59 h 72"/>
                <a:gd name="T58" fmla="*/ 110 w 141"/>
                <a:gd name="T59" fmla="*/ 4 h 72"/>
                <a:gd name="T60" fmla="*/ 98 w 141"/>
                <a:gd name="T61"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72">
                  <a:moveTo>
                    <a:pt x="98" y="6"/>
                  </a:moveTo>
                  <a:cubicBezTo>
                    <a:pt x="94" y="6"/>
                    <a:pt x="90" y="5"/>
                    <a:pt x="86" y="4"/>
                  </a:cubicBezTo>
                  <a:cubicBezTo>
                    <a:pt x="79" y="2"/>
                    <a:pt x="71" y="0"/>
                    <a:pt x="61" y="0"/>
                  </a:cubicBezTo>
                  <a:cubicBezTo>
                    <a:pt x="61" y="0"/>
                    <a:pt x="61" y="0"/>
                    <a:pt x="61" y="0"/>
                  </a:cubicBezTo>
                  <a:cubicBezTo>
                    <a:pt x="40" y="1"/>
                    <a:pt x="24" y="3"/>
                    <a:pt x="21" y="7"/>
                  </a:cubicBezTo>
                  <a:cubicBezTo>
                    <a:pt x="19" y="9"/>
                    <a:pt x="19" y="9"/>
                    <a:pt x="19" y="9"/>
                  </a:cubicBezTo>
                  <a:cubicBezTo>
                    <a:pt x="18" y="12"/>
                    <a:pt x="18" y="12"/>
                    <a:pt x="18" y="12"/>
                  </a:cubicBezTo>
                  <a:cubicBezTo>
                    <a:pt x="16" y="14"/>
                    <a:pt x="16" y="14"/>
                    <a:pt x="16" y="14"/>
                  </a:cubicBezTo>
                  <a:cubicBezTo>
                    <a:pt x="11" y="21"/>
                    <a:pt x="4" y="30"/>
                    <a:pt x="1" y="36"/>
                  </a:cubicBezTo>
                  <a:cubicBezTo>
                    <a:pt x="0" y="40"/>
                    <a:pt x="1" y="42"/>
                    <a:pt x="1" y="42"/>
                  </a:cubicBezTo>
                  <a:cubicBezTo>
                    <a:pt x="2" y="43"/>
                    <a:pt x="3" y="43"/>
                    <a:pt x="4" y="43"/>
                  </a:cubicBezTo>
                  <a:cubicBezTo>
                    <a:pt x="5" y="43"/>
                    <a:pt x="6" y="43"/>
                    <a:pt x="6" y="43"/>
                  </a:cubicBezTo>
                  <a:cubicBezTo>
                    <a:pt x="21" y="42"/>
                    <a:pt x="31" y="26"/>
                    <a:pt x="31" y="25"/>
                  </a:cubicBezTo>
                  <a:cubicBezTo>
                    <a:pt x="32" y="25"/>
                    <a:pt x="32" y="25"/>
                    <a:pt x="33" y="24"/>
                  </a:cubicBezTo>
                  <a:cubicBezTo>
                    <a:pt x="38" y="23"/>
                    <a:pt x="38" y="23"/>
                    <a:pt x="38" y="23"/>
                  </a:cubicBezTo>
                  <a:cubicBezTo>
                    <a:pt x="44" y="21"/>
                    <a:pt x="44" y="21"/>
                    <a:pt x="44" y="21"/>
                  </a:cubicBezTo>
                  <a:cubicBezTo>
                    <a:pt x="44" y="21"/>
                    <a:pt x="45" y="21"/>
                    <a:pt x="46" y="21"/>
                  </a:cubicBezTo>
                  <a:cubicBezTo>
                    <a:pt x="46" y="21"/>
                    <a:pt x="64" y="30"/>
                    <a:pt x="78" y="39"/>
                  </a:cubicBezTo>
                  <a:cubicBezTo>
                    <a:pt x="79" y="40"/>
                    <a:pt x="80" y="40"/>
                    <a:pt x="81" y="41"/>
                  </a:cubicBezTo>
                  <a:cubicBezTo>
                    <a:pt x="82" y="41"/>
                    <a:pt x="83" y="42"/>
                    <a:pt x="84" y="43"/>
                  </a:cubicBezTo>
                  <a:cubicBezTo>
                    <a:pt x="94" y="50"/>
                    <a:pt x="101" y="55"/>
                    <a:pt x="107" y="59"/>
                  </a:cubicBezTo>
                  <a:cubicBezTo>
                    <a:pt x="115" y="65"/>
                    <a:pt x="119" y="68"/>
                    <a:pt x="119" y="68"/>
                  </a:cubicBezTo>
                  <a:cubicBezTo>
                    <a:pt x="119" y="68"/>
                    <a:pt x="119" y="68"/>
                    <a:pt x="119" y="68"/>
                  </a:cubicBezTo>
                  <a:cubicBezTo>
                    <a:pt x="124" y="72"/>
                    <a:pt x="124" y="72"/>
                    <a:pt x="124" y="72"/>
                  </a:cubicBezTo>
                  <a:cubicBezTo>
                    <a:pt x="124" y="72"/>
                    <a:pt x="124" y="72"/>
                    <a:pt x="124" y="72"/>
                  </a:cubicBezTo>
                  <a:cubicBezTo>
                    <a:pt x="127" y="71"/>
                    <a:pt x="130" y="69"/>
                    <a:pt x="133" y="67"/>
                  </a:cubicBezTo>
                  <a:cubicBezTo>
                    <a:pt x="134" y="65"/>
                    <a:pt x="135" y="64"/>
                    <a:pt x="136" y="63"/>
                  </a:cubicBezTo>
                  <a:cubicBezTo>
                    <a:pt x="138" y="62"/>
                    <a:pt x="139" y="60"/>
                    <a:pt x="141" y="59"/>
                  </a:cubicBezTo>
                  <a:cubicBezTo>
                    <a:pt x="141" y="59"/>
                    <a:pt x="141" y="59"/>
                    <a:pt x="141" y="59"/>
                  </a:cubicBezTo>
                  <a:cubicBezTo>
                    <a:pt x="110" y="4"/>
                    <a:pt x="110" y="4"/>
                    <a:pt x="110" y="4"/>
                  </a:cubicBezTo>
                  <a:cubicBezTo>
                    <a:pt x="106" y="6"/>
                    <a:pt x="102" y="6"/>
                    <a:pt x="98" y="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90"/>
            <p:cNvSpPr>
              <a:spLocks/>
            </p:cNvSpPr>
            <p:nvPr/>
          </p:nvSpPr>
          <p:spPr bwMode="auto">
            <a:xfrm>
              <a:off x="6289" y="3729"/>
              <a:ext cx="85" cy="120"/>
            </a:xfrm>
            <a:custGeom>
              <a:avLst/>
              <a:gdLst>
                <a:gd name="T0" fmla="*/ 59 w 60"/>
                <a:gd name="T1" fmla="*/ 14 h 84"/>
                <a:gd name="T2" fmla="*/ 59 w 60"/>
                <a:gd name="T3" fmla="*/ 11 h 84"/>
                <a:gd name="T4" fmla="*/ 41 w 60"/>
                <a:gd name="T5" fmla="*/ 1 h 84"/>
                <a:gd name="T6" fmla="*/ 40 w 60"/>
                <a:gd name="T7" fmla="*/ 0 h 84"/>
                <a:gd name="T8" fmla="*/ 39 w 60"/>
                <a:gd name="T9" fmla="*/ 1 h 84"/>
                <a:gd name="T10" fmla="*/ 0 w 60"/>
                <a:gd name="T11" fmla="*/ 70 h 84"/>
                <a:gd name="T12" fmla="*/ 1 w 60"/>
                <a:gd name="T13" fmla="*/ 73 h 84"/>
                <a:gd name="T14" fmla="*/ 18 w 60"/>
                <a:gd name="T15" fmla="*/ 83 h 84"/>
                <a:gd name="T16" fmla="*/ 20 w 60"/>
                <a:gd name="T17" fmla="*/ 83 h 84"/>
                <a:gd name="T18" fmla="*/ 59 w 60"/>
                <a:gd name="T19" fmla="*/ 1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4">
                  <a:moveTo>
                    <a:pt x="59" y="14"/>
                  </a:moveTo>
                  <a:cubicBezTo>
                    <a:pt x="60" y="13"/>
                    <a:pt x="59" y="12"/>
                    <a:pt x="59" y="11"/>
                  </a:cubicBezTo>
                  <a:cubicBezTo>
                    <a:pt x="41" y="1"/>
                    <a:pt x="41" y="1"/>
                    <a:pt x="41" y="1"/>
                  </a:cubicBezTo>
                  <a:cubicBezTo>
                    <a:pt x="41" y="0"/>
                    <a:pt x="41" y="0"/>
                    <a:pt x="40" y="0"/>
                  </a:cubicBezTo>
                  <a:cubicBezTo>
                    <a:pt x="40" y="0"/>
                    <a:pt x="39" y="1"/>
                    <a:pt x="39" y="1"/>
                  </a:cubicBezTo>
                  <a:cubicBezTo>
                    <a:pt x="0" y="70"/>
                    <a:pt x="0" y="70"/>
                    <a:pt x="0" y="70"/>
                  </a:cubicBezTo>
                  <a:cubicBezTo>
                    <a:pt x="0" y="71"/>
                    <a:pt x="0" y="72"/>
                    <a:pt x="1" y="73"/>
                  </a:cubicBezTo>
                  <a:cubicBezTo>
                    <a:pt x="18" y="83"/>
                    <a:pt x="18" y="83"/>
                    <a:pt x="18" y="83"/>
                  </a:cubicBezTo>
                  <a:cubicBezTo>
                    <a:pt x="19" y="84"/>
                    <a:pt x="20" y="84"/>
                    <a:pt x="20" y="83"/>
                  </a:cubicBezTo>
                  <a:lnTo>
                    <a:pt x="59"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91"/>
            <p:cNvSpPr>
              <a:spLocks/>
            </p:cNvSpPr>
            <p:nvPr/>
          </p:nvSpPr>
          <p:spPr bwMode="auto">
            <a:xfrm>
              <a:off x="6551" y="3729"/>
              <a:ext cx="85" cy="120"/>
            </a:xfrm>
            <a:custGeom>
              <a:avLst/>
              <a:gdLst>
                <a:gd name="T0" fmla="*/ 60 w 60"/>
                <a:gd name="T1" fmla="*/ 70 h 84"/>
                <a:gd name="T2" fmla="*/ 21 w 60"/>
                <a:gd name="T3" fmla="*/ 1 h 84"/>
                <a:gd name="T4" fmla="*/ 19 w 60"/>
                <a:gd name="T5" fmla="*/ 0 h 84"/>
                <a:gd name="T6" fmla="*/ 19 w 60"/>
                <a:gd name="T7" fmla="*/ 1 h 84"/>
                <a:gd name="T8" fmla="*/ 1 w 60"/>
                <a:gd name="T9" fmla="*/ 11 h 84"/>
                <a:gd name="T10" fmla="*/ 1 w 60"/>
                <a:gd name="T11" fmla="*/ 14 h 84"/>
                <a:gd name="T12" fmla="*/ 39 w 60"/>
                <a:gd name="T13" fmla="*/ 83 h 84"/>
                <a:gd name="T14" fmla="*/ 42 w 60"/>
                <a:gd name="T15" fmla="*/ 83 h 84"/>
                <a:gd name="T16" fmla="*/ 42 w 60"/>
                <a:gd name="T17" fmla="*/ 83 h 84"/>
                <a:gd name="T18" fmla="*/ 59 w 60"/>
                <a:gd name="T19" fmla="*/ 73 h 84"/>
                <a:gd name="T20" fmla="*/ 60 w 60"/>
                <a:gd name="T21" fmla="*/ 7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84">
                  <a:moveTo>
                    <a:pt x="60" y="70"/>
                  </a:moveTo>
                  <a:cubicBezTo>
                    <a:pt x="21" y="1"/>
                    <a:pt x="21" y="1"/>
                    <a:pt x="21" y="1"/>
                  </a:cubicBezTo>
                  <a:cubicBezTo>
                    <a:pt x="20" y="1"/>
                    <a:pt x="20" y="0"/>
                    <a:pt x="19" y="0"/>
                  </a:cubicBezTo>
                  <a:cubicBezTo>
                    <a:pt x="19" y="0"/>
                    <a:pt x="19" y="0"/>
                    <a:pt x="19" y="1"/>
                  </a:cubicBezTo>
                  <a:cubicBezTo>
                    <a:pt x="1" y="11"/>
                    <a:pt x="1" y="11"/>
                    <a:pt x="1" y="11"/>
                  </a:cubicBezTo>
                  <a:cubicBezTo>
                    <a:pt x="0" y="12"/>
                    <a:pt x="0" y="13"/>
                    <a:pt x="1" y="14"/>
                  </a:cubicBezTo>
                  <a:cubicBezTo>
                    <a:pt x="39" y="83"/>
                    <a:pt x="39" y="83"/>
                    <a:pt x="39" y="83"/>
                  </a:cubicBezTo>
                  <a:cubicBezTo>
                    <a:pt x="40" y="83"/>
                    <a:pt x="41" y="84"/>
                    <a:pt x="42" y="83"/>
                  </a:cubicBezTo>
                  <a:cubicBezTo>
                    <a:pt x="42" y="83"/>
                    <a:pt x="42" y="83"/>
                    <a:pt x="42" y="83"/>
                  </a:cubicBezTo>
                  <a:cubicBezTo>
                    <a:pt x="59" y="73"/>
                    <a:pt x="59" y="73"/>
                    <a:pt x="59" y="73"/>
                  </a:cubicBezTo>
                  <a:cubicBezTo>
                    <a:pt x="60" y="72"/>
                    <a:pt x="60" y="71"/>
                    <a:pt x="60"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Freeform 39">
            <a:extLst>
              <a:ext uri="{FF2B5EF4-FFF2-40B4-BE49-F238E27FC236}">
                <a16:creationId xmlns:a16="http://schemas.microsoft.com/office/drawing/2014/main" id="{B6B8A98A-2880-7A48-A39D-36809923058C}"/>
              </a:ext>
            </a:extLst>
          </p:cNvPr>
          <p:cNvSpPr>
            <a:spLocks noChangeAspect="1" noEditPoints="1"/>
          </p:cNvSpPr>
          <p:nvPr/>
        </p:nvSpPr>
        <p:spPr bwMode="auto">
          <a:xfrm>
            <a:off x="1635290" y="3057831"/>
            <a:ext cx="1045353" cy="914400"/>
          </a:xfrm>
          <a:custGeom>
            <a:avLst/>
            <a:gdLst>
              <a:gd name="T0" fmla="*/ 137 w 160"/>
              <a:gd name="T1" fmla="*/ 76 h 139"/>
              <a:gd name="T2" fmla="*/ 140 w 160"/>
              <a:gd name="T3" fmla="*/ 47 h 139"/>
              <a:gd name="T4" fmla="*/ 160 w 160"/>
              <a:gd name="T5" fmla="*/ 26 h 139"/>
              <a:gd name="T6" fmla="*/ 139 w 160"/>
              <a:gd name="T7" fmla="*/ 5 h 139"/>
              <a:gd name="T8" fmla="*/ 118 w 160"/>
              <a:gd name="T9" fmla="*/ 26 h 139"/>
              <a:gd name="T10" fmla="*/ 121 w 160"/>
              <a:gd name="T11" fmla="*/ 38 h 139"/>
              <a:gd name="T12" fmla="*/ 90 w 160"/>
              <a:gd name="T13" fmla="*/ 59 h 139"/>
              <a:gd name="T14" fmla="*/ 77 w 160"/>
              <a:gd name="T15" fmla="*/ 45 h 139"/>
              <a:gd name="T16" fmla="*/ 84 w 160"/>
              <a:gd name="T17" fmla="*/ 26 h 139"/>
              <a:gd name="T18" fmla="*/ 58 w 160"/>
              <a:gd name="T19" fmla="*/ 0 h 139"/>
              <a:gd name="T20" fmla="*/ 31 w 160"/>
              <a:gd name="T21" fmla="*/ 26 h 139"/>
              <a:gd name="T22" fmla="*/ 46 w 160"/>
              <a:gd name="T23" fmla="*/ 50 h 139"/>
              <a:gd name="T24" fmla="*/ 36 w 160"/>
              <a:gd name="T25" fmla="*/ 73 h 139"/>
              <a:gd name="T26" fmla="*/ 26 w 160"/>
              <a:gd name="T27" fmla="*/ 71 h 139"/>
              <a:gd name="T28" fmla="*/ 0 w 160"/>
              <a:gd name="T29" fmla="*/ 98 h 139"/>
              <a:gd name="T30" fmla="*/ 26 w 160"/>
              <a:gd name="T31" fmla="*/ 125 h 139"/>
              <a:gd name="T32" fmla="*/ 53 w 160"/>
              <a:gd name="T33" fmla="*/ 98 h 139"/>
              <a:gd name="T34" fmla="*/ 52 w 160"/>
              <a:gd name="T35" fmla="*/ 92 h 139"/>
              <a:gd name="T36" fmla="*/ 89 w 160"/>
              <a:gd name="T37" fmla="*/ 67 h 139"/>
              <a:gd name="T38" fmla="*/ 101 w 160"/>
              <a:gd name="T39" fmla="*/ 79 h 139"/>
              <a:gd name="T40" fmla="*/ 88 w 160"/>
              <a:gd name="T41" fmla="*/ 106 h 139"/>
              <a:gd name="T42" fmla="*/ 121 w 160"/>
              <a:gd name="T43" fmla="*/ 139 h 139"/>
              <a:gd name="T44" fmla="*/ 155 w 160"/>
              <a:gd name="T45" fmla="*/ 106 h 139"/>
              <a:gd name="T46" fmla="*/ 137 w 160"/>
              <a:gd name="T47" fmla="*/ 76 h 139"/>
              <a:gd name="T48" fmla="*/ 41 w 160"/>
              <a:gd name="T49" fmla="*/ 26 h 139"/>
              <a:gd name="T50" fmla="*/ 58 w 160"/>
              <a:gd name="T51" fmla="*/ 9 h 139"/>
              <a:gd name="T52" fmla="*/ 75 w 160"/>
              <a:gd name="T53" fmla="*/ 26 h 139"/>
              <a:gd name="T54" fmla="*/ 58 w 160"/>
              <a:gd name="T55" fmla="*/ 43 h 139"/>
              <a:gd name="T56" fmla="*/ 41 w 160"/>
              <a:gd name="T57" fmla="*/ 26 h 139"/>
              <a:gd name="T58" fmla="*/ 139 w 160"/>
              <a:gd name="T59" fmla="*/ 15 h 139"/>
              <a:gd name="T60" fmla="*/ 150 w 160"/>
              <a:gd name="T61" fmla="*/ 26 h 139"/>
              <a:gd name="T62" fmla="*/ 139 w 160"/>
              <a:gd name="T63" fmla="*/ 38 h 139"/>
              <a:gd name="T64" fmla="*/ 127 w 160"/>
              <a:gd name="T65" fmla="*/ 26 h 139"/>
              <a:gd name="T66" fmla="*/ 139 w 160"/>
              <a:gd name="T67" fmla="*/ 15 h 139"/>
              <a:gd name="T68" fmla="*/ 95 w 160"/>
              <a:gd name="T69" fmla="*/ 63 h 139"/>
              <a:gd name="T70" fmla="*/ 125 w 160"/>
              <a:gd name="T71" fmla="*/ 43 h 139"/>
              <a:gd name="T72" fmla="*/ 134 w 160"/>
              <a:gd name="T73" fmla="*/ 47 h 139"/>
              <a:gd name="T74" fmla="*/ 131 w 160"/>
              <a:gd name="T75" fmla="*/ 74 h 139"/>
              <a:gd name="T76" fmla="*/ 121 w 160"/>
              <a:gd name="T77" fmla="*/ 72 h 139"/>
              <a:gd name="T78" fmla="*/ 106 w 160"/>
              <a:gd name="T79" fmla="*/ 76 h 139"/>
              <a:gd name="T80" fmla="*/ 95 w 160"/>
              <a:gd name="T81" fmla="*/ 63 h 139"/>
              <a:gd name="T82" fmla="*/ 26 w 160"/>
              <a:gd name="T83" fmla="*/ 115 h 139"/>
              <a:gd name="T84" fmla="*/ 9 w 160"/>
              <a:gd name="T85" fmla="*/ 98 h 139"/>
              <a:gd name="T86" fmla="*/ 26 w 160"/>
              <a:gd name="T87" fmla="*/ 81 h 139"/>
              <a:gd name="T88" fmla="*/ 43 w 160"/>
              <a:gd name="T89" fmla="*/ 98 h 139"/>
              <a:gd name="T90" fmla="*/ 26 w 160"/>
              <a:gd name="T91" fmla="*/ 115 h 139"/>
              <a:gd name="T92" fmla="*/ 50 w 160"/>
              <a:gd name="T93" fmla="*/ 86 h 139"/>
              <a:gd name="T94" fmla="*/ 42 w 160"/>
              <a:gd name="T95" fmla="*/ 76 h 139"/>
              <a:gd name="T96" fmla="*/ 52 w 160"/>
              <a:gd name="T97" fmla="*/ 52 h 139"/>
              <a:gd name="T98" fmla="*/ 58 w 160"/>
              <a:gd name="T99" fmla="*/ 53 h 139"/>
              <a:gd name="T100" fmla="*/ 72 w 160"/>
              <a:gd name="T101" fmla="*/ 49 h 139"/>
              <a:gd name="T102" fmla="*/ 85 w 160"/>
              <a:gd name="T103" fmla="*/ 62 h 139"/>
              <a:gd name="T104" fmla="*/ 50 w 160"/>
              <a:gd name="T105" fmla="*/ 86 h 139"/>
              <a:gd name="T106" fmla="*/ 121 w 160"/>
              <a:gd name="T107" fmla="*/ 130 h 139"/>
              <a:gd name="T108" fmla="*/ 97 w 160"/>
              <a:gd name="T109" fmla="*/ 106 h 139"/>
              <a:gd name="T110" fmla="*/ 121 w 160"/>
              <a:gd name="T111" fmla="*/ 82 h 139"/>
              <a:gd name="T112" fmla="*/ 145 w 160"/>
              <a:gd name="T113" fmla="*/ 106 h 139"/>
              <a:gd name="T114" fmla="*/ 121 w 160"/>
              <a:gd name="T115" fmla="*/ 13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139">
                <a:moveTo>
                  <a:pt x="137" y="76"/>
                </a:moveTo>
                <a:cubicBezTo>
                  <a:pt x="140" y="47"/>
                  <a:pt x="140" y="47"/>
                  <a:pt x="140" y="47"/>
                </a:cubicBezTo>
                <a:cubicBezTo>
                  <a:pt x="151" y="47"/>
                  <a:pt x="160" y="38"/>
                  <a:pt x="160" y="26"/>
                </a:cubicBezTo>
                <a:cubicBezTo>
                  <a:pt x="160" y="15"/>
                  <a:pt x="150" y="5"/>
                  <a:pt x="139" y="5"/>
                </a:cubicBezTo>
                <a:cubicBezTo>
                  <a:pt x="127" y="5"/>
                  <a:pt x="118" y="15"/>
                  <a:pt x="118" y="26"/>
                </a:cubicBezTo>
                <a:cubicBezTo>
                  <a:pt x="118" y="31"/>
                  <a:pt x="119" y="35"/>
                  <a:pt x="121" y="38"/>
                </a:cubicBezTo>
                <a:cubicBezTo>
                  <a:pt x="90" y="59"/>
                  <a:pt x="90" y="59"/>
                  <a:pt x="90" y="59"/>
                </a:cubicBezTo>
                <a:cubicBezTo>
                  <a:pt x="77" y="45"/>
                  <a:pt x="77" y="45"/>
                  <a:pt x="77" y="45"/>
                </a:cubicBezTo>
                <a:cubicBezTo>
                  <a:pt x="81" y="40"/>
                  <a:pt x="84" y="34"/>
                  <a:pt x="84" y="26"/>
                </a:cubicBezTo>
                <a:cubicBezTo>
                  <a:pt x="84" y="12"/>
                  <a:pt x="72" y="0"/>
                  <a:pt x="58" y="0"/>
                </a:cubicBezTo>
                <a:cubicBezTo>
                  <a:pt x="43" y="0"/>
                  <a:pt x="31" y="12"/>
                  <a:pt x="31" y="26"/>
                </a:cubicBezTo>
                <a:cubicBezTo>
                  <a:pt x="31" y="37"/>
                  <a:pt x="37" y="46"/>
                  <a:pt x="46" y="50"/>
                </a:cubicBezTo>
                <a:cubicBezTo>
                  <a:pt x="36" y="73"/>
                  <a:pt x="36" y="73"/>
                  <a:pt x="36" y="73"/>
                </a:cubicBezTo>
                <a:cubicBezTo>
                  <a:pt x="33" y="72"/>
                  <a:pt x="30" y="71"/>
                  <a:pt x="26" y="71"/>
                </a:cubicBezTo>
                <a:cubicBezTo>
                  <a:pt x="11" y="71"/>
                  <a:pt x="0" y="83"/>
                  <a:pt x="0" y="98"/>
                </a:cubicBezTo>
                <a:cubicBezTo>
                  <a:pt x="0" y="113"/>
                  <a:pt x="11" y="125"/>
                  <a:pt x="26" y="125"/>
                </a:cubicBezTo>
                <a:cubicBezTo>
                  <a:pt x="41" y="125"/>
                  <a:pt x="53" y="113"/>
                  <a:pt x="53" y="98"/>
                </a:cubicBezTo>
                <a:cubicBezTo>
                  <a:pt x="53" y="96"/>
                  <a:pt x="53" y="94"/>
                  <a:pt x="52" y="92"/>
                </a:cubicBezTo>
                <a:cubicBezTo>
                  <a:pt x="89" y="67"/>
                  <a:pt x="89" y="67"/>
                  <a:pt x="89" y="67"/>
                </a:cubicBezTo>
                <a:cubicBezTo>
                  <a:pt x="101" y="79"/>
                  <a:pt x="101" y="79"/>
                  <a:pt x="101" y="79"/>
                </a:cubicBezTo>
                <a:cubicBezTo>
                  <a:pt x="93" y="85"/>
                  <a:pt x="88" y="95"/>
                  <a:pt x="88" y="106"/>
                </a:cubicBezTo>
                <a:cubicBezTo>
                  <a:pt x="88" y="124"/>
                  <a:pt x="103" y="139"/>
                  <a:pt x="121" y="139"/>
                </a:cubicBezTo>
                <a:cubicBezTo>
                  <a:pt x="140" y="139"/>
                  <a:pt x="155" y="124"/>
                  <a:pt x="155" y="106"/>
                </a:cubicBezTo>
                <a:cubicBezTo>
                  <a:pt x="155" y="93"/>
                  <a:pt x="148" y="82"/>
                  <a:pt x="137" y="76"/>
                </a:cubicBezTo>
                <a:moveTo>
                  <a:pt x="41" y="26"/>
                </a:moveTo>
                <a:cubicBezTo>
                  <a:pt x="41" y="17"/>
                  <a:pt x="48" y="9"/>
                  <a:pt x="58" y="9"/>
                </a:cubicBezTo>
                <a:cubicBezTo>
                  <a:pt x="67" y="9"/>
                  <a:pt x="75" y="17"/>
                  <a:pt x="75" y="26"/>
                </a:cubicBezTo>
                <a:cubicBezTo>
                  <a:pt x="75" y="36"/>
                  <a:pt x="67" y="43"/>
                  <a:pt x="58" y="43"/>
                </a:cubicBezTo>
                <a:cubicBezTo>
                  <a:pt x="48" y="43"/>
                  <a:pt x="41" y="36"/>
                  <a:pt x="41" y="26"/>
                </a:cubicBezTo>
                <a:moveTo>
                  <a:pt x="139" y="15"/>
                </a:moveTo>
                <a:cubicBezTo>
                  <a:pt x="145" y="15"/>
                  <a:pt x="150" y="20"/>
                  <a:pt x="150" y="26"/>
                </a:cubicBezTo>
                <a:cubicBezTo>
                  <a:pt x="150" y="33"/>
                  <a:pt x="145" y="38"/>
                  <a:pt x="139" y="38"/>
                </a:cubicBezTo>
                <a:cubicBezTo>
                  <a:pt x="132" y="38"/>
                  <a:pt x="127" y="33"/>
                  <a:pt x="127" y="26"/>
                </a:cubicBezTo>
                <a:cubicBezTo>
                  <a:pt x="127" y="20"/>
                  <a:pt x="132" y="15"/>
                  <a:pt x="139" y="15"/>
                </a:cubicBezTo>
                <a:moveTo>
                  <a:pt x="95" y="63"/>
                </a:moveTo>
                <a:cubicBezTo>
                  <a:pt x="125" y="43"/>
                  <a:pt x="125" y="43"/>
                  <a:pt x="125" y="43"/>
                </a:cubicBezTo>
                <a:cubicBezTo>
                  <a:pt x="128" y="45"/>
                  <a:pt x="131" y="46"/>
                  <a:pt x="134" y="47"/>
                </a:cubicBezTo>
                <a:cubicBezTo>
                  <a:pt x="131" y="74"/>
                  <a:pt x="131" y="74"/>
                  <a:pt x="131" y="74"/>
                </a:cubicBezTo>
                <a:cubicBezTo>
                  <a:pt x="128" y="73"/>
                  <a:pt x="125" y="72"/>
                  <a:pt x="121" y="72"/>
                </a:cubicBezTo>
                <a:cubicBezTo>
                  <a:pt x="116" y="72"/>
                  <a:pt x="111" y="74"/>
                  <a:pt x="106" y="76"/>
                </a:cubicBezTo>
                <a:lnTo>
                  <a:pt x="95" y="63"/>
                </a:lnTo>
                <a:close/>
                <a:moveTo>
                  <a:pt x="26" y="115"/>
                </a:moveTo>
                <a:cubicBezTo>
                  <a:pt x="17" y="115"/>
                  <a:pt x="9" y="107"/>
                  <a:pt x="9" y="98"/>
                </a:cubicBezTo>
                <a:cubicBezTo>
                  <a:pt x="9" y="89"/>
                  <a:pt x="17" y="81"/>
                  <a:pt x="26" y="81"/>
                </a:cubicBezTo>
                <a:cubicBezTo>
                  <a:pt x="36" y="81"/>
                  <a:pt x="43" y="89"/>
                  <a:pt x="43" y="98"/>
                </a:cubicBezTo>
                <a:cubicBezTo>
                  <a:pt x="43" y="107"/>
                  <a:pt x="36" y="115"/>
                  <a:pt x="26" y="115"/>
                </a:cubicBezTo>
                <a:moveTo>
                  <a:pt x="50" y="86"/>
                </a:moveTo>
                <a:cubicBezTo>
                  <a:pt x="48" y="82"/>
                  <a:pt x="45" y="79"/>
                  <a:pt x="42" y="76"/>
                </a:cubicBezTo>
                <a:cubicBezTo>
                  <a:pt x="52" y="52"/>
                  <a:pt x="52" y="52"/>
                  <a:pt x="52" y="52"/>
                </a:cubicBezTo>
                <a:cubicBezTo>
                  <a:pt x="54" y="53"/>
                  <a:pt x="56" y="53"/>
                  <a:pt x="58" y="53"/>
                </a:cubicBezTo>
                <a:cubicBezTo>
                  <a:pt x="63" y="53"/>
                  <a:pt x="68" y="52"/>
                  <a:pt x="72" y="49"/>
                </a:cubicBezTo>
                <a:cubicBezTo>
                  <a:pt x="85" y="62"/>
                  <a:pt x="85" y="62"/>
                  <a:pt x="85" y="62"/>
                </a:cubicBezTo>
                <a:lnTo>
                  <a:pt x="50" y="86"/>
                </a:lnTo>
                <a:close/>
                <a:moveTo>
                  <a:pt x="121" y="130"/>
                </a:moveTo>
                <a:cubicBezTo>
                  <a:pt x="108" y="130"/>
                  <a:pt x="97" y="119"/>
                  <a:pt x="97" y="106"/>
                </a:cubicBezTo>
                <a:cubicBezTo>
                  <a:pt x="97" y="92"/>
                  <a:pt x="108" y="82"/>
                  <a:pt x="121" y="82"/>
                </a:cubicBezTo>
                <a:cubicBezTo>
                  <a:pt x="134" y="82"/>
                  <a:pt x="145" y="92"/>
                  <a:pt x="145" y="106"/>
                </a:cubicBezTo>
                <a:cubicBezTo>
                  <a:pt x="145" y="119"/>
                  <a:pt x="134" y="130"/>
                  <a:pt x="121" y="13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grpSp>
        <p:nvGrpSpPr>
          <p:cNvPr id="55" name="Group 212">
            <a:extLst>
              <a:ext uri="{FF2B5EF4-FFF2-40B4-BE49-F238E27FC236}">
                <a16:creationId xmlns:a16="http://schemas.microsoft.com/office/drawing/2014/main" id="{79CD3C0F-C7A6-3248-B932-4739C85E568C}"/>
              </a:ext>
            </a:extLst>
          </p:cNvPr>
          <p:cNvGrpSpPr>
            <a:grpSpLocks noChangeAspect="1"/>
          </p:cNvGrpSpPr>
          <p:nvPr/>
        </p:nvGrpSpPr>
        <p:grpSpPr bwMode="auto">
          <a:xfrm>
            <a:off x="7054244" y="3057831"/>
            <a:ext cx="708866" cy="911776"/>
            <a:chOff x="4273" y="2885"/>
            <a:chExt cx="269" cy="346"/>
          </a:xfrm>
          <a:solidFill>
            <a:schemeClr val="accent3"/>
          </a:solidFill>
        </p:grpSpPr>
        <p:sp>
          <p:nvSpPr>
            <p:cNvPr id="56" name="Freeform 213">
              <a:extLst>
                <a:ext uri="{FF2B5EF4-FFF2-40B4-BE49-F238E27FC236}">
                  <a16:creationId xmlns:a16="http://schemas.microsoft.com/office/drawing/2014/main" id="{29B2F6FE-D744-1545-AE62-72E96F1B2AC9}"/>
                </a:ext>
              </a:extLst>
            </p:cNvPr>
            <p:cNvSpPr>
              <a:spLocks noEditPoints="1"/>
            </p:cNvSpPr>
            <p:nvPr/>
          </p:nvSpPr>
          <p:spPr bwMode="auto">
            <a:xfrm>
              <a:off x="4273" y="2885"/>
              <a:ext cx="269" cy="346"/>
            </a:xfrm>
            <a:custGeom>
              <a:avLst/>
              <a:gdLst>
                <a:gd name="T0" fmla="*/ 125 w 189"/>
                <a:gd name="T1" fmla="*/ 0 h 243"/>
                <a:gd name="T2" fmla="*/ 125 w 189"/>
                <a:gd name="T3" fmla="*/ 65 h 243"/>
                <a:gd name="T4" fmla="*/ 125 w 189"/>
                <a:gd name="T5" fmla="*/ 65 h 243"/>
                <a:gd name="T6" fmla="*/ 125 w 189"/>
                <a:gd name="T7" fmla="*/ 65 h 243"/>
                <a:gd name="T8" fmla="*/ 125 w 189"/>
                <a:gd name="T9" fmla="*/ 66 h 243"/>
                <a:gd name="T10" fmla="*/ 189 w 189"/>
                <a:gd name="T11" fmla="*/ 66 h 243"/>
                <a:gd name="T12" fmla="*/ 189 w 189"/>
                <a:gd name="T13" fmla="*/ 243 h 243"/>
                <a:gd name="T14" fmla="*/ 0 w 189"/>
                <a:gd name="T15" fmla="*/ 243 h 243"/>
                <a:gd name="T16" fmla="*/ 0 w 189"/>
                <a:gd name="T17" fmla="*/ 0 h 243"/>
                <a:gd name="T18" fmla="*/ 125 w 189"/>
                <a:gd name="T19" fmla="*/ 0 h 243"/>
                <a:gd name="T20" fmla="*/ 54 w 189"/>
                <a:gd name="T21" fmla="*/ 117 h 243"/>
                <a:gd name="T22" fmla="*/ 54 w 189"/>
                <a:gd name="T23" fmla="*/ 126 h 243"/>
                <a:gd name="T24" fmla="*/ 135 w 189"/>
                <a:gd name="T25" fmla="*/ 126 h 243"/>
                <a:gd name="T26" fmla="*/ 135 w 189"/>
                <a:gd name="T27" fmla="*/ 117 h 243"/>
                <a:gd name="T28" fmla="*/ 54 w 189"/>
                <a:gd name="T29" fmla="*/ 117 h 243"/>
                <a:gd name="T30" fmla="*/ 135 w 189"/>
                <a:gd name="T31" fmla="*/ 92 h 243"/>
                <a:gd name="T32" fmla="*/ 54 w 189"/>
                <a:gd name="T33" fmla="*/ 92 h 243"/>
                <a:gd name="T34" fmla="*/ 54 w 189"/>
                <a:gd name="T35" fmla="*/ 100 h 243"/>
                <a:gd name="T36" fmla="*/ 54 w 189"/>
                <a:gd name="T37" fmla="*/ 101 h 243"/>
                <a:gd name="T38" fmla="*/ 135 w 189"/>
                <a:gd name="T39" fmla="*/ 101 h 243"/>
                <a:gd name="T40" fmla="*/ 135 w 189"/>
                <a:gd name="T41" fmla="*/ 100 h 243"/>
                <a:gd name="T42" fmla="*/ 135 w 189"/>
                <a:gd name="T43" fmla="*/ 92 h 243"/>
                <a:gd name="T44" fmla="*/ 54 w 189"/>
                <a:gd name="T45" fmla="*/ 151 h 243"/>
                <a:gd name="T46" fmla="*/ 135 w 189"/>
                <a:gd name="T47" fmla="*/ 151 h 243"/>
                <a:gd name="T48" fmla="*/ 135 w 189"/>
                <a:gd name="T49" fmla="*/ 147 h 243"/>
                <a:gd name="T50" fmla="*/ 135 w 189"/>
                <a:gd name="T51" fmla="*/ 142 h 243"/>
                <a:gd name="T52" fmla="*/ 54 w 189"/>
                <a:gd name="T53" fmla="*/ 142 h 243"/>
                <a:gd name="T54" fmla="*/ 54 w 189"/>
                <a:gd name="T55" fmla="*/ 15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9" h="243">
                  <a:moveTo>
                    <a:pt x="125" y="0"/>
                  </a:moveTo>
                  <a:cubicBezTo>
                    <a:pt x="125" y="65"/>
                    <a:pt x="125" y="65"/>
                    <a:pt x="125" y="65"/>
                  </a:cubicBezTo>
                  <a:cubicBezTo>
                    <a:pt x="125" y="65"/>
                    <a:pt x="125" y="65"/>
                    <a:pt x="125" y="65"/>
                  </a:cubicBezTo>
                  <a:cubicBezTo>
                    <a:pt x="125" y="65"/>
                    <a:pt x="125" y="65"/>
                    <a:pt x="125" y="65"/>
                  </a:cubicBezTo>
                  <a:cubicBezTo>
                    <a:pt x="125" y="65"/>
                    <a:pt x="125" y="66"/>
                    <a:pt x="125" y="66"/>
                  </a:cubicBezTo>
                  <a:cubicBezTo>
                    <a:pt x="189" y="66"/>
                    <a:pt x="189" y="66"/>
                    <a:pt x="189" y="66"/>
                  </a:cubicBezTo>
                  <a:cubicBezTo>
                    <a:pt x="189" y="67"/>
                    <a:pt x="189" y="238"/>
                    <a:pt x="189" y="243"/>
                  </a:cubicBezTo>
                  <a:cubicBezTo>
                    <a:pt x="0" y="243"/>
                    <a:pt x="0" y="243"/>
                    <a:pt x="0" y="243"/>
                  </a:cubicBezTo>
                  <a:cubicBezTo>
                    <a:pt x="0" y="0"/>
                    <a:pt x="0" y="0"/>
                    <a:pt x="0" y="0"/>
                  </a:cubicBezTo>
                  <a:cubicBezTo>
                    <a:pt x="125" y="0"/>
                    <a:pt x="125" y="0"/>
                    <a:pt x="125" y="0"/>
                  </a:cubicBezTo>
                  <a:close/>
                  <a:moveTo>
                    <a:pt x="54" y="117"/>
                  </a:moveTo>
                  <a:cubicBezTo>
                    <a:pt x="54" y="120"/>
                    <a:pt x="54" y="123"/>
                    <a:pt x="54" y="126"/>
                  </a:cubicBezTo>
                  <a:cubicBezTo>
                    <a:pt x="58" y="127"/>
                    <a:pt x="133" y="127"/>
                    <a:pt x="135" y="126"/>
                  </a:cubicBezTo>
                  <a:cubicBezTo>
                    <a:pt x="135" y="117"/>
                    <a:pt x="135" y="117"/>
                    <a:pt x="135" y="117"/>
                  </a:cubicBezTo>
                  <a:lnTo>
                    <a:pt x="54" y="117"/>
                  </a:lnTo>
                  <a:close/>
                  <a:moveTo>
                    <a:pt x="135" y="92"/>
                  </a:moveTo>
                  <a:cubicBezTo>
                    <a:pt x="131" y="92"/>
                    <a:pt x="56" y="92"/>
                    <a:pt x="54" y="92"/>
                  </a:cubicBezTo>
                  <a:cubicBezTo>
                    <a:pt x="54" y="95"/>
                    <a:pt x="54" y="98"/>
                    <a:pt x="54" y="100"/>
                  </a:cubicBezTo>
                  <a:cubicBezTo>
                    <a:pt x="54" y="101"/>
                    <a:pt x="54" y="101"/>
                    <a:pt x="54" y="101"/>
                  </a:cubicBezTo>
                  <a:cubicBezTo>
                    <a:pt x="135" y="101"/>
                    <a:pt x="135" y="101"/>
                    <a:pt x="135" y="101"/>
                  </a:cubicBezTo>
                  <a:cubicBezTo>
                    <a:pt x="135" y="101"/>
                    <a:pt x="135" y="100"/>
                    <a:pt x="135" y="100"/>
                  </a:cubicBezTo>
                  <a:cubicBezTo>
                    <a:pt x="135" y="98"/>
                    <a:pt x="135" y="95"/>
                    <a:pt x="135" y="92"/>
                  </a:cubicBezTo>
                  <a:close/>
                  <a:moveTo>
                    <a:pt x="54" y="151"/>
                  </a:moveTo>
                  <a:cubicBezTo>
                    <a:pt x="58" y="152"/>
                    <a:pt x="133" y="152"/>
                    <a:pt x="135" y="151"/>
                  </a:cubicBezTo>
                  <a:cubicBezTo>
                    <a:pt x="135" y="150"/>
                    <a:pt x="135" y="148"/>
                    <a:pt x="135" y="147"/>
                  </a:cubicBezTo>
                  <a:cubicBezTo>
                    <a:pt x="135" y="145"/>
                    <a:pt x="135" y="144"/>
                    <a:pt x="135" y="142"/>
                  </a:cubicBezTo>
                  <a:cubicBezTo>
                    <a:pt x="54" y="142"/>
                    <a:pt x="54" y="142"/>
                    <a:pt x="54" y="142"/>
                  </a:cubicBezTo>
                  <a:cubicBezTo>
                    <a:pt x="54" y="151"/>
                    <a:pt x="54" y="151"/>
                    <a:pt x="54" y="1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214">
              <a:extLst>
                <a:ext uri="{FF2B5EF4-FFF2-40B4-BE49-F238E27FC236}">
                  <a16:creationId xmlns:a16="http://schemas.microsoft.com/office/drawing/2014/main" id="{D69E5A24-73EF-DD4E-BE4F-76535E3F79DE}"/>
                </a:ext>
              </a:extLst>
            </p:cNvPr>
            <p:cNvSpPr>
              <a:spLocks/>
            </p:cNvSpPr>
            <p:nvPr/>
          </p:nvSpPr>
          <p:spPr bwMode="auto">
            <a:xfrm>
              <a:off x="4464" y="2888"/>
              <a:ext cx="75" cy="77"/>
            </a:xfrm>
            <a:custGeom>
              <a:avLst/>
              <a:gdLst>
                <a:gd name="T0" fmla="*/ 53 w 53"/>
                <a:gd name="T1" fmla="*/ 54 h 54"/>
                <a:gd name="T2" fmla="*/ 0 w 53"/>
                <a:gd name="T3" fmla="*/ 54 h 54"/>
                <a:gd name="T4" fmla="*/ 0 w 53"/>
                <a:gd name="T5" fmla="*/ 0 h 54"/>
                <a:gd name="T6" fmla="*/ 53 w 53"/>
                <a:gd name="T7" fmla="*/ 54 h 54"/>
              </a:gdLst>
              <a:ahLst/>
              <a:cxnLst>
                <a:cxn ang="0">
                  <a:pos x="T0" y="T1"/>
                </a:cxn>
                <a:cxn ang="0">
                  <a:pos x="T2" y="T3"/>
                </a:cxn>
                <a:cxn ang="0">
                  <a:pos x="T4" y="T5"/>
                </a:cxn>
                <a:cxn ang="0">
                  <a:pos x="T6" y="T7"/>
                </a:cxn>
              </a:cxnLst>
              <a:rect l="0" t="0" r="r" b="b"/>
              <a:pathLst>
                <a:path w="53" h="54">
                  <a:moveTo>
                    <a:pt x="53" y="54"/>
                  </a:moveTo>
                  <a:cubicBezTo>
                    <a:pt x="0" y="54"/>
                    <a:pt x="0" y="54"/>
                    <a:pt x="0" y="54"/>
                  </a:cubicBezTo>
                  <a:cubicBezTo>
                    <a:pt x="0" y="52"/>
                    <a:pt x="0" y="2"/>
                    <a:pt x="0" y="0"/>
                  </a:cubicBezTo>
                  <a:lnTo>
                    <a:pt x="53" y="5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9" name="Freeform 363">
            <a:extLst>
              <a:ext uri="{FF2B5EF4-FFF2-40B4-BE49-F238E27FC236}">
                <a16:creationId xmlns:a16="http://schemas.microsoft.com/office/drawing/2014/main" id="{3A6B6E94-EA39-2B40-8AAA-9250C2D86C0E}"/>
              </a:ext>
            </a:extLst>
          </p:cNvPr>
          <p:cNvSpPr>
            <a:spLocks noChangeAspect="1" noEditPoints="1"/>
          </p:cNvSpPr>
          <p:nvPr/>
        </p:nvSpPr>
        <p:spPr bwMode="auto">
          <a:xfrm rot="19345192">
            <a:off x="9838671" y="3002771"/>
            <a:ext cx="390720" cy="982458"/>
          </a:xfrm>
          <a:custGeom>
            <a:avLst/>
            <a:gdLst>
              <a:gd name="T0" fmla="*/ 96 w 96"/>
              <a:gd name="T1" fmla="*/ 41 h 244"/>
              <a:gd name="T2" fmla="*/ 70 w 96"/>
              <a:gd name="T3" fmla="*/ 0 h 244"/>
              <a:gd name="T4" fmla="*/ 70 w 96"/>
              <a:gd name="T5" fmla="*/ 41 h 244"/>
              <a:gd name="T6" fmla="*/ 59 w 96"/>
              <a:gd name="T7" fmla="*/ 52 h 244"/>
              <a:gd name="T8" fmla="*/ 42 w 96"/>
              <a:gd name="T9" fmla="*/ 52 h 244"/>
              <a:gd name="T10" fmla="*/ 32 w 96"/>
              <a:gd name="T11" fmla="*/ 41 h 244"/>
              <a:gd name="T12" fmla="*/ 32 w 96"/>
              <a:gd name="T13" fmla="*/ 41 h 244"/>
              <a:gd name="T14" fmla="*/ 32 w 96"/>
              <a:gd name="T15" fmla="*/ 0 h 244"/>
              <a:gd name="T16" fmla="*/ 10 w 96"/>
              <a:gd name="T17" fmla="*/ 60 h 244"/>
              <a:gd name="T18" fmla="*/ 32 w 96"/>
              <a:gd name="T19" fmla="*/ 82 h 244"/>
              <a:gd name="T20" fmla="*/ 32 w 96"/>
              <a:gd name="T21" fmla="*/ 225 h 244"/>
              <a:gd name="T22" fmla="*/ 50 w 96"/>
              <a:gd name="T23" fmla="*/ 244 h 244"/>
              <a:gd name="T24" fmla="*/ 51 w 96"/>
              <a:gd name="T25" fmla="*/ 244 h 244"/>
              <a:gd name="T26" fmla="*/ 70 w 96"/>
              <a:gd name="T27" fmla="*/ 225 h 244"/>
              <a:gd name="T28" fmla="*/ 70 w 96"/>
              <a:gd name="T29" fmla="*/ 82 h 244"/>
              <a:gd name="T30" fmla="*/ 96 w 96"/>
              <a:gd name="T31" fmla="*/ 41 h 244"/>
              <a:gd name="T32" fmla="*/ 55 w 96"/>
              <a:gd name="T33" fmla="*/ 227 h 244"/>
              <a:gd name="T34" fmla="*/ 46 w 96"/>
              <a:gd name="T35" fmla="*/ 227 h 244"/>
              <a:gd name="T36" fmla="*/ 46 w 96"/>
              <a:gd name="T37" fmla="*/ 219 h 244"/>
              <a:gd name="T38" fmla="*/ 55 w 96"/>
              <a:gd name="T39" fmla="*/ 219 h 244"/>
              <a:gd name="T40" fmla="*/ 57 w 96"/>
              <a:gd name="T41" fmla="*/ 223 h 244"/>
              <a:gd name="T42" fmla="*/ 55 w 96"/>
              <a:gd name="T43" fmla="*/ 22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44">
                <a:moveTo>
                  <a:pt x="96" y="41"/>
                </a:moveTo>
                <a:cubicBezTo>
                  <a:pt x="96" y="24"/>
                  <a:pt x="86" y="8"/>
                  <a:pt x="70" y="0"/>
                </a:cubicBezTo>
                <a:cubicBezTo>
                  <a:pt x="70" y="41"/>
                  <a:pt x="70" y="41"/>
                  <a:pt x="70" y="41"/>
                </a:cubicBezTo>
                <a:cubicBezTo>
                  <a:pt x="70" y="47"/>
                  <a:pt x="65" y="52"/>
                  <a:pt x="59" y="52"/>
                </a:cubicBezTo>
                <a:cubicBezTo>
                  <a:pt x="42" y="52"/>
                  <a:pt x="42" y="52"/>
                  <a:pt x="42" y="52"/>
                </a:cubicBezTo>
                <a:cubicBezTo>
                  <a:pt x="37" y="52"/>
                  <a:pt x="32" y="47"/>
                  <a:pt x="32" y="41"/>
                </a:cubicBezTo>
                <a:cubicBezTo>
                  <a:pt x="32" y="41"/>
                  <a:pt x="32" y="41"/>
                  <a:pt x="32" y="41"/>
                </a:cubicBezTo>
                <a:cubicBezTo>
                  <a:pt x="32" y="0"/>
                  <a:pt x="32" y="0"/>
                  <a:pt x="32" y="0"/>
                </a:cubicBezTo>
                <a:cubicBezTo>
                  <a:pt x="9" y="11"/>
                  <a:pt x="0" y="38"/>
                  <a:pt x="10" y="60"/>
                </a:cubicBezTo>
                <a:cubicBezTo>
                  <a:pt x="15" y="70"/>
                  <a:pt x="22" y="77"/>
                  <a:pt x="32" y="82"/>
                </a:cubicBezTo>
                <a:cubicBezTo>
                  <a:pt x="32" y="225"/>
                  <a:pt x="32" y="225"/>
                  <a:pt x="32" y="225"/>
                </a:cubicBezTo>
                <a:cubicBezTo>
                  <a:pt x="32" y="235"/>
                  <a:pt x="40" y="244"/>
                  <a:pt x="50" y="244"/>
                </a:cubicBezTo>
                <a:cubicBezTo>
                  <a:pt x="51" y="244"/>
                  <a:pt x="51" y="244"/>
                  <a:pt x="51" y="244"/>
                </a:cubicBezTo>
                <a:cubicBezTo>
                  <a:pt x="62" y="244"/>
                  <a:pt x="70" y="235"/>
                  <a:pt x="70" y="225"/>
                </a:cubicBezTo>
                <a:cubicBezTo>
                  <a:pt x="70" y="82"/>
                  <a:pt x="70" y="82"/>
                  <a:pt x="70" y="82"/>
                </a:cubicBezTo>
                <a:cubicBezTo>
                  <a:pt x="86" y="74"/>
                  <a:pt x="96" y="58"/>
                  <a:pt x="96" y="41"/>
                </a:cubicBezTo>
                <a:close/>
                <a:moveTo>
                  <a:pt x="55" y="227"/>
                </a:moveTo>
                <a:cubicBezTo>
                  <a:pt x="53" y="230"/>
                  <a:pt x="49" y="230"/>
                  <a:pt x="46" y="227"/>
                </a:cubicBezTo>
                <a:cubicBezTo>
                  <a:pt x="44" y="225"/>
                  <a:pt x="44" y="221"/>
                  <a:pt x="46" y="219"/>
                </a:cubicBezTo>
                <a:cubicBezTo>
                  <a:pt x="49" y="216"/>
                  <a:pt x="53" y="216"/>
                  <a:pt x="55" y="219"/>
                </a:cubicBezTo>
                <a:cubicBezTo>
                  <a:pt x="56" y="220"/>
                  <a:pt x="57" y="221"/>
                  <a:pt x="57" y="223"/>
                </a:cubicBezTo>
                <a:cubicBezTo>
                  <a:pt x="57" y="225"/>
                  <a:pt x="56" y="226"/>
                  <a:pt x="55" y="22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7405046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Connected Information</a:t>
            </a:r>
          </a:p>
        </p:txBody>
      </p:sp>
    </p:spTree>
    <p:extLst>
      <p:ext uri="{BB962C8B-B14F-4D97-AF65-F5344CB8AC3E}">
        <p14:creationId xmlns:p14="http://schemas.microsoft.com/office/powerpoint/2010/main" val="294012501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Additional Regulatory Data Model Updates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In this release we have applied data model changes to support </a:t>
            </a:r>
            <a:r>
              <a:rPr lang="en-GB" sz="1600" dirty="0"/>
              <a:t>the Enhancements to Create Registrations Wizard feature, the Registrations Spark Connection: Change Control &amp; Variation Management feature, and the Create Inactive Records Using Content Plan Template Constraints feature</a:t>
            </a:r>
            <a:endParaRPr lang="en-US" sz="1600" dirty="0"/>
          </a:p>
          <a:p>
            <a:pPr>
              <a:spcBef>
                <a:spcPts val="600"/>
              </a:spcBef>
              <a:spcAft>
                <a:spcPts val="1200"/>
              </a:spcAft>
            </a:pPr>
            <a:r>
              <a:rPr lang="en-US" sz="2000" dirty="0"/>
              <a:t>Business Justification</a:t>
            </a:r>
          </a:p>
          <a:p>
            <a:pPr marL="457200" lvl="1" indent="0" fontAlgn="base">
              <a:spcAft>
                <a:spcPts val="1200"/>
              </a:spcAft>
              <a:buNone/>
            </a:pPr>
            <a:r>
              <a:rPr lang="en-US" sz="1600" dirty="0"/>
              <a:t>Below are the highlighted data model changes.  The full list can be found on </a:t>
            </a:r>
            <a:r>
              <a:rPr lang="en-US" sz="1600" dirty="0">
                <a:hlinkClick r:id="rId3"/>
              </a:rPr>
              <a:t>Vault Help</a:t>
            </a:r>
            <a:r>
              <a:rPr lang="en-US" sz="1600" dirty="0"/>
              <a:t>:</a:t>
            </a:r>
            <a:endParaRPr lang="en-US" sz="1300" i="1" dirty="0"/>
          </a:p>
          <a:p>
            <a:pPr marL="457200" lvl="1" indent="0" fontAlgn="base">
              <a:spcAft>
                <a:spcPts val="1200"/>
              </a:spcAft>
              <a:buNone/>
            </a:pPr>
            <a:r>
              <a:rPr lang="en-US" sz="1600" dirty="0"/>
              <a:t>Added the following components to support </a:t>
            </a:r>
            <a:r>
              <a:rPr lang="en-GB" sz="1600" dirty="0"/>
              <a:t>the Enhancements to Create Registrations Wizard feature </a:t>
            </a:r>
            <a:r>
              <a:rPr lang="en-US" sz="1600" dirty="0"/>
              <a:t>:</a:t>
            </a:r>
          </a:p>
          <a:p>
            <a:pPr marL="914400" lvl="2" indent="0" fontAlgn="base">
              <a:spcAft>
                <a:spcPts val="1200"/>
              </a:spcAft>
              <a:buNone/>
            </a:pPr>
            <a:r>
              <a:rPr lang="en-GB" sz="1300" dirty="0"/>
              <a:t>Added the Object Type Mapping (</a:t>
            </a:r>
            <a:r>
              <a:rPr lang="en-GB" sz="1300" dirty="0" err="1"/>
              <a:t>object_type_mapping__v</a:t>
            </a:r>
            <a:r>
              <a:rPr lang="en-GB" sz="1300" dirty="0"/>
              <a:t> ) object with fields </a:t>
            </a:r>
          </a:p>
          <a:p>
            <a:pPr marL="914400" lvl="2" indent="0" fontAlgn="base">
              <a:spcAft>
                <a:spcPts val="1200"/>
              </a:spcAft>
              <a:buNone/>
            </a:pPr>
            <a:r>
              <a:rPr lang="en-GB" sz="1300" dirty="0"/>
              <a:t>Added the Registration Scope (</a:t>
            </a:r>
            <a:r>
              <a:rPr lang="en-GB" sz="1300" dirty="0" err="1"/>
              <a:t>registration_scope__v</a:t>
            </a:r>
            <a:r>
              <a:rPr lang="en-GB" sz="1300" dirty="0"/>
              <a:t>) object with fields</a:t>
            </a:r>
          </a:p>
          <a:p>
            <a:pPr marL="914400" lvl="2" indent="0" fontAlgn="base">
              <a:spcAft>
                <a:spcPts val="1200"/>
              </a:spcAft>
              <a:buNone/>
            </a:pPr>
            <a:r>
              <a:rPr lang="en-GB" sz="1300" dirty="0"/>
              <a:t>Added the Registration Scope Type picklist </a:t>
            </a:r>
            <a:endParaRPr lang="en-GB" sz="1600" dirty="0"/>
          </a:p>
          <a:p>
            <a:pPr marL="457200" lvl="1" indent="0" fontAlgn="base">
              <a:spcAft>
                <a:spcPts val="1200"/>
              </a:spcAft>
              <a:buNone/>
            </a:pPr>
            <a:r>
              <a:rPr lang="en-US" sz="1600" dirty="0"/>
              <a:t>Added the following components to support </a:t>
            </a:r>
            <a:r>
              <a:rPr lang="en-GB" sz="1600" dirty="0"/>
              <a:t>the Registrations Spark Connection: Change Control &amp; Variation Management feature </a:t>
            </a:r>
            <a:r>
              <a:rPr lang="en-US" sz="1600" dirty="0"/>
              <a:t>:</a:t>
            </a:r>
          </a:p>
          <a:p>
            <a:pPr marL="914400" lvl="2" indent="0" fontAlgn="base">
              <a:buNone/>
            </a:pPr>
            <a:r>
              <a:rPr lang="en-GB" sz="1300" dirty="0"/>
              <a:t>Added the following fields to the Event (</a:t>
            </a:r>
            <a:r>
              <a:rPr lang="en-GB" sz="1300" dirty="0" err="1"/>
              <a:t>event__rim</a:t>
            </a:r>
            <a:r>
              <a:rPr lang="en-GB" sz="1300" dirty="0"/>
              <a:t>) object:</a:t>
            </a:r>
          </a:p>
          <a:p>
            <a:pPr marL="1371600" lvl="3" indent="0" fontAlgn="base">
              <a:buNone/>
            </a:pPr>
            <a:r>
              <a:rPr lang="en-GB" sz="1300" dirty="0"/>
              <a:t>Change Event GUID (change_event_</a:t>
            </a:r>
            <a:r>
              <a:rPr lang="en-GB" sz="1300" dirty="0" err="1"/>
              <a:t>guid</a:t>
            </a:r>
            <a:r>
              <a:rPr lang="en-GB" sz="1300" dirty="0"/>
              <a:t>__v)</a:t>
            </a:r>
          </a:p>
          <a:p>
            <a:pPr marL="1371600" lvl="3" indent="0" fontAlgn="base">
              <a:buNone/>
            </a:pPr>
            <a:r>
              <a:rPr lang="en-GB" sz="1300" dirty="0"/>
              <a:t>Impact Assessment GUID (impact_assessment_</a:t>
            </a:r>
            <a:r>
              <a:rPr lang="en-GB" sz="1300" dirty="0" err="1"/>
              <a:t>guid</a:t>
            </a:r>
            <a:r>
              <a:rPr lang="en-GB" sz="1300" dirty="0"/>
              <a:t>__v)</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2" name="Picture 11">
            <a:extLst>
              <a:ext uri="{FF2B5EF4-FFF2-40B4-BE49-F238E27FC236}">
                <a16:creationId xmlns:a16="http://schemas.microsoft.com/office/drawing/2014/main" id="{2A0E0CB3-D206-9C49-ACE1-D05BA5072DB5}"/>
              </a:ext>
            </a:extLst>
          </p:cNvPr>
          <p:cNvPicPr>
            <a:picLocks noChangeAspect="1"/>
          </p:cNvPicPr>
          <p:nvPr/>
        </p:nvPicPr>
        <p:blipFill>
          <a:blip r:embed="rId5"/>
          <a:stretch>
            <a:fillRect/>
          </a:stretch>
        </p:blipFill>
        <p:spPr>
          <a:xfrm>
            <a:off x="10654175" y="1335307"/>
            <a:ext cx="1549400" cy="266700"/>
          </a:xfrm>
          <a:prstGeom prst="rect">
            <a:avLst/>
          </a:prstGeom>
        </p:spPr>
      </p:pic>
    </p:spTree>
    <p:extLst>
      <p:ext uri="{BB962C8B-B14F-4D97-AF65-F5344CB8AC3E}">
        <p14:creationId xmlns:p14="http://schemas.microsoft.com/office/powerpoint/2010/main" val="311236879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Additional Regulatory Data Model Updates</a:t>
            </a:r>
          </a:p>
        </p:txBody>
      </p:sp>
      <p:sp>
        <p:nvSpPr>
          <p:cNvPr id="3" name="Content Placeholder 2"/>
          <p:cNvSpPr>
            <a:spLocks noGrp="1"/>
          </p:cNvSpPr>
          <p:nvPr>
            <p:ph idx="1"/>
          </p:nvPr>
        </p:nvSpPr>
        <p:spPr>
          <a:xfrm>
            <a:off x="826624" y="1066800"/>
            <a:ext cx="9915370" cy="5410200"/>
          </a:xfrm>
        </p:spPr>
        <p:txBody>
          <a:bodyPr/>
          <a:lstStyle/>
          <a:p>
            <a:pPr marL="228600" lvl="1" fontAlgn="base">
              <a:spcAft>
                <a:spcPts val="1200"/>
              </a:spcAft>
              <a:buClr>
                <a:schemeClr val="tx2"/>
              </a:buClr>
              <a:buFont typeface="Arial" panose="020B0604020202020204" pitchFamily="34" charset="0"/>
              <a:buChar char="•"/>
            </a:pPr>
            <a:r>
              <a:rPr lang="en-US" sz="2000" dirty="0"/>
              <a:t>Business Justification (Cont.)</a:t>
            </a:r>
          </a:p>
          <a:p>
            <a:pPr marL="457200" lvl="1" indent="0" fontAlgn="base">
              <a:spcAft>
                <a:spcPts val="1200"/>
              </a:spcAft>
              <a:buNone/>
            </a:pPr>
            <a:r>
              <a:rPr lang="en-US" sz="1600" dirty="0"/>
              <a:t>Added the following components to support </a:t>
            </a:r>
            <a:r>
              <a:rPr lang="en-GB" sz="1600" dirty="0"/>
              <a:t>the Create Inactive Records Using Content Plan Template Constraints feature </a:t>
            </a:r>
            <a:r>
              <a:rPr lang="en-US" sz="1600" dirty="0"/>
              <a:t>:</a:t>
            </a:r>
          </a:p>
          <a:p>
            <a:pPr marL="914400" lvl="2" indent="0" fontAlgn="base">
              <a:buNone/>
            </a:pPr>
            <a:r>
              <a:rPr lang="en-GB" sz="1300" dirty="0"/>
              <a:t>Added the following field to the Content Plan Template Constraint (</a:t>
            </a:r>
            <a:r>
              <a:rPr lang="en-GB" sz="1300" dirty="0" err="1"/>
              <a:t>content_plan_template_constraint__v</a:t>
            </a:r>
            <a:r>
              <a:rPr lang="en-GB" sz="1300" dirty="0"/>
              <a:t>) object:</a:t>
            </a:r>
          </a:p>
          <a:p>
            <a:pPr marL="1371600" lvl="3" indent="0" fontAlgn="base">
              <a:buNone/>
            </a:pPr>
            <a:r>
              <a:rPr lang="en-GB" sz="1300" dirty="0"/>
              <a:t>Constraint Option (</a:t>
            </a:r>
            <a:r>
              <a:rPr lang="en-GB" sz="1300" dirty="0" err="1"/>
              <a:t>constraint_option__v</a:t>
            </a:r>
            <a:r>
              <a:rPr lang="en-GB" sz="1300" dirty="0"/>
              <a:t>)</a:t>
            </a:r>
          </a:p>
          <a:p>
            <a:pPr marL="914400" lvl="2" indent="0" fontAlgn="base">
              <a:buNone/>
            </a:pPr>
            <a:r>
              <a:rPr lang="en-GB" sz="1300" dirty="0"/>
              <a:t>Added the Constraint Option (</a:t>
            </a:r>
            <a:r>
              <a:rPr lang="en-GB" sz="1300" dirty="0" err="1"/>
              <a:t>constraint_option__v</a:t>
            </a:r>
            <a:r>
              <a:rPr lang="en-GB" sz="1300" dirty="0"/>
              <a:t>) picklist</a:t>
            </a:r>
            <a:br>
              <a:rPr lang="en-GB" sz="1300" dirty="0"/>
            </a:br>
            <a:endParaRPr lang="en-US" sz="1600" dirty="0"/>
          </a:p>
          <a:p>
            <a:pPr>
              <a:spcBef>
                <a:spcPts val="600"/>
              </a:spcBef>
              <a:spcAft>
                <a:spcPts val="1200"/>
              </a:spcAft>
            </a:pPr>
            <a:r>
              <a:rPr lang="en-US" sz="2000" dirty="0"/>
              <a:t>Considerations</a:t>
            </a:r>
          </a:p>
          <a:p>
            <a:pPr marL="457200" lvl="1" indent="0" fontAlgn="base">
              <a:spcAft>
                <a:spcPts val="1200"/>
              </a:spcAft>
              <a:buNone/>
            </a:pPr>
            <a:r>
              <a:rPr lang="en-US" sz="1600" dirty="0"/>
              <a:t>These data model updates are automatically available on all RIM vaults. Admins must perform additional configuration to make them available for users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A924664F-E5BA-0241-A176-C61A0A491EA1}"/>
              </a:ext>
            </a:extLst>
          </p:cNvPr>
          <p:cNvPicPr>
            <a:picLocks noChangeAspect="1"/>
          </p:cNvPicPr>
          <p:nvPr/>
        </p:nvPicPr>
        <p:blipFill>
          <a:blip r:embed="rId3"/>
          <a:stretch>
            <a:fillRect/>
          </a:stretch>
        </p:blipFill>
        <p:spPr>
          <a:xfrm>
            <a:off x="10654175" y="1335307"/>
            <a:ext cx="1549400" cy="266700"/>
          </a:xfrm>
          <a:prstGeom prst="rect">
            <a:avLst/>
          </a:prstGeom>
        </p:spPr>
      </p:pic>
    </p:spTree>
    <p:extLst>
      <p:ext uri="{BB962C8B-B14F-4D97-AF65-F5344CB8AC3E}">
        <p14:creationId xmlns:p14="http://schemas.microsoft.com/office/powerpoint/2010/main" val="173136894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Bundle Regulatory Objectives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GB" sz="1600" dirty="0"/>
              <a:t>This feature expands on the ability to group planned regulatory changes by allowing users to start the bundling process at the Regulatory Objective record level rather than the Activity record level </a:t>
            </a:r>
          </a:p>
          <a:p>
            <a:pPr marL="457200" lvl="1" indent="0">
              <a:spcAft>
                <a:spcPts val="1200"/>
              </a:spcAft>
              <a:buNone/>
            </a:pPr>
            <a:r>
              <a:rPr lang="en-GB" sz="1600" dirty="0"/>
              <a:t>The wizard guides users through a process of bundling regulatory objectives while updating associated reference relationships</a:t>
            </a:r>
          </a:p>
          <a:p>
            <a:pPr marL="457200" lvl="1" indent="0">
              <a:spcAft>
                <a:spcPts val="1200"/>
              </a:spcAft>
              <a:buNone/>
            </a:pPr>
            <a:r>
              <a:rPr lang="en-GB" sz="1600" dirty="0"/>
              <a:t>This feature also updates the existing bundling and splitting wizards</a:t>
            </a:r>
          </a:p>
          <a:p>
            <a:pPr marL="457200" lvl="1" indent="0">
              <a:spcAft>
                <a:spcPts val="1200"/>
              </a:spcAft>
              <a:buNone/>
            </a:pPr>
            <a:r>
              <a:rPr lang="en-GB" sz="1600" dirty="0"/>
              <a:t>	Bundling wizard now allows users to optionally create a submission record (previously was required)</a:t>
            </a:r>
          </a:p>
          <a:p>
            <a:pPr marL="457200" lvl="1" indent="0">
              <a:spcAft>
                <a:spcPts val="1200"/>
              </a:spcAft>
              <a:buNone/>
            </a:pPr>
            <a:r>
              <a:rPr lang="en-GB" sz="1600" dirty="0"/>
              <a:t>	Splitting wizard now allows users to create a new activity rather than updating an existing activity with the</a:t>
            </a:r>
            <a:br>
              <a:rPr lang="en-GB" sz="1600" dirty="0"/>
            </a:br>
            <a:r>
              <a:rPr lang="en-GB" sz="1600" dirty="0"/>
              <a:t>          new regulatory objective details</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Often it is necessary to push changes to local country teams. At the country level, several changes can be bundled together into a single submission.  In 18R3 we introduced this capability from Activities.  This can now be done by grouping Regulatory Objectives</a:t>
            </a:r>
          </a:p>
          <a:p>
            <a:pPr>
              <a:spcBef>
                <a:spcPts val="600"/>
              </a:spcBef>
              <a:spcAft>
                <a:spcPts val="1200"/>
              </a:spcAft>
            </a:pPr>
            <a:r>
              <a:rPr lang="en-US" sz="2000" dirty="0"/>
              <a:t>Considerations</a:t>
            </a:r>
          </a:p>
          <a:p>
            <a:pPr marL="457200" lvl="1" indent="0">
              <a:spcAft>
                <a:spcPts val="1200"/>
              </a:spcAft>
              <a:buNone/>
            </a:pPr>
            <a:r>
              <a:rPr lang="en-GB" sz="1600" dirty="0"/>
              <a:t>This can only be leveraged if you have enabled the Bundling feature in your Vault (Vaults created before 18R3 may not have this feature enabled) </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9" name="Group 8">
            <a:extLst>
              <a:ext uri="{FF2B5EF4-FFF2-40B4-BE49-F238E27FC236}">
                <a16:creationId xmlns:a16="http://schemas.microsoft.com/office/drawing/2014/main" id="{35C5ABC6-578B-F847-85BE-6D77B177AA1E}"/>
              </a:ext>
            </a:extLst>
          </p:cNvPr>
          <p:cNvGrpSpPr/>
          <p:nvPr/>
        </p:nvGrpSpPr>
        <p:grpSpPr>
          <a:xfrm>
            <a:off x="10583332" y="1214966"/>
            <a:ext cx="1633347" cy="266700"/>
            <a:chOff x="10583332" y="1214966"/>
            <a:chExt cx="1633347" cy="266700"/>
          </a:xfrm>
        </p:grpSpPr>
        <p:sp>
          <p:nvSpPr>
            <p:cNvPr id="10" name="Rectangle 9">
              <a:extLst>
                <a:ext uri="{FF2B5EF4-FFF2-40B4-BE49-F238E27FC236}">
                  <a16:creationId xmlns:a16="http://schemas.microsoft.com/office/drawing/2014/main" id="{6E830D98-DBCD-D04E-AB65-2E0F48CAF6FC}"/>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B9F20A2-CF16-7342-BEF8-2D586BC37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0180" y="1265318"/>
              <a:ext cx="1447800" cy="171493"/>
            </a:xfrm>
            <a:prstGeom prst="rect">
              <a:avLst/>
            </a:prstGeom>
            <a:solidFill>
              <a:schemeClr val="bg1"/>
            </a:solidFill>
          </p:spPr>
        </p:pic>
      </p:grpSp>
    </p:spTree>
    <p:extLst>
      <p:ext uri="{BB962C8B-B14F-4D97-AF65-F5344CB8AC3E}">
        <p14:creationId xmlns:p14="http://schemas.microsoft.com/office/powerpoint/2010/main" val="190648485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Enhancements to Create Registrations Wizard</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GB" sz="1600" dirty="0"/>
              <a:t>This release provides several enhancements to the bulk creation process for registrations:</a:t>
            </a:r>
          </a:p>
          <a:p>
            <a:pPr marL="914400" lvl="2" indent="0" fontAlgn="base">
              <a:buNone/>
            </a:pPr>
            <a:r>
              <a:rPr lang="en-GB" sz="1400" dirty="0"/>
              <a:t>The bulk create wizard now copies custom field values from submission join records to the corresponding registered detail records </a:t>
            </a:r>
          </a:p>
          <a:p>
            <a:pPr marL="914400" lvl="2" indent="0" fontAlgn="base">
              <a:buNone/>
            </a:pPr>
            <a:r>
              <a:rPr lang="en-GB" sz="1400" dirty="0"/>
              <a:t>Vault now automatically relates the </a:t>
            </a:r>
            <a:r>
              <a:rPr lang="en-GB" sz="1400" i="1" dirty="0"/>
              <a:t>Regulatory Objective</a:t>
            </a:r>
            <a:r>
              <a:rPr lang="en-GB" sz="1400" dirty="0"/>
              <a:t> selected in the bulk create wizard to the newly-created </a:t>
            </a:r>
            <a:r>
              <a:rPr lang="en-GB" sz="1400" i="1" dirty="0"/>
              <a:t>Registration</a:t>
            </a:r>
            <a:r>
              <a:rPr lang="en-GB" sz="1400" dirty="0"/>
              <a:t> records</a:t>
            </a:r>
          </a:p>
          <a:p>
            <a:pPr marL="914400" lvl="2" indent="0" fontAlgn="base">
              <a:buNone/>
            </a:pPr>
            <a:r>
              <a:rPr lang="en-GB" sz="1400" dirty="0"/>
              <a:t>Labels in the bulk create wizard UI now use object and field labels instead of static text to better match customers’ Vault configurations</a:t>
            </a:r>
          </a:p>
          <a:p>
            <a:pPr marL="914400" lvl="2" indent="0" fontAlgn="base">
              <a:buNone/>
            </a:pPr>
            <a:r>
              <a:rPr lang="en-GB" sz="1400" dirty="0"/>
              <a:t>Admins can configure multiple registration scopes for the same country depending on the registration object type (limited to our current registration scope types: Marketed Product Variant, Marketed Pack Size, Investigational Product, Investigational Study, and Investigational Site)</a:t>
            </a:r>
          </a:p>
          <a:p>
            <a:pPr marL="914400" lvl="2" indent="0" fontAlgn="base">
              <a:buNone/>
            </a:pPr>
            <a:r>
              <a:rPr lang="en-GB" sz="1400" dirty="0"/>
              <a:t>Admins can configure the object type with which the bulk create wizard creates registered details based on the registration object type the user selects</a:t>
            </a:r>
          </a:p>
          <a:p>
            <a:pPr marL="914400" lvl="2" indent="0" fontAlgn="base">
              <a:spcAft>
                <a:spcPts val="600"/>
              </a:spcAft>
              <a:buNone/>
            </a:pPr>
            <a:r>
              <a:rPr lang="en-GB" sz="1400" dirty="0"/>
              <a:t>Several medical device fields and joins introduced in 19R2 are now carried forward from submissions to registrations</a:t>
            </a:r>
            <a:endParaRPr lang="en-GB" sz="1300" dirty="0"/>
          </a:p>
          <a:p>
            <a:pPr marL="228600" lvl="1">
              <a:spcAft>
                <a:spcPts val="1200"/>
              </a:spcAft>
              <a:buClr>
                <a:schemeClr val="tx2"/>
              </a:buClr>
              <a:buFont typeface="Arial" panose="020B0604020202020204" pitchFamily="34" charset="0"/>
              <a:buChar char="•"/>
            </a:pPr>
            <a:r>
              <a:rPr lang="en-US" sz="2000" dirty="0"/>
              <a:t>Business Justification</a:t>
            </a:r>
          </a:p>
          <a:p>
            <a:pPr marL="457200" lvl="1" indent="0">
              <a:spcAft>
                <a:spcPts val="1200"/>
              </a:spcAft>
              <a:buNone/>
            </a:pPr>
            <a:r>
              <a:rPr lang="en-GB" sz="1600" dirty="0"/>
              <a:t>These enhancements improve the user experience and better support customers with different registration types, such as drug products or medical devices</a:t>
            </a:r>
          </a:p>
          <a:p>
            <a:pPr marL="457200" lvl="1" indent="0">
              <a:spcAft>
                <a:spcPts val="1200"/>
              </a:spcAft>
              <a:buNone/>
            </a:pPr>
            <a:endParaRPr lang="en-US" sz="16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D1426A55-0B79-A942-9307-FE90B0430507}"/>
              </a:ext>
            </a:extLst>
          </p:cNvPr>
          <p:cNvGrpSpPr/>
          <p:nvPr/>
        </p:nvGrpSpPr>
        <p:grpSpPr>
          <a:xfrm>
            <a:off x="10583332" y="1214966"/>
            <a:ext cx="1633347" cy="266700"/>
            <a:chOff x="10583332" y="1214966"/>
            <a:chExt cx="1633347" cy="266700"/>
          </a:xfrm>
        </p:grpSpPr>
        <p:sp>
          <p:nvSpPr>
            <p:cNvPr id="12" name="Rectangle 11">
              <a:extLst>
                <a:ext uri="{FF2B5EF4-FFF2-40B4-BE49-F238E27FC236}">
                  <a16:creationId xmlns:a16="http://schemas.microsoft.com/office/drawing/2014/main" id="{CD8A90C0-99DA-254D-818F-E217143F7315}"/>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4B84CA-6CA8-944B-9F12-5C035D4A1B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0180" y="1265318"/>
              <a:ext cx="1447800" cy="171493"/>
            </a:xfrm>
            <a:prstGeom prst="rect">
              <a:avLst/>
            </a:prstGeom>
            <a:solidFill>
              <a:schemeClr val="bg1"/>
            </a:solidFill>
          </p:spPr>
        </p:pic>
      </p:grpSp>
    </p:spTree>
    <p:extLst>
      <p:ext uri="{BB962C8B-B14F-4D97-AF65-F5344CB8AC3E}">
        <p14:creationId xmlns:p14="http://schemas.microsoft.com/office/powerpoint/2010/main" val="140462823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Enhancements to Create Registrations Wizard</a:t>
            </a:r>
          </a:p>
        </p:txBody>
      </p:sp>
      <p:sp>
        <p:nvSpPr>
          <p:cNvPr id="3" name="Content Placeholder 2"/>
          <p:cNvSpPr>
            <a:spLocks noGrp="1"/>
          </p:cNvSpPr>
          <p:nvPr>
            <p:ph idx="1"/>
          </p:nvPr>
        </p:nvSpPr>
        <p:spPr>
          <a:xfrm>
            <a:off x="826624" y="1066800"/>
            <a:ext cx="9915370" cy="2027881"/>
          </a:xfrm>
        </p:spPr>
        <p:txBody>
          <a:bodyPr/>
          <a:lstStyle/>
          <a:p>
            <a:pPr marL="228600" lvl="1">
              <a:spcAft>
                <a:spcPts val="1200"/>
              </a:spcAft>
              <a:buClr>
                <a:schemeClr val="tx2"/>
              </a:buClr>
              <a:buFont typeface="Arial" panose="020B0604020202020204" pitchFamily="34" charset="0"/>
              <a:buChar char="•"/>
            </a:pPr>
            <a:r>
              <a:rPr lang="en-US" sz="2000" dirty="0"/>
              <a:t>Considerations</a:t>
            </a:r>
          </a:p>
          <a:p>
            <a:pPr marL="457200" lvl="1" indent="0">
              <a:spcAft>
                <a:spcPts val="1200"/>
              </a:spcAft>
              <a:buNone/>
            </a:pPr>
            <a:r>
              <a:rPr lang="en-GB" sz="1600" dirty="0"/>
              <a:t>In past releases, Vault used the </a:t>
            </a:r>
            <a:r>
              <a:rPr lang="en-GB" sz="1600" i="1" dirty="0"/>
              <a:t>Registration Scope</a:t>
            </a:r>
            <a:r>
              <a:rPr lang="en-GB" sz="1600" dirty="0"/>
              <a:t> and </a:t>
            </a:r>
            <a:r>
              <a:rPr lang="en-GB" sz="1600" i="1" dirty="0"/>
              <a:t>Clinical Trial Authorization Scope</a:t>
            </a:r>
            <a:r>
              <a:rPr lang="en-GB" sz="1600" dirty="0"/>
              <a:t> fields on the </a:t>
            </a:r>
            <a:r>
              <a:rPr lang="en-GB" sz="1600" i="1" dirty="0"/>
              <a:t>Country</a:t>
            </a:r>
            <a:r>
              <a:rPr lang="en-GB" sz="1600" dirty="0"/>
              <a:t> object to define registration scopes for a country. Starting in the 19R3 release, Vault now uses a separate </a:t>
            </a:r>
            <a:r>
              <a:rPr lang="en-GB" sz="1600" i="1" dirty="0"/>
              <a:t>Registration Scope</a:t>
            </a:r>
            <a:r>
              <a:rPr lang="en-GB" sz="1600" dirty="0"/>
              <a:t> object. </a:t>
            </a:r>
          </a:p>
          <a:p>
            <a:pPr marL="457200" lvl="1" indent="0">
              <a:spcAft>
                <a:spcPts val="1200"/>
              </a:spcAft>
              <a:buNone/>
            </a:pPr>
            <a:r>
              <a:rPr lang="en-GB" sz="1600" dirty="0"/>
              <a:t>The </a:t>
            </a:r>
            <a:r>
              <a:rPr lang="en-GB" sz="1600" i="1" dirty="0"/>
              <a:t>Registration Scope</a:t>
            </a:r>
            <a:r>
              <a:rPr lang="en-GB" sz="1600" dirty="0"/>
              <a:t> object is a child of the </a:t>
            </a:r>
            <a:r>
              <a:rPr lang="en-GB" sz="1600" i="1" dirty="0"/>
              <a:t>Country</a:t>
            </a:r>
            <a:r>
              <a:rPr lang="en-GB" sz="1600" dirty="0"/>
              <a:t> object and needs to be added to the </a:t>
            </a:r>
            <a:r>
              <a:rPr lang="en-GB" sz="1600" i="1" dirty="0"/>
              <a:t>Country</a:t>
            </a:r>
            <a:r>
              <a:rPr lang="en-GB" sz="1600" dirty="0"/>
              <a:t> page layout (admins can also hide the Registration Scope and Clinical Trial Authorization Scope fields as they are no longer used by the wizard)</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B23F1433-42C3-5E43-AD42-A95B61BDA604}"/>
              </a:ext>
            </a:extLst>
          </p:cNvPr>
          <p:cNvGrpSpPr/>
          <p:nvPr/>
        </p:nvGrpSpPr>
        <p:grpSpPr>
          <a:xfrm>
            <a:off x="10583332" y="1214966"/>
            <a:ext cx="1633347" cy="266700"/>
            <a:chOff x="10583332" y="1214966"/>
            <a:chExt cx="1633347" cy="266700"/>
          </a:xfrm>
        </p:grpSpPr>
        <p:sp>
          <p:nvSpPr>
            <p:cNvPr id="12" name="Rectangle 11">
              <a:extLst>
                <a:ext uri="{FF2B5EF4-FFF2-40B4-BE49-F238E27FC236}">
                  <a16:creationId xmlns:a16="http://schemas.microsoft.com/office/drawing/2014/main" id="{A8FF9A6B-050D-E344-859F-737547378E9F}"/>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E66CBF5-210F-1249-A27C-6B26599A28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0180" y="1265318"/>
              <a:ext cx="1447800" cy="171493"/>
            </a:xfrm>
            <a:prstGeom prst="rect">
              <a:avLst/>
            </a:prstGeom>
            <a:solidFill>
              <a:schemeClr val="bg1"/>
            </a:solidFill>
          </p:spPr>
        </p:pic>
      </p:grpSp>
      <p:pic>
        <p:nvPicPr>
          <p:cNvPr id="4" name="Picture 3">
            <a:extLst>
              <a:ext uri="{FF2B5EF4-FFF2-40B4-BE49-F238E27FC236}">
                <a16:creationId xmlns:a16="http://schemas.microsoft.com/office/drawing/2014/main" id="{E50CE27A-AF1C-E64D-A26C-642A3CC3C086}"/>
              </a:ext>
            </a:extLst>
          </p:cNvPr>
          <p:cNvPicPr>
            <a:picLocks noChangeAspect="1"/>
          </p:cNvPicPr>
          <p:nvPr/>
        </p:nvPicPr>
        <p:blipFill>
          <a:blip r:embed="rId4"/>
          <a:stretch>
            <a:fillRect/>
          </a:stretch>
        </p:blipFill>
        <p:spPr>
          <a:xfrm>
            <a:off x="6172200" y="3048000"/>
            <a:ext cx="4511621" cy="2100237"/>
          </a:xfrm>
          <a:prstGeom prst="rect">
            <a:avLst/>
          </a:prstGeom>
        </p:spPr>
      </p:pic>
      <p:sp>
        <p:nvSpPr>
          <p:cNvPr id="5" name="TextBox 4">
            <a:extLst>
              <a:ext uri="{FF2B5EF4-FFF2-40B4-BE49-F238E27FC236}">
                <a16:creationId xmlns:a16="http://schemas.microsoft.com/office/drawing/2014/main" id="{EAAF3BCC-61C9-9449-A939-536BB4CB408F}"/>
              </a:ext>
            </a:extLst>
          </p:cNvPr>
          <p:cNvSpPr txBox="1"/>
          <p:nvPr/>
        </p:nvSpPr>
        <p:spPr>
          <a:xfrm>
            <a:off x="820596" y="3190759"/>
            <a:ext cx="5504004" cy="2067041"/>
          </a:xfrm>
          <a:prstGeom prst="rect">
            <a:avLst/>
          </a:prstGeom>
          <a:noFill/>
        </p:spPr>
        <p:txBody>
          <a:bodyPr wrap="square" rtlCol="0">
            <a:spAutoFit/>
          </a:bodyPr>
          <a:lstStyle/>
          <a:p>
            <a:pPr lvl="1">
              <a:lnSpc>
                <a:spcPct val="80000"/>
              </a:lnSpc>
              <a:spcBef>
                <a:spcPts val="600"/>
              </a:spcBef>
              <a:spcAft>
                <a:spcPts val="1200"/>
              </a:spcAft>
            </a:pPr>
            <a:r>
              <a:rPr lang="en-GB" sz="1600" dirty="0"/>
              <a:t>Your vault must contain a </a:t>
            </a:r>
            <a:r>
              <a:rPr lang="en-GB" sz="1600" i="1" dirty="0"/>
              <a:t>Registration Scope</a:t>
            </a:r>
            <a:r>
              <a:rPr lang="en-GB" sz="1600" dirty="0"/>
              <a:t> record for each </a:t>
            </a:r>
            <a:r>
              <a:rPr lang="en-GB" sz="1600" i="1" dirty="0"/>
              <a:t>Registration</a:t>
            </a:r>
            <a:r>
              <a:rPr lang="en-GB" sz="1600" dirty="0"/>
              <a:t> object type for each active </a:t>
            </a:r>
            <a:r>
              <a:rPr lang="en-GB" sz="1600" i="1" dirty="0"/>
              <a:t>Country</a:t>
            </a:r>
            <a:r>
              <a:rPr lang="en-GB" sz="1600" dirty="0"/>
              <a:t> record in order for the bulk Create Registrations wizard to work.  For existing Vaults, the system will create </a:t>
            </a:r>
            <a:r>
              <a:rPr lang="en-GB" sz="1600" i="1" dirty="0"/>
              <a:t>Registration Scope</a:t>
            </a:r>
            <a:r>
              <a:rPr lang="en-GB" sz="1600" dirty="0"/>
              <a:t> records automatically for each </a:t>
            </a:r>
            <a:r>
              <a:rPr lang="en-GB" sz="1600" i="1" dirty="0"/>
              <a:t>Registration</a:t>
            </a:r>
            <a:r>
              <a:rPr lang="en-GB" sz="1600" dirty="0"/>
              <a:t> object type for each </a:t>
            </a:r>
            <a:r>
              <a:rPr lang="en-GB" sz="1600" i="1" dirty="0"/>
              <a:t>Country</a:t>
            </a:r>
            <a:r>
              <a:rPr lang="en-GB" sz="1600" dirty="0"/>
              <a:t> that is active at release time. </a:t>
            </a:r>
            <a:r>
              <a:rPr lang="en-GB" sz="1600" i="1" dirty="0"/>
              <a:t>Registration</a:t>
            </a:r>
            <a:r>
              <a:rPr lang="en-GB" sz="1600" dirty="0"/>
              <a:t> object types or </a:t>
            </a:r>
            <a:r>
              <a:rPr lang="en-GB" sz="1600" i="1" dirty="0"/>
              <a:t>Countries</a:t>
            </a:r>
            <a:r>
              <a:rPr lang="en-GB" sz="1600" dirty="0"/>
              <a:t> added (or activated) after the release will require an admin to add the appropriate </a:t>
            </a:r>
            <a:r>
              <a:rPr lang="en-GB" sz="1600" i="1" dirty="0"/>
              <a:t>Registration Scope</a:t>
            </a:r>
            <a:r>
              <a:rPr lang="en-GB" sz="1600" dirty="0"/>
              <a:t> records</a:t>
            </a:r>
          </a:p>
        </p:txBody>
      </p:sp>
      <p:sp>
        <p:nvSpPr>
          <p:cNvPr id="14" name="TextBox 13">
            <a:extLst>
              <a:ext uri="{FF2B5EF4-FFF2-40B4-BE49-F238E27FC236}">
                <a16:creationId xmlns:a16="http://schemas.microsoft.com/office/drawing/2014/main" id="{7D940C9F-DF4C-764F-9043-C002655C5D3A}"/>
              </a:ext>
            </a:extLst>
          </p:cNvPr>
          <p:cNvSpPr txBox="1"/>
          <p:nvPr/>
        </p:nvSpPr>
        <p:spPr>
          <a:xfrm>
            <a:off x="990600" y="5376175"/>
            <a:ext cx="9693221" cy="491225"/>
          </a:xfrm>
          <a:prstGeom prst="rect">
            <a:avLst/>
          </a:prstGeom>
          <a:noFill/>
        </p:spPr>
        <p:txBody>
          <a:bodyPr wrap="square" rtlCol="0">
            <a:spAutoFit/>
          </a:bodyPr>
          <a:lstStyle/>
          <a:p>
            <a:pPr marL="274320" lvl="1">
              <a:lnSpc>
                <a:spcPct val="80000"/>
              </a:lnSpc>
              <a:spcBef>
                <a:spcPts val="600"/>
              </a:spcBef>
              <a:spcAft>
                <a:spcPts val="1200"/>
              </a:spcAft>
              <a:buClr>
                <a:schemeClr val="tx2"/>
              </a:buClr>
            </a:pPr>
            <a:r>
              <a:rPr lang="en-US" sz="1600" dirty="0"/>
              <a:t>Copy of custom field values from submission relationship records to registered detail records requires that </a:t>
            </a:r>
            <a:r>
              <a:rPr lang="en-GB" sz="1600" dirty="0"/>
              <a:t>custom fields with matching names and field types are configured on both objects</a:t>
            </a:r>
          </a:p>
        </p:txBody>
      </p:sp>
    </p:spTree>
    <p:extLst>
      <p:ext uri="{BB962C8B-B14F-4D97-AF65-F5344CB8AC3E}">
        <p14:creationId xmlns:p14="http://schemas.microsoft.com/office/powerpoint/2010/main" val="32687019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Dynamic Labels in Impact Assessment Report Prompt</a:t>
            </a:r>
          </a:p>
        </p:txBody>
      </p:sp>
      <p:sp>
        <p:nvSpPr>
          <p:cNvPr id="3" name="Content Placeholder 2"/>
          <p:cNvSpPr>
            <a:spLocks noGrp="1"/>
          </p:cNvSpPr>
          <p:nvPr>
            <p:ph idx="1"/>
          </p:nvPr>
        </p:nvSpPr>
        <p:spPr>
          <a:xfrm>
            <a:off x="814001" y="1197488"/>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GB" sz="1600" dirty="0"/>
              <a:t>In the Impact Assessment Report start dialog, the options in the Impact Report Type and Report Scope drop-downs now display Admin-defined object labels and object field labels</a:t>
            </a:r>
            <a:endParaRPr lang="en-US" sz="1600" dirty="0"/>
          </a:p>
          <a:p>
            <a:pPr>
              <a:spcBef>
                <a:spcPts val="600"/>
              </a:spcBef>
              <a:spcAft>
                <a:spcPts val="1200"/>
              </a:spcAft>
            </a:pPr>
            <a:r>
              <a:rPr lang="en-US" sz="2000" dirty="0"/>
              <a:t>Business Justification</a:t>
            </a:r>
          </a:p>
          <a:p>
            <a:pPr marL="457200" lvl="1" indent="0">
              <a:spcAft>
                <a:spcPts val="1200"/>
              </a:spcAft>
              <a:buNone/>
            </a:pPr>
            <a:r>
              <a:rPr lang="en-GB" sz="1600" dirty="0"/>
              <a:t>Previously, the values displayed in the Impact Report Type and Report Scope were hard-coded.  This was confusing for customers who chose to relabel the objects to which these picklists referred.  This update will represent customers’ Vault configurations and provide a consistent user experience</a:t>
            </a:r>
            <a:endParaRPr lang="en-US" sz="1600" dirty="0"/>
          </a:p>
          <a:p>
            <a:pPr marL="0" indent="0">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66DEFBB2-5B60-2B4D-8626-CF917F0DA842}"/>
              </a:ext>
            </a:extLst>
          </p:cNvPr>
          <p:cNvGrpSpPr/>
          <p:nvPr/>
        </p:nvGrpSpPr>
        <p:grpSpPr>
          <a:xfrm>
            <a:off x="10583332" y="1214966"/>
            <a:ext cx="1633347" cy="266700"/>
            <a:chOff x="10583332" y="1214966"/>
            <a:chExt cx="1633347" cy="266700"/>
          </a:xfrm>
        </p:grpSpPr>
        <p:sp>
          <p:nvSpPr>
            <p:cNvPr id="12" name="Rectangle 11">
              <a:extLst>
                <a:ext uri="{FF2B5EF4-FFF2-40B4-BE49-F238E27FC236}">
                  <a16:creationId xmlns:a16="http://schemas.microsoft.com/office/drawing/2014/main" id="{1A0FBFEB-4D00-7047-B197-964C4E7B4DDF}"/>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B821259-E21A-BD42-8F20-1FE3E5913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0180" y="1265318"/>
              <a:ext cx="1447800" cy="171493"/>
            </a:xfrm>
            <a:prstGeom prst="rect">
              <a:avLst/>
            </a:prstGeom>
            <a:solidFill>
              <a:schemeClr val="bg1"/>
            </a:solidFill>
          </p:spPr>
        </p:pic>
      </p:grpSp>
      <p:pic>
        <p:nvPicPr>
          <p:cNvPr id="4" name="Picture 3">
            <a:extLst>
              <a:ext uri="{FF2B5EF4-FFF2-40B4-BE49-F238E27FC236}">
                <a16:creationId xmlns:a16="http://schemas.microsoft.com/office/drawing/2014/main" id="{27EB06A6-5356-8048-A4ED-3B31AF131237}"/>
              </a:ext>
            </a:extLst>
          </p:cNvPr>
          <p:cNvPicPr>
            <a:picLocks noChangeAspect="1"/>
          </p:cNvPicPr>
          <p:nvPr/>
        </p:nvPicPr>
        <p:blipFill>
          <a:blip r:embed="rId4"/>
          <a:stretch>
            <a:fillRect/>
          </a:stretch>
        </p:blipFill>
        <p:spPr>
          <a:xfrm>
            <a:off x="2993789" y="3913148"/>
            <a:ext cx="5577169" cy="2141445"/>
          </a:xfrm>
          <a:prstGeom prst="rect">
            <a:avLst/>
          </a:prstGeom>
        </p:spPr>
      </p:pic>
    </p:spTree>
    <p:extLst>
      <p:ext uri="{BB962C8B-B14F-4D97-AF65-F5344CB8AC3E}">
        <p14:creationId xmlns:p14="http://schemas.microsoft.com/office/powerpoint/2010/main" val="115942552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XEVMPD Gateway Submission</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allows customers who generate XEVPRM messages within Vault to submit these to the European Medicines Agency (EMA) through the EMA AS2 Gateway and receive acknowledgement of the submissions</a:t>
            </a:r>
          </a:p>
          <a:p>
            <a:pPr marL="228600" lvl="1">
              <a:spcAft>
                <a:spcPts val="1200"/>
              </a:spcAft>
              <a:buClr>
                <a:schemeClr val="tx2"/>
              </a:buClr>
              <a:buFont typeface="Arial" panose="020B0604020202020204" pitchFamily="34" charset="0"/>
              <a:buChar char="•"/>
            </a:pPr>
            <a:r>
              <a:rPr lang="en-US" sz="2000" dirty="0"/>
              <a:t>Business Justification</a:t>
            </a:r>
          </a:p>
          <a:p>
            <a:pPr marL="457200" lvl="1" indent="0">
              <a:spcAft>
                <a:spcPts val="1200"/>
              </a:spcAft>
              <a:buNone/>
            </a:pPr>
            <a:r>
              <a:rPr lang="en-US" sz="1600" dirty="0"/>
              <a:t>Submission through the gateway streamlines the process.  Additionally, the acknowledgements received from the EMA contain important identifiers that need to be captured and updated in Vault.  This feature supports this by automatically updating the relevant records with the data</a:t>
            </a:r>
          </a:p>
          <a:p>
            <a:pPr>
              <a:spcBef>
                <a:spcPts val="600"/>
              </a:spcBef>
              <a:spcAft>
                <a:spcPts val="1200"/>
              </a:spcAft>
            </a:pPr>
            <a:r>
              <a:rPr lang="en-US" sz="2000" dirty="0"/>
              <a:t>Considerations</a:t>
            </a:r>
          </a:p>
          <a:p>
            <a:pPr marL="457200" lvl="1" indent="0">
              <a:spcAft>
                <a:spcPts val="1200"/>
              </a:spcAft>
              <a:buNone/>
            </a:pPr>
            <a:r>
              <a:rPr lang="en-GB" sz="1600" dirty="0"/>
              <a:t>Customers must register with the EMA before using the gateway (this includes providing EMA with their certificate and Vault URL information)</a:t>
            </a:r>
          </a:p>
          <a:p>
            <a:pPr marL="457200" lvl="1" indent="0">
              <a:spcAft>
                <a:spcPts val="1200"/>
              </a:spcAft>
              <a:buNone/>
            </a:pPr>
            <a:r>
              <a:rPr lang="en-GB" sz="1600" dirty="0"/>
              <a:t>With gateway integration, Vault submits the message to the EMA and provides status details for the transfer. Vault adds responses from the EMA, known as acknowledgments, as attachments to the Product Data Messages record and updates related fields, allowing you to track and manage acknowledgments from the EMA within Vault</a:t>
            </a:r>
          </a:p>
          <a:p>
            <a:pPr marL="457200" lvl="1" indent="0">
              <a:spcAft>
                <a:spcPts val="1200"/>
              </a:spcAft>
              <a:buNone/>
            </a:pPr>
            <a:r>
              <a:rPr lang="en-GB" sz="1600" dirty="0"/>
              <a:t>The user who submitted the message receives Vault notifications for all updates from the EMA</a:t>
            </a:r>
          </a:p>
          <a:p>
            <a:pPr marL="457200" lvl="1" indent="0" fontAlgn="base">
              <a:buNone/>
            </a:pPr>
            <a:r>
              <a:rPr lang="en-GB" sz="1600" dirty="0"/>
              <a:t>Information about </a:t>
            </a:r>
            <a:r>
              <a:rPr lang="en-GB" sz="1600"/>
              <a:t>configuration and a </a:t>
            </a:r>
            <a:r>
              <a:rPr lang="en-GB" sz="1600" dirty="0"/>
              <a:t>sample gateway connection form is available in </a:t>
            </a:r>
            <a:r>
              <a:rPr lang="en-GB" sz="1600" dirty="0">
                <a:hlinkClick r:id="rId2"/>
              </a:rPr>
              <a:t>Vault Help</a:t>
            </a:r>
            <a:endParaRPr lang="en-GB" sz="1600" dirty="0"/>
          </a:p>
          <a:p>
            <a:pPr marL="0" indent="0">
              <a:buNone/>
            </a:pPr>
            <a:br>
              <a:rPr lang="en-GB" dirty="0"/>
            </a:br>
            <a:endParaRPr lang="en-GB" sz="1600"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13" name="Group 12">
            <a:extLst>
              <a:ext uri="{FF2B5EF4-FFF2-40B4-BE49-F238E27FC236}">
                <a16:creationId xmlns:a16="http://schemas.microsoft.com/office/drawing/2014/main" id="{4D2182B4-E3A8-1541-A272-056A15C4A279}"/>
              </a:ext>
            </a:extLst>
          </p:cNvPr>
          <p:cNvGrpSpPr/>
          <p:nvPr/>
        </p:nvGrpSpPr>
        <p:grpSpPr>
          <a:xfrm>
            <a:off x="10598830" y="1369948"/>
            <a:ext cx="1633347" cy="266700"/>
            <a:chOff x="10583332" y="1214966"/>
            <a:chExt cx="1633347" cy="266700"/>
          </a:xfrm>
        </p:grpSpPr>
        <p:sp>
          <p:nvSpPr>
            <p:cNvPr id="15" name="Rectangle 14">
              <a:extLst>
                <a:ext uri="{FF2B5EF4-FFF2-40B4-BE49-F238E27FC236}">
                  <a16:creationId xmlns:a16="http://schemas.microsoft.com/office/drawing/2014/main" id="{D06D079E-B3F2-A248-8E90-6CEB55D39736}"/>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5BE7839-FF2A-984E-B4A2-4E68D9E63F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70180" y="1265318"/>
              <a:ext cx="1447800" cy="171493"/>
            </a:xfrm>
            <a:prstGeom prst="rect">
              <a:avLst/>
            </a:prstGeom>
            <a:solidFill>
              <a:schemeClr val="bg1"/>
            </a:solidFill>
          </p:spPr>
        </p:pic>
      </p:grpSp>
    </p:spTree>
    <p:extLst>
      <p:ext uri="{BB962C8B-B14F-4D97-AF65-F5344CB8AC3E}">
        <p14:creationId xmlns:p14="http://schemas.microsoft.com/office/powerpoint/2010/main" val="277375614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6275"/>
            <a:ext cx="11430000" cy="1101213"/>
          </a:xfrm>
        </p:spPr>
        <p:txBody>
          <a:bodyPr>
            <a:normAutofit/>
          </a:bodyPr>
          <a:lstStyle/>
          <a:p>
            <a:r>
              <a:rPr lang="en-US" dirty="0"/>
              <a:t>Foreword</a:t>
            </a:r>
          </a:p>
        </p:txBody>
      </p:sp>
      <p:sp>
        <p:nvSpPr>
          <p:cNvPr id="6" name="Text Placeholder 5"/>
          <p:cNvSpPr>
            <a:spLocks noGrp="1"/>
          </p:cNvSpPr>
          <p:nvPr>
            <p:ph idx="1"/>
          </p:nvPr>
        </p:nvSpPr>
        <p:spPr/>
        <p:txBody>
          <a:bodyPr anchor="t">
            <a:normAutofit/>
          </a:bodyPr>
          <a:lstStyle/>
          <a:p>
            <a:pPr>
              <a:lnSpc>
                <a:spcPct val="100000"/>
              </a:lnSpc>
              <a:spcBef>
                <a:spcPts val="1200"/>
              </a:spcBef>
            </a:pPr>
            <a:r>
              <a:rPr lang="en-US" dirty="0"/>
              <a:t>The content of this presentation is </a:t>
            </a:r>
            <a:r>
              <a:rPr lang="en-US" b="1" u="sng" dirty="0"/>
              <a:t>subject to change</a:t>
            </a:r>
            <a:r>
              <a:rPr lang="en-US" dirty="0"/>
              <a:t> prior to the 19R3 Release</a:t>
            </a:r>
            <a:endParaRPr lang="en-US" dirty="0">
              <a:solidFill>
                <a:srgbClr val="FF9E16"/>
              </a:solidFill>
            </a:endParaRPr>
          </a:p>
          <a:p>
            <a:pPr>
              <a:lnSpc>
                <a:spcPct val="100000"/>
              </a:lnSpc>
              <a:spcBef>
                <a:spcPts val="1200"/>
              </a:spcBef>
            </a:pPr>
            <a:r>
              <a:rPr lang="en-US" dirty="0"/>
              <a:t>Veeva encourages you to always reference Release documentation from our Release pages to ensure you are using the </a:t>
            </a:r>
            <a:r>
              <a:rPr lang="en-US" b="1" u="sng" dirty="0"/>
              <a:t>latest information</a:t>
            </a:r>
          </a:p>
          <a:p>
            <a:pPr marL="0" indent="0">
              <a:lnSpc>
                <a:spcPct val="100000"/>
              </a:lnSpc>
              <a:spcBef>
                <a:spcPts val="1200"/>
              </a:spcBef>
              <a:buNone/>
            </a:pPr>
            <a:r>
              <a:rPr lang="en-US" dirty="0">
                <a:solidFill>
                  <a:srgbClr val="F8991C"/>
                </a:solidFill>
              </a:rPr>
              <a:t>	Help </a:t>
            </a:r>
            <a:r>
              <a:rPr lang="en-US" dirty="0">
                <a:sym typeface="Wingdings" panose="05000000000000000000" pitchFamily="2" charset="2"/>
              </a:rPr>
              <a:t></a:t>
            </a:r>
            <a:r>
              <a:rPr lang="en-US" dirty="0">
                <a:solidFill>
                  <a:srgbClr val="F8991C"/>
                </a:solidFill>
                <a:sym typeface="Wingdings" panose="05000000000000000000" pitchFamily="2" charset="2"/>
              </a:rPr>
              <a:t> Release Notes </a:t>
            </a:r>
            <a:r>
              <a:rPr lang="en-US" dirty="0">
                <a:sym typeface="Wingdings" panose="05000000000000000000" pitchFamily="2" charset="2"/>
              </a:rPr>
              <a:t></a:t>
            </a:r>
            <a:r>
              <a:rPr lang="en-US" dirty="0">
                <a:solidFill>
                  <a:srgbClr val="F8991C"/>
                </a:solidFill>
                <a:sym typeface="Wingdings" panose="05000000000000000000" pitchFamily="2" charset="2"/>
              </a:rPr>
              <a:t> About the 19R3 Release</a:t>
            </a:r>
            <a:endParaRPr lang="en-US" dirty="0">
              <a:solidFill>
                <a:srgbClr val="F8991C"/>
              </a:solidFill>
            </a:endParaRPr>
          </a:p>
          <a:p>
            <a:pPr>
              <a:lnSpc>
                <a:spcPct val="100000"/>
              </a:lnSpc>
              <a:spcBef>
                <a:spcPts val="1200"/>
              </a:spcBef>
            </a:pPr>
            <a:endParaRPr lang="en-US" dirty="0"/>
          </a:p>
        </p:txBody>
      </p:sp>
    </p:spTree>
    <p:extLst>
      <p:ext uri="{BB962C8B-B14F-4D97-AF65-F5344CB8AC3E}">
        <p14:creationId xmlns:p14="http://schemas.microsoft.com/office/powerpoint/2010/main" val="65974783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1994"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Registrations Spark Connection: Change Control &amp; Variation Management</a:t>
            </a:r>
          </a:p>
        </p:txBody>
      </p:sp>
      <p:sp>
        <p:nvSpPr>
          <p:cNvPr id="3" name="Content Placeholder 2"/>
          <p:cNvSpPr>
            <a:spLocks noGrp="1"/>
          </p:cNvSpPr>
          <p:nvPr>
            <p:ph idx="1"/>
          </p:nvPr>
        </p:nvSpPr>
        <p:spPr>
          <a:xfrm>
            <a:off x="826624" y="998882"/>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GB" sz="1600" dirty="0"/>
              <a:t>This feature leverages the Vault Spark framework to connect QMS vaults to Registrations vaults</a:t>
            </a:r>
          </a:p>
          <a:p>
            <a:pPr marL="457200" lvl="1" indent="0">
              <a:spcAft>
                <a:spcPts val="1200"/>
              </a:spcAft>
              <a:buNone/>
            </a:pPr>
            <a:r>
              <a:rPr lang="en-GB" sz="1600" dirty="0"/>
              <a:t>When enabled, this feature automatically creates Event records in the RIM Registrations vault when a new Quality Event record is sent for regulatory impact assessment in the QMS vault. Once the regulatory assessment is complete, QMS users receive live updates of country approval status based on the Activity records associated with the Event in the Registrations vault</a:t>
            </a:r>
            <a:endParaRPr lang="en-US" sz="1600" dirty="0"/>
          </a:p>
          <a:p>
            <a:pPr>
              <a:spcBef>
                <a:spcPts val="600"/>
              </a:spcBef>
              <a:spcAft>
                <a:spcPts val="1200"/>
              </a:spcAft>
            </a:pPr>
            <a:r>
              <a:rPr lang="en-US" sz="2000" dirty="0"/>
              <a:t>Business Justification</a:t>
            </a:r>
          </a:p>
          <a:p>
            <a:pPr marL="457200" lvl="1" indent="0">
              <a:spcAft>
                <a:spcPts val="1200"/>
              </a:spcAft>
              <a:buNone/>
            </a:pPr>
            <a:r>
              <a:rPr lang="en-GB" sz="1600" dirty="0"/>
              <a:t>Often, organizations use separate systems and processes for change control and variation management. In such a case, using separate systems can result in duplicate data entry and a lack of synchronization, which prolongs the process and results in changes that occur without a proper understanding of regulatory impact</a:t>
            </a:r>
          </a:p>
          <a:p>
            <a:pPr marL="457200" lvl="1" indent="0">
              <a:spcAft>
                <a:spcPts val="1200"/>
              </a:spcAft>
              <a:buNone/>
            </a:pPr>
            <a:r>
              <a:rPr lang="en-GB" sz="1600" dirty="0"/>
              <a:t>This feature streamlines the variation process for manufacturing change controls for organizations using both Vault QMS and Vault Registrations</a:t>
            </a:r>
          </a:p>
          <a:p>
            <a:pPr marL="228600" lvl="1">
              <a:spcAft>
                <a:spcPts val="1200"/>
              </a:spcAft>
              <a:buClr>
                <a:schemeClr val="tx2"/>
              </a:buClr>
              <a:buFont typeface="Arial" panose="020B0604020202020204" pitchFamily="34" charset="0"/>
              <a:buChar char="•"/>
            </a:pPr>
            <a:r>
              <a:rPr lang="en-US" sz="2000" dirty="0"/>
              <a:t>Considerations</a:t>
            </a:r>
          </a:p>
          <a:p>
            <a:pPr marL="457200" lvl="1" indent="0">
              <a:spcAft>
                <a:spcPts val="1200"/>
              </a:spcAft>
              <a:buNone/>
            </a:pPr>
            <a:r>
              <a:rPr lang="en-GB" sz="1600" dirty="0"/>
              <a:t>This feature requires configuration and potentially business process changes</a:t>
            </a:r>
          </a:p>
          <a:p>
            <a:pPr marL="457200" lvl="1" indent="0">
              <a:spcAft>
                <a:spcPts val="1200"/>
              </a:spcAft>
              <a:buNone/>
            </a:pPr>
            <a:r>
              <a:rPr lang="en-GB" sz="1600" dirty="0"/>
              <a:t>It is currently only available to early adopters (who have Vault QMS and Vault Registrations)</a:t>
            </a:r>
          </a:p>
          <a:p>
            <a:pPr marL="457200" lvl="1" indent="0">
              <a:spcAft>
                <a:spcPts val="1200"/>
              </a:spcAft>
              <a:buNone/>
            </a:pPr>
            <a:r>
              <a:rPr lang="en-GB" sz="1600" dirty="0"/>
              <a:t>Please reach out to your CSM if you are interested in using this feature</a:t>
            </a:r>
          </a:p>
          <a:p>
            <a:pPr marL="457200" lvl="1" indent="0">
              <a:spcAft>
                <a:spcPts val="1200"/>
              </a:spcAft>
              <a:buNone/>
            </a:pPr>
            <a:r>
              <a:rPr lang="en-GB" sz="1600" dirty="0"/>
              <a:t>This feature is not validated in pre-release Vaults</a:t>
            </a:r>
            <a:endParaRPr lang="en-US" sz="1600" dirty="0"/>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grpSp>
        <p:nvGrpSpPr>
          <p:cNvPr id="9" name="Group 8">
            <a:extLst>
              <a:ext uri="{FF2B5EF4-FFF2-40B4-BE49-F238E27FC236}">
                <a16:creationId xmlns:a16="http://schemas.microsoft.com/office/drawing/2014/main" id="{137911E5-EF5D-B841-A919-72185E6CE25D}"/>
              </a:ext>
            </a:extLst>
          </p:cNvPr>
          <p:cNvGrpSpPr/>
          <p:nvPr/>
        </p:nvGrpSpPr>
        <p:grpSpPr>
          <a:xfrm>
            <a:off x="10583332" y="1214966"/>
            <a:ext cx="1633347" cy="266700"/>
            <a:chOff x="10583332" y="1214966"/>
            <a:chExt cx="1633347" cy="266700"/>
          </a:xfrm>
        </p:grpSpPr>
        <p:sp>
          <p:nvSpPr>
            <p:cNvPr id="10" name="Rectangle 9">
              <a:extLst>
                <a:ext uri="{FF2B5EF4-FFF2-40B4-BE49-F238E27FC236}">
                  <a16:creationId xmlns:a16="http://schemas.microsoft.com/office/drawing/2014/main" id="{5C5C976F-ED1C-924D-AACF-8D91C0CA1266}"/>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9CD94F-230F-0942-8AE3-DD844F933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0180" y="1265318"/>
              <a:ext cx="1447800" cy="171493"/>
            </a:xfrm>
            <a:prstGeom prst="rect">
              <a:avLst/>
            </a:prstGeom>
            <a:solidFill>
              <a:schemeClr val="bg1"/>
            </a:solidFill>
          </p:spPr>
        </p:pic>
      </p:grpSp>
    </p:spTree>
    <p:extLst>
      <p:ext uri="{BB962C8B-B14F-4D97-AF65-F5344CB8AC3E}">
        <p14:creationId xmlns:p14="http://schemas.microsoft.com/office/powerpoint/2010/main" val="219945776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Multi-Pass Reporting Enhancements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buNone/>
            </a:pPr>
            <a:r>
              <a:rPr lang="en-US" dirty="0"/>
              <a:t>With 19R3 we’ve added multiple enhancements to Multi-Pass Reporting:</a:t>
            </a:r>
          </a:p>
          <a:p>
            <a:pPr marL="914400" lvl="2" indent="0">
              <a:buNone/>
            </a:pPr>
            <a:r>
              <a:rPr lang="en-US" dirty="0"/>
              <a:t>The ability to create report views from Workflow Reports</a:t>
            </a:r>
          </a:p>
          <a:p>
            <a:pPr marL="914400" lvl="2" indent="0">
              <a:buNone/>
            </a:pPr>
            <a:r>
              <a:rPr lang="en-US" dirty="0"/>
              <a:t>Add groups to report views</a:t>
            </a:r>
          </a:p>
          <a:p>
            <a:pPr marL="914400" lvl="2" indent="0">
              <a:buNone/>
            </a:pPr>
            <a:r>
              <a:rPr lang="en-US" dirty="0"/>
              <a:t>Join report views by text fields</a:t>
            </a:r>
          </a:p>
          <a:p>
            <a:pPr marL="914400" lvl="2" indent="0">
              <a:buNone/>
            </a:pPr>
            <a:r>
              <a:rPr lang="en-US" dirty="0"/>
              <a:t>Ability to define conditional fields in both report views and multi-pass reports</a:t>
            </a:r>
          </a:p>
          <a:p>
            <a:pPr marL="914400" lvl="2" indent="0">
              <a:buNone/>
            </a:pPr>
            <a:r>
              <a:rPr lang="en-US" dirty="0"/>
              <a:t>Ability to select inner join in addition to left join when joining report views</a:t>
            </a:r>
          </a:p>
          <a:p>
            <a:pPr marL="914400" lvl="2" indent="0">
              <a:buNone/>
            </a:pPr>
            <a:r>
              <a:rPr lang="en-US" dirty="0"/>
              <a:t>Ability to filter on aggregate fields defined in report views</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Allows Admins to create and join reports with more options and flexibility</a:t>
            </a:r>
          </a:p>
          <a:p>
            <a:pPr>
              <a:spcBef>
                <a:spcPts val="600"/>
              </a:spcBef>
              <a:spcAft>
                <a:spcPts val="1200"/>
              </a:spcAft>
            </a:pPr>
            <a:r>
              <a:rPr lang="en-US" sz="2000" dirty="0"/>
              <a:t>Considerations</a:t>
            </a:r>
          </a:p>
          <a:p>
            <a:pPr marL="457200" lvl="1" indent="0">
              <a:spcAft>
                <a:spcPts val="1200"/>
              </a:spcAft>
              <a:buNone/>
            </a:pPr>
            <a:r>
              <a:rPr lang="en-US" sz="1600" b="1" dirty="0"/>
              <a:t>Inner join (new in 19R3)</a:t>
            </a:r>
            <a:r>
              <a:rPr lang="en-US" sz="1600" dirty="0"/>
              <a:t> - Vault returns records that have </a:t>
            </a:r>
            <a:r>
              <a:rPr lang="en-US" sz="1600" u="sng" dirty="0"/>
              <a:t>matching</a:t>
            </a:r>
            <a:r>
              <a:rPr lang="en-US" sz="1600" dirty="0"/>
              <a:t> values from both views</a:t>
            </a:r>
            <a:endParaRPr lang="en-US" sz="1600" b="1" dirty="0"/>
          </a:p>
          <a:p>
            <a:pPr marL="457200" lvl="1" indent="0">
              <a:spcAft>
                <a:spcPts val="1200"/>
              </a:spcAft>
              <a:buNone/>
            </a:pPr>
            <a:r>
              <a:rPr lang="en-US" sz="1600" b="1" dirty="0"/>
              <a:t>Left join</a:t>
            </a:r>
            <a:r>
              <a:rPr lang="en-US" sz="1600" dirty="0"/>
              <a:t> - Vault returns </a:t>
            </a:r>
            <a:r>
              <a:rPr lang="en-US" sz="1600" u="sng" dirty="0"/>
              <a:t>all records</a:t>
            </a:r>
            <a:r>
              <a:rPr lang="en-US" sz="1600" dirty="0"/>
              <a:t> from the view on the left side and only records with matching fields from the view on the right side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116333213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Simple Join Objects Include Lifecycle State Fields</a:t>
            </a:r>
          </a:p>
        </p:txBody>
      </p:sp>
      <p:sp>
        <p:nvSpPr>
          <p:cNvPr id="3" name="Content Placeholder 2"/>
          <p:cNvSpPr>
            <a:spLocks noGrp="1"/>
          </p:cNvSpPr>
          <p:nvPr>
            <p:ph idx="1"/>
          </p:nvPr>
        </p:nvSpPr>
        <p:spPr>
          <a:xfrm>
            <a:off x="826624" y="1066800"/>
            <a:ext cx="942884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Admins add a lifecycle to a simple join object, the object will now remain a simple join object</a:t>
            </a:r>
          </a:p>
          <a:p>
            <a:pPr>
              <a:spcAft>
                <a:spcPts val="1200"/>
              </a:spcAft>
            </a:pPr>
            <a:r>
              <a:rPr lang="en-US" sz="2000" dirty="0"/>
              <a:t>Business Justification</a:t>
            </a:r>
          </a:p>
          <a:p>
            <a:pPr marL="457200" lvl="1" indent="0">
              <a:spcAft>
                <a:spcPts val="1200"/>
              </a:spcAft>
              <a:buNone/>
            </a:pPr>
            <a:r>
              <a:rPr lang="en-US" sz="1600" dirty="0"/>
              <a:t>This allows users to multi-select multiple related records and show the parent records in a simple join related object section for join objects that have a lifecycle</a:t>
            </a:r>
            <a:endParaRPr lang="en-US" sz="1600" dirty="0">
              <a:solidFill>
                <a:srgbClr val="FF0000"/>
              </a:solidFill>
            </a:endParaRPr>
          </a:p>
          <a:p>
            <a:pPr>
              <a:spcAft>
                <a:spcPts val="1200"/>
              </a:spcAft>
            </a:pPr>
            <a:r>
              <a:rPr lang="en-US" sz="2000" dirty="0"/>
              <a:t>Considerations</a:t>
            </a:r>
          </a:p>
          <a:p>
            <a:pPr marL="457200" lvl="1" indent="0">
              <a:spcAft>
                <a:spcPts val="1200"/>
              </a:spcAft>
              <a:buNone/>
            </a:pPr>
            <a:r>
              <a:rPr lang="en-US" sz="1600" dirty="0"/>
              <a:t>If an existing complex join has only Lifecycle fields in addition to the System fields, Vault shows the Add button instead of the Create button</a:t>
            </a:r>
          </a:p>
          <a:p>
            <a:pPr marL="457200" lvl="1" indent="0">
              <a:spcAft>
                <a:spcPts val="1200"/>
              </a:spcAft>
              <a:buNone/>
            </a:pPr>
            <a:r>
              <a:rPr lang="en-GB" sz="1600" dirty="0"/>
              <a:t>If there are additional fields in that object that are not system or Lifecycle fields, then that object section will continue to remain a complex join</a:t>
            </a: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74257530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13DDFE4-A281-0046-A9E8-AE48C50AFDA2}"/>
              </a:ext>
            </a:extLst>
          </p:cNvPr>
          <p:cNvPicPr>
            <a:picLocks noChangeAspect="1"/>
          </p:cNvPicPr>
          <p:nvPr/>
        </p:nvPicPr>
        <p:blipFill>
          <a:blip r:embed="rId2"/>
          <a:stretch>
            <a:fillRect/>
          </a:stretch>
        </p:blipFill>
        <p:spPr>
          <a:xfrm>
            <a:off x="6962777" y="5022815"/>
            <a:ext cx="3092450" cy="1704470"/>
          </a:xfrm>
          <a:prstGeom prst="rect">
            <a:avLst/>
          </a:prstGeom>
        </p:spPr>
      </p:pic>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Relate Multiple Records: Complex Join Related Sections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configure the system to relate multiple object records through a complex join from the Related Object section</a:t>
            </a:r>
          </a:p>
          <a:p>
            <a:pPr>
              <a:spcBef>
                <a:spcPts val="600"/>
              </a:spcBef>
              <a:spcAft>
                <a:spcPts val="1200"/>
              </a:spcAft>
            </a:pPr>
            <a:r>
              <a:rPr lang="en-US" sz="2000" dirty="0"/>
              <a:t>Business Justification</a:t>
            </a:r>
          </a:p>
          <a:p>
            <a:pPr marL="457200" lvl="1" indent="0">
              <a:spcAft>
                <a:spcPts val="1200"/>
              </a:spcAft>
              <a:buNone/>
            </a:pPr>
            <a:r>
              <a:rPr lang="en-US" sz="1600" dirty="0"/>
              <a:t>Users can now quickly relate </a:t>
            </a:r>
            <a:r>
              <a:rPr lang="en-US" sz="1600" b="1" dirty="0"/>
              <a:t>multiple</a:t>
            </a:r>
            <a:r>
              <a:rPr lang="en-US" sz="1600" dirty="0"/>
              <a:t> object records in a complex join Related Object section on a parent object record page, similar to simple join sections (“Add” instead of “Create”)</a:t>
            </a:r>
            <a:endParaRPr lang="en-US" sz="1600" dirty="0">
              <a:solidFill>
                <a:srgbClr val="FF0000"/>
              </a:solidFill>
            </a:endParaRPr>
          </a:p>
          <a:p>
            <a:pPr>
              <a:spcBef>
                <a:spcPts val="600"/>
              </a:spcBef>
              <a:spcAft>
                <a:spcPts val="1200"/>
              </a:spcAft>
            </a:pPr>
            <a:r>
              <a:rPr lang="en-US" sz="2000" dirty="0"/>
              <a:t>Considerations</a:t>
            </a:r>
          </a:p>
          <a:p>
            <a:pPr marL="457200" lvl="1" indent="0">
              <a:spcAft>
                <a:spcPts val="1200"/>
              </a:spcAft>
              <a:buNone/>
            </a:pPr>
            <a:r>
              <a:rPr lang="en-US" sz="1600" dirty="0"/>
              <a:t>Vault automatically creates complex join records</a:t>
            </a:r>
            <a:br>
              <a:rPr lang="en-US" sz="1600" dirty="0"/>
            </a:br>
            <a:r>
              <a:rPr lang="en-US" sz="1600" dirty="0"/>
              <a:t>in the background</a:t>
            </a:r>
          </a:p>
          <a:p>
            <a:pPr marL="457200" lvl="1" indent="0">
              <a:spcAft>
                <a:spcPts val="1200"/>
              </a:spcAft>
              <a:buNone/>
            </a:pPr>
            <a:r>
              <a:rPr lang="en-US" sz="1600" dirty="0"/>
              <a:t>Records that are already related are shown with</a:t>
            </a:r>
            <a:br>
              <a:rPr lang="en-US" sz="1600" dirty="0"/>
            </a:br>
            <a:r>
              <a:rPr lang="en-US" sz="1600" dirty="0"/>
              <a:t>an indicator but can be selected again</a:t>
            </a:r>
          </a:p>
          <a:p>
            <a:pPr marL="457200" lvl="1" indent="0">
              <a:spcAft>
                <a:spcPts val="1200"/>
              </a:spcAft>
              <a:buNone/>
            </a:pPr>
            <a:r>
              <a:rPr lang="en-US" sz="1600" dirty="0"/>
              <a:t>Use discretion – If the complex join object has fields </a:t>
            </a:r>
            <a:br>
              <a:rPr lang="en-US" sz="1600" dirty="0"/>
            </a:br>
            <a:r>
              <a:rPr lang="en-US" sz="1600" dirty="0"/>
              <a:t>that should be populated then this option should not be enabled</a:t>
            </a:r>
          </a:p>
          <a:p>
            <a:pPr marL="0" indent="0">
              <a:buNone/>
            </a:pPr>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5" name="Picture 4">
            <a:extLst>
              <a:ext uri="{FF2B5EF4-FFF2-40B4-BE49-F238E27FC236}">
                <a16:creationId xmlns:a16="http://schemas.microsoft.com/office/drawing/2014/main" id="{22B1FFE5-D03F-AE4E-B9C8-D1ADDEF3615E}"/>
              </a:ext>
            </a:extLst>
          </p:cNvPr>
          <p:cNvPicPr>
            <a:picLocks noChangeAspect="1"/>
          </p:cNvPicPr>
          <p:nvPr/>
        </p:nvPicPr>
        <p:blipFill>
          <a:blip r:embed="rId4"/>
          <a:stretch>
            <a:fillRect/>
          </a:stretch>
        </p:blipFill>
        <p:spPr>
          <a:xfrm>
            <a:off x="5749744" y="3342254"/>
            <a:ext cx="3735407" cy="1534546"/>
          </a:xfrm>
          <a:prstGeom prst="rect">
            <a:avLst/>
          </a:prstGeom>
        </p:spPr>
      </p:pic>
      <p:pic>
        <p:nvPicPr>
          <p:cNvPr id="6" name="Picture 5">
            <a:extLst>
              <a:ext uri="{FF2B5EF4-FFF2-40B4-BE49-F238E27FC236}">
                <a16:creationId xmlns:a16="http://schemas.microsoft.com/office/drawing/2014/main" id="{AECF05BF-DC80-6E4E-AF4F-06002A33C086}"/>
              </a:ext>
            </a:extLst>
          </p:cNvPr>
          <p:cNvPicPr>
            <a:picLocks noChangeAspect="1"/>
          </p:cNvPicPr>
          <p:nvPr/>
        </p:nvPicPr>
        <p:blipFill>
          <a:blip r:embed="rId5"/>
          <a:stretch>
            <a:fillRect/>
          </a:stretch>
        </p:blipFill>
        <p:spPr>
          <a:xfrm>
            <a:off x="4616956" y="5518319"/>
            <a:ext cx="2231844" cy="774690"/>
          </a:xfrm>
          <a:prstGeom prst="rect">
            <a:avLst/>
          </a:prstGeom>
        </p:spPr>
      </p:pic>
      <p:pic>
        <p:nvPicPr>
          <p:cNvPr id="13" name="Picture 12">
            <a:extLst>
              <a:ext uri="{FF2B5EF4-FFF2-40B4-BE49-F238E27FC236}">
                <a16:creationId xmlns:a16="http://schemas.microsoft.com/office/drawing/2014/main" id="{0B8BAC05-ECA7-5545-98B3-0CA5900316FF}"/>
              </a:ext>
            </a:extLst>
          </p:cNvPr>
          <p:cNvPicPr>
            <a:picLocks noChangeAspect="1"/>
          </p:cNvPicPr>
          <p:nvPr/>
        </p:nvPicPr>
        <p:blipFill>
          <a:blip r:embed="rId6"/>
          <a:stretch>
            <a:fillRect/>
          </a:stretch>
        </p:blipFill>
        <p:spPr>
          <a:xfrm>
            <a:off x="1295400" y="5551597"/>
            <a:ext cx="2387600" cy="789600"/>
          </a:xfrm>
          <a:prstGeom prst="rect">
            <a:avLst/>
          </a:prstGeom>
        </p:spPr>
      </p:pic>
      <p:pic>
        <p:nvPicPr>
          <p:cNvPr id="15" name="Picture 14">
            <a:extLst>
              <a:ext uri="{FF2B5EF4-FFF2-40B4-BE49-F238E27FC236}">
                <a16:creationId xmlns:a16="http://schemas.microsoft.com/office/drawing/2014/main" id="{40FBC7A7-842B-7543-A11C-F0E5AC0A173B}"/>
              </a:ext>
            </a:extLst>
          </p:cNvPr>
          <p:cNvPicPr>
            <a:picLocks noChangeAspect="1"/>
          </p:cNvPicPr>
          <p:nvPr/>
        </p:nvPicPr>
        <p:blipFill>
          <a:blip r:embed="rId7"/>
          <a:stretch>
            <a:fillRect/>
          </a:stretch>
        </p:blipFill>
        <p:spPr>
          <a:xfrm>
            <a:off x="3784600" y="5946397"/>
            <a:ext cx="787400" cy="311150"/>
          </a:xfrm>
          <a:prstGeom prst="rect">
            <a:avLst/>
          </a:prstGeom>
        </p:spPr>
      </p:pic>
    </p:spTree>
    <p:extLst>
      <p:ext uri="{BB962C8B-B14F-4D97-AF65-F5344CB8AC3E}">
        <p14:creationId xmlns:p14="http://schemas.microsoft.com/office/powerpoint/2010/main" val="295654898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Download List of Unrelated Parent Records </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From simple </a:t>
            </a:r>
            <a:r>
              <a:rPr lang="en-US" sz="1600"/>
              <a:t>&amp; complex join </a:t>
            </a:r>
            <a:r>
              <a:rPr lang="en-US" sz="1600" dirty="0"/>
              <a:t>Related Object sections, users can now click a link to download a CSV file containing a list of parent records that Vault could not relate to the current record</a:t>
            </a:r>
          </a:p>
          <a:p>
            <a:pPr>
              <a:spcBef>
                <a:spcPts val="600"/>
              </a:spcBef>
              <a:spcAft>
                <a:spcPts val="1200"/>
              </a:spcAft>
            </a:pPr>
            <a:r>
              <a:rPr lang="en-US" sz="2000" dirty="0"/>
              <a:t>Business Justification</a:t>
            </a:r>
          </a:p>
          <a:p>
            <a:pPr marL="457200" lvl="1" indent="0">
              <a:spcAft>
                <a:spcPts val="1200"/>
              </a:spcAft>
              <a:buNone/>
            </a:pPr>
            <a:r>
              <a:rPr lang="en-US" sz="1600" dirty="0"/>
              <a:t>Prior to 19R3, if records were not related successfully, it used to fail silently</a:t>
            </a:r>
          </a:p>
          <a:p>
            <a:pPr marL="457200" lvl="1" indent="0">
              <a:spcAft>
                <a:spcPts val="1200"/>
              </a:spcAft>
              <a:buNone/>
            </a:pPr>
            <a:r>
              <a:rPr lang="en-US" sz="1600" dirty="0"/>
              <a:t>This feature will allow users to see a list of records that could not be related with the reason of the failure</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52464462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959E-41FC-1847-8DEA-5EA5E3DD3CEB}"/>
              </a:ext>
            </a:extLst>
          </p:cNvPr>
          <p:cNvSpPr>
            <a:spLocks noGrp="1"/>
          </p:cNvSpPr>
          <p:nvPr>
            <p:ph type="title"/>
          </p:nvPr>
        </p:nvSpPr>
        <p:spPr/>
        <p:txBody>
          <a:bodyPr/>
          <a:lstStyle/>
          <a:p>
            <a:r>
              <a:rPr lang="en-US" dirty="0"/>
              <a:t>Webinar Poll – Connected Information</a:t>
            </a:r>
          </a:p>
        </p:txBody>
      </p:sp>
      <p:grpSp>
        <p:nvGrpSpPr>
          <p:cNvPr id="3" name="Group 252">
            <a:extLst>
              <a:ext uri="{FF2B5EF4-FFF2-40B4-BE49-F238E27FC236}">
                <a16:creationId xmlns:a16="http://schemas.microsoft.com/office/drawing/2014/main" id="{E713A146-7818-264B-BE73-8114474CDC7C}"/>
              </a:ext>
            </a:extLst>
          </p:cNvPr>
          <p:cNvGrpSpPr>
            <a:grpSpLocks noChangeAspect="1"/>
          </p:cNvGrpSpPr>
          <p:nvPr/>
        </p:nvGrpSpPr>
        <p:grpSpPr bwMode="auto">
          <a:xfrm>
            <a:off x="4876800" y="1668871"/>
            <a:ext cx="3119094" cy="3520257"/>
            <a:chOff x="2280" y="3557"/>
            <a:chExt cx="311" cy="351"/>
          </a:xfrm>
          <a:solidFill>
            <a:schemeClr val="tx1"/>
          </a:solidFill>
        </p:grpSpPr>
        <p:sp>
          <p:nvSpPr>
            <p:cNvPr id="4" name="Freeform 253">
              <a:extLst>
                <a:ext uri="{FF2B5EF4-FFF2-40B4-BE49-F238E27FC236}">
                  <a16:creationId xmlns:a16="http://schemas.microsoft.com/office/drawing/2014/main" id="{E2FD3F5C-7A15-1548-88E5-7773CBD97A1C}"/>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54">
              <a:extLst>
                <a:ext uri="{FF2B5EF4-FFF2-40B4-BE49-F238E27FC236}">
                  <a16:creationId xmlns:a16="http://schemas.microsoft.com/office/drawing/2014/main" id="{9816E82E-E7D0-5540-B236-7222A358FF69}"/>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5">
              <a:extLst>
                <a:ext uri="{FF2B5EF4-FFF2-40B4-BE49-F238E27FC236}">
                  <a16:creationId xmlns:a16="http://schemas.microsoft.com/office/drawing/2014/main" id="{F4EBA45D-370E-E04A-A5B7-A613CCF25B14}"/>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56">
              <a:extLst>
                <a:ext uri="{FF2B5EF4-FFF2-40B4-BE49-F238E27FC236}">
                  <a16:creationId xmlns:a16="http://schemas.microsoft.com/office/drawing/2014/main" id="{BF0CE2E3-FCD8-2D4B-95E1-FE0B09DDD4A8}"/>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8656252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Streamlined Processes</a:t>
            </a:r>
          </a:p>
        </p:txBody>
      </p:sp>
    </p:spTree>
    <p:extLst>
      <p:ext uri="{BB962C8B-B14F-4D97-AF65-F5344CB8AC3E}">
        <p14:creationId xmlns:p14="http://schemas.microsoft.com/office/powerpoint/2010/main" val="57375917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Regulatory Buttons &amp; Breadcrumbs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release provides additional navigation options in various RIM applications</a:t>
            </a:r>
          </a:p>
          <a:p>
            <a:pPr marL="914400" lvl="2" indent="0" fontAlgn="base">
              <a:spcAft>
                <a:spcPts val="600"/>
              </a:spcAft>
              <a:buNone/>
            </a:pPr>
            <a:r>
              <a:rPr lang="en-US" dirty="0"/>
              <a:t>The Submissions Archive Viewer contains </a:t>
            </a:r>
            <a:r>
              <a:rPr lang="en-US" b="1" dirty="0"/>
              <a:t>links</a:t>
            </a:r>
            <a:r>
              <a:rPr lang="en-US" dirty="0"/>
              <a:t> to object record detail pages for the </a:t>
            </a:r>
            <a:r>
              <a:rPr lang="en-US" i="1" dirty="0"/>
              <a:t>Application</a:t>
            </a:r>
            <a:r>
              <a:rPr lang="en-US" dirty="0"/>
              <a:t> or, when filtered, </a:t>
            </a:r>
            <a:r>
              <a:rPr lang="en-US" i="1" dirty="0"/>
              <a:t>Submissions</a:t>
            </a:r>
          </a:p>
          <a:p>
            <a:pPr marL="914400" lvl="2" indent="0" fontAlgn="base">
              <a:spcAft>
                <a:spcPts val="600"/>
              </a:spcAft>
              <a:buNone/>
            </a:pPr>
            <a:r>
              <a:rPr lang="en-US" dirty="0"/>
              <a:t>The content plan Hierarchy Viewer contains </a:t>
            </a:r>
            <a:r>
              <a:rPr lang="en-US" b="1" dirty="0"/>
              <a:t>breadcrumbs</a:t>
            </a:r>
            <a:r>
              <a:rPr lang="en-US" dirty="0"/>
              <a:t> that allow for quick navigation to the primary </a:t>
            </a:r>
            <a:r>
              <a:rPr lang="en-US" i="1" dirty="0"/>
              <a:t>Application</a:t>
            </a:r>
            <a:r>
              <a:rPr lang="en-US" dirty="0"/>
              <a:t>, </a:t>
            </a:r>
            <a:r>
              <a:rPr lang="en-US" i="1" dirty="0"/>
              <a:t>Submission</a:t>
            </a:r>
            <a:r>
              <a:rPr lang="en-US" dirty="0"/>
              <a:t>, or root </a:t>
            </a:r>
            <a:r>
              <a:rPr lang="en-US" i="1" dirty="0"/>
              <a:t>Content Plan</a:t>
            </a:r>
            <a:r>
              <a:rPr lang="en-US" dirty="0"/>
              <a:t> record</a:t>
            </a:r>
          </a:p>
          <a:p>
            <a:pPr marL="914400" lvl="2" indent="0" fontAlgn="base">
              <a:spcAft>
                <a:spcPts val="600"/>
              </a:spcAft>
              <a:buNone/>
            </a:pPr>
            <a:r>
              <a:rPr lang="en-US" i="1" dirty="0"/>
              <a:t>Submission</a:t>
            </a:r>
            <a:r>
              <a:rPr lang="en-US" dirty="0"/>
              <a:t> records that have a related content plan include a </a:t>
            </a:r>
            <a:r>
              <a:rPr lang="en-US" b="1" dirty="0"/>
              <a:t>button</a:t>
            </a:r>
            <a:r>
              <a:rPr lang="en-US" dirty="0"/>
              <a:t> to navigate to the Hierarchy Viewer</a:t>
            </a:r>
          </a:p>
          <a:p>
            <a:pPr marL="914400" lvl="2" indent="0" fontAlgn="base">
              <a:spcAft>
                <a:spcPts val="600"/>
              </a:spcAft>
              <a:buNone/>
            </a:pPr>
            <a:r>
              <a:rPr lang="en-US" i="1" dirty="0"/>
              <a:t>Application</a:t>
            </a:r>
            <a:r>
              <a:rPr lang="en-US" dirty="0"/>
              <a:t> records that have one or more imported or published dossiers include a </a:t>
            </a:r>
            <a:r>
              <a:rPr lang="en-US" b="1" dirty="0"/>
              <a:t>button</a:t>
            </a:r>
            <a:r>
              <a:rPr lang="en-US" dirty="0"/>
              <a:t> to navigate to the Submissions Archive Viewer</a:t>
            </a:r>
          </a:p>
          <a:p>
            <a:pPr marL="914400" lvl="2" indent="0" fontAlgn="base">
              <a:spcAft>
                <a:spcPts val="600"/>
              </a:spcAft>
              <a:buNone/>
            </a:pPr>
            <a:r>
              <a:rPr lang="en-US" i="1" dirty="0"/>
              <a:t>Submissions</a:t>
            </a:r>
            <a:r>
              <a:rPr lang="en-US" dirty="0"/>
              <a:t> with an imported or published dossier include a </a:t>
            </a:r>
            <a:r>
              <a:rPr lang="en-US" b="1" dirty="0"/>
              <a:t>button</a:t>
            </a:r>
            <a:r>
              <a:rPr lang="en-US" dirty="0"/>
              <a:t> to navigate to the Submissions Archive Viewer from the </a:t>
            </a:r>
            <a:r>
              <a:rPr lang="en-US" i="1" dirty="0"/>
              <a:t>Submission</a:t>
            </a:r>
            <a:r>
              <a:rPr lang="en-US" dirty="0"/>
              <a:t> record or the Hierarchy Viewer</a:t>
            </a:r>
          </a:p>
          <a:p>
            <a:pPr>
              <a:spcBef>
                <a:spcPts val="600"/>
              </a:spcBef>
              <a:spcAft>
                <a:spcPts val="1200"/>
              </a:spcAft>
            </a:pPr>
            <a:r>
              <a:rPr lang="en-US" sz="2000" dirty="0"/>
              <a:t>Business Justification</a:t>
            </a:r>
          </a:p>
          <a:p>
            <a:pPr marL="457200" lvl="1" indent="0">
              <a:spcAft>
                <a:spcPts val="1200"/>
              </a:spcAft>
              <a:buNone/>
            </a:pPr>
            <a:r>
              <a:rPr lang="en-US" sz="1600" dirty="0"/>
              <a:t>These new navigation aids allow users to easily traverse content plans, the Hierarchy Viewer, the Submissions Archive Viewer, and </a:t>
            </a:r>
            <a:r>
              <a:rPr lang="en-US" sz="1600" i="1" dirty="0"/>
              <a:t>Application</a:t>
            </a:r>
            <a:r>
              <a:rPr lang="en-US" sz="1600" dirty="0"/>
              <a:t> and </a:t>
            </a:r>
            <a:r>
              <a:rPr lang="en-US" sz="1600" i="1" dirty="0"/>
              <a:t>Submission</a:t>
            </a:r>
            <a:r>
              <a:rPr lang="en-US" sz="1600" dirty="0"/>
              <a:t> records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Rectangle 12">
            <a:extLst>
              <a:ext uri="{FF2B5EF4-FFF2-40B4-BE49-F238E27FC236}">
                <a16:creationId xmlns:a16="http://schemas.microsoft.com/office/drawing/2014/main" id="{9A3E3BF9-4E19-5548-9AB7-DF00A2FDF69F}"/>
              </a:ext>
            </a:extLst>
          </p:cNvPr>
          <p:cNvSpPr/>
          <p:nvPr/>
        </p:nvSpPr>
        <p:spPr>
          <a:xfrm>
            <a:off x="10662249" y="1214966"/>
            <a:ext cx="1554430"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C97162F-EC61-9A4B-AC44-70738E14BB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9663" y="1259788"/>
            <a:ext cx="1442337" cy="175859"/>
          </a:xfrm>
          <a:prstGeom prst="rect">
            <a:avLst/>
          </a:prstGeom>
        </p:spPr>
      </p:pic>
      <p:sp>
        <p:nvSpPr>
          <p:cNvPr id="16" name="Rectangle 15">
            <a:extLst>
              <a:ext uri="{FF2B5EF4-FFF2-40B4-BE49-F238E27FC236}">
                <a16:creationId xmlns:a16="http://schemas.microsoft.com/office/drawing/2014/main" id="{C82808F2-898C-7B4F-B85E-5818D9FF3EBD}"/>
              </a:ext>
            </a:extLst>
          </p:cNvPr>
          <p:cNvSpPr/>
          <p:nvPr/>
        </p:nvSpPr>
        <p:spPr>
          <a:xfrm>
            <a:off x="10558653" y="1828800"/>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221ADE6-5F41-454F-B235-4A4866848F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65183" y="1900468"/>
            <a:ext cx="1426817" cy="127250"/>
          </a:xfrm>
          <a:prstGeom prst="rect">
            <a:avLst/>
          </a:prstGeom>
        </p:spPr>
      </p:pic>
      <p:pic>
        <p:nvPicPr>
          <p:cNvPr id="18" name="Picture 17">
            <a:extLst>
              <a:ext uri="{FF2B5EF4-FFF2-40B4-BE49-F238E27FC236}">
                <a16:creationId xmlns:a16="http://schemas.microsoft.com/office/drawing/2014/main" id="{7B28106F-D994-F04B-B928-C933703B74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36529" y="1508778"/>
            <a:ext cx="1463099" cy="293484"/>
          </a:xfrm>
          <a:prstGeom prst="rect">
            <a:avLst/>
          </a:prstGeom>
        </p:spPr>
      </p:pic>
    </p:spTree>
    <p:extLst>
      <p:ext uri="{BB962C8B-B14F-4D97-AF65-F5344CB8AC3E}">
        <p14:creationId xmlns:p14="http://schemas.microsoft.com/office/powerpoint/2010/main" val="337614925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5690" cy="1101213"/>
          </a:xfrm>
        </p:spPr>
        <p:txBody>
          <a:bodyPr/>
          <a:lstStyle/>
          <a:p>
            <a:r>
              <a:rPr lang="en-US" dirty="0"/>
              <a:t>Regulatory Buttons &amp; Breadcrumbs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3" name="Picture 12">
            <a:extLst>
              <a:ext uri="{FF2B5EF4-FFF2-40B4-BE49-F238E27FC236}">
                <a16:creationId xmlns:a16="http://schemas.microsoft.com/office/drawing/2014/main" id="{FE8183AD-7DF6-7D47-A3D0-944729A71FC8}"/>
              </a:ext>
            </a:extLst>
          </p:cNvPr>
          <p:cNvPicPr>
            <a:picLocks noChangeAspect="1"/>
          </p:cNvPicPr>
          <p:nvPr/>
        </p:nvPicPr>
        <p:blipFill>
          <a:blip r:embed="rId3"/>
          <a:stretch>
            <a:fillRect/>
          </a:stretch>
        </p:blipFill>
        <p:spPr>
          <a:xfrm>
            <a:off x="492309" y="1174497"/>
            <a:ext cx="8311596" cy="1943841"/>
          </a:xfrm>
          <a:prstGeom prst="rect">
            <a:avLst/>
          </a:prstGeom>
          <a:ln>
            <a:solidFill>
              <a:schemeClr val="tx1"/>
            </a:solidFill>
          </a:ln>
        </p:spPr>
      </p:pic>
      <p:pic>
        <p:nvPicPr>
          <p:cNvPr id="14" name="Picture 13">
            <a:extLst>
              <a:ext uri="{FF2B5EF4-FFF2-40B4-BE49-F238E27FC236}">
                <a16:creationId xmlns:a16="http://schemas.microsoft.com/office/drawing/2014/main" id="{68BA9364-3048-1F43-BA0B-5F034F3774D6}"/>
              </a:ext>
            </a:extLst>
          </p:cNvPr>
          <p:cNvPicPr>
            <a:picLocks noChangeAspect="1"/>
          </p:cNvPicPr>
          <p:nvPr/>
        </p:nvPicPr>
        <p:blipFill>
          <a:blip r:embed="rId4"/>
          <a:stretch>
            <a:fillRect/>
          </a:stretch>
        </p:blipFill>
        <p:spPr>
          <a:xfrm>
            <a:off x="1723393" y="2452638"/>
            <a:ext cx="7795745" cy="2817739"/>
          </a:xfrm>
          <a:prstGeom prst="rect">
            <a:avLst/>
          </a:prstGeom>
          <a:ln>
            <a:solidFill>
              <a:schemeClr val="tx1"/>
            </a:solidFill>
          </a:ln>
        </p:spPr>
      </p:pic>
      <p:pic>
        <p:nvPicPr>
          <p:cNvPr id="15" name="Picture 14">
            <a:extLst>
              <a:ext uri="{FF2B5EF4-FFF2-40B4-BE49-F238E27FC236}">
                <a16:creationId xmlns:a16="http://schemas.microsoft.com/office/drawing/2014/main" id="{4909AD27-BFB3-4F41-865C-05C6BBA35A4E}"/>
              </a:ext>
            </a:extLst>
          </p:cNvPr>
          <p:cNvPicPr>
            <a:picLocks noChangeAspect="1"/>
          </p:cNvPicPr>
          <p:nvPr/>
        </p:nvPicPr>
        <p:blipFill>
          <a:blip r:embed="rId5"/>
          <a:stretch>
            <a:fillRect/>
          </a:stretch>
        </p:blipFill>
        <p:spPr>
          <a:xfrm>
            <a:off x="3410055" y="3858157"/>
            <a:ext cx="7058552" cy="2667370"/>
          </a:xfrm>
          <a:prstGeom prst="rect">
            <a:avLst/>
          </a:prstGeom>
          <a:ln>
            <a:solidFill>
              <a:schemeClr val="tx1"/>
            </a:solidFill>
          </a:ln>
        </p:spPr>
      </p:pic>
      <p:sp>
        <p:nvSpPr>
          <p:cNvPr id="12" name="Rectangle 11">
            <a:extLst>
              <a:ext uri="{FF2B5EF4-FFF2-40B4-BE49-F238E27FC236}">
                <a16:creationId xmlns:a16="http://schemas.microsoft.com/office/drawing/2014/main" id="{6384F4B0-64BE-2E4E-9810-B439A5AB2027}"/>
              </a:ext>
            </a:extLst>
          </p:cNvPr>
          <p:cNvSpPr/>
          <p:nvPr/>
        </p:nvSpPr>
        <p:spPr>
          <a:xfrm>
            <a:off x="10662249" y="1214966"/>
            <a:ext cx="1554430"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27707C9-0B13-B446-83AB-6091251452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49663" y="1259788"/>
            <a:ext cx="1442337" cy="175859"/>
          </a:xfrm>
          <a:prstGeom prst="rect">
            <a:avLst/>
          </a:prstGeom>
        </p:spPr>
      </p:pic>
      <p:sp>
        <p:nvSpPr>
          <p:cNvPr id="17" name="Rectangle 16">
            <a:extLst>
              <a:ext uri="{FF2B5EF4-FFF2-40B4-BE49-F238E27FC236}">
                <a16:creationId xmlns:a16="http://schemas.microsoft.com/office/drawing/2014/main" id="{B28354D3-EFCC-B74E-8893-33AD19E33B07}"/>
              </a:ext>
            </a:extLst>
          </p:cNvPr>
          <p:cNvSpPr/>
          <p:nvPr/>
        </p:nvSpPr>
        <p:spPr>
          <a:xfrm>
            <a:off x="10558653" y="1828800"/>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ECA702D-B05B-8141-9B25-FD941AFCEA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65183" y="1900468"/>
            <a:ext cx="1426817" cy="127250"/>
          </a:xfrm>
          <a:prstGeom prst="rect">
            <a:avLst/>
          </a:prstGeom>
        </p:spPr>
      </p:pic>
      <p:pic>
        <p:nvPicPr>
          <p:cNvPr id="19" name="Picture 18">
            <a:extLst>
              <a:ext uri="{FF2B5EF4-FFF2-40B4-BE49-F238E27FC236}">
                <a16:creationId xmlns:a16="http://schemas.microsoft.com/office/drawing/2014/main" id="{B1D3326A-4405-4C41-BC26-86542847E4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36529" y="1508778"/>
            <a:ext cx="1463099" cy="293484"/>
          </a:xfrm>
          <a:prstGeom prst="rect">
            <a:avLst/>
          </a:prstGeom>
        </p:spPr>
      </p:pic>
    </p:spTree>
    <p:extLst>
      <p:ext uri="{BB962C8B-B14F-4D97-AF65-F5344CB8AC3E}">
        <p14:creationId xmlns:p14="http://schemas.microsoft.com/office/powerpoint/2010/main" val="56311231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Hierarchy Viewer Enhancements for Regulatory</a:t>
            </a:r>
          </a:p>
        </p:txBody>
      </p:sp>
      <p:sp>
        <p:nvSpPr>
          <p:cNvPr id="3" name="Content Placeholder 2"/>
          <p:cNvSpPr>
            <a:spLocks noGrp="1"/>
          </p:cNvSpPr>
          <p:nvPr>
            <p:ph idx="1"/>
          </p:nvPr>
        </p:nvSpPr>
        <p:spPr>
          <a:xfrm>
            <a:off x="826624" y="1066800"/>
            <a:ext cx="975355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release includes enhancements to the Hierarchy Viewer to improve the appearance and usability of the grid pane and the tree pane in RIM vaults</a:t>
            </a:r>
          </a:p>
          <a:p>
            <a:pPr marL="914400" lvl="2" indent="0">
              <a:spcBef>
                <a:spcPts val="0"/>
              </a:spcBef>
              <a:buNone/>
            </a:pPr>
            <a:r>
              <a:rPr lang="en-US" dirty="0"/>
              <a:t>In the grid pane, the </a:t>
            </a:r>
            <a:r>
              <a:rPr lang="en-US" i="1" dirty="0"/>
              <a:t>Name</a:t>
            </a:r>
            <a:r>
              <a:rPr lang="en-US" dirty="0"/>
              <a:t> column will remain frozen and the scroll bar will always remain visible as users scroll horizontally and users can adjust the height of each row</a:t>
            </a:r>
          </a:p>
          <a:p>
            <a:pPr marL="914400" lvl="2" indent="0">
              <a:buNone/>
            </a:pPr>
            <a:r>
              <a:rPr lang="en-US" dirty="0"/>
              <a:t>In the tree pane, each record’s text will wrap and users will have an </a:t>
            </a:r>
            <a:r>
              <a:rPr lang="en-US" i="1" dirty="0"/>
              <a:t>Actions</a:t>
            </a:r>
            <a:r>
              <a:rPr lang="en-US" dirty="0"/>
              <a:t> gear menu</a:t>
            </a:r>
          </a:p>
          <a:p>
            <a:pPr>
              <a:spcAft>
                <a:spcPts val="1200"/>
              </a:spcAft>
            </a:pPr>
            <a:r>
              <a:rPr lang="en-US" sz="2500" dirty="0"/>
              <a:t>Business Justification</a:t>
            </a:r>
          </a:p>
          <a:p>
            <a:pPr marL="457200" lvl="1" indent="0">
              <a:spcAft>
                <a:spcPts val="1200"/>
              </a:spcAft>
              <a:buNone/>
            </a:pPr>
            <a:r>
              <a:rPr lang="en-US" sz="1600" dirty="0"/>
              <a:t>Improves usability of the Hierarchy Viewer for both Content Plans and XEVMPD Product Reports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5" name="Group 14">
            <a:extLst>
              <a:ext uri="{FF2B5EF4-FFF2-40B4-BE49-F238E27FC236}">
                <a16:creationId xmlns:a16="http://schemas.microsoft.com/office/drawing/2014/main" id="{8A368293-E4B5-3F47-B0B0-D12F3D816BE3}"/>
              </a:ext>
            </a:extLst>
          </p:cNvPr>
          <p:cNvGrpSpPr/>
          <p:nvPr/>
        </p:nvGrpSpPr>
        <p:grpSpPr>
          <a:xfrm>
            <a:off x="10583332" y="1214966"/>
            <a:ext cx="1633347" cy="266700"/>
            <a:chOff x="10583332" y="1214966"/>
            <a:chExt cx="1633347" cy="266700"/>
          </a:xfrm>
        </p:grpSpPr>
        <p:sp>
          <p:nvSpPr>
            <p:cNvPr id="16" name="Rectangle 15">
              <a:extLst>
                <a:ext uri="{FF2B5EF4-FFF2-40B4-BE49-F238E27FC236}">
                  <a16:creationId xmlns:a16="http://schemas.microsoft.com/office/drawing/2014/main" id="{2C33BB01-3F09-8042-9765-FFE6695B76A7}"/>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86A12B8-F476-C644-8DFB-15C8705DAD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2249" y="1259788"/>
              <a:ext cx="1442337" cy="175859"/>
            </a:xfrm>
            <a:prstGeom prst="rect">
              <a:avLst/>
            </a:prstGeom>
          </p:spPr>
        </p:pic>
      </p:grpSp>
      <p:grpSp>
        <p:nvGrpSpPr>
          <p:cNvPr id="18" name="Group 17">
            <a:extLst>
              <a:ext uri="{FF2B5EF4-FFF2-40B4-BE49-F238E27FC236}">
                <a16:creationId xmlns:a16="http://schemas.microsoft.com/office/drawing/2014/main" id="{9A9E443E-9296-924C-A796-71C654607C6E}"/>
              </a:ext>
            </a:extLst>
          </p:cNvPr>
          <p:cNvGrpSpPr/>
          <p:nvPr/>
        </p:nvGrpSpPr>
        <p:grpSpPr>
          <a:xfrm>
            <a:off x="10598830" y="1481458"/>
            <a:ext cx="1633347" cy="266700"/>
            <a:chOff x="10583332" y="1214966"/>
            <a:chExt cx="1633347" cy="266700"/>
          </a:xfrm>
        </p:grpSpPr>
        <p:sp>
          <p:nvSpPr>
            <p:cNvPr id="19" name="Rectangle 18">
              <a:extLst>
                <a:ext uri="{FF2B5EF4-FFF2-40B4-BE49-F238E27FC236}">
                  <a16:creationId xmlns:a16="http://schemas.microsoft.com/office/drawing/2014/main" id="{C6140C40-BB7F-C24C-9543-2202119C6E64}"/>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C054285-7C31-3B44-B9B1-C16FEABDCD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70180" y="1265318"/>
              <a:ext cx="1447800" cy="171493"/>
            </a:xfrm>
            <a:prstGeom prst="rect">
              <a:avLst/>
            </a:prstGeom>
            <a:solidFill>
              <a:schemeClr val="bg1"/>
            </a:solidFill>
          </p:spPr>
        </p:pic>
      </p:grpSp>
      <p:pic>
        <p:nvPicPr>
          <p:cNvPr id="10" name="Picture 9">
            <a:extLst>
              <a:ext uri="{FF2B5EF4-FFF2-40B4-BE49-F238E27FC236}">
                <a16:creationId xmlns:a16="http://schemas.microsoft.com/office/drawing/2014/main" id="{CBFF2C12-7DB5-9147-86DB-390E18151E96}"/>
              </a:ext>
            </a:extLst>
          </p:cNvPr>
          <p:cNvPicPr>
            <a:picLocks noChangeAspect="1"/>
          </p:cNvPicPr>
          <p:nvPr/>
        </p:nvPicPr>
        <p:blipFill>
          <a:blip r:embed="rId5"/>
          <a:stretch>
            <a:fillRect/>
          </a:stretch>
        </p:blipFill>
        <p:spPr>
          <a:xfrm>
            <a:off x="1918553" y="3764266"/>
            <a:ext cx="7682647" cy="2982846"/>
          </a:xfrm>
          <a:prstGeom prst="rect">
            <a:avLst/>
          </a:prstGeom>
          <a:ln>
            <a:solidFill>
              <a:schemeClr val="tx1"/>
            </a:solidFill>
          </a:ln>
        </p:spPr>
      </p:pic>
    </p:spTree>
    <p:extLst>
      <p:ext uri="{BB962C8B-B14F-4D97-AF65-F5344CB8AC3E}">
        <p14:creationId xmlns:p14="http://schemas.microsoft.com/office/powerpoint/2010/main" val="275888357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7098"/>
            <a:ext cx="12192000" cy="1383443"/>
          </a:xfrm>
          <a:prstGeom prst="rect">
            <a:avLst/>
          </a:prstGeom>
          <a:solidFill>
            <a:srgbClr val="FF9E16"/>
          </a:solidFill>
          <a:ln w="9525">
            <a:noFill/>
            <a:miter lim="800000"/>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2" name="Title 1"/>
          <p:cNvSpPr>
            <a:spLocks noGrp="1"/>
          </p:cNvSpPr>
          <p:nvPr>
            <p:ph type="title"/>
          </p:nvPr>
        </p:nvSpPr>
        <p:spPr/>
        <p:txBody>
          <a:bodyPr>
            <a:normAutofit/>
          </a:bodyPr>
          <a:lstStyle/>
          <a:p>
            <a:pPr algn="ctr"/>
            <a:r>
              <a:rPr lang="en-US" sz="4000" dirty="0">
                <a:solidFill>
                  <a:schemeClr val="bg1"/>
                </a:solidFill>
              </a:rPr>
              <a:t>Interact With Us!</a:t>
            </a:r>
          </a:p>
        </p:txBody>
      </p:sp>
      <p:pic>
        <p:nvPicPr>
          <p:cNvPr id="4" name="Picture 3">
            <a:extLst>
              <a:ext uri="{FF2B5EF4-FFF2-40B4-BE49-F238E27FC236}">
                <a16:creationId xmlns:a16="http://schemas.microsoft.com/office/drawing/2014/main" id="{BF1EFA37-BEC1-4C0F-8063-9E714A1D5478}"/>
              </a:ext>
            </a:extLst>
          </p:cNvPr>
          <p:cNvPicPr>
            <a:picLocks noChangeAspect="1"/>
          </p:cNvPicPr>
          <p:nvPr/>
        </p:nvPicPr>
        <p:blipFill>
          <a:blip r:embed="rId2"/>
          <a:stretch>
            <a:fillRect/>
          </a:stretch>
        </p:blipFill>
        <p:spPr>
          <a:xfrm>
            <a:off x="3213069" y="2286000"/>
            <a:ext cx="5765861" cy="3410790"/>
          </a:xfrm>
          <a:prstGeom prst="rect">
            <a:avLst/>
          </a:prstGeom>
        </p:spPr>
      </p:pic>
    </p:spTree>
    <p:extLst>
      <p:ext uri="{BB962C8B-B14F-4D97-AF65-F5344CB8AC3E}">
        <p14:creationId xmlns:p14="http://schemas.microsoft.com/office/powerpoint/2010/main" val="262081301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1994"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Open Record Details in the Pop-out Viewer from the Hierarchy Viewer</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Users can now open, view, and take action on object record detail pages in a pop-out viewer directly from the Hierarchy Viewer grid pane</a:t>
            </a:r>
          </a:p>
          <a:p>
            <a:pPr>
              <a:spcBef>
                <a:spcPts val="600"/>
              </a:spcBef>
              <a:spcAft>
                <a:spcPts val="1200"/>
              </a:spcAft>
            </a:pPr>
            <a:r>
              <a:rPr lang="en-US" sz="2000" dirty="0"/>
              <a:t>Business Justification</a:t>
            </a:r>
          </a:p>
          <a:p>
            <a:pPr marL="457200" lvl="1" indent="0">
              <a:spcAft>
                <a:spcPts val="1200"/>
              </a:spcAft>
              <a:buNone/>
            </a:pPr>
            <a:r>
              <a:rPr lang="en-US" sz="1600" dirty="0"/>
              <a:t>Allows users to easily access and perform actions on records within the Hierarchy Viewer for both Content Plans and XEVMPD Product Reports, without navigating away from the overall structure</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3" name="Group 12">
            <a:extLst>
              <a:ext uri="{FF2B5EF4-FFF2-40B4-BE49-F238E27FC236}">
                <a16:creationId xmlns:a16="http://schemas.microsoft.com/office/drawing/2014/main" id="{C9C5004B-2500-6E4D-A0D4-70D424501A37}"/>
              </a:ext>
            </a:extLst>
          </p:cNvPr>
          <p:cNvGrpSpPr/>
          <p:nvPr/>
        </p:nvGrpSpPr>
        <p:grpSpPr>
          <a:xfrm>
            <a:off x="10583332" y="1214966"/>
            <a:ext cx="1633347" cy="266700"/>
            <a:chOff x="10583332" y="1214966"/>
            <a:chExt cx="1633347" cy="266700"/>
          </a:xfrm>
        </p:grpSpPr>
        <p:sp>
          <p:nvSpPr>
            <p:cNvPr id="14" name="Rectangle 13">
              <a:extLst>
                <a:ext uri="{FF2B5EF4-FFF2-40B4-BE49-F238E27FC236}">
                  <a16:creationId xmlns:a16="http://schemas.microsoft.com/office/drawing/2014/main" id="{1CD060AC-9748-F04C-A982-18122573900D}"/>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A3B8741-E679-2B4B-9AD6-6632C537C8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2249" y="1259788"/>
              <a:ext cx="1442337" cy="175859"/>
            </a:xfrm>
            <a:prstGeom prst="rect">
              <a:avLst/>
            </a:prstGeom>
          </p:spPr>
        </p:pic>
      </p:grpSp>
      <p:grpSp>
        <p:nvGrpSpPr>
          <p:cNvPr id="16" name="Group 15">
            <a:extLst>
              <a:ext uri="{FF2B5EF4-FFF2-40B4-BE49-F238E27FC236}">
                <a16:creationId xmlns:a16="http://schemas.microsoft.com/office/drawing/2014/main" id="{F5F50C9F-F750-0048-B816-D4A7E1E77B4D}"/>
              </a:ext>
            </a:extLst>
          </p:cNvPr>
          <p:cNvGrpSpPr/>
          <p:nvPr/>
        </p:nvGrpSpPr>
        <p:grpSpPr>
          <a:xfrm>
            <a:off x="10598830" y="1481458"/>
            <a:ext cx="1633347" cy="266700"/>
            <a:chOff x="10583332" y="1214966"/>
            <a:chExt cx="1633347" cy="266700"/>
          </a:xfrm>
        </p:grpSpPr>
        <p:sp>
          <p:nvSpPr>
            <p:cNvPr id="17" name="Rectangle 16">
              <a:extLst>
                <a:ext uri="{FF2B5EF4-FFF2-40B4-BE49-F238E27FC236}">
                  <a16:creationId xmlns:a16="http://schemas.microsoft.com/office/drawing/2014/main" id="{8D64B46F-21F0-ED4B-8A46-67DF8E810A2D}"/>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365FDC5-3666-8D4F-A2DC-C2638483AA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70180" y="1265318"/>
              <a:ext cx="1447800" cy="171493"/>
            </a:xfrm>
            <a:prstGeom prst="rect">
              <a:avLst/>
            </a:prstGeom>
            <a:solidFill>
              <a:schemeClr val="bg1"/>
            </a:solidFill>
          </p:spPr>
        </p:pic>
      </p:grpSp>
      <p:pic>
        <p:nvPicPr>
          <p:cNvPr id="19" name="Picture 18">
            <a:extLst>
              <a:ext uri="{FF2B5EF4-FFF2-40B4-BE49-F238E27FC236}">
                <a16:creationId xmlns:a16="http://schemas.microsoft.com/office/drawing/2014/main" id="{B2E91888-AA61-1740-B1A7-DF26140EBD84}"/>
              </a:ext>
            </a:extLst>
          </p:cNvPr>
          <p:cNvPicPr>
            <a:picLocks noChangeAspect="1"/>
          </p:cNvPicPr>
          <p:nvPr/>
        </p:nvPicPr>
        <p:blipFill>
          <a:blip r:embed="rId5"/>
          <a:stretch>
            <a:fillRect/>
          </a:stretch>
        </p:blipFill>
        <p:spPr>
          <a:xfrm>
            <a:off x="558938" y="3205743"/>
            <a:ext cx="10103311" cy="3327518"/>
          </a:xfrm>
          <a:prstGeom prst="rect">
            <a:avLst/>
          </a:prstGeom>
        </p:spPr>
      </p:pic>
      <p:sp>
        <p:nvSpPr>
          <p:cNvPr id="4" name="Rectangle 3">
            <a:extLst>
              <a:ext uri="{FF2B5EF4-FFF2-40B4-BE49-F238E27FC236}">
                <a16:creationId xmlns:a16="http://schemas.microsoft.com/office/drawing/2014/main" id="{241E0511-10F3-5E48-BFA7-1803DE4D07F1}"/>
              </a:ext>
            </a:extLst>
          </p:cNvPr>
          <p:cNvSpPr/>
          <p:nvPr/>
        </p:nvSpPr>
        <p:spPr>
          <a:xfrm>
            <a:off x="9322420" y="3579542"/>
            <a:ext cx="1249761" cy="211873"/>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63346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Simplified Navigation to the Submission</a:t>
            </a:r>
            <a:br>
              <a:rPr lang="en-US" dirty="0"/>
            </a:br>
            <a:r>
              <a:rPr lang="en-US" dirty="0"/>
              <a:t>Ready Binder</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 new </a:t>
            </a:r>
            <a:r>
              <a:rPr lang="en-US" sz="1600" i="1" dirty="0"/>
              <a:t>View Submission Ready Binder</a:t>
            </a:r>
            <a:r>
              <a:rPr lang="en-US" sz="1600" dirty="0"/>
              <a:t> icon and action allow users to navigate to a published report level content plan’s Submission Ready binder directly from the Hierarchy Viewer or from </a:t>
            </a:r>
            <a:r>
              <a:rPr lang="en-US" sz="1600" i="1" dirty="0"/>
              <a:t>Content Plan</a:t>
            </a:r>
            <a:r>
              <a:rPr lang="en-US" sz="1600" dirty="0"/>
              <a:t> and </a:t>
            </a:r>
            <a:r>
              <a:rPr lang="en-US" sz="1600" i="1" dirty="0"/>
              <a:t>Report Level Content Plan</a:t>
            </a:r>
            <a:r>
              <a:rPr lang="en-US" sz="1600" dirty="0"/>
              <a:t> object records</a:t>
            </a:r>
          </a:p>
          <a:p>
            <a:pPr>
              <a:spcBef>
                <a:spcPts val="600"/>
              </a:spcBef>
              <a:spcAft>
                <a:spcPts val="1200"/>
              </a:spcAft>
            </a:pPr>
            <a:r>
              <a:rPr lang="en-US" sz="2000" dirty="0"/>
              <a:t>Business Justification</a:t>
            </a:r>
          </a:p>
          <a:p>
            <a:pPr marL="457200" lvl="1" indent="0">
              <a:spcAft>
                <a:spcPts val="1200"/>
              </a:spcAft>
              <a:buNone/>
            </a:pPr>
            <a:r>
              <a:rPr lang="en-US" sz="1600" dirty="0"/>
              <a:t>Provides easy navigation between the Content Plan and the binder containing the published output</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5775ED2A-31CD-4946-BBA3-82AE692CCE8D}"/>
              </a:ext>
            </a:extLst>
          </p:cNvPr>
          <p:cNvGrpSpPr/>
          <p:nvPr/>
        </p:nvGrpSpPr>
        <p:grpSpPr>
          <a:xfrm>
            <a:off x="10583332" y="1214966"/>
            <a:ext cx="1633347" cy="266700"/>
            <a:chOff x="10583332" y="1214966"/>
            <a:chExt cx="1633347" cy="266700"/>
          </a:xfrm>
        </p:grpSpPr>
        <p:sp>
          <p:nvSpPr>
            <p:cNvPr id="12" name="Rectangle 11">
              <a:extLst>
                <a:ext uri="{FF2B5EF4-FFF2-40B4-BE49-F238E27FC236}">
                  <a16:creationId xmlns:a16="http://schemas.microsoft.com/office/drawing/2014/main" id="{B78C6BB0-30C0-6F41-AE44-E584A0647723}"/>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1B7438C-E478-5049-AC85-61680B0450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2249" y="1259788"/>
              <a:ext cx="1442337" cy="175859"/>
            </a:xfrm>
            <a:prstGeom prst="rect">
              <a:avLst/>
            </a:prstGeom>
          </p:spPr>
        </p:pic>
      </p:grpSp>
      <p:pic>
        <p:nvPicPr>
          <p:cNvPr id="4" name="Picture 3">
            <a:extLst>
              <a:ext uri="{FF2B5EF4-FFF2-40B4-BE49-F238E27FC236}">
                <a16:creationId xmlns:a16="http://schemas.microsoft.com/office/drawing/2014/main" id="{4A19402F-D57B-EC4F-81B0-3787707CB818}"/>
              </a:ext>
            </a:extLst>
          </p:cNvPr>
          <p:cNvPicPr>
            <a:picLocks noChangeAspect="1"/>
          </p:cNvPicPr>
          <p:nvPr/>
        </p:nvPicPr>
        <p:blipFill>
          <a:blip r:embed="rId4"/>
          <a:stretch>
            <a:fillRect/>
          </a:stretch>
        </p:blipFill>
        <p:spPr>
          <a:xfrm>
            <a:off x="1361611" y="3275246"/>
            <a:ext cx="8300106" cy="3239430"/>
          </a:xfrm>
          <a:prstGeom prst="rect">
            <a:avLst/>
          </a:prstGeom>
          <a:ln>
            <a:solidFill>
              <a:schemeClr val="tx1"/>
            </a:solidFill>
          </a:ln>
        </p:spPr>
      </p:pic>
    </p:spTree>
    <p:extLst>
      <p:ext uri="{BB962C8B-B14F-4D97-AF65-F5344CB8AC3E}">
        <p14:creationId xmlns:p14="http://schemas.microsoft.com/office/powerpoint/2010/main" val="78310244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Merge Published Documents into a Single PDF</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can now merge published PDF documents into a single PDF file as part of report level publishing </a:t>
            </a:r>
          </a:p>
          <a:p>
            <a:pPr>
              <a:spcBef>
                <a:spcPts val="600"/>
              </a:spcBef>
              <a:spcAft>
                <a:spcPts val="1200"/>
              </a:spcAft>
            </a:pPr>
            <a:r>
              <a:rPr lang="en-US" sz="2000" dirty="0"/>
              <a:t>Business Justification</a:t>
            </a:r>
          </a:p>
          <a:p>
            <a:pPr marL="457200" lvl="1" indent="0">
              <a:spcAft>
                <a:spcPts val="1200"/>
              </a:spcAft>
              <a:buNone/>
            </a:pPr>
            <a:r>
              <a:rPr lang="en-US" sz="1600" dirty="0"/>
              <a:t>Speeds the authoring process by allowing users to create documents separately and merge them later</a:t>
            </a:r>
          </a:p>
          <a:p>
            <a:pPr>
              <a:spcBef>
                <a:spcPts val="600"/>
              </a:spcBef>
              <a:spcAft>
                <a:spcPts val="1200"/>
              </a:spcAft>
            </a:pPr>
            <a:r>
              <a:rPr lang="en-US" sz="2000" dirty="0"/>
              <a:t>Considerations</a:t>
            </a:r>
          </a:p>
          <a:p>
            <a:pPr marL="457200" lvl="1" indent="0">
              <a:spcAft>
                <a:spcPts val="1200"/>
              </a:spcAft>
              <a:buNone/>
            </a:pPr>
            <a:r>
              <a:rPr lang="en-US" sz="1600" dirty="0"/>
              <a:t>Merged documents can include up to 20,000 pages and the merged file can be up to 1.8 GB in size</a:t>
            </a:r>
          </a:p>
          <a:p>
            <a:pPr marL="457200" lvl="1" indent="0">
              <a:spcAft>
                <a:spcPts val="1200"/>
              </a:spcAft>
              <a:buNone/>
            </a:pPr>
            <a:r>
              <a:rPr lang="en-US" sz="1600" dirty="0"/>
              <a:t>In addition to ensuring that all files are valid PDFs, the merging process will convert relative path links and bookmarks to internal document links. There is a limitation of 5,000 links in the merged PDF</a:t>
            </a:r>
          </a:p>
          <a:p>
            <a:pPr marL="457200" lvl="1" indent="0">
              <a:spcAft>
                <a:spcPts val="1200"/>
              </a:spcAft>
              <a:buNone/>
            </a:pPr>
            <a:r>
              <a:rPr lang="en-US" sz="1600" dirty="0"/>
              <a:t>The merged PDF will be automatically loaded to the </a:t>
            </a:r>
            <a:r>
              <a:rPr lang="en-US" sz="1600" i="1" dirty="0"/>
              <a:t>Submission Ready</a:t>
            </a:r>
            <a:r>
              <a:rPr lang="en-US" sz="1600" dirty="0"/>
              <a:t> binder in addition to any documents that were not included in the merge</a:t>
            </a:r>
          </a:p>
          <a:p>
            <a:pPr marL="457200" lvl="1" indent="0">
              <a:spcAft>
                <a:spcPts val="1200"/>
              </a:spcAft>
              <a:buNone/>
            </a:pPr>
            <a:r>
              <a:rPr lang="en-US" sz="1600" dirty="0"/>
              <a:t>The merged PDF will be named based on the name of the root </a:t>
            </a:r>
            <a:r>
              <a:rPr lang="en-US" sz="1600" i="1" dirty="0"/>
              <a:t>Content Plan</a:t>
            </a:r>
            <a:r>
              <a:rPr lang="en-US" sz="1600" dirty="0"/>
              <a:t> record</a:t>
            </a:r>
          </a:p>
          <a:p>
            <a:pPr marL="457200" lvl="1" indent="0">
              <a:spcAft>
                <a:spcPts val="1200"/>
              </a:spcAft>
              <a:buNone/>
            </a:pPr>
            <a:r>
              <a:rPr lang="en-US" sz="1600" dirty="0"/>
              <a:t>The original source files matched to the Content Plan are added as </a:t>
            </a:r>
            <a:r>
              <a:rPr lang="en-US" sz="1600" i="1" dirty="0"/>
              <a:t>Source References</a:t>
            </a:r>
            <a:r>
              <a:rPr lang="en-US" sz="1600" dirty="0"/>
              <a:t> to the merged PDF</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10" name="Group 9">
            <a:extLst>
              <a:ext uri="{FF2B5EF4-FFF2-40B4-BE49-F238E27FC236}">
                <a16:creationId xmlns:a16="http://schemas.microsoft.com/office/drawing/2014/main" id="{14C630DC-8A16-E54B-9E08-ACED9964E0A4}"/>
              </a:ext>
            </a:extLst>
          </p:cNvPr>
          <p:cNvGrpSpPr/>
          <p:nvPr/>
        </p:nvGrpSpPr>
        <p:grpSpPr>
          <a:xfrm>
            <a:off x="10583332" y="1214966"/>
            <a:ext cx="1633347" cy="266700"/>
            <a:chOff x="10583332" y="1214966"/>
            <a:chExt cx="1633347" cy="266700"/>
          </a:xfrm>
        </p:grpSpPr>
        <p:sp>
          <p:nvSpPr>
            <p:cNvPr id="12" name="Rectangle 11">
              <a:extLst>
                <a:ext uri="{FF2B5EF4-FFF2-40B4-BE49-F238E27FC236}">
                  <a16:creationId xmlns:a16="http://schemas.microsoft.com/office/drawing/2014/main" id="{3CB13866-B5EA-0A46-B186-41469D60C9E8}"/>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EBAB51-7777-9B4D-9220-BC712BA40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2249" y="1259788"/>
              <a:ext cx="1442337" cy="175859"/>
            </a:xfrm>
            <a:prstGeom prst="rect">
              <a:avLst/>
            </a:prstGeom>
          </p:spPr>
        </p:pic>
      </p:grpSp>
    </p:spTree>
    <p:extLst>
      <p:ext uri="{BB962C8B-B14F-4D97-AF65-F5344CB8AC3E}">
        <p14:creationId xmlns:p14="http://schemas.microsoft.com/office/powerpoint/2010/main" val="111287872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Create Inactive Records Using Content Plan Template Constraints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extends existing </a:t>
            </a:r>
            <a:r>
              <a:rPr lang="en-US" sz="1600" i="1" dirty="0"/>
              <a:t>Content Plan Template Constraint</a:t>
            </a:r>
            <a:r>
              <a:rPr lang="en-US" sz="1600" dirty="0"/>
              <a:t> functionality by allowing users to create </a:t>
            </a:r>
            <a:r>
              <a:rPr lang="en-US" sz="1600" i="1" dirty="0"/>
              <a:t>Content Plan</a:t>
            </a:r>
            <a:r>
              <a:rPr lang="en-US" sz="1600" dirty="0"/>
              <a:t> records in the </a:t>
            </a:r>
            <a:r>
              <a:rPr lang="en-US" sz="1600" i="1" dirty="0"/>
              <a:t>Inactive</a:t>
            </a:r>
            <a:r>
              <a:rPr lang="en-US" sz="1600" dirty="0"/>
              <a:t> status in addition to excluding records from content plan creation</a:t>
            </a:r>
          </a:p>
          <a:p>
            <a:pPr>
              <a:spcBef>
                <a:spcPts val="600"/>
              </a:spcBef>
              <a:spcAft>
                <a:spcPts val="1200"/>
              </a:spcAft>
            </a:pPr>
            <a:r>
              <a:rPr lang="en-US" sz="2000" dirty="0"/>
              <a:t>Business Justification</a:t>
            </a:r>
          </a:p>
          <a:p>
            <a:pPr marL="457200" lvl="1" indent="0">
              <a:spcAft>
                <a:spcPts val="1200"/>
              </a:spcAft>
              <a:buNone/>
            </a:pPr>
            <a:r>
              <a:rPr lang="en-US" sz="1600" dirty="0"/>
              <a:t>Creating </a:t>
            </a:r>
            <a:r>
              <a:rPr lang="en-US" sz="1600" i="1" dirty="0"/>
              <a:t>Inactive</a:t>
            </a:r>
            <a:r>
              <a:rPr lang="en-US" sz="1600" dirty="0"/>
              <a:t> records via constraints provides users with an easy option to update the content plan if a section needs to be included in the content plan later</a:t>
            </a:r>
          </a:p>
          <a:p>
            <a:pPr>
              <a:spcBef>
                <a:spcPts val="600"/>
              </a:spcBef>
              <a:spcAft>
                <a:spcPts val="1200"/>
              </a:spcAft>
            </a:pPr>
            <a:r>
              <a:rPr lang="en-US" sz="2000" dirty="0"/>
              <a:t>Considerations</a:t>
            </a:r>
          </a:p>
          <a:p>
            <a:pPr marL="457200" lvl="1" indent="0">
              <a:spcAft>
                <a:spcPts val="1200"/>
              </a:spcAft>
              <a:buNone/>
            </a:pPr>
            <a:r>
              <a:rPr lang="en-US" sz="1600" dirty="0"/>
              <a:t>Export and import content plan constraints using the RIM Maintenance tab</a:t>
            </a:r>
          </a:p>
          <a:p>
            <a:pPr marL="457200" lvl="1" indent="0">
              <a:spcAft>
                <a:spcPts val="1200"/>
              </a:spcAft>
              <a:buNone/>
            </a:pPr>
            <a:r>
              <a:rPr lang="en-US" sz="1600" dirty="0"/>
              <a:t>Use these terms in the </a:t>
            </a:r>
            <a:r>
              <a:rPr lang="en-US" sz="1600" b="1" dirty="0"/>
              <a:t>Constraint Option</a:t>
            </a:r>
            <a:r>
              <a:rPr lang="en-US" sz="1600" dirty="0"/>
              <a:t> column of the exported spreadsheet:</a:t>
            </a:r>
          </a:p>
          <a:p>
            <a:pPr marL="457200" lvl="1" indent="0">
              <a:spcBef>
                <a:spcPts val="0"/>
              </a:spcBef>
              <a:spcAft>
                <a:spcPts val="600"/>
              </a:spcAft>
              <a:buNone/>
            </a:pPr>
            <a:r>
              <a:rPr lang="en-US" sz="1600" dirty="0"/>
              <a:t>	</a:t>
            </a:r>
            <a:r>
              <a:rPr lang="en-US" sz="1600" b="1" i="1" dirty="0"/>
              <a:t>Include</a:t>
            </a:r>
            <a:r>
              <a:rPr lang="en-US" sz="1600" dirty="0"/>
              <a:t> to include the section or item</a:t>
            </a:r>
          </a:p>
          <a:p>
            <a:pPr marL="457200" lvl="1" indent="0">
              <a:spcAft>
                <a:spcPts val="600"/>
              </a:spcAft>
              <a:buNone/>
            </a:pPr>
            <a:r>
              <a:rPr lang="en-US" sz="1600" dirty="0"/>
              <a:t>	</a:t>
            </a:r>
            <a:r>
              <a:rPr lang="en-US" sz="1600" b="1" i="1" dirty="0"/>
              <a:t>Inactive</a:t>
            </a:r>
            <a:r>
              <a:rPr lang="en-US" sz="1600" dirty="0"/>
              <a:t> to create the section or item in an Inactive status</a:t>
            </a:r>
          </a:p>
          <a:p>
            <a:pPr marL="457200" lvl="1" indent="0">
              <a:spcAft>
                <a:spcPts val="600"/>
              </a:spcAft>
              <a:buNone/>
            </a:pPr>
            <a:r>
              <a:rPr lang="en-US" sz="1600" dirty="0"/>
              <a:t>	</a:t>
            </a:r>
            <a:r>
              <a:rPr lang="en-US" sz="1600" b="1" i="1" dirty="0"/>
              <a:t>Exclude</a:t>
            </a:r>
            <a:r>
              <a:rPr lang="en-US" sz="1600" dirty="0"/>
              <a:t> to exclude the section or item</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9" name="Group 8">
            <a:extLst>
              <a:ext uri="{FF2B5EF4-FFF2-40B4-BE49-F238E27FC236}">
                <a16:creationId xmlns:a16="http://schemas.microsoft.com/office/drawing/2014/main" id="{5CD9F1BC-9967-8F4B-8958-0283B9D4AFA2}"/>
              </a:ext>
            </a:extLst>
          </p:cNvPr>
          <p:cNvGrpSpPr/>
          <p:nvPr/>
        </p:nvGrpSpPr>
        <p:grpSpPr>
          <a:xfrm>
            <a:off x="10583332" y="1214966"/>
            <a:ext cx="1633347" cy="266700"/>
            <a:chOff x="10583332" y="1214966"/>
            <a:chExt cx="1633347" cy="266700"/>
          </a:xfrm>
        </p:grpSpPr>
        <p:sp>
          <p:nvSpPr>
            <p:cNvPr id="10" name="Rectangle 9">
              <a:extLst>
                <a:ext uri="{FF2B5EF4-FFF2-40B4-BE49-F238E27FC236}">
                  <a16:creationId xmlns:a16="http://schemas.microsoft.com/office/drawing/2014/main" id="{1CF72C9F-BEDE-E74F-A82D-D93605BB9A21}"/>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277E88-6292-474D-89EC-8F145B2A7E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2249" y="1259788"/>
              <a:ext cx="1442337" cy="175859"/>
            </a:xfrm>
            <a:prstGeom prst="rect">
              <a:avLst/>
            </a:prstGeom>
          </p:spPr>
        </p:pic>
      </p:grpSp>
    </p:spTree>
    <p:extLst>
      <p:ext uri="{BB962C8B-B14F-4D97-AF65-F5344CB8AC3E}">
        <p14:creationId xmlns:p14="http://schemas.microsoft.com/office/powerpoint/2010/main" val="342232429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Validation Results Archiving</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Introduces a standard job that will create an archive package ZIP file containing </a:t>
            </a:r>
            <a:r>
              <a:rPr lang="en-US" sz="1600" i="1" dirty="0"/>
              <a:t>Submission Validation Results </a:t>
            </a:r>
            <a:r>
              <a:rPr lang="en-US" sz="1600" dirty="0"/>
              <a:t>and add them as an attachment to the </a:t>
            </a:r>
            <a:r>
              <a:rPr lang="en-US" sz="1600" i="1" dirty="0"/>
              <a:t>Submission</a:t>
            </a:r>
            <a:r>
              <a:rPr lang="en-US" sz="1600" dirty="0"/>
              <a:t> or </a:t>
            </a:r>
            <a:r>
              <a:rPr lang="en-US" sz="1600" i="1" dirty="0"/>
              <a:t>Report Level Content Plan</a:t>
            </a:r>
            <a:r>
              <a:rPr lang="en-US" sz="1600" dirty="0"/>
              <a:t> record. Previously archived records will then be deleted</a:t>
            </a:r>
          </a:p>
          <a:p>
            <a:pPr>
              <a:spcAft>
                <a:spcPts val="1200"/>
              </a:spcAft>
            </a:pPr>
            <a:r>
              <a:rPr lang="en-US" sz="2000" dirty="0"/>
              <a:t>Business Justification</a:t>
            </a:r>
          </a:p>
          <a:p>
            <a:pPr marL="457200" lvl="1" indent="0">
              <a:spcAft>
                <a:spcPts val="1200"/>
              </a:spcAft>
              <a:buNone/>
            </a:pPr>
            <a:r>
              <a:rPr lang="en-US" sz="1600" dirty="0"/>
              <a:t>Allows users to easily locate and access previous validation results without cluttering the RIM Vault with unnecessary records</a:t>
            </a:r>
          </a:p>
          <a:p>
            <a:pPr>
              <a:spcBef>
                <a:spcPts val="600"/>
              </a:spcBef>
              <a:spcAft>
                <a:spcPts val="1200"/>
              </a:spcAft>
            </a:pPr>
            <a:r>
              <a:rPr lang="en-US" sz="2000" dirty="0"/>
              <a:t>Considerations</a:t>
            </a:r>
          </a:p>
          <a:p>
            <a:pPr marL="457200" lvl="1" indent="0">
              <a:spcAft>
                <a:spcPts val="1200"/>
              </a:spcAft>
              <a:buNone/>
            </a:pPr>
            <a:r>
              <a:rPr lang="en-US" sz="1600" dirty="0"/>
              <a:t>Automatically available for RIM Submissions and RIM Submissions Publishing Vaults that have already enabled </a:t>
            </a:r>
            <a:r>
              <a:rPr lang="en-US" sz="1600" i="1" dirty="0"/>
              <a:t>Inline Validation Results</a:t>
            </a:r>
            <a:r>
              <a:rPr lang="en-US" sz="1600" dirty="0"/>
              <a:t>. Contact Veeva Support to enable </a:t>
            </a:r>
            <a:r>
              <a:rPr lang="en-US" sz="1600" i="1" dirty="0"/>
              <a:t>Inline Validation Results</a:t>
            </a:r>
            <a:r>
              <a:rPr lang="en-US" sz="1600" dirty="0"/>
              <a:t> </a:t>
            </a:r>
          </a:p>
          <a:p>
            <a:pPr marL="457200" lvl="1" indent="0">
              <a:spcAft>
                <a:spcPts val="1200"/>
              </a:spcAft>
              <a:buNone/>
            </a:pPr>
            <a:r>
              <a:rPr lang="en-US" sz="1600" dirty="0"/>
              <a:t>The job will execute the </a:t>
            </a:r>
            <a:r>
              <a:rPr lang="en-US" sz="1600" i="1" dirty="0"/>
              <a:t>Submission Validation Results</a:t>
            </a:r>
            <a:r>
              <a:rPr lang="en-US" sz="1600" dirty="0"/>
              <a:t> archive for any submission completed more than 365 days in the past</a:t>
            </a:r>
          </a:p>
          <a:p>
            <a:pPr marL="457200" lvl="1" indent="0">
              <a:spcAft>
                <a:spcPts val="1200"/>
              </a:spcAft>
              <a:buNone/>
            </a:pPr>
            <a:r>
              <a:rPr lang="en-US" sz="1600" dirty="0"/>
              <a:t>No </a:t>
            </a:r>
            <a:r>
              <a:rPr lang="en-US" sz="1600" i="1" dirty="0"/>
              <a:t>Submission Validation Results</a:t>
            </a:r>
            <a:r>
              <a:rPr lang="en-US" sz="1600" dirty="0"/>
              <a:t> records for an individual </a:t>
            </a:r>
            <a:r>
              <a:rPr lang="en-US" sz="1600" i="1" dirty="0"/>
              <a:t>Submission</a:t>
            </a:r>
            <a:r>
              <a:rPr lang="en-US" sz="1600" dirty="0"/>
              <a:t> or </a:t>
            </a:r>
            <a:r>
              <a:rPr lang="en-US" sz="1600" i="1" dirty="0"/>
              <a:t>Report Level Content Plan</a:t>
            </a:r>
            <a:r>
              <a:rPr lang="en-US" sz="1600" dirty="0"/>
              <a:t> will be deleted from Vault until they are all successfully archived</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2" name="Picture 11">
            <a:extLst>
              <a:ext uri="{FF2B5EF4-FFF2-40B4-BE49-F238E27FC236}">
                <a16:creationId xmlns:a16="http://schemas.microsoft.com/office/drawing/2014/main" id="{0C0D59EE-8AF0-6E48-8F36-7AE59FA67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6422" y="1623426"/>
            <a:ext cx="1461066" cy="269735"/>
          </a:xfrm>
          <a:prstGeom prst="rect">
            <a:avLst/>
          </a:prstGeom>
        </p:spPr>
      </p:pic>
      <p:grpSp>
        <p:nvGrpSpPr>
          <p:cNvPr id="13" name="Group 12">
            <a:extLst>
              <a:ext uri="{FF2B5EF4-FFF2-40B4-BE49-F238E27FC236}">
                <a16:creationId xmlns:a16="http://schemas.microsoft.com/office/drawing/2014/main" id="{E0368402-CCEC-0941-92E4-5B2C7BDD0831}"/>
              </a:ext>
            </a:extLst>
          </p:cNvPr>
          <p:cNvGrpSpPr/>
          <p:nvPr/>
        </p:nvGrpSpPr>
        <p:grpSpPr>
          <a:xfrm>
            <a:off x="10583332" y="1214966"/>
            <a:ext cx="1633347" cy="266700"/>
            <a:chOff x="10583332" y="1214966"/>
            <a:chExt cx="1633347" cy="266700"/>
          </a:xfrm>
        </p:grpSpPr>
        <p:sp>
          <p:nvSpPr>
            <p:cNvPr id="14" name="Rectangle 13">
              <a:extLst>
                <a:ext uri="{FF2B5EF4-FFF2-40B4-BE49-F238E27FC236}">
                  <a16:creationId xmlns:a16="http://schemas.microsoft.com/office/drawing/2014/main" id="{6A0CFD7E-0EEE-EA41-A6C5-1DFB2C784CA7}"/>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DB70158-20B4-1147-9BA1-F4B89566B4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2249" y="1259788"/>
              <a:ext cx="1442337" cy="175859"/>
            </a:xfrm>
            <a:prstGeom prst="rect">
              <a:avLst/>
            </a:prstGeom>
          </p:spPr>
        </p:pic>
      </p:grpSp>
    </p:spTree>
    <p:extLst>
      <p:ext uri="{BB962C8B-B14F-4D97-AF65-F5344CB8AC3E}">
        <p14:creationId xmlns:p14="http://schemas.microsoft.com/office/powerpoint/2010/main" val="176469961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Dynamic Linking for Publishing</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Provides the ability to create links in source content for resolution during the publishing process in RIM Publishing vaults</a:t>
            </a:r>
          </a:p>
          <a:p>
            <a:pPr>
              <a:spcBef>
                <a:spcPts val="600"/>
              </a:spcBef>
              <a:spcAft>
                <a:spcPts val="1200"/>
              </a:spcAft>
            </a:pPr>
            <a:r>
              <a:rPr lang="en-US" sz="2000" dirty="0"/>
              <a:t>Business Justification</a:t>
            </a:r>
          </a:p>
          <a:p>
            <a:pPr marL="457200" lvl="1" indent="0">
              <a:spcAft>
                <a:spcPts val="1200"/>
              </a:spcAft>
              <a:buNone/>
            </a:pPr>
            <a:r>
              <a:rPr lang="en-US" sz="1600" dirty="0"/>
              <a:t>Users can create pre-defined hyperlinks to the updated content as it changes during the authoring and submission publishing process</a:t>
            </a:r>
          </a:p>
          <a:p>
            <a:pPr>
              <a:spcBef>
                <a:spcPts val="600"/>
              </a:spcBef>
              <a:spcAft>
                <a:spcPts val="1200"/>
              </a:spcAft>
            </a:pPr>
            <a:r>
              <a:rPr lang="en-US" sz="2000" dirty="0"/>
              <a:t>Considerations</a:t>
            </a:r>
          </a:p>
          <a:p>
            <a:pPr marL="457200" lvl="1" indent="0">
              <a:spcAft>
                <a:spcPts val="1200"/>
              </a:spcAft>
              <a:buNone/>
            </a:pPr>
            <a:r>
              <a:rPr lang="en-US" sz="1600" dirty="0"/>
              <a:t>Auto-on in Vaults configured for Dynamic Linking with report level content plans</a:t>
            </a:r>
          </a:p>
          <a:p>
            <a:pPr marL="457200" lvl="1" indent="0">
              <a:spcAft>
                <a:spcPts val="1200"/>
              </a:spcAft>
              <a:buNone/>
            </a:pPr>
            <a:r>
              <a:rPr lang="en-US" sz="1600" dirty="0"/>
              <a:t>Admin &gt; Settings &gt; Application Settings &gt; Submissions Features: RIM Dynamic Linking</a:t>
            </a:r>
          </a:p>
          <a:p>
            <a:pPr marL="457200" lvl="1" indent="0">
              <a:spcAft>
                <a:spcPts val="1200"/>
              </a:spcAft>
              <a:buNone/>
            </a:pPr>
            <a:endParaRPr lang="en-US" sz="16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2" name="Picture 11">
            <a:extLst>
              <a:ext uri="{FF2B5EF4-FFF2-40B4-BE49-F238E27FC236}">
                <a16:creationId xmlns:a16="http://schemas.microsoft.com/office/drawing/2014/main" id="{EC960669-2E98-634E-A131-E5ADF92DCA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1994" y="1182450"/>
            <a:ext cx="1457634" cy="278261"/>
          </a:xfrm>
          <a:prstGeom prst="rect">
            <a:avLst/>
          </a:prstGeom>
        </p:spPr>
      </p:pic>
    </p:spTree>
    <p:extLst>
      <p:ext uri="{BB962C8B-B14F-4D97-AF65-F5344CB8AC3E}">
        <p14:creationId xmlns:p14="http://schemas.microsoft.com/office/powerpoint/2010/main" val="288043998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Updates to On-Demand Publishing &amp; Hyperlink Handling</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users run on-demand publishing, Vault now publishes and runs validation on all documents that contain links to the published document</a:t>
            </a:r>
          </a:p>
          <a:p>
            <a:pPr>
              <a:spcBef>
                <a:spcPts val="600"/>
              </a:spcBef>
              <a:spcAft>
                <a:spcPts val="1200"/>
              </a:spcAft>
            </a:pPr>
            <a:r>
              <a:rPr lang="en-US" sz="2000" dirty="0"/>
              <a:t>Business Justification</a:t>
            </a:r>
          </a:p>
          <a:p>
            <a:pPr marL="457200" lvl="1" indent="0">
              <a:spcAft>
                <a:spcPts val="1200"/>
              </a:spcAft>
              <a:buNone/>
            </a:pPr>
            <a:r>
              <a:rPr lang="en-US" sz="1600" dirty="0"/>
              <a:t>This change allows Vault to keep all document links current throughout the on-demand publishing process</a:t>
            </a:r>
          </a:p>
          <a:p>
            <a:pPr marL="0" indent="0">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2" name="Picture 11">
            <a:extLst>
              <a:ext uri="{FF2B5EF4-FFF2-40B4-BE49-F238E27FC236}">
                <a16:creationId xmlns:a16="http://schemas.microsoft.com/office/drawing/2014/main" id="{CA51B563-EE39-874C-B2F7-61B7A6B1CA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1994" y="1182450"/>
            <a:ext cx="1457634" cy="278261"/>
          </a:xfrm>
          <a:prstGeom prst="rect">
            <a:avLst/>
          </a:prstGeom>
        </p:spPr>
      </p:pic>
    </p:spTree>
    <p:extLst>
      <p:ext uri="{BB962C8B-B14F-4D97-AF65-F5344CB8AC3E}">
        <p14:creationId xmlns:p14="http://schemas.microsoft.com/office/powerpoint/2010/main" val="14507482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Canada XSD 2.2 &amp; Validation</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With this release, RIM Submissions Publishing vaults support the CA HC v2.2 (XSD 2.2) specification</a:t>
            </a:r>
          </a:p>
          <a:p>
            <a:pPr>
              <a:spcBef>
                <a:spcPts val="600"/>
              </a:spcBef>
              <a:spcAft>
                <a:spcPts val="1200"/>
              </a:spcAft>
            </a:pPr>
            <a:r>
              <a:rPr lang="en-US" sz="2000" dirty="0"/>
              <a:t>Business Justification</a:t>
            </a:r>
          </a:p>
          <a:p>
            <a:pPr marL="457200" lvl="1" indent="0">
              <a:spcAft>
                <a:spcPts val="1200"/>
              </a:spcAft>
              <a:buNone/>
            </a:pPr>
            <a:r>
              <a:rPr lang="en-US" sz="1600" dirty="0"/>
              <a:t>Users can now create content plans and generate submissions that are compliant with CA HC v2.2 specifications</a:t>
            </a:r>
          </a:p>
          <a:p>
            <a:pPr>
              <a:spcBef>
                <a:spcPts val="600"/>
              </a:spcBef>
              <a:spcAft>
                <a:spcPts val="1200"/>
              </a:spcAft>
            </a:pPr>
            <a:r>
              <a:rPr lang="en-US" sz="2000" dirty="0"/>
              <a:t>Considerations</a:t>
            </a:r>
          </a:p>
          <a:p>
            <a:pPr marL="457200" lvl="1" indent="0">
              <a:spcAft>
                <a:spcPts val="1200"/>
              </a:spcAft>
              <a:buNone/>
            </a:pPr>
            <a:r>
              <a:rPr lang="en-US" sz="1600" dirty="0"/>
              <a:t>Vault validates the Canadian eCTD submissions based on the corresponding CA HC v4.4 Validation Profile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9" name="Picture 8">
            <a:extLst>
              <a:ext uri="{FF2B5EF4-FFF2-40B4-BE49-F238E27FC236}">
                <a16:creationId xmlns:a16="http://schemas.microsoft.com/office/drawing/2014/main" id="{E83CC534-4BA7-3247-B1F4-EA65E81E1D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1994" y="1182450"/>
            <a:ext cx="1457634" cy="278261"/>
          </a:xfrm>
          <a:prstGeom prst="rect">
            <a:avLst/>
          </a:prstGeom>
        </p:spPr>
      </p:pic>
    </p:spTree>
    <p:extLst>
      <p:ext uri="{BB962C8B-B14F-4D97-AF65-F5344CB8AC3E}">
        <p14:creationId xmlns:p14="http://schemas.microsoft.com/office/powerpoint/2010/main" val="397243641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Canada Submission Gateway Support</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Provides the ability to use the FDA Gateway Profile to send Submissions to the Health Canada (HC) Center directly from a </a:t>
            </a:r>
            <a:r>
              <a:rPr lang="en-US" sz="1600" i="1" dirty="0"/>
              <a:t>Submission</a:t>
            </a:r>
            <a:r>
              <a:rPr lang="en-US" sz="1600" dirty="0"/>
              <a:t> record in Vault, and to automatically receive and store gateway responses</a:t>
            </a:r>
          </a:p>
          <a:p>
            <a:pPr>
              <a:spcBef>
                <a:spcPts val="600"/>
              </a:spcBef>
              <a:spcAft>
                <a:spcPts val="1200"/>
              </a:spcAft>
            </a:pPr>
            <a:r>
              <a:rPr lang="en-US" sz="2000" dirty="0"/>
              <a:t>Business Justification</a:t>
            </a:r>
          </a:p>
          <a:p>
            <a:pPr marL="457200" lvl="1" indent="0">
              <a:spcAft>
                <a:spcPts val="1200"/>
              </a:spcAft>
              <a:buNone/>
            </a:pPr>
            <a:r>
              <a:rPr lang="en-US" sz="1600" dirty="0"/>
              <a:t>Allows for seamless dispatch of published CA eCTD submissions to Health Canada from within Vault</a:t>
            </a:r>
          </a:p>
          <a:p>
            <a:pPr>
              <a:spcBef>
                <a:spcPts val="600"/>
              </a:spcBef>
              <a:spcAft>
                <a:spcPts val="1200"/>
              </a:spcAft>
            </a:pPr>
            <a:r>
              <a:rPr lang="en-US" sz="2000" dirty="0"/>
              <a:t>Considerations</a:t>
            </a:r>
          </a:p>
          <a:p>
            <a:pPr marL="457200" lvl="1" indent="0">
              <a:spcAft>
                <a:spcPts val="1200"/>
              </a:spcAft>
              <a:buNone/>
            </a:pPr>
            <a:r>
              <a:rPr lang="en-US" sz="1600" dirty="0"/>
              <a:t>Because Health Canada uses the FDA’s Gateway to receive submissions, sponsor companies must create an account and receive the necessary certificates from FDA prior to configuration in Vault</a:t>
            </a:r>
          </a:p>
          <a:p>
            <a:pPr marL="457200" lvl="1" indent="0">
              <a:spcAft>
                <a:spcPts val="1200"/>
              </a:spcAft>
              <a:buNone/>
            </a:pPr>
            <a:r>
              <a:rPr lang="en-US" sz="1600" dirty="0"/>
              <a:t>Using the sponsor account information, Admins must configure the US FDA ESG gateway profile under</a:t>
            </a:r>
            <a:br>
              <a:rPr lang="en-US" sz="1600" dirty="0"/>
            </a:br>
            <a:r>
              <a:rPr lang="en-US" sz="1600" i="1" dirty="0"/>
              <a:t>Admin &gt; Settings &gt; Gateway Profiles</a:t>
            </a:r>
          </a:p>
          <a:p>
            <a:pPr marL="457200" lvl="1" indent="0">
              <a:spcAft>
                <a:spcPts val="1200"/>
              </a:spcAft>
              <a:buNone/>
            </a:pPr>
            <a:endParaRPr lang="en-US" sz="1600"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9" name="Picture 8">
            <a:extLst>
              <a:ext uri="{FF2B5EF4-FFF2-40B4-BE49-F238E27FC236}">
                <a16:creationId xmlns:a16="http://schemas.microsoft.com/office/drawing/2014/main" id="{24546F4E-C5AA-104A-9296-92AC84CCC4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1994" y="1182450"/>
            <a:ext cx="1457634" cy="278261"/>
          </a:xfrm>
          <a:prstGeom prst="rect">
            <a:avLst/>
          </a:prstGeom>
        </p:spPr>
      </p:pic>
    </p:spTree>
    <p:extLst>
      <p:ext uri="{BB962C8B-B14F-4D97-AF65-F5344CB8AC3E}">
        <p14:creationId xmlns:p14="http://schemas.microsoft.com/office/powerpoint/2010/main" val="369353604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EU EMA ESUB Gateway Integration</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Provides the ability for users to send </a:t>
            </a:r>
            <a:r>
              <a:rPr lang="en-US" sz="1600" dirty="0" err="1"/>
              <a:t>centralised</a:t>
            </a:r>
            <a:r>
              <a:rPr lang="en-US" sz="1600" dirty="0"/>
              <a:t> procedure eCTD submissions to the European Medicines Agency (EMA) Electronic Submissions (</a:t>
            </a:r>
            <a:r>
              <a:rPr lang="en-US" sz="1600" dirty="0" err="1"/>
              <a:t>eSUB</a:t>
            </a:r>
            <a:r>
              <a:rPr lang="en-US" sz="1600" dirty="0"/>
              <a:t>) Gateway directly from a Submission record in Vault, and to automatically receive and store gateway responses</a:t>
            </a:r>
          </a:p>
          <a:p>
            <a:pPr>
              <a:spcBef>
                <a:spcPts val="600"/>
              </a:spcBef>
              <a:spcAft>
                <a:spcPts val="1200"/>
              </a:spcAft>
            </a:pPr>
            <a:r>
              <a:rPr lang="en-US" sz="2000" dirty="0"/>
              <a:t>Business Justification</a:t>
            </a:r>
          </a:p>
          <a:p>
            <a:pPr marL="457200" lvl="1" indent="0">
              <a:spcAft>
                <a:spcPts val="1200"/>
              </a:spcAft>
              <a:buNone/>
            </a:pPr>
            <a:r>
              <a:rPr lang="en-US" sz="1600" dirty="0"/>
              <a:t>Allows for seamless dispatch of published EU </a:t>
            </a:r>
            <a:r>
              <a:rPr lang="en-US" sz="1600" dirty="0" err="1"/>
              <a:t>centralised</a:t>
            </a:r>
            <a:r>
              <a:rPr lang="en-US" sz="1600" dirty="0"/>
              <a:t> eCTD submissions to the EMA from within Vault</a:t>
            </a:r>
          </a:p>
          <a:p>
            <a:pPr>
              <a:spcBef>
                <a:spcPts val="600"/>
              </a:spcBef>
              <a:spcAft>
                <a:spcPts val="1200"/>
              </a:spcAft>
            </a:pPr>
            <a:r>
              <a:rPr lang="en-US" sz="2000" dirty="0"/>
              <a:t>Considerations</a:t>
            </a:r>
          </a:p>
          <a:p>
            <a:pPr marL="457200" lvl="1" indent="0">
              <a:spcAft>
                <a:spcPts val="1200"/>
              </a:spcAft>
              <a:buNone/>
            </a:pPr>
            <a:r>
              <a:rPr lang="en-US" sz="1600" dirty="0"/>
              <a:t>Sponsor companies must create an account and receive the necessary certificates from EMA prior to configuration in Vault</a:t>
            </a:r>
          </a:p>
          <a:p>
            <a:pPr marL="457200" lvl="1" indent="0">
              <a:spcAft>
                <a:spcPts val="1200"/>
              </a:spcAft>
              <a:buNone/>
            </a:pPr>
            <a:r>
              <a:rPr lang="en-US" sz="1600" dirty="0"/>
              <a:t>Using the sponsor account information, Admins must configure the EU EMA ESUB gateway profile under</a:t>
            </a:r>
            <a:br>
              <a:rPr lang="en-US" sz="1600" dirty="0"/>
            </a:br>
            <a:r>
              <a:rPr lang="en-US" sz="1600" i="1" dirty="0"/>
              <a:t>Admin &gt; Settings &gt; Gateway Profiles</a:t>
            </a:r>
          </a:p>
          <a:p>
            <a:pPr marL="457200" lvl="1" indent="0">
              <a:spcAft>
                <a:spcPts val="1200"/>
              </a:spcAft>
              <a:buNone/>
            </a:pPr>
            <a:endParaRPr lang="en-US" sz="1600"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9" name="Picture 8">
            <a:extLst>
              <a:ext uri="{FF2B5EF4-FFF2-40B4-BE49-F238E27FC236}">
                <a16:creationId xmlns:a16="http://schemas.microsoft.com/office/drawing/2014/main" id="{24546F4E-C5AA-104A-9296-92AC84CCC4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1994" y="1182450"/>
            <a:ext cx="1457634" cy="278261"/>
          </a:xfrm>
          <a:prstGeom prst="rect">
            <a:avLst/>
          </a:prstGeom>
        </p:spPr>
      </p:pic>
    </p:spTree>
    <p:extLst>
      <p:ext uri="{BB962C8B-B14F-4D97-AF65-F5344CB8AC3E}">
        <p14:creationId xmlns:p14="http://schemas.microsoft.com/office/powerpoint/2010/main" val="17840647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Planning for the 19R3 Release</a:t>
            </a:r>
          </a:p>
        </p:txBody>
      </p:sp>
      <p:sp>
        <p:nvSpPr>
          <p:cNvPr id="4" name="Rectangle 3"/>
          <p:cNvSpPr/>
          <p:nvPr/>
        </p:nvSpPr>
        <p:spPr>
          <a:xfrm>
            <a:off x="2000359" y="1573277"/>
            <a:ext cx="8321602" cy="885073"/>
          </a:xfrm>
          <a:prstGeom prst="rect">
            <a:avLst/>
          </a:prstGeom>
          <a:solidFill>
            <a:srgbClr val="FF9E1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 Single Corner Rectangle 43"/>
          <p:cNvSpPr>
            <a:spLocks/>
          </p:cNvSpPr>
          <p:nvPr/>
        </p:nvSpPr>
        <p:spPr>
          <a:xfrm flipH="1">
            <a:off x="16683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 name="Round Single Corner Rectangle 43"/>
          <p:cNvSpPr>
            <a:spLocks/>
          </p:cNvSpPr>
          <p:nvPr/>
        </p:nvSpPr>
        <p:spPr>
          <a:xfrm flipH="1">
            <a:off x="46185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7" name="Round Single Corner Rectangle 43"/>
          <p:cNvSpPr>
            <a:spLocks/>
          </p:cNvSpPr>
          <p:nvPr/>
        </p:nvSpPr>
        <p:spPr>
          <a:xfrm flipH="1">
            <a:off x="7653254"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8" name="Rectangle 7"/>
          <p:cNvSpPr/>
          <p:nvPr/>
        </p:nvSpPr>
        <p:spPr>
          <a:xfrm>
            <a:off x="1779871"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Identify key</a:t>
            </a:r>
          </a:p>
          <a:p>
            <a:pPr algn="ctr"/>
            <a:r>
              <a:rPr lang="en-US" dirty="0">
                <a:latin typeface="Calibri" panose="020F0502020204030204" pitchFamily="34" charset="0"/>
                <a:cs typeface="Calibri" panose="020F0502020204030204" pitchFamily="34" charset="0"/>
              </a:rPr>
              <a:t>release dates</a:t>
            </a:r>
          </a:p>
        </p:txBody>
      </p:sp>
      <p:sp>
        <p:nvSpPr>
          <p:cNvPr id="9" name="Rectangle 8"/>
          <p:cNvSpPr/>
          <p:nvPr/>
        </p:nvSpPr>
        <p:spPr>
          <a:xfrm>
            <a:off x="7723471"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Review new features</a:t>
            </a:r>
          </a:p>
          <a:p>
            <a:pPr algn="ctr"/>
            <a:r>
              <a:rPr lang="en-US" dirty="0">
                <a:latin typeface="Calibri" panose="020F0502020204030204" pitchFamily="34" charset="0"/>
                <a:cs typeface="Calibri" panose="020F0502020204030204" pitchFamily="34" charset="0"/>
              </a:rPr>
              <a:t>based on themes</a:t>
            </a:r>
          </a:p>
        </p:txBody>
      </p:sp>
      <p:cxnSp>
        <p:nvCxnSpPr>
          <p:cNvPr id="11" name="Straight Connector 10"/>
          <p:cNvCxnSpPr/>
          <p:nvPr/>
        </p:nvCxnSpPr>
        <p:spPr>
          <a:xfrm>
            <a:off x="30480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8988"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916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Arrow: Chevron 48"/>
          <p:cNvSpPr/>
          <p:nvPr/>
        </p:nvSpPr>
        <p:spPr>
          <a:xfrm>
            <a:off x="166952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dirty="0">
                <a:solidFill>
                  <a:srgbClr val="595959"/>
                </a:solidFill>
                <a:latin typeface="+mj-lt"/>
                <a:ea typeface="ＭＳ Ｐゴシック" charset="0"/>
                <a:cs typeface="ＭＳ Ｐゴシック" charset="0"/>
              </a:rPr>
              <a:t>Logistics</a:t>
            </a:r>
          </a:p>
        </p:txBody>
      </p:sp>
      <p:sp>
        <p:nvSpPr>
          <p:cNvPr id="15" name="Arrow: Chevron 49"/>
          <p:cNvSpPr/>
          <p:nvPr/>
        </p:nvSpPr>
        <p:spPr>
          <a:xfrm>
            <a:off x="4618585"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2000" b="1" kern="0" dirty="0">
              <a:solidFill>
                <a:srgbClr val="595959"/>
              </a:solidFill>
              <a:ea typeface="ＭＳ Ｐゴシック" charset="0"/>
              <a:cs typeface="ＭＳ Ｐゴシック" charset="0"/>
            </a:endParaRPr>
          </a:p>
          <a:p>
            <a:pPr algn="ctr" defTabSz="685800"/>
            <a:r>
              <a:rPr lang="en-US" sz="2000" b="1" kern="0" dirty="0">
                <a:solidFill>
                  <a:srgbClr val="595959"/>
                </a:solidFill>
                <a:ea typeface="ＭＳ Ｐゴシック" charset="0"/>
                <a:cs typeface="ＭＳ Ｐゴシック" charset="0"/>
              </a:rPr>
              <a:t>Announcements</a:t>
            </a:r>
          </a:p>
          <a:p>
            <a:pPr algn="ctr" defTabSz="685800"/>
            <a:endParaRPr lang="en-US" sz="2000" b="1" kern="0" dirty="0">
              <a:solidFill>
                <a:srgbClr val="595959"/>
              </a:solidFill>
              <a:latin typeface="+mj-lt"/>
              <a:ea typeface="ＭＳ Ｐゴシック" charset="0"/>
              <a:cs typeface="ＭＳ Ｐゴシック" charset="0"/>
            </a:endParaRPr>
          </a:p>
        </p:txBody>
      </p:sp>
      <p:sp>
        <p:nvSpPr>
          <p:cNvPr id="16" name="Arrow: Chevron 50"/>
          <p:cNvSpPr/>
          <p:nvPr/>
        </p:nvSpPr>
        <p:spPr>
          <a:xfrm>
            <a:off x="757455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dirty="0">
                <a:solidFill>
                  <a:srgbClr val="595959"/>
                </a:solidFill>
                <a:ea typeface="ＭＳ Ｐゴシック" charset="0"/>
                <a:cs typeface="ＭＳ Ｐゴシック" charset="0"/>
              </a:rPr>
              <a:t>Features</a:t>
            </a:r>
            <a:endParaRPr lang="en-US" sz="2000" b="1" kern="0" dirty="0">
              <a:solidFill>
                <a:srgbClr val="595959"/>
              </a:solidFill>
              <a:latin typeface="+mj-lt"/>
              <a:ea typeface="ＭＳ Ｐゴシック" charset="0"/>
              <a:cs typeface="ＭＳ Ｐゴシック" charset="0"/>
            </a:endParaRPr>
          </a:p>
        </p:txBody>
      </p:sp>
      <p:sp>
        <p:nvSpPr>
          <p:cNvPr id="17" name="Rectangle 16"/>
          <p:cNvSpPr/>
          <p:nvPr/>
        </p:nvSpPr>
        <p:spPr>
          <a:xfrm>
            <a:off x="1981200" y="4926844"/>
            <a:ext cx="8229600" cy="1169158"/>
          </a:xfrm>
          <a:prstGeom prst="rect">
            <a:avLst/>
          </a:prstGeom>
          <a:solidFill>
            <a:srgbClr val="FF9E16"/>
          </a:solidFill>
          <a:ln>
            <a:solidFill>
              <a:srgbClr val="FF9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Note: Keep Alert for Polling!</a:t>
            </a:r>
          </a:p>
        </p:txBody>
      </p:sp>
      <p:sp>
        <p:nvSpPr>
          <p:cNvPr id="19" name="Rectangle 18"/>
          <p:cNvSpPr/>
          <p:nvPr/>
        </p:nvSpPr>
        <p:spPr>
          <a:xfrm>
            <a:off x="4750859"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Promote awareness of Veeva events</a:t>
            </a:r>
          </a:p>
        </p:txBody>
      </p:sp>
    </p:spTree>
    <p:extLst>
      <p:ext uri="{BB962C8B-B14F-4D97-AF65-F5344CB8AC3E}">
        <p14:creationId xmlns:p14="http://schemas.microsoft.com/office/powerpoint/2010/main" val="428838747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Dossier Review Mode</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users open documents from the Submissions Archive Viewer tab, the dossier’s outline now displays in a left panel on the Doc Info page</a:t>
            </a:r>
          </a:p>
          <a:p>
            <a:pPr>
              <a:spcBef>
                <a:spcPts val="600"/>
              </a:spcBef>
              <a:spcAft>
                <a:spcPts val="1200"/>
              </a:spcAft>
            </a:pPr>
            <a:r>
              <a:rPr lang="en-US" sz="2000" dirty="0"/>
              <a:t>Business Justification</a:t>
            </a:r>
          </a:p>
          <a:p>
            <a:pPr marL="457200" lvl="1" indent="0">
              <a:spcAft>
                <a:spcPts val="1200"/>
              </a:spcAft>
              <a:buNone/>
            </a:pPr>
            <a:r>
              <a:rPr lang="en-US" sz="1600" dirty="0"/>
              <a:t>Allows users to easily traverse content in the submission tree without having to navigate back and forth to the Archive Viewer</a:t>
            </a:r>
          </a:p>
          <a:p>
            <a:pPr>
              <a:spcBef>
                <a:spcPts val="600"/>
              </a:spcBef>
              <a:spcAft>
                <a:spcPts val="1200"/>
              </a:spcAft>
            </a:pPr>
            <a:r>
              <a:rPr lang="en-US" sz="2000" dirty="0"/>
              <a:t>Considerations</a:t>
            </a:r>
          </a:p>
          <a:p>
            <a:pPr marL="457200" lvl="1" indent="0">
              <a:spcAft>
                <a:spcPts val="1200"/>
              </a:spcAft>
              <a:buNone/>
            </a:pPr>
            <a:r>
              <a:rPr lang="en-US" sz="1600" dirty="0"/>
              <a:t>Users must return to the Viewer tab to change filters</a:t>
            </a:r>
          </a:p>
          <a:p>
            <a:pPr marL="457200" lvl="1" indent="0">
              <a:spcAft>
                <a:spcPts val="1200"/>
              </a:spcAft>
              <a:buNone/>
            </a:pPr>
            <a:r>
              <a:rPr lang="en-US" sz="1600" dirty="0"/>
              <a:t>Tree navigation panel will be collapsed by default</a:t>
            </a:r>
          </a:p>
          <a:p>
            <a:pPr marL="457200" lvl="1" indent="0">
              <a:spcAft>
                <a:spcPts val="1200"/>
              </a:spcAft>
              <a:buNone/>
            </a:pPr>
            <a:r>
              <a:rPr lang="en-US" sz="1600" dirty="0"/>
              <a:t>Navigation panel does not appear if user is in full screen viewing mode</a:t>
            </a:r>
          </a:p>
          <a:p>
            <a:pPr marL="457200" lvl="1" indent="0">
              <a:spcAft>
                <a:spcPts val="1200"/>
              </a:spcAft>
              <a:buNone/>
            </a:pPr>
            <a:r>
              <a:rPr lang="en-US" sz="1600" dirty="0"/>
              <a:t>Fewer buttons available in Dossier Review Mode, but users can click on the document name/title at the top to return to normal Vault document viewing</a:t>
            </a:r>
            <a:endParaRPr lang="en-US" sz="1600" dirty="0">
              <a:highlight>
                <a:srgbClr val="FFFF00"/>
              </a:highlight>
            </a:endParaRP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5DFECD34-97E1-504C-BD3B-E87CBC89A41D}"/>
              </a:ext>
            </a:extLst>
          </p:cNvPr>
          <p:cNvGrpSpPr/>
          <p:nvPr/>
        </p:nvGrpSpPr>
        <p:grpSpPr>
          <a:xfrm>
            <a:off x="10583332" y="1214966"/>
            <a:ext cx="1633347" cy="266700"/>
            <a:chOff x="10583332" y="1214966"/>
            <a:chExt cx="1633347" cy="266700"/>
          </a:xfrm>
        </p:grpSpPr>
        <p:sp>
          <p:nvSpPr>
            <p:cNvPr id="12" name="Rectangle 11">
              <a:extLst>
                <a:ext uri="{FF2B5EF4-FFF2-40B4-BE49-F238E27FC236}">
                  <a16:creationId xmlns:a16="http://schemas.microsoft.com/office/drawing/2014/main" id="{5545D701-7AFF-FE41-B49D-A23D1A8F565E}"/>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8883C79-39A1-FB42-BB60-C271C96C28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6960" y="1286634"/>
              <a:ext cx="1426817" cy="127250"/>
            </a:xfrm>
            <a:prstGeom prst="rect">
              <a:avLst/>
            </a:prstGeom>
          </p:spPr>
        </p:pic>
      </p:grpSp>
    </p:spTree>
    <p:extLst>
      <p:ext uri="{BB962C8B-B14F-4D97-AF65-F5344CB8AC3E}">
        <p14:creationId xmlns:p14="http://schemas.microsoft.com/office/powerpoint/2010/main" val="383097626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Dossier Review Mode</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5DFECD34-97E1-504C-BD3B-E87CBC89A41D}"/>
              </a:ext>
            </a:extLst>
          </p:cNvPr>
          <p:cNvGrpSpPr/>
          <p:nvPr/>
        </p:nvGrpSpPr>
        <p:grpSpPr>
          <a:xfrm>
            <a:off x="10583332" y="1214966"/>
            <a:ext cx="1633347" cy="266700"/>
            <a:chOff x="10583332" y="1214966"/>
            <a:chExt cx="1633347" cy="266700"/>
          </a:xfrm>
        </p:grpSpPr>
        <p:sp>
          <p:nvSpPr>
            <p:cNvPr id="12" name="Rectangle 11">
              <a:extLst>
                <a:ext uri="{FF2B5EF4-FFF2-40B4-BE49-F238E27FC236}">
                  <a16:creationId xmlns:a16="http://schemas.microsoft.com/office/drawing/2014/main" id="{5545D701-7AFF-FE41-B49D-A23D1A8F565E}"/>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8883C79-39A1-FB42-BB60-C271C96C28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6960" y="1286634"/>
              <a:ext cx="1426817" cy="127250"/>
            </a:xfrm>
            <a:prstGeom prst="rect">
              <a:avLst/>
            </a:prstGeom>
          </p:spPr>
        </p:pic>
      </p:grpSp>
      <p:pic>
        <p:nvPicPr>
          <p:cNvPr id="5" name="Picture 4">
            <a:extLst>
              <a:ext uri="{FF2B5EF4-FFF2-40B4-BE49-F238E27FC236}">
                <a16:creationId xmlns:a16="http://schemas.microsoft.com/office/drawing/2014/main" id="{B9EE08A6-7E84-E748-9554-4ABE750F95F9}"/>
              </a:ext>
            </a:extLst>
          </p:cNvPr>
          <p:cNvPicPr>
            <a:picLocks noChangeAspect="1"/>
          </p:cNvPicPr>
          <p:nvPr/>
        </p:nvPicPr>
        <p:blipFill>
          <a:blip r:embed="rId4"/>
          <a:stretch>
            <a:fillRect/>
          </a:stretch>
        </p:blipFill>
        <p:spPr>
          <a:xfrm>
            <a:off x="573394" y="1481666"/>
            <a:ext cx="9875936" cy="4149395"/>
          </a:xfrm>
          <a:prstGeom prst="rect">
            <a:avLst/>
          </a:prstGeom>
          <a:ln>
            <a:solidFill>
              <a:schemeClr val="tx1"/>
            </a:solidFill>
          </a:ln>
        </p:spPr>
      </p:pic>
    </p:spTree>
    <p:extLst>
      <p:ext uri="{BB962C8B-B14F-4D97-AF65-F5344CB8AC3E}">
        <p14:creationId xmlns:p14="http://schemas.microsoft.com/office/powerpoint/2010/main" val="220433110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Dossier Import to Multiple Submissions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the same dossier files are applicable for multiple submissions, users can now import the dossier to all submissions using a single bulk action</a:t>
            </a:r>
          </a:p>
          <a:p>
            <a:pPr>
              <a:spcBef>
                <a:spcPts val="600"/>
              </a:spcBef>
              <a:spcAft>
                <a:spcPts val="1200"/>
              </a:spcAft>
            </a:pPr>
            <a:r>
              <a:rPr lang="en-US" sz="2000" dirty="0"/>
              <a:t>Business Justification</a:t>
            </a:r>
          </a:p>
          <a:p>
            <a:pPr marL="457200" lvl="1" indent="0">
              <a:spcAft>
                <a:spcPts val="1200"/>
              </a:spcAft>
              <a:buNone/>
            </a:pPr>
            <a:r>
              <a:rPr lang="en-US" sz="1600" dirty="0"/>
              <a:t>For some submission types, the exact same dossier is provided to multiple health authorities under different application numbers with no change to the content</a:t>
            </a:r>
          </a:p>
          <a:p>
            <a:pPr>
              <a:spcBef>
                <a:spcPts val="600"/>
              </a:spcBef>
              <a:spcAft>
                <a:spcPts val="1200"/>
              </a:spcAft>
            </a:pPr>
            <a:r>
              <a:rPr lang="en-US" sz="2000" dirty="0"/>
              <a:t>Considerations</a:t>
            </a:r>
          </a:p>
          <a:p>
            <a:pPr marL="457200" lvl="1" indent="0">
              <a:spcAft>
                <a:spcPts val="1200"/>
              </a:spcAft>
              <a:buNone/>
            </a:pPr>
            <a:r>
              <a:rPr lang="en-US" sz="1600" dirty="0"/>
              <a:t>The bulk action can be launched from a</a:t>
            </a:r>
            <a:br>
              <a:rPr lang="en-US" sz="1600" dirty="0"/>
            </a:br>
            <a:r>
              <a:rPr lang="en-US" sz="1600" i="1" dirty="0"/>
              <a:t>Submissions</a:t>
            </a:r>
            <a:r>
              <a:rPr lang="en-US" sz="1600" dirty="0"/>
              <a:t>-based report or from a list</a:t>
            </a:r>
            <a:br>
              <a:rPr lang="en-US" sz="1600" dirty="0"/>
            </a:br>
            <a:r>
              <a:rPr lang="en-US" sz="1600" dirty="0"/>
              <a:t>of </a:t>
            </a:r>
            <a:r>
              <a:rPr lang="en-US" sz="1600" i="1" dirty="0"/>
              <a:t>Submission</a:t>
            </a:r>
            <a:r>
              <a:rPr lang="en-US" sz="1600" dirty="0"/>
              <a:t> records</a:t>
            </a:r>
          </a:p>
          <a:p>
            <a:pPr marL="457200" lvl="1" indent="0">
              <a:spcAft>
                <a:spcPts val="1200"/>
              </a:spcAft>
              <a:buNone/>
            </a:pPr>
            <a:r>
              <a:rPr lang="en-US" sz="1600" dirty="0"/>
              <a:t>Users are prompted to locate the</a:t>
            </a:r>
            <a:br>
              <a:rPr lang="en-US" sz="1600" dirty="0"/>
            </a:br>
            <a:r>
              <a:rPr lang="en-US" sz="1600" dirty="0"/>
              <a:t>submission on FTP or via Upload Now,</a:t>
            </a:r>
            <a:br>
              <a:rPr lang="en-US" sz="1600" dirty="0"/>
            </a:br>
            <a:r>
              <a:rPr lang="en-US" sz="1600" dirty="0"/>
              <a:t>as with single import</a:t>
            </a:r>
          </a:p>
          <a:p>
            <a:pPr marL="457200" lvl="1" indent="0">
              <a:spcAft>
                <a:spcPts val="1200"/>
              </a:spcAft>
              <a:buNone/>
            </a:pPr>
            <a:r>
              <a:rPr lang="en-US" sz="1600" dirty="0"/>
              <a:t>A summary of successful and failed imports is provided in Notifications</a:t>
            </a:r>
          </a:p>
          <a:p>
            <a:pPr marL="457200" lvl="1" indent="0">
              <a:spcAft>
                <a:spcPts val="1200"/>
              </a:spcAft>
              <a:buNone/>
            </a:pPr>
            <a:r>
              <a:rPr lang="en-US" sz="1600" dirty="0"/>
              <a:t>Does not apply to US grouped submissions - import into primary submission and user will be prompted for related submission(s)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8E74F1A8-3DA9-2C4A-B447-602169C77B5B}"/>
              </a:ext>
            </a:extLst>
          </p:cNvPr>
          <p:cNvSpPr txBox="1"/>
          <p:nvPr/>
        </p:nvSpPr>
        <p:spPr>
          <a:xfrm>
            <a:off x="10668000" y="694287"/>
            <a:ext cx="16062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Admin Checkbox</a:t>
            </a:r>
          </a:p>
        </p:txBody>
      </p:sp>
      <p:pic>
        <p:nvPicPr>
          <p:cNvPr id="10" name="Picture 9">
            <a:extLst>
              <a:ext uri="{FF2B5EF4-FFF2-40B4-BE49-F238E27FC236}">
                <a16:creationId xmlns:a16="http://schemas.microsoft.com/office/drawing/2014/main" id="{6536A5F8-0872-0F47-BF6F-408A5192FD90}"/>
              </a:ext>
            </a:extLst>
          </p:cNvPr>
          <p:cNvPicPr>
            <a:picLocks noChangeAspect="1"/>
          </p:cNvPicPr>
          <p:nvPr/>
        </p:nvPicPr>
        <p:blipFill>
          <a:blip r:embed="rId2"/>
          <a:stretch>
            <a:fillRect/>
          </a:stretch>
        </p:blipFill>
        <p:spPr>
          <a:xfrm>
            <a:off x="11134702" y="70000"/>
            <a:ext cx="670618" cy="755970"/>
          </a:xfrm>
          <a:prstGeom prst="rect">
            <a:avLst/>
          </a:prstGeom>
        </p:spPr>
      </p:pic>
      <p:grpSp>
        <p:nvGrpSpPr>
          <p:cNvPr id="12" name="Group 11">
            <a:extLst>
              <a:ext uri="{FF2B5EF4-FFF2-40B4-BE49-F238E27FC236}">
                <a16:creationId xmlns:a16="http://schemas.microsoft.com/office/drawing/2014/main" id="{6EC5CF4E-0381-3844-B07F-12D6ACDEF2BA}"/>
              </a:ext>
            </a:extLst>
          </p:cNvPr>
          <p:cNvGrpSpPr/>
          <p:nvPr/>
        </p:nvGrpSpPr>
        <p:grpSpPr>
          <a:xfrm>
            <a:off x="10583332" y="1214966"/>
            <a:ext cx="1633347" cy="266700"/>
            <a:chOff x="10583332" y="1214966"/>
            <a:chExt cx="1633347" cy="266700"/>
          </a:xfrm>
        </p:grpSpPr>
        <p:sp>
          <p:nvSpPr>
            <p:cNvPr id="13" name="Rectangle 12">
              <a:extLst>
                <a:ext uri="{FF2B5EF4-FFF2-40B4-BE49-F238E27FC236}">
                  <a16:creationId xmlns:a16="http://schemas.microsoft.com/office/drawing/2014/main" id="{A180C1D4-84A2-CF4A-9224-2A27323520D2}"/>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344082B-88FA-3943-ABB5-7489ADDBCB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6960" y="1286634"/>
              <a:ext cx="1426817" cy="127250"/>
            </a:xfrm>
            <a:prstGeom prst="rect">
              <a:avLst/>
            </a:prstGeom>
          </p:spPr>
        </p:pic>
      </p:grpSp>
      <p:pic>
        <p:nvPicPr>
          <p:cNvPr id="15" name="Picture 14">
            <a:extLst>
              <a:ext uri="{FF2B5EF4-FFF2-40B4-BE49-F238E27FC236}">
                <a16:creationId xmlns:a16="http://schemas.microsoft.com/office/drawing/2014/main" id="{903BFAAF-4CA0-A840-BF19-C59D764393EC}"/>
              </a:ext>
            </a:extLst>
          </p:cNvPr>
          <p:cNvPicPr>
            <a:picLocks noChangeAspect="1"/>
          </p:cNvPicPr>
          <p:nvPr/>
        </p:nvPicPr>
        <p:blipFill>
          <a:blip r:embed="rId4"/>
          <a:stretch>
            <a:fillRect/>
          </a:stretch>
        </p:blipFill>
        <p:spPr>
          <a:xfrm>
            <a:off x="5638800" y="3429000"/>
            <a:ext cx="4436438" cy="1558319"/>
          </a:xfrm>
          <a:prstGeom prst="rect">
            <a:avLst/>
          </a:prstGeom>
          <a:ln>
            <a:solidFill>
              <a:schemeClr val="tx1"/>
            </a:solidFill>
          </a:ln>
        </p:spPr>
      </p:pic>
    </p:spTree>
    <p:extLst>
      <p:ext uri="{BB962C8B-B14F-4D97-AF65-F5344CB8AC3E}">
        <p14:creationId xmlns:p14="http://schemas.microsoft.com/office/powerpoint/2010/main" val="351643440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Dossier Import to Multiple Submissions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8E74F1A8-3DA9-2C4A-B447-602169C77B5B}"/>
              </a:ext>
            </a:extLst>
          </p:cNvPr>
          <p:cNvSpPr txBox="1"/>
          <p:nvPr/>
        </p:nvSpPr>
        <p:spPr>
          <a:xfrm>
            <a:off x="10668000" y="694287"/>
            <a:ext cx="16062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Admin Checkbox</a:t>
            </a:r>
          </a:p>
        </p:txBody>
      </p:sp>
      <p:pic>
        <p:nvPicPr>
          <p:cNvPr id="10" name="Picture 9">
            <a:extLst>
              <a:ext uri="{FF2B5EF4-FFF2-40B4-BE49-F238E27FC236}">
                <a16:creationId xmlns:a16="http://schemas.microsoft.com/office/drawing/2014/main" id="{6536A5F8-0872-0F47-BF6F-408A5192FD90}"/>
              </a:ext>
            </a:extLst>
          </p:cNvPr>
          <p:cNvPicPr>
            <a:picLocks noChangeAspect="1"/>
          </p:cNvPicPr>
          <p:nvPr/>
        </p:nvPicPr>
        <p:blipFill>
          <a:blip r:embed="rId2"/>
          <a:stretch>
            <a:fillRect/>
          </a:stretch>
        </p:blipFill>
        <p:spPr>
          <a:xfrm>
            <a:off x="11134702" y="70000"/>
            <a:ext cx="670618" cy="755970"/>
          </a:xfrm>
          <a:prstGeom prst="rect">
            <a:avLst/>
          </a:prstGeom>
        </p:spPr>
      </p:pic>
      <p:grpSp>
        <p:nvGrpSpPr>
          <p:cNvPr id="12" name="Group 11">
            <a:extLst>
              <a:ext uri="{FF2B5EF4-FFF2-40B4-BE49-F238E27FC236}">
                <a16:creationId xmlns:a16="http://schemas.microsoft.com/office/drawing/2014/main" id="{6EC5CF4E-0381-3844-B07F-12D6ACDEF2BA}"/>
              </a:ext>
            </a:extLst>
          </p:cNvPr>
          <p:cNvGrpSpPr/>
          <p:nvPr/>
        </p:nvGrpSpPr>
        <p:grpSpPr>
          <a:xfrm>
            <a:off x="10583332" y="1214966"/>
            <a:ext cx="1633347" cy="266700"/>
            <a:chOff x="10583332" y="1214966"/>
            <a:chExt cx="1633347" cy="266700"/>
          </a:xfrm>
        </p:grpSpPr>
        <p:sp>
          <p:nvSpPr>
            <p:cNvPr id="13" name="Rectangle 12">
              <a:extLst>
                <a:ext uri="{FF2B5EF4-FFF2-40B4-BE49-F238E27FC236}">
                  <a16:creationId xmlns:a16="http://schemas.microsoft.com/office/drawing/2014/main" id="{A180C1D4-84A2-CF4A-9224-2A27323520D2}"/>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344082B-88FA-3943-ABB5-7489ADDBCB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6960" y="1286634"/>
              <a:ext cx="1426817" cy="127250"/>
            </a:xfrm>
            <a:prstGeom prst="rect">
              <a:avLst/>
            </a:prstGeom>
          </p:spPr>
        </p:pic>
      </p:grpSp>
      <p:pic>
        <p:nvPicPr>
          <p:cNvPr id="15" name="Picture 14">
            <a:extLst>
              <a:ext uri="{FF2B5EF4-FFF2-40B4-BE49-F238E27FC236}">
                <a16:creationId xmlns:a16="http://schemas.microsoft.com/office/drawing/2014/main" id="{ECF8EF29-364E-9547-8E54-D14B0638D255}"/>
              </a:ext>
            </a:extLst>
          </p:cNvPr>
          <p:cNvPicPr>
            <a:picLocks noChangeAspect="1"/>
          </p:cNvPicPr>
          <p:nvPr/>
        </p:nvPicPr>
        <p:blipFill>
          <a:blip r:embed="rId4"/>
          <a:stretch>
            <a:fillRect/>
          </a:stretch>
        </p:blipFill>
        <p:spPr>
          <a:xfrm>
            <a:off x="957240" y="1401230"/>
            <a:ext cx="7272360" cy="2673239"/>
          </a:xfrm>
          <a:prstGeom prst="rect">
            <a:avLst/>
          </a:prstGeom>
          <a:ln>
            <a:solidFill>
              <a:schemeClr val="tx1"/>
            </a:solidFill>
          </a:ln>
        </p:spPr>
      </p:pic>
      <p:pic>
        <p:nvPicPr>
          <p:cNvPr id="16" name="Picture 15">
            <a:extLst>
              <a:ext uri="{FF2B5EF4-FFF2-40B4-BE49-F238E27FC236}">
                <a16:creationId xmlns:a16="http://schemas.microsoft.com/office/drawing/2014/main" id="{23D0D180-B2A7-4C49-97F9-C92D62A7A259}"/>
              </a:ext>
            </a:extLst>
          </p:cNvPr>
          <p:cNvPicPr>
            <a:picLocks noChangeAspect="1"/>
          </p:cNvPicPr>
          <p:nvPr/>
        </p:nvPicPr>
        <p:blipFill>
          <a:blip r:embed="rId5"/>
          <a:stretch>
            <a:fillRect/>
          </a:stretch>
        </p:blipFill>
        <p:spPr>
          <a:xfrm>
            <a:off x="4190999" y="3733800"/>
            <a:ext cx="6132393" cy="2438400"/>
          </a:xfrm>
          <a:prstGeom prst="rect">
            <a:avLst/>
          </a:prstGeom>
          <a:ln>
            <a:solidFill>
              <a:schemeClr val="tx1"/>
            </a:solidFill>
          </a:ln>
        </p:spPr>
      </p:pic>
    </p:spTree>
    <p:extLst>
      <p:ext uri="{BB962C8B-B14F-4D97-AF65-F5344CB8AC3E}">
        <p14:creationId xmlns:p14="http://schemas.microsoft.com/office/powerpoint/2010/main" val="345269671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Dossier Import to Multiple Submissions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8E74F1A8-3DA9-2C4A-B447-602169C77B5B}"/>
              </a:ext>
            </a:extLst>
          </p:cNvPr>
          <p:cNvSpPr txBox="1"/>
          <p:nvPr/>
        </p:nvSpPr>
        <p:spPr>
          <a:xfrm>
            <a:off x="10668000" y="694287"/>
            <a:ext cx="16062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Admin Checkbox</a:t>
            </a:r>
          </a:p>
        </p:txBody>
      </p:sp>
      <p:pic>
        <p:nvPicPr>
          <p:cNvPr id="10" name="Picture 9">
            <a:extLst>
              <a:ext uri="{FF2B5EF4-FFF2-40B4-BE49-F238E27FC236}">
                <a16:creationId xmlns:a16="http://schemas.microsoft.com/office/drawing/2014/main" id="{6536A5F8-0872-0F47-BF6F-408A5192FD90}"/>
              </a:ext>
            </a:extLst>
          </p:cNvPr>
          <p:cNvPicPr>
            <a:picLocks noChangeAspect="1"/>
          </p:cNvPicPr>
          <p:nvPr/>
        </p:nvPicPr>
        <p:blipFill>
          <a:blip r:embed="rId2"/>
          <a:stretch>
            <a:fillRect/>
          </a:stretch>
        </p:blipFill>
        <p:spPr>
          <a:xfrm>
            <a:off x="11134702" y="70000"/>
            <a:ext cx="670618" cy="755970"/>
          </a:xfrm>
          <a:prstGeom prst="rect">
            <a:avLst/>
          </a:prstGeom>
        </p:spPr>
      </p:pic>
      <p:grpSp>
        <p:nvGrpSpPr>
          <p:cNvPr id="12" name="Group 11">
            <a:extLst>
              <a:ext uri="{FF2B5EF4-FFF2-40B4-BE49-F238E27FC236}">
                <a16:creationId xmlns:a16="http://schemas.microsoft.com/office/drawing/2014/main" id="{6EC5CF4E-0381-3844-B07F-12D6ACDEF2BA}"/>
              </a:ext>
            </a:extLst>
          </p:cNvPr>
          <p:cNvGrpSpPr/>
          <p:nvPr/>
        </p:nvGrpSpPr>
        <p:grpSpPr>
          <a:xfrm>
            <a:off x="10583332" y="1214966"/>
            <a:ext cx="1633347" cy="266700"/>
            <a:chOff x="10583332" y="1214966"/>
            <a:chExt cx="1633347" cy="266700"/>
          </a:xfrm>
        </p:grpSpPr>
        <p:sp>
          <p:nvSpPr>
            <p:cNvPr id="13" name="Rectangle 12">
              <a:extLst>
                <a:ext uri="{FF2B5EF4-FFF2-40B4-BE49-F238E27FC236}">
                  <a16:creationId xmlns:a16="http://schemas.microsoft.com/office/drawing/2014/main" id="{A180C1D4-84A2-CF4A-9224-2A27323520D2}"/>
                </a:ext>
              </a:extLst>
            </p:cNvPr>
            <p:cNvSpPr/>
            <p:nvPr/>
          </p:nvSpPr>
          <p:spPr>
            <a:xfrm>
              <a:off x="10583332" y="1214966"/>
              <a:ext cx="163334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344082B-88FA-3943-ABB5-7489ADDBCB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6960" y="1286634"/>
              <a:ext cx="1426817" cy="127250"/>
            </a:xfrm>
            <a:prstGeom prst="rect">
              <a:avLst/>
            </a:prstGeom>
          </p:spPr>
        </p:pic>
      </p:grpSp>
      <p:pic>
        <p:nvPicPr>
          <p:cNvPr id="17" name="Picture 16">
            <a:extLst>
              <a:ext uri="{FF2B5EF4-FFF2-40B4-BE49-F238E27FC236}">
                <a16:creationId xmlns:a16="http://schemas.microsoft.com/office/drawing/2014/main" id="{395D1AD4-B98E-D54C-AA33-BCB89E312B56}"/>
              </a:ext>
            </a:extLst>
          </p:cNvPr>
          <p:cNvPicPr>
            <a:picLocks noChangeAspect="1"/>
          </p:cNvPicPr>
          <p:nvPr/>
        </p:nvPicPr>
        <p:blipFill>
          <a:blip r:embed="rId4"/>
          <a:stretch>
            <a:fillRect/>
          </a:stretch>
        </p:blipFill>
        <p:spPr>
          <a:xfrm>
            <a:off x="990600" y="1286634"/>
            <a:ext cx="7233541" cy="1725072"/>
          </a:xfrm>
          <a:prstGeom prst="rect">
            <a:avLst/>
          </a:prstGeom>
          <a:ln>
            <a:solidFill>
              <a:schemeClr val="tx1"/>
            </a:solidFill>
          </a:ln>
        </p:spPr>
      </p:pic>
      <p:pic>
        <p:nvPicPr>
          <p:cNvPr id="18" name="Picture 17">
            <a:extLst>
              <a:ext uri="{FF2B5EF4-FFF2-40B4-BE49-F238E27FC236}">
                <a16:creationId xmlns:a16="http://schemas.microsoft.com/office/drawing/2014/main" id="{FE944051-B666-E443-83A6-EFA74235D717}"/>
              </a:ext>
            </a:extLst>
          </p:cNvPr>
          <p:cNvPicPr>
            <a:picLocks noChangeAspect="1"/>
          </p:cNvPicPr>
          <p:nvPr/>
        </p:nvPicPr>
        <p:blipFill>
          <a:blip r:embed="rId5"/>
          <a:stretch>
            <a:fillRect/>
          </a:stretch>
        </p:blipFill>
        <p:spPr>
          <a:xfrm>
            <a:off x="3581400" y="2819400"/>
            <a:ext cx="6629400" cy="3491390"/>
          </a:xfrm>
          <a:prstGeom prst="rect">
            <a:avLst/>
          </a:prstGeom>
          <a:ln>
            <a:solidFill>
              <a:schemeClr val="tx1"/>
            </a:solidFill>
          </a:ln>
        </p:spPr>
      </p:pic>
    </p:spTree>
    <p:extLst>
      <p:ext uri="{BB962C8B-B14F-4D97-AF65-F5344CB8AC3E}">
        <p14:creationId xmlns:p14="http://schemas.microsoft.com/office/powerpoint/2010/main" val="103871293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Update EDL Item Tracking Fields When Batch Update Is No/Blank</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GB" sz="1600" dirty="0"/>
              <a:t>Users can now see the accurate progress for new </a:t>
            </a:r>
            <a:r>
              <a:rPr lang="en-GB" sz="1600" i="1" dirty="0"/>
              <a:t>EDL Item/Content Plan Item</a:t>
            </a:r>
            <a:r>
              <a:rPr lang="en-GB" sz="1600" dirty="0"/>
              <a:t> records even when the </a:t>
            </a:r>
            <a:r>
              <a:rPr lang="en-GB" sz="1600" i="1" dirty="0"/>
              <a:t>Batch Update</a:t>
            </a:r>
            <a:r>
              <a:rPr lang="en-GB" sz="1600" dirty="0"/>
              <a:t> field is set to </a:t>
            </a:r>
            <a:r>
              <a:rPr lang="en-GB" sz="1600" b="1" dirty="0"/>
              <a:t>No</a:t>
            </a:r>
            <a:r>
              <a:rPr lang="en-GB" sz="1600" dirty="0"/>
              <a:t> or left blank, as long as the EDL matching job is active and has run at least once</a:t>
            </a:r>
            <a:endParaRPr lang="en-US" sz="1600" dirty="0"/>
          </a:p>
          <a:p>
            <a:pPr>
              <a:spcBef>
                <a:spcPts val="600"/>
              </a:spcBef>
              <a:spcAft>
                <a:spcPts val="1200"/>
              </a:spcAft>
            </a:pPr>
            <a:r>
              <a:rPr lang="en-US" sz="2000" dirty="0"/>
              <a:t>Business Justification</a:t>
            </a:r>
          </a:p>
          <a:p>
            <a:pPr marL="457200" lvl="1" indent="0">
              <a:spcAft>
                <a:spcPts val="1200"/>
              </a:spcAft>
              <a:buNone/>
            </a:pPr>
            <a:r>
              <a:rPr lang="en-GB" sz="1600" dirty="0"/>
              <a:t>Previously, Vault would only update the tracking fields via the continuous EDL Matching job when the Batch Update field was set to </a:t>
            </a:r>
            <a:r>
              <a:rPr lang="en-GB" sz="1600" b="1" dirty="0"/>
              <a:t>Yes</a:t>
            </a:r>
            <a:r>
              <a:rPr lang="en-GB" sz="1600" dirty="0"/>
              <a:t>, resulting in inconsistent progress indicators in a set of related </a:t>
            </a:r>
            <a:r>
              <a:rPr lang="en-GB" sz="1600" i="1" dirty="0"/>
              <a:t>EDL Items</a:t>
            </a:r>
            <a:r>
              <a:rPr lang="en-GB" sz="1600" dirty="0"/>
              <a:t>. Now, manual document matches on </a:t>
            </a:r>
            <a:r>
              <a:rPr lang="en-GB" sz="1600" i="1" dirty="0"/>
              <a:t>EDL Items</a:t>
            </a:r>
            <a:r>
              <a:rPr lang="en-GB" sz="1600" dirty="0"/>
              <a:t> with Batch Update set to No/blank will trigger the update to the tracking fields</a:t>
            </a:r>
            <a:endParaRPr lang="en-US" sz="1600" dirty="0"/>
          </a:p>
          <a:p>
            <a:pPr>
              <a:spcBef>
                <a:spcPts val="600"/>
              </a:spcBef>
              <a:spcAft>
                <a:spcPts val="1200"/>
              </a:spcAft>
            </a:pPr>
            <a:r>
              <a:rPr lang="en-US" sz="2000" dirty="0"/>
              <a:t>Considerations</a:t>
            </a:r>
          </a:p>
          <a:p>
            <a:pPr marL="457200" lvl="1" indent="0">
              <a:spcAft>
                <a:spcPts val="1200"/>
              </a:spcAft>
              <a:buClr>
                <a:schemeClr val="tx2"/>
              </a:buClr>
              <a:buNone/>
            </a:pPr>
            <a:r>
              <a:rPr lang="en-GB" sz="1600" dirty="0"/>
              <a:t>Vault will not update tracking fields on </a:t>
            </a:r>
            <a:r>
              <a:rPr lang="en-GB" sz="1600" u="sng" dirty="0"/>
              <a:t>existing records</a:t>
            </a:r>
            <a:r>
              <a:rPr lang="en-GB" sz="1600" dirty="0"/>
              <a:t> where Batch Update is set to </a:t>
            </a:r>
            <a:r>
              <a:rPr lang="en-GB" sz="1600" b="1" dirty="0"/>
              <a:t>No</a:t>
            </a:r>
            <a:r>
              <a:rPr lang="en-GB" sz="1600" dirty="0"/>
              <a:t> or left blank unless a user updates the </a:t>
            </a:r>
            <a:r>
              <a:rPr lang="en-GB" sz="1600" i="1" dirty="0"/>
              <a:t>EDL Item/Content Plan Item</a:t>
            </a:r>
            <a:r>
              <a:rPr lang="en-GB" sz="1600" dirty="0"/>
              <a:t> record or the matched document, triggering continuous matching</a:t>
            </a:r>
          </a:p>
          <a:p>
            <a:pPr marL="457200" lvl="1" indent="0">
              <a:buClr>
                <a:schemeClr val="tx2"/>
              </a:buClr>
              <a:buNone/>
            </a:pPr>
            <a:r>
              <a:rPr lang="en-GB" sz="1600" dirty="0"/>
              <a:t>To update all existing </a:t>
            </a:r>
            <a:r>
              <a:rPr lang="en-GB" sz="1600" i="1" dirty="0"/>
              <a:t>EDL Item/Content Plan Item</a:t>
            </a:r>
            <a:r>
              <a:rPr lang="en-GB" sz="1600" dirty="0"/>
              <a:t> records, contact Veeva Support</a:t>
            </a: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11452259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959E-41FC-1847-8DEA-5EA5E3DD3CEB}"/>
              </a:ext>
            </a:extLst>
          </p:cNvPr>
          <p:cNvSpPr>
            <a:spLocks noGrp="1"/>
          </p:cNvSpPr>
          <p:nvPr>
            <p:ph type="title"/>
          </p:nvPr>
        </p:nvSpPr>
        <p:spPr/>
        <p:txBody>
          <a:bodyPr/>
          <a:lstStyle/>
          <a:p>
            <a:r>
              <a:rPr lang="en-US" dirty="0"/>
              <a:t>Webinar Poll – Streamlined Processes</a:t>
            </a:r>
          </a:p>
        </p:txBody>
      </p:sp>
      <p:grpSp>
        <p:nvGrpSpPr>
          <p:cNvPr id="3" name="Group 252">
            <a:extLst>
              <a:ext uri="{FF2B5EF4-FFF2-40B4-BE49-F238E27FC236}">
                <a16:creationId xmlns:a16="http://schemas.microsoft.com/office/drawing/2014/main" id="{E713A146-7818-264B-BE73-8114474CDC7C}"/>
              </a:ext>
            </a:extLst>
          </p:cNvPr>
          <p:cNvGrpSpPr>
            <a:grpSpLocks noChangeAspect="1"/>
          </p:cNvGrpSpPr>
          <p:nvPr/>
        </p:nvGrpSpPr>
        <p:grpSpPr bwMode="auto">
          <a:xfrm>
            <a:off x="4876800" y="1668871"/>
            <a:ext cx="3119094" cy="3520257"/>
            <a:chOff x="2280" y="3557"/>
            <a:chExt cx="311" cy="351"/>
          </a:xfrm>
          <a:solidFill>
            <a:schemeClr val="tx1"/>
          </a:solidFill>
        </p:grpSpPr>
        <p:sp>
          <p:nvSpPr>
            <p:cNvPr id="4" name="Freeform 253">
              <a:extLst>
                <a:ext uri="{FF2B5EF4-FFF2-40B4-BE49-F238E27FC236}">
                  <a16:creationId xmlns:a16="http://schemas.microsoft.com/office/drawing/2014/main" id="{E2FD3F5C-7A15-1548-88E5-7773CBD97A1C}"/>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54">
              <a:extLst>
                <a:ext uri="{FF2B5EF4-FFF2-40B4-BE49-F238E27FC236}">
                  <a16:creationId xmlns:a16="http://schemas.microsoft.com/office/drawing/2014/main" id="{9816E82E-E7D0-5540-B236-7222A358FF69}"/>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5">
              <a:extLst>
                <a:ext uri="{FF2B5EF4-FFF2-40B4-BE49-F238E27FC236}">
                  <a16:creationId xmlns:a16="http://schemas.microsoft.com/office/drawing/2014/main" id="{F4EBA45D-370E-E04A-A5B7-A613CCF25B14}"/>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56">
              <a:extLst>
                <a:ext uri="{FF2B5EF4-FFF2-40B4-BE49-F238E27FC236}">
                  <a16:creationId xmlns:a16="http://schemas.microsoft.com/office/drawing/2014/main" id="{BF0CE2E3-FCD8-2D4B-95E1-FE0B09DDD4A8}"/>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923881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Working with Documents</a:t>
            </a:r>
          </a:p>
        </p:txBody>
      </p:sp>
    </p:spTree>
    <p:extLst>
      <p:ext uri="{BB962C8B-B14F-4D97-AF65-F5344CB8AC3E}">
        <p14:creationId xmlns:p14="http://schemas.microsoft.com/office/powerpoint/2010/main" val="299153547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Allow Multi-select on Standard Document Fields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Certain standard document fields can be configured to allow multi-select.  These fields are:</a:t>
            </a:r>
          </a:p>
          <a:p>
            <a:pPr marL="914400" lvl="2" indent="0" fontAlgn="base">
              <a:buNone/>
            </a:pPr>
            <a:r>
              <a:rPr lang="en-US" dirty="0" err="1"/>
              <a:t>drug_substance__v</a:t>
            </a:r>
            <a:endParaRPr lang="en-GB" dirty="0"/>
          </a:p>
          <a:p>
            <a:pPr marL="914400" lvl="2" indent="0" fontAlgn="base">
              <a:buNone/>
            </a:pPr>
            <a:r>
              <a:rPr lang="en-US" dirty="0" err="1"/>
              <a:t>clinical_study__v</a:t>
            </a:r>
            <a:endParaRPr lang="en-GB" dirty="0"/>
          </a:p>
          <a:p>
            <a:pPr marL="914400" lvl="2" indent="0" fontAlgn="base">
              <a:buNone/>
            </a:pPr>
            <a:r>
              <a:rPr lang="en-US" dirty="0" err="1"/>
              <a:t>excipient__v</a:t>
            </a:r>
            <a:endParaRPr lang="en-GB" dirty="0"/>
          </a:p>
          <a:p>
            <a:pPr marL="914400" lvl="2" indent="0" fontAlgn="base">
              <a:buNone/>
            </a:pPr>
            <a:r>
              <a:rPr lang="en-US" dirty="0" err="1"/>
              <a:t>manufacturer__v</a:t>
            </a:r>
            <a:endParaRPr lang="en-GB" dirty="0"/>
          </a:p>
          <a:p>
            <a:pPr marL="914400" lvl="2" indent="0" fontAlgn="base">
              <a:buNone/>
            </a:pPr>
            <a:r>
              <a:rPr lang="en-US" dirty="0" err="1"/>
              <a:t>nonclinical_study__v</a:t>
            </a:r>
            <a:endParaRPr lang="en-GB" dirty="0"/>
          </a:p>
          <a:p>
            <a:pPr marL="914400" lvl="2" indent="0" fontAlgn="base">
              <a:buNone/>
            </a:pPr>
            <a:r>
              <a:rPr lang="en-US" dirty="0" err="1"/>
              <a:t>drug_product__v</a:t>
            </a:r>
            <a:endParaRPr lang="en-GB" dirty="0"/>
          </a:p>
          <a:p>
            <a:pPr marL="914400" lvl="2" indent="0" fontAlgn="base">
              <a:buNone/>
            </a:pPr>
            <a:r>
              <a:rPr lang="en-US" dirty="0" err="1"/>
              <a:t>product_detail__v</a:t>
            </a:r>
            <a:endParaRPr lang="en-GB" dirty="0"/>
          </a:p>
          <a:p>
            <a:pPr marL="914400" lvl="2" indent="0" fontAlgn="base">
              <a:buNone/>
            </a:pPr>
            <a:r>
              <a:rPr lang="en-US" dirty="0" err="1"/>
              <a:t>country__v</a:t>
            </a:r>
            <a:endParaRPr lang="en-GB" dirty="0"/>
          </a:p>
          <a:p>
            <a:pPr marL="914400" lvl="2" indent="0" fontAlgn="base">
              <a:spcAft>
                <a:spcPts val="1200"/>
              </a:spcAft>
              <a:buNone/>
            </a:pPr>
            <a:r>
              <a:rPr lang="en-US" dirty="0" err="1"/>
              <a:t>therapeutic_indication__v</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This update provides additional flexibility to support different customer use cases</a:t>
            </a:r>
          </a:p>
          <a:p>
            <a:pPr>
              <a:spcBef>
                <a:spcPts val="600"/>
              </a:spcBef>
              <a:spcAft>
                <a:spcPts val="1200"/>
              </a:spcAft>
            </a:pPr>
            <a:r>
              <a:rPr lang="en-US" sz="2000" dirty="0"/>
              <a:t>Considerations</a:t>
            </a:r>
          </a:p>
          <a:p>
            <a:pPr marL="457200" lvl="1" indent="0">
              <a:spcAft>
                <a:spcPts val="1200"/>
              </a:spcAft>
              <a:buNone/>
            </a:pPr>
            <a:r>
              <a:rPr lang="en-US" sz="1600" dirty="0"/>
              <a:t>Customers who have configured custom multi-select fields can continue to use those; however, future functionality may be created based on these standard multi-select fields</a:t>
            </a:r>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pic>
        <p:nvPicPr>
          <p:cNvPr id="9" name="Picture 8">
            <a:extLst>
              <a:ext uri="{FF2B5EF4-FFF2-40B4-BE49-F238E27FC236}">
                <a16:creationId xmlns:a16="http://schemas.microsoft.com/office/drawing/2014/main" id="{D85AB6F4-B6C9-BA48-A9FD-DEB533538E77}"/>
              </a:ext>
            </a:extLst>
          </p:cNvPr>
          <p:cNvPicPr>
            <a:picLocks noChangeAspect="1"/>
          </p:cNvPicPr>
          <p:nvPr/>
        </p:nvPicPr>
        <p:blipFill>
          <a:blip r:embed="rId3"/>
          <a:stretch>
            <a:fillRect/>
          </a:stretch>
        </p:blipFill>
        <p:spPr>
          <a:xfrm>
            <a:off x="10654175" y="1335307"/>
            <a:ext cx="1549400" cy="266700"/>
          </a:xfrm>
          <a:prstGeom prst="rect">
            <a:avLst/>
          </a:prstGeom>
        </p:spPr>
      </p:pic>
    </p:spTree>
    <p:extLst>
      <p:ext uri="{BB962C8B-B14F-4D97-AF65-F5344CB8AC3E}">
        <p14:creationId xmlns:p14="http://schemas.microsoft.com/office/powerpoint/2010/main" val="390257685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Disable Enhanced Checkout for All Vaults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a:t>
            </a:r>
            <a:r>
              <a:rPr lang="en-US" sz="1600" i="1" dirty="0"/>
              <a:t>Enhanced Checkout</a:t>
            </a:r>
            <a:r>
              <a:rPr lang="en-US" sz="1600" dirty="0"/>
              <a:t> Java Applet has been completely disabled</a:t>
            </a:r>
          </a:p>
          <a:p>
            <a:pPr>
              <a:spcBef>
                <a:spcPts val="600"/>
              </a:spcBef>
              <a:spcAft>
                <a:spcPts val="1200"/>
              </a:spcAft>
            </a:pPr>
            <a:r>
              <a:rPr lang="en-US" sz="2000" dirty="0"/>
              <a:t>Business Justification</a:t>
            </a:r>
          </a:p>
          <a:p>
            <a:pPr marL="457200" lvl="1" indent="0">
              <a:spcAft>
                <a:spcPts val="1200"/>
              </a:spcAft>
              <a:buNone/>
            </a:pPr>
            <a:r>
              <a:rPr lang="en-US" sz="1600" dirty="0"/>
              <a:t>Modern browsers do not support Java applets, and keeping the correct Java version installed on client machines has been problematic</a:t>
            </a:r>
          </a:p>
          <a:p>
            <a:pPr>
              <a:spcBef>
                <a:spcPts val="600"/>
              </a:spcBef>
              <a:spcAft>
                <a:spcPts val="1200"/>
              </a:spcAft>
            </a:pPr>
            <a:r>
              <a:rPr lang="en-US" sz="2000" dirty="0"/>
              <a:t>Considerations</a:t>
            </a:r>
          </a:p>
          <a:p>
            <a:pPr marL="457200" lvl="1" indent="0">
              <a:spcAft>
                <a:spcPts val="1200"/>
              </a:spcAft>
              <a:buNone/>
            </a:pPr>
            <a:r>
              <a:rPr lang="en-US" sz="1600" dirty="0"/>
              <a:t>Replay: </a:t>
            </a:r>
            <a:r>
              <a:rPr lang="en-US" sz="1600" dirty="0">
                <a:hlinkClick r:id="rId2"/>
              </a:rPr>
              <a:t>Retirement of Enhanced Checkout &amp; Adoption of Vault File Manager</a:t>
            </a:r>
            <a:endParaRPr lang="en-US" sz="1600" dirty="0"/>
          </a:p>
          <a:p>
            <a:pPr marL="457200" lvl="1" indent="0">
              <a:spcAft>
                <a:spcPts val="1200"/>
              </a:spcAft>
              <a:buNone/>
            </a:pPr>
            <a:r>
              <a:rPr lang="en-US" sz="1600" dirty="0"/>
              <a:t>Available Alternatives</a:t>
            </a:r>
          </a:p>
          <a:p>
            <a:pPr marL="695325" lvl="2" indent="0">
              <a:spcAft>
                <a:spcPts val="1200"/>
              </a:spcAft>
              <a:buNone/>
            </a:pPr>
            <a:r>
              <a:rPr lang="en-US" i="1" dirty="0"/>
              <a:t>Vault File Manager</a:t>
            </a:r>
            <a:br>
              <a:rPr lang="en-US" dirty="0"/>
            </a:br>
            <a:r>
              <a:rPr lang="en-US" dirty="0"/>
              <a:t>Provides an efficient way to check out, edit, and check in Vault documents (Windows only)</a:t>
            </a:r>
          </a:p>
          <a:p>
            <a:pPr marL="695325" lvl="2" indent="0">
              <a:spcAft>
                <a:spcPts val="1200"/>
              </a:spcAft>
              <a:buNone/>
            </a:pPr>
            <a:r>
              <a:rPr lang="en-US" i="1" dirty="0"/>
              <a:t>Checkout to Office Online</a:t>
            </a:r>
            <a:r>
              <a:rPr lang="en-US" dirty="0"/>
              <a:t> or </a:t>
            </a:r>
            <a:r>
              <a:rPr lang="en-US" b="1" dirty="0"/>
              <a:t>new</a:t>
            </a:r>
            <a:r>
              <a:rPr lang="en-US" dirty="0"/>
              <a:t> </a:t>
            </a:r>
            <a:r>
              <a:rPr lang="en-US" i="1" dirty="0"/>
              <a:t>Collaborative Authoring</a:t>
            </a:r>
            <a:br>
              <a:rPr lang="en-US" i="1" dirty="0"/>
            </a:br>
            <a:r>
              <a:rPr lang="en-US" dirty="0"/>
              <a:t>Available to Office 365 subscribers (Mac and Windows)</a:t>
            </a:r>
          </a:p>
          <a:p>
            <a:pPr marL="695325" lvl="2" indent="0">
              <a:spcAft>
                <a:spcPts val="1200"/>
              </a:spcAft>
              <a:buNone/>
            </a:pPr>
            <a:r>
              <a:rPr lang="en-US" i="1" dirty="0"/>
              <a:t>Basic Checkout</a:t>
            </a:r>
            <a:br>
              <a:rPr lang="en-US" i="1" dirty="0"/>
            </a:br>
            <a:r>
              <a:rPr lang="en-US" dirty="0"/>
              <a:t>Vault relies on your browser to handle the download and upload (Mac and Windows)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17670741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Logistics</a:t>
            </a:r>
          </a:p>
        </p:txBody>
      </p:sp>
      <p:sp>
        <p:nvSpPr>
          <p:cNvPr id="5" name="Subtitle 4">
            <a:extLst>
              <a:ext uri="{FF2B5EF4-FFF2-40B4-BE49-F238E27FC236}">
                <a16:creationId xmlns:a16="http://schemas.microsoft.com/office/drawing/2014/main" id="{6BEC5F7D-9D51-1D4E-9FD7-99B84CCEAB5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86876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Improved File Transfer for Vault File Manager</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We have enhanced the file transfer process for Vault File Manager:</a:t>
            </a:r>
          </a:p>
          <a:p>
            <a:pPr marL="914400" lvl="2" indent="0">
              <a:spcBef>
                <a:spcPts val="300"/>
              </a:spcBef>
              <a:spcAft>
                <a:spcPts val="600"/>
              </a:spcAft>
              <a:buNone/>
            </a:pPr>
            <a:r>
              <a:rPr lang="en-US" dirty="0"/>
              <a:t>Download and upload up to 8 files at the same time instead of one at a time</a:t>
            </a:r>
          </a:p>
          <a:p>
            <a:pPr marL="914400" lvl="2" indent="0">
              <a:spcBef>
                <a:spcPts val="300"/>
              </a:spcBef>
              <a:spcAft>
                <a:spcPts val="600"/>
              </a:spcAft>
              <a:buNone/>
            </a:pPr>
            <a:r>
              <a:rPr lang="en-US" dirty="0"/>
              <a:t>Displays progress bar and % complete for each file being checked in/out</a:t>
            </a:r>
          </a:p>
          <a:p>
            <a:pPr marL="914400" lvl="2" indent="0">
              <a:spcBef>
                <a:spcPts val="300"/>
              </a:spcBef>
              <a:spcAft>
                <a:spcPts val="600"/>
              </a:spcAft>
              <a:buNone/>
            </a:pPr>
            <a:r>
              <a:rPr lang="en-US" dirty="0"/>
              <a:t>Ability to skip or cancel downloads/uploads</a:t>
            </a:r>
          </a:p>
          <a:p>
            <a:pPr marL="914400" lvl="2" indent="0">
              <a:spcBef>
                <a:spcPts val="300"/>
              </a:spcBef>
              <a:spcAft>
                <a:spcPts val="600"/>
              </a:spcAft>
              <a:buNone/>
            </a:pPr>
            <a:r>
              <a:rPr lang="en-US" dirty="0"/>
              <a:t>Addition of </a:t>
            </a:r>
            <a:r>
              <a:rPr lang="en-US" i="1" dirty="0"/>
              <a:t>Ext</a:t>
            </a:r>
            <a:r>
              <a:rPr lang="en-US" dirty="0"/>
              <a:t> and </a:t>
            </a:r>
            <a:r>
              <a:rPr lang="en-US" i="1" dirty="0"/>
              <a:t>Size</a:t>
            </a:r>
            <a:r>
              <a:rPr lang="en-US" dirty="0"/>
              <a:t> columns</a:t>
            </a:r>
          </a:p>
          <a:p>
            <a:pPr>
              <a:spcBef>
                <a:spcPts val="600"/>
              </a:spcBef>
              <a:spcAft>
                <a:spcPts val="1200"/>
              </a:spcAft>
            </a:pPr>
            <a:r>
              <a:rPr lang="en-US" sz="2000" dirty="0"/>
              <a:t>Business Justification</a:t>
            </a:r>
          </a:p>
          <a:p>
            <a:pPr marL="457200" lvl="1" indent="0">
              <a:spcAft>
                <a:spcPts val="1200"/>
              </a:spcAft>
              <a:buNone/>
            </a:pPr>
            <a:r>
              <a:rPr lang="en-US" sz="1600" dirty="0"/>
              <a:t>Improves file transfer functionality for files larger than 100mb, up to the Vault limit of 4GB per file</a:t>
            </a:r>
          </a:p>
          <a:p>
            <a:pPr marL="0" indent="0">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14DEC51C-EF23-4896-946E-64FA9F00F61C}"/>
              </a:ext>
            </a:extLst>
          </p:cNvPr>
          <p:cNvPicPr>
            <a:picLocks noChangeAspect="1"/>
          </p:cNvPicPr>
          <p:nvPr/>
        </p:nvPicPr>
        <p:blipFill>
          <a:blip r:embed="rId3"/>
          <a:stretch>
            <a:fillRect/>
          </a:stretch>
        </p:blipFill>
        <p:spPr>
          <a:xfrm>
            <a:off x="2819400" y="3965138"/>
            <a:ext cx="5562600" cy="2740247"/>
          </a:xfrm>
          <a:prstGeom prst="rect">
            <a:avLst/>
          </a:prstGeom>
        </p:spPr>
      </p:pic>
    </p:spTree>
    <p:extLst>
      <p:ext uri="{BB962C8B-B14F-4D97-AF65-F5344CB8AC3E}">
        <p14:creationId xmlns:p14="http://schemas.microsoft.com/office/powerpoint/2010/main" val="184487763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it-IT" dirty="0"/>
              <a:t>Relabel Doc Info Page Edit Button</a:t>
            </a:r>
            <a:endParaRPr lang="en-US" dirty="0"/>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“Edit” button on the Doc Info page is now labeled "Edit Fields"</a:t>
            </a:r>
          </a:p>
          <a:p>
            <a:pPr>
              <a:spcBef>
                <a:spcPts val="600"/>
              </a:spcBef>
              <a:spcAft>
                <a:spcPts val="1200"/>
              </a:spcAft>
            </a:pPr>
            <a:r>
              <a:rPr lang="en-US" sz="2000" dirty="0"/>
              <a:t>Business Justification</a:t>
            </a:r>
          </a:p>
          <a:p>
            <a:pPr marL="457200" lvl="1" indent="0">
              <a:spcAft>
                <a:spcPts val="1200"/>
              </a:spcAft>
              <a:buNone/>
            </a:pPr>
            <a:r>
              <a:rPr lang="en-US" sz="1600" dirty="0"/>
              <a:t>This supports the addition of a new Edit button for the ‘Collaborative Authoring with Microsoft Office’ feature</a:t>
            </a:r>
          </a:p>
          <a:p>
            <a:pPr>
              <a:spcBef>
                <a:spcPts val="600"/>
              </a:spcBef>
              <a:spcAft>
                <a:spcPts val="1200"/>
              </a:spcAft>
            </a:pPr>
            <a:r>
              <a:rPr lang="en-US" sz="2000" dirty="0"/>
              <a:t>Considerations</a:t>
            </a:r>
          </a:p>
          <a:p>
            <a:pPr marL="457200" lvl="1" indent="0">
              <a:spcAft>
                <a:spcPts val="1200"/>
              </a:spcAft>
              <a:buNone/>
            </a:pPr>
            <a:r>
              <a:rPr lang="en-US" sz="1600" dirty="0"/>
              <a:t>May need to update screenshots within training materials to reflect new button label</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C2953F06-B03C-4EC3-860D-3B93E696F3B2}"/>
              </a:ext>
            </a:extLst>
          </p:cNvPr>
          <p:cNvPicPr>
            <a:picLocks noChangeAspect="1"/>
          </p:cNvPicPr>
          <p:nvPr/>
        </p:nvPicPr>
        <p:blipFill rotWithShape="1">
          <a:blip r:embed="rId3"/>
          <a:srcRect t="3441" b="38446"/>
          <a:stretch/>
        </p:blipFill>
        <p:spPr>
          <a:xfrm>
            <a:off x="5784309" y="4691822"/>
            <a:ext cx="4586557" cy="1212422"/>
          </a:xfrm>
          <a:prstGeom prst="rect">
            <a:avLst/>
          </a:prstGeom>
        </p:spPr>
      </p:pic>
      <p:sp>
        <p:nvSpPr>
          <p:cNvPr id="5" name="TextBox 4">
            <a:extLst>
              <a:ext uri="{FF2B5EF4-FFF2-40B4-BE49-F238E27FC236}">
                <a16:creationId xmlns:a16="http://schemas.microsoft.com/office/drawing/2014/main" id="{FA662253-AC60-4719-88B2-B6A2A94F45B5}"/>
              </a:ext>
            </a:extLst>
          </p:cNvPr>
          <p:cNvSpPr txBox="1"/>
          <p:nvPr/>
        </p:nvSpPr>
        <p:spPr>
          <a:xfrm>
            <a:off x="9334500" y="5105400"/>
            <a:ext cx="949866" cy="381000"/>
          </a:xfrm>
          <a:prstGeom prst="rect">
            <a:avLst/>
          </a:prstGeom>
          <a:noFill/>
          <a:ln w="19050">
            <a:solidFill>
              <a:srgbClr val="FF0000"/>
            </a:solidFill>
          </a:ln>
        </p:spPr>
        <p:txBody>
          <a:bodyPr wrap="squar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endParaRPr lang="en-US" dirty="0"/>
          </a:p>
        </p:txBody>
      </p:sp>
      <p:pic>
        <p:nvPicPr>
          <p:cNvPr id="14" name="Picture 13">
            <a:extLst>
              <a:ext uri="{FF2B5EF4-FFF2-40B4-BE49-F238E27FC236}">
                <a16:creationId xmlns:a16="http://schemas.microsoft.com/office/drawing/2014/main" id="{DE3E10B0-A420-4D95-9B61-04D96A05C010}"/>
              </a:ext>
            </a:extLst>
          </p:cNvPr>
          <p:cNvPicPr>
            <a:picLocks noChangeAspect="1"/>
          </p:cNvPicPr>
          <p:nvPr/>
        </p:nvPicPr>
        <p:blipFill rotWithShape="1">
          <a:blip r:embed="rId4"/>
          <a:srcRect t="5044"/>
          <a:stretch/>
        </p:blipFill>
        <p:spPr>
          <a:xfrm>
            <a:off x="970912" y="4705350"/>
            <a:ext cx="4669109" cy="1151267"/>
          </a:xfrm>
          <a:prstGeom prst="rect">
            <a:avLst/>
          </a:prstGeom>
        </p:spPr>
      </p:pic>
      <p:sp>
        <p:nvSpPr>
          <p:cNvPr id="17" name="TextBox 16">
            <a:extLst>
              <a:ext uri="{FF2B5EF4-FFF2-40B4-BE49-F238E27FC236}">
                <a16:creationId xmlns:a16="http://schemas.microsoft.com/office/drawing/2014/main" id="{2AE07003-E10D-443F-AC4B-7B9404898FFE}"/>
              </a:ext>
            </a:extLst>
          </p:cNvPr>
          <p:cNvSpPr txBox="1"/>
          <p:nvPr/>
        </p:nvSpPr>
        <p:spPr>
          <a:xfrm>
            <a:off x="4943474" y="5124450"/>
            <a:ext cx="616491" cy="381000"/>
          </a:xfrm>
          <a:prstGeom prst="rect">
            <a:avLst/>
          </a:prstGeom>
          <a:noFill/>
          <a:ln w="19050">
            <a:solidFill>
              <a:srgbClr val="FF0000"/>
            </a:solidFill>
          </a:ln>
        </p:spPr>
        <p:txBody>
          <a:bodyPr wrap="squar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endParaRPr lang="en-US" dirty="0"/>
          </a:p>
        </p:txBody>
      </p:sp>
      <p:sp>
        <p:nvSpPr>
          <p:cNvPr id="20" name="TextBox 19">
            <a:extLst>
              <a:ext uri="{FF2B5EF4-FFF2-40B4-BE49-F238E27FC236}">
                <a16:creationId xmlns:a16="http://schemas.microsoft.com/office/drawing/2014/main" id="{62D1C2EA-DE79-43A2-90BD-4459DE74E36A}"/>
              </a:ext>
            </a:extLst>
          </p:cNvPr>
          <p:cNvSpPr txBox="1"/>
          <p:nvPr/>
        </p:nvSpPr>
        <p:spPr>
          <a:xfrm>
            <a:off x="2733966" y="4084967"/>
            <a:ext cx="1143000" cy="319446"/>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dirty="0">
                <a:solidFill>
                  <a:schemeClr val="tx2"/>
                </a:solidFill>
                <a:latin typeface="+mj-lt"/>
                <a:ea typeface="+mj-ea"/>
                <a:cs typeface="+mj-cs"/>
              </a:rPr>
              <a:t>BEFORE</a:t>
            </a:r>
            <a:endParaRPr lang="en-US" sz="4000" dirty="0">
              <a:solidFill>
                <a:schemeClr val="tx2"/>
              </a:solidFill>
              <a:latin typeface="+mj-lt"/>
              <a:ea typeface="+mj-ea"/>
              <a:cs typeface="+mj-cs"/>
            </a:endParaRPr>
          </a:p>
        </p:txBody>
      </p:sp>
      <p:sp>
        <p:nvSpPr>
          <p:cNvPr id="21" name="TextBox 20">
            <a:extLst>
              <a:ext uri="{FF2B5EF4-FFF2-40B4-BE49-F238E27FC236}">
                <a16:creationId xmlns:a16="http://schemas.microsoft.com/office/drawing/2014/main" id="{609495A0-2B42-405E-A7DC-0F08A4EFE8BF}"/>
              </a:ext>
            </a:extLst>
          </p:cNvPr>
          <p:cNvSpPr txBox="1"/>
          <p:nvPr/>
        </p:nvSpPr>
        <p:spPr>
          <a:xfrm>
            <a:off x="7673112" y="4081772"/>
            <a:ext cx="808949" cy="319446"/>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dirty="0">
                <a:solidFill>
                  <a:schemeClr val="tx2"/>
                </a:solidFill>
                <a:latin typeface="+mj-lt"/>
                <a:ea typeface="+mj-ea"/>
                <a:cs typeface="+mj-cs"/>
              </a:rPr>
              <a:t>AFTER</a:t>
            </a:r>
          </a:p>
        </p:txBody>
      </p:sp>
    </p:spTree>
    <p:extLst>
      <p:ext uri="{BB962C8B-B14F-4D97-AF65-F5344CB8AC3E}">
        <p14:creationId xmlns:p14="http://schemas.microsoft.com/office/powerpoint/2010/main" val="391372824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Collaborative Authoring with Microsoft Office</a:t>
            </a:r>
          </a:p>
        </p:txBody>
      </p:sp>
      <p:sp>
        <p:nvSpPr>
          <p:cNvPr id="3" name="Content Placeholder 2"/>
          <p:cNvSpPr>
            <a:spLocks noGrp="1"/>
          </p:cNvSpPr>
          <p:nvPr>
            <p:ph idx="1"/>
          </p:nvPr>
        </p:nvSpPr>
        <p:spPr>
          <a:xfrm>
            <a:off x="826624" y="1066800"/>
            <a:ext cx="93841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We are adding a new way to work on Microsoft Word documents by enabling the collaborative authoring functionality. With this feature, customers who leverage an Azure / Office 365 tenant can work simultaneously on the same document</a:t>
            </a:r>
          </a:p>
          <a:p>
            <a:pPr>
              <a:spcBef>
                <a:spcPts val="600"/>
              </a:spcBef>
              <a:spcAft>
                <a:spcPts val="1200"/>
              </a:spcAft>
            </a:pPr>
            <a:r>
              <a:rPr lang="en-US" sz="2000" dirty="0"/>
              <a:t>Business Justification</a:t>
            </a:r>
          </a:p>
          <a:p>
            <a:pPr marL="457200" lvl="1" indent="0">
              <a:spcAft>
                <a:spcPts val="1200"/>
              </a:spcAft>
              <a:buNone/>
            </a:pPr>
            <a:r>
              <a:rPr lang="en-US" sz="1600" dirty="0"/>
              <a:t>Document editors can easily check out and check in MS Word documents to Office 365 using their desktop client, allowing multiple users to edit a document at the same time</a:t>
            </a:r>
          </a:p>
          <a:p>
            <a:pPr>
              <a:spcBef>
                <a:spcPts val="600"/>
              </a:spcBef>
              <a:spcAft>
                <a:spcPts val="1200"/>
              </a:spcAft>
            </a:pPr>
            <a:r>
              <a:rPr lang="en-US" sz="2000" dirty="0"/>
              <a:t>Considerations</a:t>
            </a:r>
          </a:p>
          <a:p>
            <a:pPr marL="457200" lvl="1" indent="0">
              <a:spcAft>
                <a:spcPts val="1200"/>
              </a:spcAft>
              <a:buNone/>
            </a:pPr>
            <a:r>
              <a:rPr lang="en-US" sz="1600" dirty="0"/>
              <a:t>Only Microsoft Word documents (</a:t>
            </a:r>
            <a:r>
              <a:rPr lang="en-US" sz="1600" b="1" dirty="0"/>
              <a:t>*.docx</a:t>
            </a:r>
            <a:r>
              <a:rPr lang="en-US" sz="1600" dirty="0"/>
              <a:t>) are</a:t>
            </a:r>
            <a:br>
              <a:rPr lang="en-US" sz="1600" dirty="0"/>
            </a:br>
            <a:r>
              <a:rPr lang="en-US" sz="1600" dirty="0"/>
              <a:t>supported as of the 19R3 release</a:t>
            </a:r>
          </a:p>
          <a:p>
            <a:pPr marL="457200" lvl="1" indent="0">
              <a:spcAft>
                <a:spcPts val="1200"/>
              </a:spcAft>
              <a:buNone/>
            </a:pPr>
            <a:r>
              <a:rPr lang="en-US" sz="1600" dirty="0"/>
              <a:t>Azure / Office 365 tenant setup is required before</a:t>
            </a:r>
            <a:br>
              <a:rPr lang="en-US" sz="1600" dirty="0"/>
            </a:br>
            <a:r>
              <a:rPr lang="en-US" sz="1600" dirty="0"/>
              <a:t>configuring in Vault</a:t>
            </a:r>
          </a:p>
          <a:p>
            <a:pPr marL="457200" lvl="1" indent="0">
              <a:spcAft>
                <a:spcPts val="1200"/>
              </a:spcAft>
              <a:buNone/>
            </a:pPr>
            <a:r>
              <a:rPr lang="en-US" sz="1600" u="sng" dirty="0"/>
              <a:t>All</a:t>
            </a:r>
            <a:r>
              <a:rPr lang="en-US" sz="1600" dirty="0"/>
              <a:t> users with </a:t>
            </a:r>
            <a:r>
              <a:rPr lang="en-US" sz="1600" i="1" dirty="0"/>
              <a:t>Edit</a:t>
            </a:r>
            <a:r>
              <a:rPr lang="en-US" sz="1600" dirty="0"/>
              <a:t> permission can collaborate on the document</a:t>
            </a:r>
            <a:br>
              <a:rPr lang="en-US" sz="1600" dirty="0"/>
            </a:br>
            <a:r>
              <a:rPr lang="en-US" sz="1600" dirty="0"/>
              <a:t>so it’s critical to have communication between authors</a:t>
            </a:r>
          </a:p>
          <a:p>
            <a:pPr marL="457200" lvl="1" indent="0">
              <a:spcAft>
                <a:spcPts val="1200"/>
              </a:spcAft>
              <a:buNone/>
            </a:pPr>
            <a:r>
              <a:rPr lang="en-US" sz="1600" dirty="0"/>
              <a:t>It is no longer possible to create a draft of a checked-out</a:t>
            </a:r>
            <a:br>
              <a:rPr lang="en-US" sz="1600" dirty="0"/>
            </a:br>
            <a:r>
              <a:rPr lang="en-US" sz="1600" dirty="0"/>
              <a:t>document. When viewing a checked-out document, the</a:t>
            </a:r>
            <a:br>
              <a:rPr lang="en-US" sz="1600" dirty="0"/>
            </a:br>
            <a:r>
              <a:rPr lang="en-US" sz="1600" i="1" dirty="0"/>
              <a:t>Create Draft</a:t>
            </a:r>
            <a:r>
              <a:rPr lang="en-US" sz="1600" dirty="0"/>
              <a:t> option will not appear in the Actions menu</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6D7AAED0-957C-024B-9FDB-D8369750792F}"/>
              </a:ext>
            </a:extLst>
          </p:cNvPr>
          <p:cNvPicPr>
            <a:picLocks noChangeAspect="1"/>
          </p:cNvPicPr>
          <p:nvPr/>
        </p:nvPicPr>
        <p:blipFill>
          <a:blip r:embed="rId4"/>
          <a:stretch>
            <a:fillRect/>
          </a:stretch>
        </p:blipFill>
        <p:spPr>
          <a:xfrm>
            <a:off x="6096000" y="3575105"/>
            <a:ext cx="4279951" cy="512703"/>
          </a:xfrm>
          <a:prstGeom prst="rect">
            <a:avLst/>
          </a:prstGeom>
          <a:ln>
            <a:solidFill>
              <a:schemeClr val="tx1"/>
            </a:solidFill>
          </a:ln>
        </p:spPr>
      </p:pic>
      <p:pic>
        <p:nvPicPr>
          <p:cNvPr id="5" name="Picture 4">
            <a:extLst>
              <a:ext uri="{FF2B5EF4-FFF2-40B4-BE49-F238E27FC236}">
                <a16:creationId xmlns:a16="http://schemas.microsoft.com/office/drawing/2014/main" id="{7A2DFFF5-2DB6-D348-8F07-F7349E712FCF}"/>
              </a:ext>
            </a:extLst>
          </p:cNvPr>
          <p:cNvPicPr>
            <a:picLocks noChangeAspect="1"/>
          </p:cNvPicPr>
          <p:nvPr/>
        </p:nvPicPr>
        <p:blipFill>
          <a:blip r:embed="rId5"/>
          <a:stretch>
            <a:fillRect/>
          </a:stretch>
        </p:blipFill>
        <p:spPr>
          <a:xfrm>
            <a:off x="7086600" y="4191000"/>
            <a:ext cx="2593900" cy="1856185"/>
          </a:xfrm>
          <a:prstGeom prst="rect">
            <a:avLst/>
          </a:prstGeom>
          <a:ln>
            <a:solidFill>
              <a:schemeClr val="tx1"/>
            </a:solidFill>
          </a:ln>
        </p:spPr>
      </p:pic>
    </p:spTree>
    <p:extLst>
      <p:ext uri="{BB962C8B-B14F-4D97-AF65-F5344CB8AC3E}">
        <p14:creationId xmlns:p14="http://schemas.microsoft.com/office/powerpoint/2010/main" val="327784349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Shape 252"/>
          <p:cNvSpPr txBox="1">
            <a:spLocks noGrp="1"/>
          </p:cNvSpPr>
          <p:nvPr>
            <p:ph idx="1"/>
          </p:nvPr>
        </p:nvSpPr>
        <p:spPr>
          <a:xfrm>
            <a:off x="878812" y="1600200"/>
            <a:ext cx="10538752" cy="4834668"/>
          </a:xfrm>
          <a:prstGeom prst="rect">
            <a:avLst/>
          </a:prstGeom>
          <a:noFill/>
          <a:ln>
            <a:noFill/>
          </a:ln>
        </p:spPr>
        <p:txBody>
          <a:bodyPr vert="horz" wrap="square" lIns="91425" tIns="45700" rIns="91425" bIns="45700" rtlCol="0" anchor="t" anchorCtr="0">
            <a:noAutofit/>
          </a:bodyPr>
          <a:lstStyle/>
          <a:p>
            <a:pPr>
              <a:spcBef>
                <a:spcPts val="600"/>
              </a:spcBef>
            </a:pPr>
            <a:r>
              <a:rPr lang="en-US" dirty="0"/>
              <a:t>If you are interested in enabling Collaborative Authoring with Microsoft Office:</a:t>
            </a:r>
          </a:p>
          <a:p>
            <a:pPr lvl="1"/>
            <a:r>
              <a:rPr lang="en-US" dirty="0"/>
              <a:t>Identify your organization’s Azure / Microsoft 365 administrators</a:t>
            </a:r>
          </a:p>
          <a:p>
            <a:pPr lvl="1"/>
            <a:r>
              <a:rPr lang="en-US" dirty="0"/>
              <a:t>Ask them to join a live technical enablement Q&amp;A session with the Veeva Product, Customer Success and Services team.</a:t>
            </a:r>
          </a:p>
          <a:p>
            <a:pPr marL="457200" lvl="1" indent="0">
              <a:buNone/>
            </a:pPr>
            <a:endParaRPr lang="en-US" sz="1000" b="1" dirty="0">
              <a:solidFill>
                <a:schemeClr val="tx2"/>
              </a:solidFill>
            </a:endParaRPr>
          </a:p>
          <a:p>
            <a:pPr>
              <a:spcBef>
                <a:spcPts val="600"/>
              </a:spcBef>
            </a:pPr>
            <a:r>
              <a:rPr lang="en-US" dirty="0"/>
              <a:t>This webinar is geared towards current Azure / Office 365 and Vault Administrators responsible for configuring the Vault Collaborative Authoring and Azure / Office 365 connection.</a:t>
            </a:r>
          </a:p>
          <a:p>
            <a:pPr marL="0" indent="0">
              <a:spcBef>
                <a:spcPts val="600"/>
              </a:spcBef>
              <a:buNone/>
            </a:pPr>
            <a:endParaRPr lang="en-US" sz="1000" dirty="0"/>
          </a:p>
          <a:p>
            <a:pPr>
              <a:spcBef>
                <a:spcPts val="600"/>
              </a:spcBef>
            </a:pPr>
            <a:r>
              <a:rPr lang="en-US" dirty="0"/>
              <a:t>Key topics for discussion will include: </a:t>
            </a:r>
          </a:p>
          <a:p>
            <a:pPr lvl="1"/>
            <a:r>
              <a:rPr lang="en-US" dirty="0"/>
              <a:t>Overview of Collaborative Authoring with Microsoft Office Capability</a:t>
            </a:r>
          </a:p>
          <a:p>
            <a:pPr lvl="1"/>
            <a:r>
              <a:rPr lang="en-US" dirty="0"/>
              <a:t>Review of Prerequisites to Enable Collaborative Authoring</a:t>
            </a:r>
          </a:p>
          <a:p>
            <a:pPr lvl="1"/>
            <a:r>
              <a:rPr lang="en-US" dirty="0"/>
              <a:t>Review of Published Knowledge Articles and Resources</a:t>
            </a:r>
          </a:p>
          <a:p>
            <a:pPr lvl="1"/>
            <a:r>
              <a:rPr lang="en-US" dirty="0"/>
              <a:t>Open Q&amp;A</a:t>
            </a:r>
          </a:p>
          <a:p>
            <a:pPr marL="457200" lvl="1" indent="0">
              <a:buNone/>
            </a:pPr>
            <a:endParaRPr lang="en-US" sz="1000" dirty="0"/>
          </a:p>
          <a:p>
            <a:r>
              <a:rPr lang="en-US" b="1" dirty="0">
                <a:hlinkClick r:id="rId3"/>
              </a:rPr>
              <a:t>Advanced registration required</a:t>
            </a:r>
            <a:endParaRPr lang="en-US" dirty="0"/>
          </a:p>
        </p:txBody>
      </p:sp>
      <p:sp>
        <p:nvSpPr>
          <p:cNvPr id="2" name="Text Placeholder 1">
            <a:extLst>
              <a:ext uri="{FF2B5EF4-FFF2-40B4-BE49-F238E27FC236}">
                <a16:creationId xmlns:a16="http://schemas.microsoft.com/office/drawing/2014/main" id="{7255CA4F-18F8-4B56-954A-3D7DA9DB4289}"/>
              </a:ext>
            </a:extLst>
          </p:cNvPr>
          <p:cNvSpPr>
            <a:spLocks noGrp="1"/>
          </p:cNvSpPr>
          <p:nvPr>
            <p:ph type="body" sz="quarter" idx="13"/>
          </p:nvPr>
        </p:nvSpPr>
        <p:spPr>
          <a:xfrm>
            <a:off x="818157" y="1063365"/>
            <a:ext cx="10660063" cy="579664"/>
          </a:xfrm>
        </p:spPr>
        <p:txBody>
          <a:bodyPr/>
          <a:lstStyle/>
          <a:p>
            <a:r>
              <a:rPr lang="en-US" b="1" dirty="0"/>
              <a:t>Thursday, 12-Dec at 8 a.m. PT / 11 a.m. ET / 4 p.m. GMT</a:t>
            </a:r>
          </a:p>
          <a:p>
            <a:endParaRPr lang="en-US" dirty="0"/>
          </a:p>
        </p:txBody>
      </p:sp>
      <p:sp>
        <p:nvSpPr>
          <p:cNvPr id="251" name="Shape 251"/>
          <p:cNvSpPr txBox="1">
            <a:spLocks noGrp="1"/>
          </p:cNvSpPr>
          <p:nvPr>
            <p:ph type="title"/>
          </p:nvPr>
        </p:nvSpPr>
        <p:spPr>
          <a:prstGeom prst="rect">
            <a:avLst/>
          </a:prstGeom>
          <a:noFill/>
          <a:ln>
            <a:noFill/>
          </a:ln>
        </p:spPr>
        <p:txBody>
          <a:bodyPr vert="horz" wrap="square" lIns="91425" tIns="45700" rIns="91425" bIns="45700" rtlCol="0" anchor="ctr" anchorCtr="0">
            <a:noAutofit/>
          </a:bodyPr>
          <a:lstStyle/>
          <a:p>
            <a:pPr indent="-228600"/>
            <a:r>
              <a:rPr lang="en-US" dirty="0"/>
              <a:t>Collaborative Authoring with Microsoft Office – Technical Enablement Q&amp;A</a:t>
            </a:r>
          </a:p>
        </p:txBody>
      </p:sp>
      <p:grpSp>
        <p:nvGrpSpPr>
          <p:cNvPr id="16" name="Group 252">
            <a:extLst>
              <a:ext uri="{FF2B5EF4-FFF2-40B4-BE49-F238E27FC236}">
                <a16:creationId xmlns:a16="http://schemas.microsoft.com/office/drawing/2014/main" id="{EB90F3AA-B636-A54F-AB59-E43BE1A28E91}"/>
              </a:ext>
            </a:extLst>
          </p:cNvPr>
          <p:cNvGrpSpPr>
            <a:grpSpLocks noChangeAspect="1"/>
          </p:cNvGrpSpPr>
          <p:nvPr/>
        </p:nvGrpSpPr>
        <p:grpSpPr bwMode="auto">
          <a:xfrm>
            <a:off x="9829800" y="4572000"/>
            <a:ext cx="1587723" cy="1791928"/>
            <a:chOff x="2280" y="3557"/>
            <a:chExt cx="311" cy="351"/>
          </a:xfrm>
          <a:solidFill>
            <a:schemeClr val="accent1"/>
          </a:solidFill>
        </p:grpSpPr>
        <p:sp>
          <p:nvSpPr>
            <p:cNvPr id="17" name="Freeform 253">
              <a:extLst>
                <a:ext uri="{FF2B5EF4-FFF2-40B4-BE49-F238E27FC236}">
                  <a16:creationId xmlns:a16="http://schemas.microsoft.com/office/drawing/2014/main" id="{992ED0E2-F1C8-384A-9465-28D0094B930B}"/>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18" name="Freeform 254">
              <a:extLst>
                <a:ext uri="{FF2B5EF4-FFF2-40B4-BE49-F238E27FC236}">
                  <a16:creationId xmlns:a16="http://schemas.microsoft.com/office/drawing/2014/main" id="{67F77E56-1504-A048-B3D3-C9CE528CD385}"/>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9" name="Freeform 255">
              <a:extLst>
                <a:ext uri="{FF2B5EF4-FFF2-40B4-BE49-F238E27FC236}">
                  <a16:creationId xmlns:a16="http://schemas.microsoft.com/office/drawing/2014/main" id="{E20145D4-3215-DD4B-BA27-8E0F5B8034F2}"/>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20" name="Freeform 256">
              <a:extLst>
                <a:ext uri="{FF2B5EF4-FFF2-40B4-BE49-F238E27FC236}">
                  <a16:creationId xmlns:a16="http://schemas.microsoft.com/office/drawing/2014/main" id="{591A1E92-F6D2-F341-AABD-306BBC432A4E}"/>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grpSp>
    </p:spTree>
    <p:extLst>
      <p:ext uri="{BB962C8B-B14F-4D97-AF65-F5344CB8AC3E}">
        <p14:creationId xmlns:p14="http://schemas.microsoft.com/office/powerpoint/2010/main" val="150104138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F13A11-389C-3E42-A2C1-E6568402866A}"/>
              </a:ext>
            </a:extLst>
          </p:cNvPr>
          <p:cNvSpPr/>
          <p:nvPr/>
        </p:nvSpPr>
        <p:spPr>
          <a:xfrm>
            <a:off x="685800" y="3810000"/>
            <a:ext cx="4436630" cy="2800767"/>
          </a:xfrm>
          <a:prstGeom prst="rect">
            <a:avLst/>
          </a:prstGeom>
        </p:spPr>
        <p:txBody>
          <a:bodyPr wrap="square">
            <a:spAutoFit/>
          </a:bodyPr>
          <a:lstStyle/>
          <a:p>
            <a:r>
              <a:rPr lang="en-US" sz="2000" dirty="0">
                <a:solidFill>
                  <a:schemeClr val="bg1"/>
                </a:solidFill>
                <a:latin typeface="Arial MT Std" charset="0"/>
                <a:ea typeface="Arial MT Std" charset="0"/>
                <a:cs typeface="Arial MT Std" charset="0"/>
              </a:rPr>
              <a:t>Vault RIM Community Webinar</a:t>
            </a:r>
          </a:p>
          <a:p>
            <a:pPr marL="342900" indent="-342900">
              <a:buFont typeface="Arial" panose="020B0604020202020204" pitchFamily="34" charset="0"/>
              <a:buChar char="•"/>
            </a:pPr>
            <a:r>
              <a:rPr lang="en-GB" sz="2000" b="1" dirty="0">
                <a:solidFill>
                  <a:schemeClr val="bg1"/>
                </a:solidFill>
                <a:latin typeface="Arial MT Std" charset="0"/>
                <a:ea typeface="Arial MT Std" charset="0"/>
                <a:cs typeface="Arial MT Std" charset="0"/>
              </a:rPr>
              <a:t>Collaborative Authoring</a:t>
            </a:r>
            <a:endParaRPr lang="en-US" sz="2800" b="1" dirty="0">
              <a:solidFill>
                <a:schemeClr val="bg1"/>
              </a:solidFill>
              <a:latin typeface="Arial MT Std" charset="0"/>
              <a:ea typeface="Arial MT Std" charset="0"/>
              <a:cs typeface="Arial MT Std" charset="0"/>
            </a:endParaRPr>
          </a:p>
          <a:p>
            <a:endParaRPr lang="en-US" sz="2000" b="1" dirty="0">
              <a:solidFill>
                <a:schemeClr val="bg1"/>
              </a:solidFill>
              <a:latin typeface="Arial MT Std" charset="0"/>
              <a:ea typeface="Arial MT Std" charset="0"/>
              <a:cs typeface="Arial MT Std" charset="0"/>
            </a:endParaRPr>
          </a:p>
          <a:p>
            <a:r>
              <a:rPr lang="en-US" sz="2000" dirty="0">
                <a:solidFill>
                  <a:schemeClr val="bg1"/>
                </a:solidFill>
                <a:latin typeface="Arial MT Std" charset="0"/>
              </a:rPr>
              <a:t>December 17, 2019</a:t>
            </a:r>
          </a:p>
          <a:p>
            <a:r>
              <a:rPr lang="en-US" sz="2000" dirty="0">
                <a:solidFill>
                  <a:schemeClr val="bg1"/>
                </a:solidFill>
                <a:latin typeface="Arial MT Std" charset="0"/>
              </a:rPr>
              <a:t>17:00 – 18:00 CET</a:t>
            </a:r>
          </a:p>
          <a:p>
            <a:r>
              <a:rPr lang="en-GB" sz="2000" dirty="0">
                <a:solidFill>
                  <a:schemeClr val="bg1"/>
                </a:solidFill>
                <a:latin typeface="Arial MT Std" charset="0"/>
              </a:rPr>
              <a:t>11:00</a:t>
            </a:r>
            <a:r>
              <a:rPr lang="en-US" sz="2000" dirty="0">
                <a:solidFill>
                  <a:schemeClr val="bg1"/>
                </a:solidFill>
                <a:latin typeface="Arial MT Std" charset="0"/>
              </a:rPr>
              <a:t> – </a:t>
            </a:r>
            <a:r>
              <a:rPr lang="en-GB" sz="2000" dirty="0">
                <a:solidFill>
                  <a:schemeClr val="bg1"/>
                </a:solidFill>
                <a:latin typeface="Arial MT Std" charset="0"/>
              </a:rPr>
              <a:t>12:00 ET</a:t>
            </a:r>
          </a:p>
          <a:p>
            <a:r>
              <a:rPr lang="en-GB" sz="2000" dirty="0">
                <a:solidFill>
                  <a:schemeClr val="bg1"/>
                </a:solidFill>
                <a:latin typeface="Arial MT Std" charset="0"/>
              </a:rPr>
              <a:t>08:00</a:t>
            </a:r>
            <a:r>
              <a:rPr lang="en-US" sz="2000" dirty="0">
                <a:solidFill>
                  <a:schemeClr val="bg1"/>
                </a:solidFill>
                <a:latin typeface="Arial MT Std" charset="0"/>
              </a:rPr>
              <a:t> – 0</a:t>
            </a:r>
            <a:r>
              <a:rPr lang="en-GB" sz="2000" dirty="0">
                <a:solidFill>
                  <a:schemeClr val="bg1"/>
                </a:solidFill>
                <a:latin typeface="Arial MT Std" charset="0"/>
              </a:rPr>
              <a:t>9:00 PT</a:t>
            </a:r>
            <a:endParaRPr lang="en-US" sz="2000" dirty="0">
              <a:solidFill>
                <a:schemeClr val="bg1"/>
              </a:solidFill>
              <a:latin typeface="Arial MT Std" charset="0"/>
            </a:endParaRPr>
          </a:p>
          <a:p>
            <a:endParaRPr lang="en-US" sz="2000" b="1" dirty="0">
              <a:solidFill>
                <a:schemeClr val="bg1"/>
              </a:solidFill>
              <a:latin typeface="Arial MT Std" charset="0"/>
              <a:ea typeface="Arial MT Std" charset="0"/>
              <a:cs typeface="Arial MT Std" charset="0"/>
            </a:endParaRPr>
          </a:p>
          <a:p>
            <a:r>
              <a:rPr lang="en-GB" sz="1600" dirty="0">
                <a:solidFill>
                  <a:schemeClr val="bg1"/>
                </a:solidFill>
                <a:latin typeface="Arial MT Std" charset="0"/>
                <a:ea typeface="Arial MT Std" charset="0"/>
                <a:cs typeface="Arial MT Std" charset="0"/>
              </a:rPr>
              <a:t>Register </a:t>
            </a:r>
            <a:r>
              <a:rPr lang="en-GB" sz="1600" dirty="0">
                <a:solidFill>
                  <a:schemeClr val="bg1"/>
                </a:solidFill>
                <a:latin typeface="Arial MT Std" charset="0"/>
                <a:ea typeface="Arial MT Std" charset="0"/>
                <a:cs typeface="Arial MT Std" charset="0"/>
                <a:hlinkClick r:id="rId3"/>
              </a:rPr>
              <a:t>here</a:t>
            </a:r>
            <a:endParaRPr lang="en-US" sz="1600" dirty="0">
              <a:solidFill>
                <a:schemeClr val="bg1"/>
              </a:solidFill>
              <a:latin typeface="Arial MT Std" charset="0"/>
              <a:ea typeface="Arial MT Std" charset="0"/>
              <a:cs typeface="Arial MT Std" charset="0"/>
            </a:endParaRPr>
          </a:p>
        </p:txBody>
      </p:sp>
    </p:spTree>
    <p:extLst>
      <p:ext uri="{BB962C8B-B14F-4D97-AF65-F5344CB8AC3E}">
        <p14:creationId xmlns:p14="http://schemas.microsoft.com/office/powerpoint/2010/main" val="208157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Multi-Document Workflow: Remove Documents from Envelope </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Workflow initiator is able to remove a document from an active multi-document workflow (MDW)</a:t>
            </a:r>
          </a:p>
          <a:p>
            <a:pPr marL="457200" lvl="1" indent="0">
              <a:spcAft>
                <a:spcPts val="1200"/>
              </a:spcAft>
              <a:buNone/>
            </a:pPr>
            <a:r>
              <a:rPr lang="en-US" sz="1600" dirty="0"/>
              <a:t>Enables documents to be removed from the envelope to be revised while the other documents can continue on the MDW</a:t>
            </a:r>
          </a:p>
          <a:p>
            <a:pPr>
              <a:spcBef>
                <a:spcPts val="600"/>
              </a:spcBef>
              <a:spcAft>
                <a:spcPts val="1200"/>
              </a:spcAft>
            </a:pPr>
            <a:r>
              <a:rPr lang="en-US" sz="2000" dirty="0"/>
              <a:t>Business Justification</a:t>
            </a:r>
          </a:p>
          <a:p>
            <a:pPr marL="457200" lvl="1" indent="0">
              <a:spcAft>
                <a:spcPts val="1200"/>
              </a:spcAft>
              <a:buNone/>
            </a:pPr>
            <a:r>
              <a:rPr lang="en-US" sz="1600" dirty="0"/>
              <a:t>More efficient multi-document approval</a:t>
            </a:r>
          </a:p>
          <a:p>
            <a:pPr>
              <a:spcBef>
                <a:spcPts val="600"/>
              </a:spcBef>
              <a:spcAft>
                <a:spcPts val="1200"/>
              </a:spcAft>
            </a:pPr>
            <a:r>
              <a:rPr lang="en-US" sz="2000" dirty="0"/>
              <a:t>Considerations</a:t>
            </a:r>
          </a:p>
          <a:p>
            <a:pPr marL="457200" lvl="1" indent="0">
              <a:spcAft>
                <a:spcPts val="1200"/>
              </a:spcAft>
              <a:buNone/>
            </a:pPr>
            <a:r>
              <a:rPr lang="en-US" sz="1600" dirty="0"/>
              <a:t>Only the workflow initiator can remove the documents</a:t>
            </a:r>
          </a:p>
          <a:p>
            <a:pPr marL="457200" lvl="1" indent="0">
              <a:spcAft>
                <a:spcPts val="1200"/>
              </a:spcAft>
              <a:buNone/>
            </a:pPr>
            <a:r>
              <a:rPr lang="en-US" sz="1600" dirty="0"/>
              <a:t>Removed documents return to the workflow cancel state</a:t>
            </a:r>
          </a:p>
          <a:p>
            <a:pPr marL="457200" lvl="1" indent="0">
              <a:spcAft>
                <a:spcPts val="1200"/>
              </a:spcAft>
              <a:buNone/>
            </a:pPr>
            <a:r>
              <a:rPr lang="en-US" sz="1600" dirty="0"/>
              <a:t>There must be at least one document in the envelope</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3AD1ED86-7648-4181-83B3-24759E804E20}"/>
              </a:ext>
            </a:extLst>
          </p:cNvPr>
          <p:cNvPicPr>
            <a:picLocks noChangeAspect="1"/>
          </p:cNvPicPr>
          <p:nvPr/>
        </p:nvPicPr>
        <p:blipFill rotWithShape="1">
          <a:blip r:embed="rId4"/>
          <a:srcRect l="-1" r="79584" b="58738"/>
          <a:stretch/>
        </p:blipFill>
        <p:spPr>
          <a:xfrm>
            <a:off x="7071694" y="3004399"/>
            <a:ext cx="2580306" cy="2018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6814108"/>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highlight>
                  <a:srgbClr val="FFFFFF"/>
                </a:highlight>
              </a:rPr>
              <a:t>Multi-Document Workflow: </a:t>
            </a:r>
            <a:br>
              <a:rPr lang="en-US" dirty="0">
                <a:highlight>
                  <a:srgbClr val="FFFFFF"/>
                </a:highlight>
              </a:rPr>
            </a:br>
            <a:r>
              <a:rPr lang="en-US" dirty="0">
                <a:highlight>
                  <a:srgbClr val="FFFFFF"/>
                </a:highlight>
              </a:rPr>
              <a:t>Verdict-Based Prompt for Comments and Reasons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13" name="Content Placeholder 2">
            <a:extLst>
              <a:ext uri="{FF2B5EF4-FFF2-40B4-BE49-F238E27FC236}">
                <a16:creationId xmlns:a16="http://schemas.microsoft.com/office/drawing/2014/main" id="{355BC027-C721-4BE1-986C-DB82ACE89F7E}"/>
              </a:ext>
            </a:extLst>
          </p:cNvPr>
          <p:cNvSpPr txBox="1">
            <a:spLocks/>
          </p:cNvSpPr>
          <p:nvPr/>
        </p:nvSpPr>
        <p:spPr>
          <a:xfrm>
            <a:off x="640492" y="1185913"/>
            <a:ext cx="9915370" cy="54102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Overview</a:t>
            </a:r>
          </a:p>
          <a:p>
            <a:pPr marL="457200" lvl="1" indent="0">
              <a:spcAft>
                <a:spcPts val="1200"/>
              </a:spcAft>
              <a:buNone/>
            </a:pPr>
            <a:r>
              <a:rPr lang="en-US" sz="1600" dirty="0"/>
              <a:t>Admins can now configure a multi-document workflow task step to prompt for comments or reasons only if the task owner selects a specific verdict</a:t>
            </a:r>
          </a:p>
          <a:p>
            <a:pPr>
              <a:spcBef>
                <a:spcPts val="600"/>
              </a:spcBef>
              <a:spcAft>
                <a:spcPts val="1200"/>
              </a:spcAft>
            </a:pPr>
            <a:r>
              <a:rPr lang="en-US" sz="2000" dirty="0"/>
              <a:t>Business Justification</a:t>
            </a:r>
          </a:p>
          <a:p>
            <a:pPr marL="457200" lvl="1" indent="0">
              <a:spcAft>
                <a:spcPts val="1200"/>
              </a:spcAft>
              <a:buNone/>
            </a:pPr>
            <a:r>
              <a:rPr lang="en-US" sz="1600" dirty="0"/>
              <a:t>Ability to configure verdicts to require comments (text field) or reasons (picklist)</a:t>
            </a:r>
          </a:p>
          <a:p>
            <a:endParaRPr lang="en-US" dirty="0"/>
          </a:p>
        </p:txBody>
      </p:sp>
      <p:pic>
        <p:nvPicPr>
          <p:cNvPr id="15" name="Picture 14">
            <a:extLst>
              <a:ext uri="{FF2B5EF4-FFF2-40B4-BE49-F238E27FC236}">
                <a16:creationId xmlns:a16="http://schemas.microsoft.com/office/drawing/2014/main" id="{284E93B2-305D-4671-ADEF-43C92D410B59}"/>
              </a:ext>
            </a:extLst>
          </p:cNvPr>
          <p:cNvPicPr>
            <a:picLocks noChangeAspect="1"/>
          </p:cNvPicPr>
          <p:nvPr/>
        </p:nvPicPr>
        <p:blipFill>
          <a:blip r:embed="rId4"/>
          <a:stretch>
            <a:fillRect/>
          </a:stretch>
        </p:blipFill>
        <p:spPr>
          <a:xfrm>
            <a:off x="5566930" y="3334969"/>
            <a:ext cx="3762569" cy="2325510"/>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D35E72AD-E0A0-4647-87B2-44BAD9A7E62E}"/>
              </a:ext>
            </a:extLst>
          </p:cNvPr>
          <p:cNvPicPr>
            <a:picLocks noChangeAspect="1"/>
          </p:cNvPicPr>
          <p:nvPr/>
        </p:nvPicPr>
        <p:blipFill>
          <a:blip r:embed="rId5"/>
          <a:stretch>
            <a:fillRect/>
          </a:stretch>
        </p:blipFill>
        <p:spPr>
          <a:xfrm>
            <a:off x="1447800" y="3350769"/>
            <a:ext cx="3754941" cy="1676400"/>
          </a:xfrm>
          <a:prstGeom prst="rect">
            <a:avLst/>
          </a:prstGeom>
          <a:ln>
            <a:noFill/>
          </a:ln>
          <a:effectLst>
            <a:outerShdw blurRad="190500" algn="tl" rotWithShape="0">
              <a:srgbClr val="000000">
                <a:alpha val="70000"/>
              </a:srgbClr>
            </a:outerShdw>
          </a:effectLst>
        </p:spPr>
      </p:pic>
      <p:sp>
        <p:nvSpPr>
          <p:cNvPr id="18" name="Rectangular Callout 5">
            <a:extLst>
              <a:ext uri="{FF2B5EF4-FFF2-40B4-BE49-F238E27FC236}">
                <a16:creationId xmlns:a16="http://schemas.microsoft.com/office/drawing/2014/main" id="{5A2F95B7-CE45-8D46-A6BD-315870FEAB94}"/>
              </a:ext>
            </a:extLst>
          </p:cNvPr>
          <p:cNvSpPr/>
          <p:nvPr/>
        </p:nvSpPr>
        <p:spPr>
          <a:xfrm>
            <a:off x="1372445" y="5165995"/>
            <a:ext cx="3397167" cy="810228"/>
          </a:xfrm>
          <a:prstGeom prst="wedgeRectCallout">
            <a:avLst>
              <a:gd name="adj1" fmla="val 84355"/>
              <a:gd name="adj2" fmla="val -773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t>When Task Owner selects the Reject verdict, they can provide a comment </a:t>
            </a:r>
          </a:p>
        </p:txBody>
      </p:sp>
    </p:spTree>
    <p:extLst>
      <p:ext uri="{BB962C8B-B14F-4D97-AF65-F5344CB8AC3E}">
        <p14:creationId xmlns:p14="http://schemas.microsoft.com/office/powerpoint/2010/main" val="47444957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67521" y="31232"/>
            <a:ext cx="10470119" cy="1127488"/>
          </a:xfrm>
        </p:spPr>
        <p:txBody>
          <a:bodyPr/>
          <a:lstStyle/>
          <a:p>
            <a:r>
              <a:rPr lang="en-US" dirty="0">
                <a:highlight>
                  <a:srgbClr val="FFFFFF"/>
                </a:highlight>
              </a:rPr>
              <a:t>Multi-Document Workflow: </a:t>
            </a:r>
            <a:br>
              <a:rPr lang="en-US" dirty="0">
                <a:highlight>
                  <a:srgbClr val="FFFFFF"/>
                </a:highlight>
              </a:rPr>
            </a:br>
            <a:r>
              <a:rPr lang="en-US" dirty="0">
                <a:highlight>
                  <a:srgbClr val="FFFFFF"/>
                </a:highlight>
              </a:rPr>
              <a:t>Updated Envelope Viewer</a:t>
            </a:r>
          </a:p>
        </p:txBody>
      </p:sp>
      <p:sp>
        <p:nvSpPr>
          <p:cNvPr id="3" name="Content Placeholder 2"/>
          <p:cNvSpPr>
            <a:spLocks noGrp="1"/>
          </p:cNvSpPr>
          <p:nvPr>
            <p:ph idx="1"/>
          </p:nvPr>
        </p:nvSpPr>
        <p:spPr>
          <a:xfrm>
            <a:off x="618309" y="1003459"/>
            <a:ext cx="439690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Multi-Document Workflow Envelope Viewer has been updated to open a dialog to prompt for configured input beyond a simple verdict</a:t>
            </a:r>
          </a:p>
          <a:p>
            <a:pPr>
              <a:spcBef>
                <a:spcPts val="600"/>
              </a:spcBef>
              <a:spcAft>
                <a:spcPts val="1200"/>
              </a:spcAft>
            </a:pPr>
            <a:r>
              <a:rPr lang="en-US" sz="2000" dirty="0"/>
              <a:t>Business Justification</a:t>
            </a:r>
          </a:p>
          <a:p>
            <a:pPr marL="457200" lvl="1" indent="0">
              <a:spcAft>
                <a:spcPts val="1200"/>
              </a:spcAft>
              <a:buNone/>
            </a:pPr>
            <a:r>
              <a:rPr lang="en-US" sz="1600" dirty="0"/>
              <a:t>In order to accommodate configuring reasons for verdicts, the MDW Viewer has been updated to collect all verdicts and/or prompts in a dialog</a:t>
            </a:r>
          </a:p>
          <a:p>
            <a:pPr>
              <a:spcBef>
                <a:spcPts val="600"/>
              </a:spcBef>
              <a:spcAft>
                <a:spcPts val="1200"/>
              </a:spcAft>
            </a:pPr>
            <a:r>
              <a:rPr lang="en-US" sz="2000" dirty="0"/>
              <a:t>Considerations</a:t>
            </a:r>
          </a:p>
          <a:p>
            <a:pPr marL="457200" lvl="1" indent="0">
              <a:spcAft>
                <a:spcPts val="1200"/>
              </a:spcAft>
              <a:buNone/>
            </a:pPr>
            <a:r>
              <a:rPr lang="en-US" sz="1600" dirty="0"/>
              <a:t>Prior to this release, task owners selected verdicts for each document directly from the list of documents in the viewer. They now need to click on the “Document Task” link to provide all of the required input</a:t>
            </a:r>
          </a:p>
          <a:p>
            <a:pPr marL="457200" lvl="1" indent="0">
              <a:spcAft>
                <a:spcPts val="1200"/>
              </a:spcAft>
              <a:buNone/>
            </a:pPr>
            <a:r>
              <a:rPr lang="en-US" sz="1600" dirty="0"/>
              <a:t>When hovering over the document name, users can see the selected verdict and any provided reasons/comments without having to open the dialog</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E015D0FD-D094-A543-BE2C-A9C09DCF6464}"/>
              </a:ext>
            </a:extLst>
          </p:cNvPr>
          <p:cNvPicPr>
            <a:picLocks noChangeAspect="1"/>
          </p:cNvPicPr>
          <p:nvPr/>
        </p:nvPicPr>
        <p:blipFill>
          <a:blip r:embed="rId4"/>
          <a:stretch>
            <a:fillRect/>
          </a:stretch>
        </p:blipFill>
        <p:spPr>
          <a:xfrm>
            <a:off x="5103472" y="1981199"/>
            <a:ext cx="5556293" cy="3096255"/>
          </a:xfrm>
          <a:prstGeom prst="rect">
            <a:avLst/>
          </a:prstGeom>
        </p:spPr>
      </p:pic>
    </p:spTree>
    <p:extLst>
      <p:ext uri="{BB962C8B-B14F-4D97-AF65-F5344CB8AC3E}">
        <p14:creationId xmlns:p14="http://schemas.microsoft.com/office/powerpoint/2010/main" val="264026427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Start Multi-Document Workflow on a Single Document</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Multi-document workflows can be started for a single document from Doc Info</a:t>
            </a:r>
          </a:p>
          <a:p>
            <a:pPr marL="457200" lvl="1" indent="0">
              <a:spcAft>
                <a:spcPts val="1200"/>
              </a:spcAft>
              <a:buNone/>
            </a:pPr>
            <a:r>
              <a:rPr lang="en-US" sz="1600" dirty="0"/>
              <a:t>One workflow definition supports both single and multi-document use cases</a:t>
            </a:r>
          </a:p>
          <a:p>
            <a:pPr>
              <a:spcBef>
                <a:spcPts val="600"/>
              </a:spcBef>
              <a:spcAft>
                <a:spcPts val="1200"/>
              </a:spcAft>
            </a:pPr>
            <a:r>
              <a:rPr lang="en-US" sz="2000" dirty="0"/>
              <a:t>Business Justification</a:t>
            </a:r>
          </a:p>
          <a:p>
            <a:pPr marL="457200" lvl="1" indent="0">
              <a:spcAft>
                <a:spcPts val="1200"/>
              </a:spcAft>
              <a:buNone/>
            </a:pPr>
            <a:r>
              <a:rPr lang="en-US" sz="1600" dirty="0"/>
              <a:t>Ensures consistency between multi-document and single document use cases</a:t>
            </a:r>
          </a:p>
          <a:p>
            <a:pPr marL="457200" lvl="1" indent="0">
              <a:spcAft>
                <a:spcPts val="1200"/>
              </a:spcAft>
              <a:buNone/>
            </a:pPr>
            <a:r>
              <a:rPr lang="en-US" sz="1600" dirty="0"/>
              <a:t>Enable documents to leverage many of the features of multi-document and object workflows</a:t>
            </a:r>
          </a:p>
          <a:p>
            <a:pPr>
              <a:spcBef>
                <a:spcPts val="600"/>
              </a:spcBef>
              <a:spcAft>
                <a:spcPts val="1200"/>
              </a:spcAft>
            </a:pPr>
            <a:r>
              <a:rPr lang="en-US" sz="2000" dirty="0"/>
              <a:t>Considerations</a:t>
            </a:r>
          </a:p>
          <a:p>
            <a:pPr marL="457200" lvl="1" indent="0">
              <a:spcAft>
                <a:spcPts val="1200"/>
              </a:spcAft>
              <a:buNone/>
            </a:pPr>
            <a:r>
              <a:rPr lang="en-US" sz="1600" dirty="0"/>
              <a:t>Workflow must be configured for a specific lifecycle (not “Any document lifecycle”)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A3A594C0-63EA-4534-9289-EC0269900A81}"/>
              </a:ext>
            </a:extLst>
          </p:cNvPr>
          <p:cNvPicPr>
            <a:picLocks noChangeAspect="1"/>
          </p:cNvPicPr>
          <p:nvPr/>
        </p:nvPicPr>
        <p:blipFill>
          <a:blip r:embed="rId4"/>
          <a:stretch>
            <a:fillRect/>
          </a:stretch>
        </p:blipFill>
        <p:spPr>
          <a:xfrm>
            <a:off x="1625600" y="4485761"/>
            <a:ext cx="7254240" cy="2088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322494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Constrain Multi-Document Workflow Based on Document Status &amp; Field Values</a:t>
            </a:r>
          </a:p>
        </p:txBody>
      </p:sp>
      <p:sp>
        <p:nvSpPr>
          <p:cNvPr id="3" name="Content Placeholder 2"/>
          <p:cNvSpPr>
            <a:spLocks noGrp="1"/>
          </p:cNvSpPr>
          <p:nvPr>
            <p:ph idx="1"/>
          </p:nvPr>
        </p:nvSpPr>
        <p:spPr>
          <a:xfrm>
            <a:off x="826624" y="113714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Prevent documents from being included in a Multi-Document Workflow (MDW) based on document status and field values</a:t>
            </a:r>
          </a:p>
          <a:p>
            <a:pPr marL="457200" lvl="1" indent="0">
              <a:spcAft>
                <a:spcPts val="1200"/>
              </a:spcAft>
              <a:buNone/>
            </a:pPr>
            <a:r>
              <a:rPr lang="en-US" sz="1600" dirty="0"/>
              <a:t>For example:</a:t>
            </a:r>
          </a:p>
          <a:p>
            <a:pPr marL="914400" lvl="2" indent="0">
              <a:spcAft>
                <a:spcPts val="1200"/>
              </a:spcAft>
              <a:buNone/>
            </a:pPr>
            <a:r>
              <a:rPr lang="en-US" dirty="0"/>
              <a:t>Prevent Approved documents from being included in MDW that would allow documents to be modified, only allow Draft documents to go on “Route for Approval” workflow</a:t>
            </a:r>
          </a:p>
          <a:p>
            <a:pPr>
              <a:spcBef>
                <a:spcPts val="600"/>
              </a:spcBef>
              <a:spcAft>
                <a:spcPts val="1200"/>
              </a:spcAft>
            </a:pPr>
            <a:r>
              <a:rPr lang="en-US" sz="2000" dirty="0"/>
              <a:t>Business Justification</a:t>
            </a:r>
          </a:p>
          <a:p>
            <a:pPr marL="457200" lvl="1" indent="0">
              <a:spcAft>
                <a:spcPts val="1200"/>
              </a:spcAft>
              <a:buNone/>
            </a:pPr>
            <a:r>
              <a:rPr lang="en-US" sz="1600" dirty="0"/>
              <a:t>Streamline MDW and prevent potential errors</a:t>
            </a:r>
          </a:p>
          <a:p>
            <a:pPr>
              <a:spcBef>
                <a:spcPts val="600"/>
              </a:spcBef>
              <a:spcAft>
                <a:spcPts val="1200"/>
              </a:spcAft>
            </a:pPr>
            <a:r>
              <a:rPr lang="en-US" sz="2000" dirty="0"/>
              <a:t>Considerations</a:t>
            </a:r>
          </a:p>
          <a:p>
            <a:pPr marL="457200" lvl="1" indent="0">
              <a:spcAft>
                <a:spcPts val="1200"/>
              </a:spcAft>
              <a:buNone/>
            </a:pPr>
            <a:r>
              <a:rPr lang="en-US" sz="1600" dirty="0"/>
              <a:t>Workflow must be configured as a “specific lifecycle” workflow – Not “Any Document Lifecycle”</a:t>
            </a:r>
          </a:p>
          <a:p>
            <a:pPr marL="457200" lvl="1" indent="0">
              <a:spcAft>
                <a:spcPts val="1200"/>
              </a:spcAft>
              <a:buNone/>
            </a:pPr>
            <a:r>
              <a:rPr lang="en-US" sz="1600" dirty="0"/>
              <a:t>Requires configuration of document user action in the relevant document state with required conditions</a:t>
            </a:r>
          </a:p>
          <a:p>
            <a:pPr marL="457200" lvl="1" indent="0">
              <a:spcAft>
                <a:spcPts val="1200"/>
              </a:spcAft>
              <a:buNone/>
            </a:pPr>
            <a:r>
              <a:rPr lang="en-US" sz="1600" dirty="0"/>
              <a:t>NOTE: Existing specific-lifecycle workflow configured since 19R2 now require the configuration of a Document Lifecycle User Action for the MDW so that the workflow will appear on Doc Info page and from the Library</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415987994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19R3 Release Calendar</a:t>
            </a:r>
          </a:p>
        </p:txBody>
      </p:sp>
      <p:graphicFrame>
        <p:nvGraphicFramePr>
          <p:cNvPr id="17" name="Table 16">
            <a:extLst>
              <a:ext uri="{FF2B5EF4-FFF2-40B4-BE49-F238E27FC236}">
                <a16:creationId xmlns:a16="http://schemas.microsoft.com/office/drawing/2014/main" id="{4CA08C02-6DFD-3A4E-80A1-DBE962C336FB}"/>
              </a:ext>
            </a:extLst>
          </p:cNvPr>
          <p:cNvGraphicFramePr>
            <a:graphicFrameLocks noGrp="1"/>
          </p:cNvGraphicFramePr>
          <p:nvPr>
            <p:extLst>
              <p:ext uri="{D42A27DB-BD31-4B8C-83A1-F6EECF244321}">
                <p14:modId xmlns:p14="http://schemas.microsoft.com/office/powerpoint/2010/main" val="2902288586"/>
              </p:ext>
            </p:extLst>
          </p:nvPr>
        </p:nvGraphicFramePr>
        <p:xfrm>
          <a:off x="891983" y="1159842"/>
          <a:ext cx="10223864" cy="5272986"/>
        </p:xfrm>
        <a:graphic>
          <a:graphicData uri="http://schemas.openxmlformats.org/drawingml/2006/table">
            <a:tbl>
              <a:tblPr firstRow="1" bandRow="1">
                <a:tableStyleId>{21E4AEA4-8DFA-4A89-87EB-49C32662AFE0}</a:tableStyleId>
              </a:tblPr>
              <a:tblGrid>
                <a:gridCol w="1463040">
                  <a:extLst>
                    <a:ext uri="{9D8B030D-6E8A-4147-A177-3AD203B41FA5}">
                      <a16:colId xmlns:a16="http://schemas.microsoft.com/office/drawing/2014/main" val="20000"/>
                    </a:ext>
                  </a:extLst>
                </a:gridCol>
                <a:gridCol w="1458686">
                  <a:extLst>
                    <a:ext uri="{9D8B030D-6E8A-4147-A177-3AD203B41FA5}">
                      <a16:colId xmlns:a16="http://schemas.microsoft.com/office/drawing/2014/main" val="20001"/>
                    </a:ext>
                  </a:extLst>
                </a:gridCol>
                <a:gridCol w="1458686">
                  <a:extLst>
                    <a:ext uri="{9D8B030D-6E8A-4147-A177-3AD203B41FA5}">
                      <a16:colId xmlns:a16="http://schemas.microsoft.com/office/drawing/2014/main" val="20002"/>
                    </a:ext>
                  </a:extLst>
                </a:gridCol>
                <a:gridCol w="1463040">
                  <a:extLst>
                    <a:ext uri="{9D8B030D-6E8A-4147-A177-3AD203B41FA5}">
                      <a16:colId xmlns:a16="http://schemas.microsoft.com/office/drawing/2014/main" val="20003"/>
                    </a:ext>
                  </a:extLst>
                </a:gridCol>
                <a:gridCol w="1463040">
                  <a:extLst>
                    <a:ext uri="{9D8B030D-6E8A-4147-A177-3AD203B41FA5}">
                      <a16:colId xmlns:a16="http://schemas.microsoft.com/office/drawing/2014/main" val="20004"/>
                    </a:ext>
                  </a:extLst>
                </a:gridCol>
                <a:gridCol w="1458686">
                  <a:extLst>
                    <a:ext uri="{9D8B030D-6E8A-4147-A177-3AD203B41FA5}">
                      <a16:colId xmlns:a16="http://schemas.microsoft.com/office/drawing/2014/main" val="20005"/>
                    </a:ext>
                  </a:extLst>
                </a:gridCol>
                <a:gridCol w="1458686">
                  <a:extLst>
                    <a:ext uri="{9D8B030D-6E8A-4147-A177-3AD203B41FA5}">
                      <a16:colId xmlns:a16="http://schemas.microsoft.com/office/drawing/2014/main" val="20006"/>
                    </a:ext>
                  </a:extLst>
                </a:gridCol>
              </a:tblGrid>
              <a:tr h="430646">
                <a:tc>
                  <a:txBody>
                    <a:bodyPr/>
                    <a:lstStyle/>
                    <a:p>
                      <a:r>
                        <a:rPr lang="en-US" dirty="0"/>
                        <a:t>Sun</a:t>
                      </a:r>
                    </a:p>
                  </a:txBody>
                  <a:tcPr>
                    <a:solidFill>
                      <a:srgbClr val="F99E47"/>
                    </a:solidFill>
                  </a:tcPr>
                </a:tc>
                <a:tc>
                  <a:txBody>
                    <a:bodyPr/>
                    <a:lstStyle/>
                    <a:p>
                      <a:r>
                        <a:rPr lang="en-US" dirty="0"/>
                        <a:t>Mon</a:t>
                      </a:r>
                    </a:p>
                  </a:txBody>
                  <a:tcPr>
                    <a:solidFill>
                      <a:srgbClr val="F99E47"/>
                    </a:solidFill>
                  </a:tcPr>
                </a:tc>
                <a:tc>
                  <a:txBody>
                    <a:bodyPr/>
                    <a:lstStyle/>
                    <a:p>
                      <a:r>
                        <a:rPr lang="en-US" dirty="0"/>
                        <a:t>Tue</a:t>
                      </a:r>
                    </a:p>
                  </a:txBody>
                  <a:tcPr>
                    <a:solidFill>
                      <a:srgbClr val="F99E47"/>
                    </a:solidFill>
                  </a:tcPr>
                </a:tc>
                <a:tc>
                  <a:txBody>
                    <a:bodyPr/>
                    <a:lstStyle/>
                    <a:p>
                      <a:r>
                        <a:rPr lang="en-US" dirty="0"/>
                        <a:t>Wed</a:t>
                      </a:r>
                    </a:p>
                  </a:txBody>
                  <a:tcPr>
                    <a:solidFill>
                      <a:srgbClr val="F99E47"/>
                    </a:solidFill>
                  </a:tcPr>
                </a:tc>
                <a:tc>
                  <a:txBody>
                    <a:bodyPr/>
                    <a:lstStyle/>
                    <a:p>
                      <a:r>
                        <a:rPr lang="en-US" dirty="0"/>
                        <a:t>Thu</a:t>
                      </a:r>
                    </a:p>
                  </a:txBody>
                  <a:tcPr>
                    <a:solidFill>
                      <a:srgbClr val="F99E47"/>
                    </a:solidFill>
                  </a:tcPr>
                </a:tc>
                <a:tc>
                  <a:txBody>
                    <a:bodyPr/>
                    <a:lstStyle/>
                    <a:p>
                      <a:r>
                        <a:rPr lang="en-US" dirty="0"/>
                        <a:t>Fri</a:t>
                      </a:r>
                    </a:p>
                  </a:txBody>
                  <a:tcPr>
                    <a:solidFill>
                      <a:srgbClr val="F99E47"/>
                    </a:solidFill>
                  </a:tcPr>
                </a:tc>
                <a:tc>
                  <a:txBody>
                    <a:bodyPr/>
                    <a:lstStyle/>
                    <a:p>
                      <a:r>
                        <a:rPr lang="en-US" dirty="0"/>
                        <a:t>Sat</a:t>
                      </a:r>
                    </a:p>
                  </a:txBody>
                  <a:tcPr>
                    <a:solidFill>
                      <a:srgbClr val="F99E47"/>
                    </a:solidFill>
                  </a:tcPr>
                </a:tc>
                <a:extLst>
                  <a:ext uri="{0D108BD9-81ED-4DB2-BD59-A6C34878D82A}">
                    <a16:rowId xmlns:a16="http://schemas.microsoft.com/office/drawing/2014/main" val="10000"/>
                  </a:ext>
                </a:extLst>
              </a:tr>
              <a:tr h="876410">
                <a:tc>
                  <a:txBody>
                    <a:bodyPr/>
                    <a:lstStyle/>
                    <a:p>
                      <a:r>
                        <a:rPr lang="en-US" dirty="0"/>
                        <a:t>27</a:t>
                      </a:r>
                    </a:p>
                  </a:txBody>
                  <a:tcPr>
                    <a:solidFill>
                      <a:schemeClr val="bg1">
                        <a:lumMod val="95000"/>
                      </a:schemeClr>
                    </a:solidFill>
                  </a:tcPr>
                </a:tc>
                <a:tc>
                  <a:txBody>
                    <a:bodyPr/>
                    <a:lstStyle/>
                    <a:p>
                      <a:r>
                        <a:rPr lang="en-US" dirty="0"/>
                        <a:t>28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646569"/>
                        </a:solidFill>
                        <a:effectLst/>
                        <a:uLnTx/>
                        <a:uFillTx/>
                        <a:latin typeface="+mn-lt"/>
                        <a:ea typeface="+mn-ea"/>
                        <a:cs typeface="+mn-cs"/>
                      </a:endParaRPr>
                    </a:p>
                  </a:txBody>
                  <a:tcPr>
                    <a:solidFill>
                      <a:schemeClr val="bg1">
                        <a:lumMod val="95000"/>
                      </a:schemeClr>
                    </a:solidFill>
                  </a:tcPr>
                </a:tc>
                <a:tc>
                  <a:txBody>
                    <a:bodyPr/>
                    <a:lstStyle/>
                    <a:p>
                      <a:r>
                        <a:rPr lang="en-US" dirty="0"/>
                        <a:t>29</a:t>
                      </a:r>
                    </a:p>
                    <a:p>
                      <a:endParaRPr lang="en-US" dirty="0"/>
                    </a:p>
                  </a:txBody>
                  <a:tcPr>
                    <a:solidFill>
                      <a:schemeClr val="bg1">
                        <a:lumMod val="95000"/>
                      </a:schemeClr>
                    </a:solidFill>
                  </a:tcPr>
                </a:tc>
                <a:tc>
                  <a:txBody>
                    <a:bodyPr/>
                    <a:lstStyle/>
                    <a:p>
                      <a:r>
                        <a:rPr lang="en-US" dirty="0"/>
                        <a:t>30</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endParaRPr lang="en-US" sz="1000" dirty="0"/>
                    </a:p>
                  </a:txBody>
                  <a:tcPr>
                    <a:solidFill>
                      <a:schemeClr val="bg1">
                        <a:lumMod val="95000"/>
                      </a:schemeClr>
                    </a:solidFill>
                  </a:tcPr>
                </a:tc>
                <a:tc>
                  <a:txBody>
                    <a:bodyPr/>
                    <a:lstStyle/>
                    <a:p>
                      <a:r>
                        <a:rPr lang="en-US" dirty="0"/>
                        <a:t>31</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95000"/>
                      </a:schemeClr>
                    </a:solidFill>
                  </a:tcPr>
                </a:tc>
                <a:tc>
                  <a:txBody>
                    <a:bodyPr/>
                    <a:lstStyle/>
                    <a:p>
                      <a:r>
                        <a:rPr lang="en-US" dirty="0"/>
                        <a:t>1</a:t>
                      </a:r>
                      <a:endParaRPr kumimoji="0" lang="en-US" sz="18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r>
                        <a:rPr lang="en-US" dirty="0"/>
                        <a:t>2</a:t>
                      </a:r>
                    </a:p>
                  </a:txBody>
                  <a:tcPr>
                    <a:solidFill>
                      <a:schemeClr val="bg1">
                        <a:lumMod val="85000"/>
                      </a:schemeClr>
                    </a:solidFill>
                  </a:tcPr>
                </a:tc>
                <a:extLst>
                  <a:ext uri="{0D108BD9-81ED-4DB2-BD59-A6C34878D82A}">
                    <a16:rowId xmlns:a16="http://schemas.microsoft.com/office/drawing/2014/main" val="10005"/>
                  </a:ext>
                </a:extLst>
              </a:tr>
              <a:tr h="712166">
                <a:tc>
                  <a:txBody>
                    <a:bodyPr/>
                    <a:lstStyle/>
                    <a:p>
                      <a:r>
                        <a:rPr lang="en-US" dirty="0"/>
                        <a:t>3</a:t>
                      </a:r>
                    </a:p>
                  </a:txBody>
                  <a:tcPr>
                    <a:solidFill>
                      <a:schemeClr val="bg1">
                        <a:lumMod val="85000"/>
                      </a:schemeClr>
                    </a:solidFill>
                  </a:tcPr>
                </a:tc>
                <a:tc>
                  <a:txBody>
                    <a:bodyPr/>
                    <a:lstStyle/>
                    <a:p>
                      <a:r>
                        <a:rPr lang="en-US"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70C0"/>
                          </a:solidFill>
                          <a:effectLst/>
                          <a:uLnTx/>
                          <a:uFillTx/>
                          <a:latin typeface="+mn-lt"/>
                          <a:ea typeface="+mn-ea"/>
                          <a:cs typeface="+mn-cs"/>
                        </a:rPr>
                        <a:t>Pre-Release Vaults</a:t>
                      </a:r>
                      <a:br>
                        <a:rPr kumimoji="0" lang="en-US" sz="1000" b="1" i="1" u="none" strike="noStrike" kern="1200" cap="none" spc="0" normalizeH="0" baseline="0" noProof="0" dirty="0">
                          <a:ln>
                            <a:noFill/>
                          </a:ln>
                          <a:solidFill>
                            <a:srgbClr val="0070C0"/>
                          </a:solidFill>
                          <a:effectLst/>
                          <a:uLnTx/>
                          <a:uFillTx/>
                          <a:latin typeface="+mn-lt"/>
                          <a:ea typeface="+mn-ea"/>
                          <a:cs typeface="+mn-cs"/>
                        </a:rPr>
                      </a:b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p>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p>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70C0"/>
                          </a:solidFill>
                          <a:effectLst/>
                          <a:uLnTx/>
                          <a:uFillTx/>
                          <a:latin typeface="+mn-lt"/>
                          <a:ea typeface="+mn-ea"/>
                          <a:cs typeface="+mn-cs"/>
                        </a:rPr>
                        <a:t>Validation docs</a:t>
                      </a:r>
                      <a:br>
                        <a:rPr kumimoji="0" lang="en-US" sz="1000" b="1" i="1" u="none" strike="noStrike" kern="1200" cap="none" spc="0" normalizeH="0" baseline="0" noProof="0" dirty="0">
                          <a:ln>
                            <a:noFill/>
                          </a:ln>
                          <a:solidFill>
                            <a:srgbClr val="0070C0"/>
                          </a:solidFill>
                          <a:effectLst/>
                          <a:uLnTx/>
                          <a:uFillTx/>
                          <a:latin typeface="+mn-lt"/>
                          <a:ea typeface="+mn-ea"/>
                          <a:cs typeface="+mn-cs"/>
                        </a:rPr>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p>
                    <a:p>
                      <a:endParaRPr lang="en-US" dirty="0"/>
                    </a:p>
                  </a:txBody>
                  <a:tcPr>
                    <a:solidFill>
                      <a:schemeClr val="bg1">
                        <a:lumMod val="85000"/>
                      </a:schemeClr>
                    </a:solidFill>
                  </a:tcPr>
                </a:tc>
                <a:tc>
                  <a:txBody>
                    <a:bodyPr/>
                    <a:lstStyle/>
                    <a:p>
                      <a:r>
                        <a:rPr lang="en-US" dirty="0"/>
                        <a:t>6</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p>
                      <a:endParaRPr lang="en-US" dirty="0"/>
                    </a:p>
                  </a:txBody>
                  <a:tcPr>
                    <a:solidFill>
                      <a:schemeClr val="bg1">
                        <a:lumMod val="85000"/>
                      </a:schemeClr>
                    </a:solidFill>
                  </a:tcPr>
                </a:tc>
                <a:tc>
                  <a:txBody>
                    <a:bodyPr/>
                    <a:lstStyle/>
                    <a:p>
                      <a:r>
                        <a:rPr lang="en-US" dirty="0"/>
                        <a:t>7</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r>
                        <a:rPr lang="en-US" dirty="0"/>
                        <a:t>8</a:t>
                      </a:r>
                    </a:p>
                    <a:p>
                      <a:endParaRPr lang="en-US" sz="1000" dirty="0"/>
                    </a:p>
                  </a:txBody>
                  <a:tcPr>
                    <a:solidFill>
                      <a:schemeClr val="bg1">
                        <a:lumMod val="85000"/>
                      </a:schemeClr>
                    </a:solidFill>
                  </a:tcPr>
                </a:tc>
                <a:tc>
                  <a:txBody>
                    <a:bodyPr/>
                    <a:lstStyle/>
                    <a:p>
                      <a:r>
                        <a:rPr lang="en-US" dirty="0"/>
                        <a:t>9</a:t>
                      </a:r>
                    </a:p>
                  </a:txBody>
                  <a:tcPr>
                    <a:solidFill>
                      <a:schemeClr val="bg1">
                        <a:lumMod val="85000"/>
                      </a:schemeClr>
                    </a:solidFill>
                  </a:tcPr>
                </a:tc>
                <a:extLst>
                  <a:ext uri="{0D108BD9-81ED-4DB2-BD59-A6C34878D82A}">
                    <a16:rowId xmlns:a16="http://schemas.microsoft.com/office/drawing/2014/main" val="10006"/>
                  </a:ext>
                </a:extLst>
              </a:tr>
              <a:tr h="610082">
                <a:tc>
                  <a:txBody>
                    <a:bodyPr/>
                    <a:lstStyle/>
                    <a:p>
                      <a:pPr marL="0" algn="l" defTabSz="914400" rtl="0" eaLnBrk="1" latinLnBrk="0" hangingPunct="1"/>
                      <a:r>
                        <a:rPr lang="en-US" sz="1800" kern="1200" dirty="0">
                          <a:solidFill>
                            <a:schemeClr val="dk1"/>
                          </a:solidFill>
                          <a:latin typeface="+mn-lt"/>
                          <a:ea typeface="+mn-ea"/>
                          <a:cs typeface="+mn-cs"/>
                        </a:rPr>
                        <a:t>10</a:t>
                      </a:r>
                    </a:p>
                  </a:txBody>
                  <a:tcPr>
                    <a:solidFill>
                      <a:schemeClr val="bg1">
                        <a:lumMod val="85000"/>
                      </a:schemeClr>
                    </a:solidFill>
                  </a:tcPr>
                </a:tc>
                <a:tc>
                  <a:txBody>
                    <a:bodyPr/>
                    <a:lstStyle/>
                    <a:p>
                      <a:r>
                        <a:rPr lang="en-US" dirty="0"/>
                        <a:t>11</a:t>
                      </a:r>
                    </a:p>
                  </a:txBody>
                  <a:tcPr>
                    <a:solidFill>
                      <a:schemeClr val="bg1">
                        <a:lumMod val="85000"/>
                      </a:schemeClr>
                    </a:solidFill>
                  </a:tcPr>
                </a:tc>
                <a:tc>
                  <a:txBody>
                    <a:bodyPr/>
                    <a:lstStyle/>
                    <a:p>
                      <a:r>
                        <a:rPr lang="en-US" dirty="0"/>
                        <a:t>12</a:t>
                      </a:r>
                    </a:p>
                  </a:txBody>
                  <a:tcPr>
                    <a:solidFill>
                      <a:schemeClr val="bg1">
                        <a:lumMod val="85000"/>
                      </a:schemeClr>
                    </a:solidFill>
                  </a:tcPr>
                </a:tc>
                <a:tc>
                  <a:txBody>
                    <a:bodyPr/>
                    <a:lstStyle/>
                    <a:p>
                      <a:r>
                        <a:rPr lang="en-US" dirty="0"/>
                        <a:t>13</a:t>
                      </a:r>
                    </a:p>
                  </a:txBody>
                  <a:tcPr>
                    <a:solidFill>
                      <a:schemeClr val="bg1">
                        <a:lumMod val="85000"/>
                      </a:schemeClr>
                    </a:solidFill>
                  </a:tcPr>
                </a:tc>
                <a:tc>
                  <a:txBody>
                    <a:bodyPr/>
                    <a:lstStyle/>
                    <a:p>
                      <a:r>
                        <a:rPr lang="en-US" dirty="0"/>
                        <a:t>14</a:t>
                      </a:r>
                    </a:p>
                  </a:txBody>
                  <a:tcPr>
                    <a:solidFill>
                      <a:schemeClr val="bg1">
                        <a:lumMod val="85000"/>
                      </a:schemeClr>
                    </a:solidFill>
                  </a:tcPr>
                </a:tc>
                <a:tc>
                  <a:txBody>
                    <a:bodyPr/>
                    <a:lstStyle/>
                    <a:p>
                      <a:r>
                        <a:rPr lang="en-US" dirty="0"/>
                        <a:t>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rgbClr val="0070C0"/>
                        </a:solidFill>
                        <a:latin typeface="+mn-lt"/>
                        <a:ea typeface="+mn-ea"/>
                        <a:cs typeface="+mn-cs"/>
                      </a:endParaRPr>
                    </a:p>
                  </a:txBody>
                  <a:tcPr>
                    <a:solidFill>
                      <a:schemeClr val="bg1">
                        <a:lumMod val="85000"/>
                      </a:schemeClr>
                    </a:solidFill>
                  </a:tcPr>
                </a:tc>
                <a:tc>
                  <a:txBody>
                    <a:bodyPr/>
                    <a:lstStyle/>
                    <a:p>
                      <a:r>
                        <a:rPr lang="en-US" dirty="0"/>
                        <a:t>16</a:t>
                      </a:r>
                    </a:p>
                  </a:txBody>
                  <a:tcPr>
                    <a:solidFill>
                      <a:schemeClr val="bg1">
                        <a:lumMod val="85000"/>
                      </a:schemeClr>
                    </a:solidFill>
                  </a:tcPr>
                </a:tc>
                <a:extLst>
                  <a:ext uri="{0D108BD9-81ED-4DB2-BD59-A6C34878D82A}">
                    <a16:rowId xmlns:a16="http://schemas.microsoft.com/office/drawing/2014/main" val="10007"/>
                  </a:ext>
                </a:extLst>
              </a:tr>
              <a:tr h="626340">
                <a:tc>
                  <a:txBody>
                    <a:bodyPr/>
                    <a:lstStyle/>
                    <a:p>
                      <a:pPr marL="0" algn="l" defTabSz="914400" rtl="0" eaLnBrk="1" latinLnBrk="0" hangingPunct="1"/>
                      <a:r>
                        <a:rPr lang="en-US" sz="1800" kern="1200" dirty="0">
                          <a:solidFill>
                            <a:schemeClr val="dk1"/>
                          </a:solidFill>
                          <a:latin typeface="+mn-lt"/>
                          <a:ea typeface="+mn-ea"/>
                          <a:cs typeface="+mn-cs"/>
                        </a:rPr>
                        <a:t>17</a:t>
                      </a:r>
                    </a:p>
                  </a:txBody>
                  <a:tcPr>
                    <a:solidFill>
                      <a:schemeClr val="bg1">
                        <a:lumMod val="85000"/>
                      </a:schemeClr>
                    </a:solidFill>
                  </a:tcPr>
                </a:tc>
                <a:tc>
                  <a:txBody>
                    <a:bodyPr/>
                    <a:lstStyle/>
                    <a:p>
                      <a:r>
                        <a:rPr lang="en-US" dirty="0"/>
                        <a:t>18</a:t>
                      </a:r>
                    </a:p>
                  </a:txBody>
                  <a:tcPr>
                    <a:solidFill>
                      <a:schemeClr val="bg1">
                        <a:lumMod val="85000"/>
                      </a:schemeClr>
                    </a:solidFill>
                  </a:tcPr>
                </a:tc>
                <a:tc>
                  <a:txBody>
                    <a:bodyPr/>
                    <a:lstStyle/>
                    <a:p>
                      <a:r>
                        <a:rPr lang="en-US" dirty="0"/>
                        <a:t>19</a:t>
                      </a:r>
                    </a:p>
                  </a:txBody>
                  <a:tcPr>
                    <a:solidFill>
                      <a:schemeClr val="bg1">
                        <a:lumMod val="85000"/>
                      </a:schemeClr>
                    </a:solidFill>
                  </a:tcPr>
                </a:tc>
                <a:tc>
                  <a:txBody>
                    <a:bodyPr/>
                    <a:lstStyle/>
                    <a:p>
                      <a:r>
                        <a:rPr lang="en-US" dirty="0"/>
                        <a:t>20</a:t>
                      </a:r>
                    </a:p>
                  </a:txBody>
                  <a:tcPr>
                    <a:solidFill>
                      <a:schemeClr val="bg1">
                        <a:lumMod val="85000"/>
                      </a:schemeClr>
                    </a:solidFill>
                  </a:tcPr>
                </a:tc>
                <a:tc>
                  <a:txBody>
                    <a:bodyPr/>
                    <a:lstStyle/>
                    <a:p>
                      <a:r>
                        <a:rPr lang="en-US" dirty="0"/>
                        <a:t>21</a:t>
                      </a: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n-lt"/>
                          <a:ea typeface="+mn-ea"/>
                          <a:cs typeface="+mn-cs"/>
                        </a:rPr>
                        <a:t>22</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0070C0"/>
                          </a:solidFill>
                        </a:rPr>
                        <a:t>Upgrade - VV1-12,</a:t>
                      </a:r>
                      <a:br>
                        <a:rPr lang="en-US" sz="1000" b="1" dirty="0">
                          <a:solidFill>
                            <a:srgbClr val="0070C0"/>
                          </a:solidFill>
                        </a:rPr>
                      </a:br>
                      <a:r>
                        <a:rPr lang="en-US" sz="1000" b="1" dirty="0">
                          <a:solidFill>
                            <a:srgbClr val="0070C0"/>
                          </a:solidFill>
                        </a:rPr>
                        <a:t>VV1-1065, VV1-1069</a:t>
                      </a:r>
                      <a:endParaRPr lang="en-US" sz="1000" b="1" kern="1200" dirty="0">
                        <a:solidFill>
                          <a:srgbClr val="0070C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rgbClr val="0070C0"/>
                        </a:solidFill>
                        <a:latin typeface="+mn-lt"/>
                        <a:ea typeface="+mn-ea"/>
                        <a:cs typeface="+mn-cs"/>
                      </a:endParaRPr>
                    </a:p>
                  </a:txBody>
                  <a:tcPr>
                    <a:solidFill>
                      <a:schemeClr val="bg1">
                        <a:lumMod val="85000"/>
                      </a:schemeClr>
                    </a:solidFill>
                  </a:tcPr>
                </a:tc>
                <a:tc>
                  <a:txBody>
                    <a:bodyPr/>
                    <a:lstStyle/>
                    <a:p>
                      <a:r>
                        <a:rPr lang="en-US" dirty="0"/>
                        <a:t>23</a:t>
                      </a:r>
                    </a:p>
                  </a:txBody>
                  <a:tcPr>
                    <a:solidFill>
                      <a:schemeClr val="bg1">
                        <a:lumMod val="85000"/>
                      </a:schemeClr>
                    </a:solidFill>
                  </a:tcPr>
                </a:tc>
                <a:extLst>
                  <a:ext uri="{0D108BD9-81ED-4DB2-BD59-A6C34878D82A}">
                    <a16:rowId xmlns:a16="http://schemas.microsoft.com/office/drawing/2014/main" val="10008"/>
                  </a:ext>
                </a:extLst>
              </a:tr>
              <a:tr h="612648">
                <a:tc>
                  <a:txBody>
                    <a:bodyPr/>
                    <a:lstStyle/>
                    <a:p>
                      <a:pPr marL="0" algn="l" defTabSz="914400" rtl="0" eaLnBrk="1" latinLnBrk="0" hangingPunct="1"/>
                      <a:r>
                        <a:rPr lang="en-US" sz="1800" kern="1200" dirty="0">
                          <a:solidFill>
                            <a:schemeClr val="dk1"/>
                          </a:solidFill>
                          <a:latin typeface="+mn-lt"/>
                          <a:ea typeface="+mn-ea"/>
                          <a:cs typeface="+mn-cs"/>
                        </a:rPr>
                        <a:t>24</a:t>
                      </a:r>
                    </a:p>
                  </a:txBody>
                  <a:tcPr>
                    <a:solidFill>
                      <a:schemeClr val="bg1">
                        <a:lumMod val="85000"/>
                      </a:schemeClr>
                    </a:solidFill>
                  </a:tcPr>
                </a:tc>
                <a:tc>
                  <a:txBody>
                    <a:bodyPr/>
                    <a:lstStyle/>
                    <a:p>
                      <a:r>
                        <a:rPr lang="en-US" dirty="0"/>
                        <a:t>25</a:t>
                      </a:r>
                    </a:p>
                  </a:txBody>
                  <a:tcPr>
                    <a:solidFill>
                      <a:schemeClr val="bg1">
                        <a:lumMod val="85000"/>
                      </a:schemeClr>
                    </a:solidFill>
                  </a:tcPr>
                </a:tc>
                <a:tc>
                  <a:txBody>
                    <a:bodyPr/>
                    <a:lstStyle/>
                    <a:p>
                      <a:r>
                        <a:rPr lang="en-US" dirty="0"/>
                        <a:t>26</a:t>
                      </a:r>
                    </a:p>
                  </a:txBody>
                  <a:tcPr>
                    <a:solidFill>
                      <a:schemeClr val="bg1">
                        <a:lumMod val="85000"/>
                      </a:schemeClr>
                    </a:solidFill>
                  </a:tcPr>
                </a:tc>
                <a:tc>
                  <a:txBody>
                    <a:bodyPr/>
                    <a:lstStyle/>
                    <a:p>
                      <a:r>
                        <a:rPr lang="en-US" dirty="0"/>
                        <a:t>27</a:t>
                      </a:r>
                    </a:p>
                  </a:txBody>
                  <a:tcPr>
                    <a:solidFill>
                      <a:schemeClr val="bg1">
                        <a:lumMod val="85000"/>
                      </a:schemeClr>
                    </a:solidFill>
                  </a:tcPr>
                </a:tc>
                <a:tc>
                  <a:txBody>
                    <a:bodyPr/>
                    <a:lstStyle/>
                    <a:p>
                      <a:r>
                        <a:rPr lang="en-US" dirty="0"/>
                        <a:t>28</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n-lt"/>
                          <a:ea typeface="+mn-ea"/>
                          <a:cs typeface="+mn-cs"/>
                        </a:rPr>
                        <a:t>29</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a:t>
                      </a:r>
                    </a:p>
                  </a:txBody>
                  <a:tcPr>
                    <a:solidFill>
                      <a:schemeClr val="bg1">
                        <a:lumMod val="85000"/>
                      </a:schemeClr>
                    </a:solidFill>
                  </a:tcPr>
                </a:tc>
                <a:extLst>
                  <a:ext uri="{0D108BD9-81ED-4DB2-BD59-A6C34878D82A}">
                    <a16:rowId xmlns:a16="http://schemas.microsoft.com/office/drawing/2014/main" val="10009"/>
                  </a:ext>
                </a:extLst>
              </a:tr>
              <a:tr h="838200">
                <a:tc>
                  <a:txBody>
                    <a:bodyPr/>
                    <a:lstStyle/>
                    <a:p>
                      <a:pPr marL="0" algn="l" defTabSz="914400" rtl="0" eaLnBrk="1" latinLnBrk="0" hangingPunct="1"/>
                      <a:r>
                        <a:rPr lang="en-US" sz="1800" kern="1200" dirty="0">
                          <a:solidFill>
                            <a:schemeClr val="dk1"/>
                          </a:solidFill>
                          <a:latin typeface="+mn-lt"/>
                          <a:ea typeface="+mn-ea"/>
                          <a:cs typeface="+mn-cs"/>
                        </a:rPr>
                        <a:t>1</a:t>
                      </a:r>
                    </a:p>
                  </a:txBody>
                  <a:tcPr>
                    <a:solidFill>
                      <a:schemeClr val="bg1">
                        <a:lumMod val="95000"/>
                      </a:schemeClr>
                    </a:solidFill>
                  </a:tcPr>
                </a:tc>
                <a:tc>
                  <a:txBody>
                    <a:bodyPr/>
                    <a:lstStyle/>
                    <a:p>
                      <a:r>
                        <a:rPr lang="en-US" dirty="0"/>
                        <a:t>2</a:t>
                      </a:r>
                    </a:p>
                  </a:txBody>
                  <a:tcPr>
                    <a:solidFill>
                      <a:schemeClr val="bg1">
                        <a:lumMod val="95000"/>
                      </a:schemeClr>
                    </a:solidFill>
                  </a:tcPr>
                </a:tc>
                <a:tc>
                  <a:txBody>
                    <a:bodyPr/>
                    <a:lstStyle/>
                    <a:p>
                      <a:r>
                        <a:rPr lang="en-US" dirty="0"/>
                        <a:t>3</a:t>
                      </a:r>
                    </a:p>
                  </a:txBody>
                  <a:tcPr>
                    <a:solidFill>
                      <a:schemeClr val="bg1">
                        <a:lumMod val="95000"/>
                      </a:schemeClr>
                    </a:solidFill>
                  </a:tcPr>
                </a:tc>
                <a:tc>
                  <a:txBody>
                    <a:bodyPr/>
                    <a:lstStyle/>
                    <a:p>
                      <a:r>
                        <a:rPr lang="en-US" dirty="0"/>
                        <a:t>4</a:t>
                      </a:r>
                    </a:p>
                  </a:txBody>
                  <a:tcPr>
                    <a:solidFill>
                      <a:schemeClr val="bg1">
                        <a:lumMod val="95000"/>
                      </a:schemeClr>
                    </a:solidFill>
                  </a:tcPr>
                </a:tc>
                <a:tc>
                  <a:txBody>
                    <a:bodyPr/>
                    <a:lstStyle/>
                    <a:p>
                      <a:r>
                        <a:rPr lang="en-US" sz="1800" kern="1200" dirty="0">
                          <a:solidFill>
                            <a:schemeClr val="dk1"/>
                          </a:solidFill>
                          <a:latin typeface="+mn-lt"/>
                          <a:ea typeface="+mn-ea"/>
                          <a:cs typeface="+mn-cs"/>
                        </a:rPr>
                        <a:t>5</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6</a:t>
                      </a:r>
                      <a:br>
                        <a:rPr lang="en-US" sz="1800" kern="1200" dirty="0">
                          <a:solidFill>
                            <a:schemeClr val="dk1"/>
                          </a:solidFill>
                          <a:latin typeface="+mn-lt"/>
                          <a:ea typeface="+mn-ea"/>
                          <a:cs typeface="+mn-cs"/>
                        </a:rPr>
                      </a:br>
                      <a:r>
                        <a:rPr lang="en-US" sz="1000" b="1" kern="1200" noProof="0" dirty="0">
                          <a:solidFill>
                            <a:srgbClr val="0070C0"/>
                          </a:solidFill>
                          <a:latin typeface="+mn-lt"/>
                          <a:ea typeface="+mn-ea"/>
                          <a:cs typeface="+mn-cs"/>
                        </a:rPr>
                        <a:t>Upgrade - all remaining PODs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noProof="0" dirty="0">
                        <a:solidFill>
                          <a:schemeClr val="dk1"/>
                        </a:solidFill>
                        <a:latin typeface="+mn-lt"/>
                        <a:ea typeface="+mn-ea"/>
                        <a:cs typeface="+mn-cs"/>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a:t>
                      </a:r>
                    </a:p>
                  </a:txBody>
                  <a:tcPr>
                    <a:solidFill>
                      <a:schemeClr val="bg1">
                        <a:lumMod val="95000"/>
                      </a:schemeClr>
                    </a:solidFill>
                  </a:tcPr>
                </a:tc>
                <a:extLst>
                  <a:ext uri="{0D108BD9-81ED-4DB2-BD59-A6C34878D82A}">
                    <a16:rowId xmlns:a16="http://schemas.microsoft.com/office/drawing/2014/main" val="1203685736"/>
                  </a:ext>
                </a:extLst>
              </a:tr>
            </a:tbl>
          </a:graphicData>
        </a:graphic>
      </p:graphicFrame>
      <p:sp>
        <p:nvSpPr>
          <p:cNvPr id="23" name="Rectangle 22">
            <a:extLst>
              <a:ext uri="{FF2B5EF4-FFF2-40B4-BE49-F238E27FC236}">
                <a16:creationId xmlns:a16="http://schemas.microsoft.com/office/drawing/2014/main" id="{985AD138-629C-7342-A806-6A89AD623C27}"/>
              </a:ext>
            </a:extLst>
          </p:cNvPr>
          <p:cNvSpPr/>
          <p:nvPr/>
        </p:nvSpPr>
        <p:spPr>
          <a:xfrm>
            <a:off x="8983574" y="857590"/>
            <a:ext cx="337774" cy="7620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TextBox 23">
            <a:extLst>
              <a:ext uri="{FF2B5EF4-FFF2-40B4-BE49-F238E27FC236}">
                <a16:creationId xmlns:a16="http://schemas.microsoft.com/office/drawing/2014/main" id="{2B17EF56-4CFD-7649-AC4B-2839BBADA2D0}"/>
              </a:ext>
            </a:extLst>
          </p:cNvPr>
          <p:cNvSpPr txBox="1"/>
          <p:nvPr/>
        </p:nvSpPr>
        <p:spPr>
          <a:xfrm>
            <a:off x="9285747" y="739386"/>
            <a:ext cx="1915653" cy="307777"/>
          </a:xfrm>
          <a:prstGeom prst="rect">
            <a:avLst/>
          </a:prstGeom>
          <a:noFill/>
        </p:spPr>
        <p:txBody>
          <a:bodyPr wrap="none" rtlCol="0">
            <a:spAutoFit/>
          </a:bodyPr>
          <a:lstStyle/>
          <a:p>
            <a:pPr algn="r"/>
            <a:r>
              <a:rPr lang="en-US" sz="1400" b="1" dirty="0">
                <a:solidFill>
                  <a:srgbClr val="5A7E96"/>
                </a:solidFill>
              </a:rPr>
              <a:t>Customer Validation</a:t>
            </a:r>
          </a:p>
        </p:txBody>
      </p:sp>
      <p:sp>
        <p:nvSpPr>
          <p:cNvPr id="27" name="TextBox 26">
            <a:extLst>
              <a:ext uri="{FF2B5EF4-FFF2-40B4-BE49-F238E27FC236}">
                <a16:creationId xmlns:a16="http://schemas.microsoft.com/office/drawing/2014/main" id="{3D321059-56CC-5343-B742-BD093218B174}"/>
              </a:ext>
            </a:extLst>
          </p:cNvPr>
          <p:cNvSpPr txBox="1"/>
          <p:nvPr/>
        </p:nvSpPr>
        <p:spPr>
          <a:xfrm>
            <a:off x="1126852" y="1758838"/>
            <a:ext cx="1235348" cy="523220"/>
          </a:xfrm>
          <a:prstGeom prst="rect">
            <a:avLst/>
          </a:prstGeom>
          <a:noFill/>
        </p:spPr>
        <p:txBody>
          <a:bodyPr wrap="square" rtlCol="0">
            <a:spAutoFit/>
          </a:bodyPr>
          <a:lstStyle/>
          <a:p>
            <a:pPr algn="r"/>
            <a:r>
              <a:rPr lang="en-US" sz="2800" b="1" dirty="0">
                <a:solidFill>
                  <a:schemeClr val="bg1">
                    <a:lumMod val="85000"/>
                  </a:schemeClr>
                </a:solidFill>
              </a:rPr>
              <a:t>OCT</a:t>
            </a:r>
          </a:p>
        </p:txBody>
      </p:sp>
      <p:sp>
        <p:nvSpPr>
          <p:cNvPr id="31" name="TextBox 30">
            <a:extLst>
              <a:ext uri="{FF2B5EF4-FFF2-40B4-BE49-F238E27FC236}">
                <a16:creationId xmlns:a16="http://schemas.microsoft.com/office/drawing/2014/main" id="{7097C2E9-3589-F14E-A9DE-18EC0CC1DB2C}"/>
              </a:ext>
            </a:extLst>
          </p:cNvPr>
          <p:cNvSpPr txBox="1"/>
          <p:nvPr/>
        </p:nvSpPr>
        <p:spPr>
          <a:xfrm>
            <a:off x="8229600" y="1758838"/>
            <a:ext cx="1235348" cy="523220"/>
          </a:xfrm>
          <a:prstGeom prst="rect">
            <a:avLst/>
          </a:prstGeom>
          <a:noFill/>
        </p:spPr>
        <p:txBody>
          <a:bodyPr wrap="square" rtlCol="0">
            <a:spAutoFit/>
          </a:bodyPr>
          <a:lstStyle/>
          <a:p>
            <a:pPr algn="r"/>
            <a:r>
              <a:rPr lang="en-US" sz="2800" b="1" dirty="0">
                <a:solidFill>
                  <a:schemeClr val="bg1">
                    <a:lumMod val="95000"/>
                  </a:schemeClr>
                </a:solidFill>
              </a:rPr>
              <a:t>NOV</a:t>
            </a:r>
          </a:p>
        </p:txBody>
      </p:sp>
      <p:sp>
        <p:nvSpPr>
          <p:cNvPr id="32" name="Rectangle 31">
            <a:extLst>
              <a:ext uri="{FF2B5EF4-FFF2-40B4-BE49-F238E27FC236}">
                <a16:creationId xmlns:a16="http://schemas.microsoft.com/office/drawing/2014/main" id="{FFCF3995-CA35-C446-B32A-DBC3CFFC313E}"/>
              </a:ext>
            </a:extLst>
          </p:cNvPr>
          <p:cNvSpPr/>
          <p:nvPr/>
        </p:nvSpPr>
        <p:spPr>
          <a:xfrm flipV="1">
            <a:off x="2362200" y="635508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3" name="Rectangle 32">
            <a:extLst>
              <a:ext uri="{FF2B5EF4-FFF2-40B4-BE49-F238E27FC236}">
                <a16:creationId xmlns:a16="http://schemas.microsoft.com/office/drawing/2014/main" id="{C671CFF8-D06A-8848-82A1-35E76807DF2E}"/>
              </a:ext>
            </a:extLst>
          </p:cNvPr>
          <p:cNvSpPr/>
          <p:nvPr/>
        </p:nvSpPr>
        <p:spPr>
          <a:xfrm flipV="1">
            <a:off x="2362200" y="541020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ectangle 34">
            <a:extLst>
              <a:ext uri="{FF2B5EF4-FFF2-40B4-BE49-F238E27FC236}">
                <a16:creationId xmlns:a16="http://schemas.microsoft.com/office/drawing/2014/main" id="{A48C8CA7-DE4D-604E-96E4-CF651A01F240}"/>
              </a:ext>
            </a:extLst>
          </p:cNvPr>
          <p:cNvSpPr/>
          <p:nvPr/>
        </p:nvSpPr>
        <p:spPr>
          <a:xfrm flipV="1">
            <a:off x="2362200" y="399288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ectangle 35">
            <a:extLst>
              <a:ext uri="{FF2B5EF4-FFF2-40B4-BE49-F238E27FC236}">
                <a16:creationId xmlns:a16="http://schemas.microsoft.com/office/drawing/2014/main" id="{2F7E758D-E072-6040-845C-A34EA06B38DB}"/>
              </a:ext>
            </a:extLst>
          </p:cNvPr>
          <p:cNvSpPr/>
          <p:nvPr/>
        </p:nvSpPr>
        <p:spPr>
          <a:xfrm flipV="1">
            <a:off x="2362200" y="338328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D259688F-CA79-4FD2-B400-3B1472415DDF}"/>
              </a:ext>
            </a:extLst>
          </p:cNvPr>
          <p:cNvSpPr/>
          <p:nvPr/>
        </p:nvSpPr>
        <p:spPr>
          <a:xfrm flipV="1">
            <a:off x="2365744" y="487680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13">
            <a:extLst>
              <a:ext uri="{FF2B5EF4-FFF2-40B4-BE49-F238E27FC236}">
                <a16:creationId xmlns:a16="http://schemas.microsoft.com/office/drawing/2014/main" id="{2DA54C59-65C9-3E40-9811-CBAD4986232F}"/>
              </a:ext>
            </a:extLst>
          </p:cNvPr>
          <p:cNvSpPr txBox="1"/>
          <p:nvPr/>
        </p:nvSpPr>
        <p:spPr>
          <a:xfrm>
            <a:off x="1126852" y="5938540"/>
            <a:ext cx="1235348" cy="523220"/>
          </a:xfrm>
          <a:prstGeom prst="rect">
            <a:avLst/>
          </a:prstGeom>
          <a:noFill/>
        </p:spPr>
        <p:txBody>
          <a:bodyPr wrap="square" rtlCol="0">
            <a:spAutoFit/>
          </a:bodyPr>
          <a:lstStyle/>
          <a:p>
            <a:pPr algn="r"/>
            <a:r>
              <a:rPr lang="en-US" sz="2800" b="1" dirty="0">
                <a:solidFill>
                  <a:schemeClr val="bg1">
                    <a:lumMod val="85000"/>
                  </a:schemeClr>
                </a:solidFill>
              </a:rPr>
              <a:t>DEC</a:t>
            </a:r>
          </a:p>
        </p:txBody>
      </p:sp>
    </p:spTree>
    <p:extLst>
      <p:ext uri="{BB962C8B-B14F-4D97-AF65-F5344CB8AC3E}">
        <p14:creationId xmlns:p14="http://schemas.microsoft.com/office/powerpoint/2010/main" val="3811020880"/>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Constrain Multi-Document Workflow Based on Document Status &amp; Field Values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Content Placeholder 8">
            <a:extLst>
              <a:ext uri="{FF2B5EF4-FFF2-40B4-BE49-F238E27FC236}">
                <a16:creationId xmlns:a16="http://schemas.microsoft.com/office/drawing/2014/main" id="{1122C2F0-9B9A-4B37-9971-F2D620C54946}"/>
              </a:ext>
            </a:extLst>
          </p:cNvPr>
          <p:cNvSpPr>
            <a:spLocks noGrp="1"/>
          </p:cNvSpPr>
          <p:nvPr>
            <p:ph idx="1"/>
          </p:nvPr>
        </p:nvSpPr>
        <p:spPr>
          <a:xfrm>
            <a:off x="826624" y="1116038"/>
            <a:ext cx="9915370" cy="5410200"/>
          </a:xfrm>
        </p:spPr>
        <p:txBody>
          <a:bodyPr/>
          <a:lstStyle/>
          <a:p>
            <a:r>
              <a:rPr lang="en-US" sz="2000" dirty="0"/>
              <a:t>This prevents documents that are already Inspection Ready from being included in this MDW</a:t>
            </a:r>
          </a:p>
          <a:p>
            <a:endParaRPr lang="en-US" dirty="0"/>
          </a:p>
        </p:txBody>
      </p:sp>
      <p:pic>
        <p:nvPicPr>
          <p:cNvPr id="10" name="Picture 9">
            <a:extLst>
              <a:ext uri="{FF2B5EF4-FFF2-40B4-BE49-F238E27FC236}">
                <a16:creationId xmlns:a16="http://schemas.microsoft.com/office/drawing/2014/main" id="{9F7F8675-0990-4C41-8A2E-3151526EDFBD}"/>
              </a:ext>
            </a:extLst>
          </p:cNvPr>
          <p:cNvPicPr>
            <a:picLocks noChangeAspect="1"/>
          </p:cNvPicPr>
          <p:nvPr/>
        </p:nvPicPr>
        <p:blipFill>
          <a:blip r:embed="rId4"/>
          <a:stretch>
            <a:fillRect/>
          </a:stretch>
        </p:blipFill>
        <p:spPr>
          <a:xfrm>
            <a:off x="450847" y="1743258"/>
            <a:ext cx="10121030" cy="33714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323162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Constrain Multi-Document Workflow Based on Document Status &amp; Field Values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6" name="Picture 5">
            <a:extLst>
              <a:ext uri="{FF2B5EF4-FFF2-40B4-BE49-F238E27FC236}">
                <a16:creationId xmlns:a16="http://schemas.microsoft.com/office/drawing/2014/main" id="{81401A53-34A1-47DD-809B-1B6E993E6E7E}"/>
              </a:ext>
            </a:extLst>
          </p:cNvPr>
          <p:cNvPicPr>
            <a:picLocks noChangeAspect="1"/>
          </p:cNvPicPr>
          <p:nvPr/>
        </p:nvPicPr>
        <p:blipFill>
          <a:blip r:embed="rId4"/>
          <a:stretch>
            <a:fillRect/>
          </a:stretch>
        </p:blipFill>
        <p:spPr>
          <a:xfrm>
            <a:off x="143304" y="2657485"/>
            <a:ext cx="10515436" cy="1601961"/>
          </a:xfrm>
          <a:prstGeom prst="rect">
            <a:avLst/>
          </a:prstGeom>
          <a:ln>
            <a:noFill/>
          </a:ln>
          <a:effectLst>
            <a:outerShdw blurRad="292100" dist="139700" dir="2700000" algn="tl" rotWithShape="0">
              <a:srgbClr val="333333">
                <a:alpha val="65000"/>
              </a:srgbClr>
            </a:outerShdw>
          </a:effectLst>
        </p:spPr>
      </p:pic>
      <p:sp>
        <p:nvSpPr>
          <p:cNvPr id="12" name="Speech Bubble: Rectangle with Corners Rounded 11">
            <a:extLst>
              <a:ext uri="{FF2B5EF4-FFF2-40B4-BE49-F238E27FC236}">
                <a16:creationId xmlns:a16="http://schemas.microsoft.com/office/drawing/2014/main" id="{D62697BF-57C6-40E3-B200-9FEC68FE9E23}"/>
              </a:ext>
            </a:extLst>
          </p:cNvPr>
          <p:cNvSpPr/>
          <p:nvPr/>
        </p:nvSpPr>
        <p:spPr>
          <a:xfrm>
            <a:off x="3814086" y="1803748"/>
            <a:ext cx="3313224" cy="853737"/>
          </a:xfrm>
          <a:prstGeom prst="wedgeRoundRectCallout">
            <a:avLst>
              <a:gd name="adj1" fmla="val 3875"/>
              <a:gd name="adj2" fmla="val 18109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Specific Document Lifecycle (not “Any document lifecycle”)</a:t>
            </a:r>
          </a:p>
        </p:txBody>
      </p:sp>
    </p:spTree>
    <p:extLst>
      <p:ext uri="{BB962C8B-B14F-4D97-AF65-F5344CB8AC3E}">
        <p14:creationId xmlns:p14="http://schemas.microsoft.com/office/powerpoint/2010/main" val="56345155"/>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Task Instructions in Reports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Task Instructions can now be included in </a:t>
            </a:r>
            <a:r>
              <a:rPr lang="en-US" sz="1600" i="1" dirty="0"/>
              <a:t>Workflow with Document</a:t>
            </a:r>
            <a:r>
              <a:rPr lang="en-US" sz="1600" dirty="0"/>
              <a:t> reports</a:t>
            </a:r>
          </a:p>
          <a:p>
            <a:pPr>
              <a:spcBef>
                <a:spcPts val="600"/>
              </a:spcBef>
              <a:spcAft>
                <a:spcPts val="1200"/>
              </a:spcAft>
            </a:pPr>
            <a:r>
              <a:rPr lang="en-US" sz="2000" dirty="0"/>
              <a:t>Business Justification</a:t>
            </a:r>
          </a:p>
          <a:p>
            <a:pPr marL="457200" lvl="1" indent="0">
              <a:spcAft>
                <a:spcPts val="1200"/>
              </a:spcAft>
              <a:buNone/>
            </a:pPr>
            <a:r>
              <a:rPr lang="en-US" sz="1600" dirty="0"/>
              <a:t>Users will be able to view previous document workflow task instructions, providing context to later steps, actions, and decisions</a:t>
            </a:r>
          </a:p>
          <a:p>
            <a:pPr>
              <a:spcBef>
                <a:spcPts val="600"/>
              </a:spcBef>
              <a:spcAft>
                <a:spcPts val="1200"/>
              </a:spcAft>
            </a:pPr>
            <a:r>
              <a:rPr lang="en-US" sz="2000" dirty="0"/>
              <a:t>Considerations</a:t>
            </a:r>
          </a:p>
          <a:p>
            <a:pPr marL="457200" lvl="1" indent="0">
              <a:spcAft>
                <a:spcPts val="1200"/>
              </a:spcAft>
              <a:buNone/>
            </a:pPr>
            <a:r>
              <a:rPr lang="en-US" sz="1600" dirty="0"/>
              <a:t>Instructions can be viewed only after a document workflow has been initiated</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3AA733A9-5D8C-464D-8BF1-B5F0692A168D}"/>
              </a:ext>
            </a:extLst>
          </p:cNvPr>
          <p:cNvGrpSpPr/>
          <p:nvPr/>
        </p:nvGrpSpPr>
        <p:grpSpPr>
          <a:xfrm>
            <a:off x="2572661" y="3861108"/>
            <a:ext cx="6423296" cy="2587803"/>
            <a:chOff x="5684703" y="3771900"/>
            <a:chExt cx="5554797" cy="2237904"/>
          </a:xfrm>
        </p:grpSpPr>
        <p:pic>
          <p:nvPicPr>
            <p:cNvPr id="12" name="Picture 11">
              <a:extLst>
                <a:ext uri="{FF2B5EF4-FFF2-40B4-BE49-F238E27FC236}">
                  <a16:creationId xmlns:a16="http://schemas.microsoft.com/office/drawing/2014/main" id="{288630EF-1547-1748-B792-6575EBB22C81}"/>
                </a:ext>
              </a:extLst>
            </p:cNvPr>
            <p:cNvPicPr>
              <a:picLocks noChangeAspect="1"/>
            </p:cNvPicPr>
            <p:nvPr/>
          </p:nvPicPr>
          <p:blipFill>
            <a:blip r:embed="rId3"/>
            <a:stretch>
              <a:fillRect/>
            </a:stretch>
          </p:blipFill>
          <p:spPr>
            <a:xfrm>
              <a:off x="5684703" y="3771900"/>
              <a:ext cx="5554797" cy="2237904"/>
            </a:xfrm>
            <a:prstGeom prst="rect">
              <a:avLst/>
            </a:prstGeom>
            <a:ln w="12700">
              <a:solidFill>
                <a:schemeClr val="tx1">
                  <a:lumMod val="75000"/>
                </a:schemeClr>
              </a:solidFill>
            </a:ln>
            <a:effectLst/>
          </p:spPr>
        </p:pic>
        <p:sp>
          <p:nvSpPr>
            <p:cNvPr id="13" name="Rectangle 12">
              <a:extLst>
                <a:ext uri="{FF2B5EF4-FFF2-40B4-BE49-F238E27FC236}">
                  <a16:creationId xmlns:a16="http://schemas.microsoft.com/office/drawing/2014/main" id="{11F80997-4EB9-F741-BA1B-F7B451725734}"/>
                </a:ext>
              </a:extLst>
            </p:cNvPr>
            <p:cNvSpPr/>
            <p:nvPr/>
          </p:nvSpPr>
          <p:spPr>
            <a:xfrm>
              <a:off x="9984722" y="5003258"/>
              <a:ext cx="1214138" cy="976537"/>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6053289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Display Object Reference Fields as Links in Reports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All object reference fields in a report will display as clickable links</a:t>
            </a:r>
          </a:p>
          <a:p>
            <a:pPr>
              <a:spcBef>
                <a:spcPts val="600"/>
              </a:spcBef>
              <a:spcAft>
                <a:spcPts val="1200"/>
              </a:spcAft>
            </a:pPr>
            <a:r>
              <a:rPr lang="en-US" sz="2000" dirty="0"/>
              <a:t>Business Justification</a:t>
            </a:r>
          </a:p>
          <a:p>
            <a:pPr marL="457200" lvl="1" indent="0">
              <a:spcAft>
                <a:spcPts val="1200"/>
              </a:spcAft>
              <a:buNone/>
            </a:pPr>
            <a:r>
              <a:rPr lang="en-US" sz="1600" dirty="0"/>
              <a:t>Users will be able to click on object reference fields when viewing report results</a:t>
            </a:r>
          </a:p>
          <a:p>
            <a:pPr>
              <a:spcBef>
                <a:spcPts val="600"/>
              </a:spcBef>
              <a:spcAft>
                <a:spcPts val="1200"/>
              </a:spcAft>
            </a:pPr>
            <a:r>
              <a:rPr lang="en-US" sz="2000" dirty="0"/>
              <a:t>Considerations</a:t>
            </a:r>
          </a:p>
          <a:p>
            <a:pPr marL="457200" lvl="1" indent="0">
              <a:spcAft>
                <a:spcPts val="1200"/>
              </a:spcAft>
              <a:buNone/>
            </a:pPr>
            <a:r>
              <a:rPr lang="en-US" sz="1600" dirty="0"/>
              <a:t>Both single value and multi-value reference fields will appear as links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EB7F9F29-5E88-0C42-9889-EC27786AEA47}"/>
              </a:ext>
            </a:extLst>
          </p:cNvPr>
          <p:cNvPicPr>
            <a:picLocks noChangeAspect="1"/>
          </p:cNvPicPr>
          <p:nvPr/>
        </p:nvPicPr>
        <p:blipFill>
          <a:blip r:embed="rId3"/>
          <a:stretch>
            <a:fillRect/>
          </a:stretch>
        </p:blipFill>
        <p:spPr>
          <a:xfrm>
            <a:off x="1950982" y="3707861"/>
            <a:ext cx="7666654" cy="2629908"/>
          </a:xfrm>
          <a:prstGeom prst="rect">
            <a:avLst/>
          </a:prstGeom>
          <a:ln>
            <a:solidFill>
              <a:schemeClr val="tx1"/>
            </a:solidFill>
          </a:ln>
        </p:spPr>
      </p:pic>
    </p:spTree>
    <p:extLst>
      <p:ext uri="{BB962C8B-B14F-4D97-AF65-F5344CB8AC3E}">
        <p14:creationId xmlns:p14="http://schemas.microsoft.com/office/powerpoint/2010/main" val="218442366"/>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Improved Handling for Multiple Action Bookmarks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improves Vault’s handling of multi-action bookmarks in PDF source documents to inspect all actions on the bookmark and enable navigation for the first supported action</a:t>
            </a:r>
          </a:p>
          <a:p>
            <a:pPr>
              <a:spcBef>
                <a:spcPts val="600"/>
              </a:spcBef>
              <a:spcAft>
                <a:spcPts val="1200"/>
              </a:spcAft>
            </a:pPr>
            <a:r>
              <a:rPr lang="en-US" sz="2000" dirty="0"/>
              <a:t>Business Justification</a:t>
            </a:r>
          </a:p>
          <a:p>
            <a:pPr marL="457200" lvl="1" indent="0">
              <a:spcAft>
                <a:spcPts val="1200"/>
              </a:spcAft>
              <a:buNone/>
            </a:pPr>
            <a:r>
              <a:rPr lang="en-US" sz="1600" dirty="0"/>
              <a:t>Ensures that all bookmarks will be displayed in viewable renditions. Previously, Vault only inspected the first action of a multi-action bookmark, and if the application did not support that action, Vault did not display the bookmark</a:t>
            </a:r>
          </a:p>
          <a:p>
            <a:pPr>
              <a:spcBef>
                <a:spcPts val="600"/>
              </a:spcBef>
              <a:spcAft>
                <a:spcPts val="1200"/>
              </a:spcAft>
            </a:pPr>
            <a:r>
              <a:rPr lang="en-US" sz="2000" dirty="0"/>
              <a:t>Considerations</a:t>
            </a:r>
          </a:p>
          <a:p>
            <a:pPr marL="457200" lvl="1" indent="0">
              <a:spcAft>
                <a:spcPts val="1200"/>
              </a:spcAft>
              <a:buNone/>
            </a:pPr>
            <a:r>
              <a:rPr lang="en-US" sz="1600" dirty="0"/>
              <a:t>Additionally, Vault displays all bookmarks, including those with no supported actions, and maintains the correct nested structure in keeping with the structure of bookmarks in the source PDF</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34212608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Create Anchors</a:t>
            </a:r>
          </a:p>
        </p:txBody>
      </p:sp>
      <p:sp>
        <p:nvSpPr>
          <p:cNvPr id="3" name="Content Placeholder 2"/>
          <p:cNvSpPr>
            <a:spLocks noGrp="1"/>
          </p:cNvSpPr>
          <p:nvPr>
            <p:ph idx="1"/>
          </p:nvPr>
        </p:nvSpPr>
        <p:spPr>
          <a:xfrm>
            <a:off x="826624" y="1066800"/>
            <a:ext cx="4793591"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new tool enables users with the proper permissions (including the new </a:t>
            </a:r>
            <a:r>
              <a:rPr lang="en-US" sz="1600" i="1" dirty="0"/>
              <a:t>Create Anchors</a:t>
            </a:r>
            <a:r>
              <a:rPr lang="en-US" sz="1600" dirty="0"/>
              <a:t> permission) to create anchors on documents directly</a:t>
            </a:r>
          </a:p>
          <a:p>
            <a:pPr>
              <a:spcBef>
                <a:spcPts val="600"/>
              </a:spcBef>
              <a:spcAft>
                <a:spcPts val="1200"/>
              </a:spcAft>
            </a:pPr>
            <a:r>
              <a:rPr lang="en-US" sz="2000" dirty="0"/>
              <a:t>Business Justification</a:t>
            </a:r>
          </a:p>
          <a:p>
            <a:pPr marL="457200" lvl="1" indent="0">
              <a:spcAft>
                <a:spcPts val="1200"/>
              </a:spcAft>
              <a:buNone/>
            </a:pPr>
            <a:r>
              <a:rPr lang="en-US" sz="1600" dirty="0"/>
              <a:t>Streamlines anchor creation and gives Admins the ability to control who can create anchors, leading to a cleaner and more accurate anchor database</a:t>
            </a:r>
          </a:p>
          <a:p>
            <a:pPr>
              <a:spcBef>
                <a:spcPts val="600"/>
              </a:spcBef>
              <a:spcAft>
                <a:spcPts val="1200"/>
              </a:spcAft>
            </a:pPr>
            <a:r>
              <a:rPr lang="en-US" sz="2000" dirty="0"/>
              <a:t>Considerations</a:t>
            </a:r>
          </a:p>
          <a:p>
            <a:pPr marL="457200" lvl="1" indent="0">
              <a:spcAft>
                <a:spcPts val="1200"/>
              </a:spcAft>
              <a:buNone/>
            </a:pPr>
            <a:r>
              <a:rPr lang="en-US" sz="1600" dirty="0"/>
              <a:t>Anchors created with the Create Anchor tool can be either text or image selections</a:t>
            </a:r>
          </a:p>
          <a:p>
            <a:pPr marL="457200" lvl="1" indent="0">
              <a:spcAft>
                <a:spcPts val="1200"/>
              </a:spcAft>
              <a:buNone/>
            </a:pPr>
            <a:r>
              <a:rPr lang="en-US" sz="1600" dirty="0"/>
              <a:t>Created anchors are available for selection when creating Link Annotations</a:t>
            </a:r>
          </a:p>
          <a:p>
            <a:pPr marL="457200" lvl="1" indent="0">
              <a:spcAft>
                <a:spcPts val="1200"/>
              </a:spcAft>
              <a:buNone/>
            </a:pPr>
            <a:r>
              <a:rPr lang="en-US" sz="1600" dirty="0"/>
              <a:t>To use the Create Anchor tool, users must have </a:t>
            </a:r>
            <a:r>
              <a:rPr lang="en-US" sz="1600" i="1" dirty="0"/>
              <a:t>View Document</a:t>
            </a:r>
            <a:r>
              <a:rPr lang="en-US" sz="1600" dirty="0"/>
              <a:t>, </a:t>
            </a:r>
            <a:r>
              <a:rPr lang="en-US" sz="1600" i="1" dirty="0"/>
              <a:t>View Content</a:t>
            </a:r>
            <a:r>
              <a:rPr lang="en-US" sz="1600" dirty="0"/>
              <a:t>, </a:t>
            </a:r>
            <a:r>
              <a:rPr lang="en-US" sz="1600" i="1" dirty="0"/>
              <a:t>Annotate</a:t>
            </a:r>
            <a:r>
              <a:rPr lang="en-US" sz="1600" dirty="0"/>
              <a:t>, and </a:t>
            </a:r>
            <a:r>
              <a:rPr lang="en-US" sz="1600" i="1" dirty="0"/>
              <a:t>Create Anchors </a:t>
            </a:r>
            <a:r>
              <a:rPr lang="en-US" sz="1600" dirty="0"/>
              <a:t>permissions on the target document</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30A0314D-8ABC-264C-BD3F-FC44130BEDEA}"/>
              </a:ext>
            </a:extLst>
          </p:cNvPr>
          <p:cNvPicPr>
            <a:picLocks noChangeAspect="1"/>
          </p:cNvPicPr>
          <p:nvPr/>
        </p:nvPicPr>
        <p:blipFill>
          <a:blip r:embed="rId3"/>
          <a:stretch>
            <a:fillRect/>
          </a:stretch>
        </p:blipFill>
        <p:spPr>
          <a:xfrm>
            <a:off x="5722173" y="1317668"/>
            <a:ext cx="4919203" cy="3150862"/>
          </a:xfrm>
          <a:prstGeom prst="rect">
            <a:avLst/>
          </a:prstGeom>
          <a:ln>
            <a:solidFill>
              <a:schemeClr val="tx1"/>
            </a:solidFill>
          </a:ln>
        </p:spPr>
      </p:pic>
      <p:sp>
        <p:nvSpPr>
          <p:cNvPr id="13" name="Line Callout 1 12">
            <a:extLst>
              <a:ext uri="{FF2B5EF4-FFF2-40B4-BE49-F238E27FC236}">
                <a16:creationId xmlns:a16="http://schemas.microsoft.com/office/drawing/2014/main" id="{20DC2BF3-B9CD-164E-880F-0DEDD6C048E2}"/>
              </a:ext>
            </a:extLst>
          </p:cNvPr>
          <p:cNvSpPr/>
          <p:nvPr/>
        </p:nvSpPr>
        <p:spPr>
          <a:xfrm>
            <a:off x="8881232" y="2708433"/>
            <a:ext cx="1760144" cy="369332"/>
          </a:xfrm>
          <a:prstGeom prst="borderCallout1">
            <a:avLst>
              <a:gd name="adj1" fmla="val 23908"/>
              <a:gd name="adj2" fmla="val -3264"/>
              <a:gd name="adj3" fmla="val -35016"/>
              <a:gd name="adj4" fmla="val -14152"/>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New ‘Create Anchor’ tool</a:t>
            </a:r>
          </a:p>
        </p:txBody>
      </p:sp>
      <p:pic>
        <p:nvPicPr>
          <p:cNvPr id="4" name="Picture 3">
            <a:extLst>
              <a:ext uri="{FF2B5EF4-FFF2-40B4-BE49-F238E27FC236}">
                <a16:creationId xmlns:a16="http://schemas.microsoft.com/office/drawing/2014/main" id="{60B2C61A-D52D-C14F-BE67-39A24469995A}"/>
              </a:ext>
            </a:extLst>
          </p:cNvPr>
          <p:cNvPicPr>
            <a:picLocks noChangeAspect="1"/>
          </p:cNvPicPr>
          <p:nvPr/>
        </p:nvPicPr>
        <p:blipFill>
          <a:blip r:embed="rId4"/>
          <a:stretch>
            <a:fillRect/>
          </a:stretch>
        </p:blipFill>
        <p:spPr>
          <a:xfrm>
            <a:off x="6017306" y="3559094"/>
            <a:ext cx="4517425" cy="2865455"/>
          </a:xfrm>
          <a:prstGeom prst="rect">
            <a:avLst/>
          </a:prstGeom>
        </p:spPr>
      </p:pic>
    </p:spTree>
    <p:extLst>
      <p:ext uri="{BB962C8B-B14F-4D97-AF65-F5344CB8AC3E}">
        <p14:creationId xmlns:p14="http://schemas.microsoft.com/office/powerpoint/2010/main" val="133381607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Download Notes to CSV</a:t>
            </a:r>
          </a:p>
        </p:txBody>
      </p:sp>
      <p:sp>
        <p:nvSpPr>
          <p:cNvPr id="3" name="Content Placeholder 2"/>
          <p:cNvSpPr>
            <a:spLocks noGrp="1"/>
          </p:cNvSpPr>
          <p:nvPr>
            <p:ph idx="1"/>
          </p:nvPr>
        </p:nvSpPr>
        <p:spPr>
          <a:xfrm>
            <a:off x="826624" y="1066800"/>
            <a:ext cx="5880728"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solidFill>
                  <a:srgbClr val="646569">
                    <a:lumMod val="75000"/>
                  </a:srgbClr>
                </a:solidFill>
              </a:rPr>
              <a:t>Users can download annotations from vault documents as a CSV file</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When documents contain many annotations, users can </a:t>
            </a:r>
            <a:r>
              <a:rPr lang="en-US" sz="1600" i="1" dirty="0"/>
              <a:t>Download Notes</a:t>
            </a:r>
            <a:r>
              <a:rPr lang="en-US" sz="1600" dirty="0"/>
              <a:t> to review comments information in a concise, easy to read CSV file</a:t>
            </a:r>
          </a:p>
          <a:p>
            <a:pPr>
              <a:spcBef>
                <a:spcPts val="600"/>
              </a:spcBef>
              <a:spcAft>
                <a:spcPts val="1200"/>
              </a:spcAft>
            </a:pPr>
            <a:r>
              <a:rPr lang="en-US" sz="2000" dirty="0"/>
              <a:t>Considerations</a:t>
            </a:r>
          </a:p>
          <a:p>
            <a:pPr marL="457200" lvl="1" indent="0">
              <a:spcAft>
                <a:spcPts val="1200"/>
              </a:spcAft>
              <a:buNone/>
            </a:pPr>
            <a:r>
              <a:rPr lang="en-US" sz="1600" dirty="0"/>
              <a:t>The action is available to users with </a:t>
            </a:r>
            <a:r>
              <a:rPr lang="en-US" sz="1600" i="1" dirty="0"/>
              <a:t>View Content</a:t>
            </a:r>
            <a:r>
              <a:rPr lang="en-US" sz="1600" dirty="0"/>
              <a:t> permission whenever the document has a viewable rendition and one or more annotations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39684007-8C30-ED47-9B13-2EEA85D796D6}"/>
              </a:ext>
            </a:extLst>
          </p:cNvPr>
          <p:cNvPicPr>
            <a:picLocks noChangeAspect="1"/>
          </p:cNvPicPr>
          <p:nvPr/>
        </p:nvPicPr>
        <p:blipFill>
          <a:blip r:embed="rId3"/>
          <a:stretch>
            <a:fillRect/>
          </a:stretch>
        </p:blipFill>
        <p:spPr>
          <a:xfrm>
            <a:off x="7177487" y="2091422"/>
            <a:ext cx="3098800" cy="2273300"/>
          </a:xfrm>
          <a:prstGeom prst="rect">
            <a:avLst/>
          </a:prstGeom>
          <a:ln>
            <a:solidFill>
              <a:schemeClr val="tx1"/>
            </a:solidFill>
          </a:ln>
        </p:spPr>
      </p:pic>
      <p:pic>
        <p:nvPicPr>
          <p:cNvPr id="10" name="Picture 9">
            <a:extLst>
              <a:ext uri="{FF2B5EF4-FFF2-40B4-BE49-F238E27FC236}">
                <a16:creationId xmlns:a16="http://schemas.microsoft.com/office/drawing/2014/main" id="{1B9839AE-70CE-DD46-AC20-8118C44FBE4E}"/>
              </a:ext>
            </a:extLst>
          </p:cNvPr>
          <p:cNvPicPr>
            <a:picLocks noChangeAspect="1"/>
          </p:cNvPicPr>
          <p:nvPr/>
        </p:nvPicPr>
        <p:blipFill>
          <a:blip r:embed="rId4"/>
          <a:stretch>
            <a:fillRect/>
          </a:stretch>
        </p:blipFill>
        <p:spPr>
          <a:xfrm>
            <a:off x="1173873" y="4966583"/>
            <a:ext cx="8674977" cy="1209051"/>
          </a:xfrm>
          <a:prstGeom prst="rect">
            <a:avLst/>
          </a:prstGeom>
          <a:ln w="12700">
            <a:solidFill>
              <a:schemeClr val="tx1">
                <a:lumMod val="75000"/>
              </a:schemeClr>
            </a:solidFill>
          </a:ln>
          <a:effectLst/>
        </p:spPr>
      </p:pic>
      <p:sp>
        <p:nvSpPr>
          <p:cNvPr id="5" name="Left Arrow 4">
            <a:extLst>
              <a:ext uri="{FF2B5EF4-FFF2-40B4-BE49-F238E27FC236}">
                <a16:creationId xmlns:a16="http://schemas.microsoft.com/office/drawing/2014/main" id="{2598EABC-E1BD-1E41-965B-787112B0A533}"/>
              </a:ext>
            </a:extLst>
          </p:cNvPr>
          <p:cNvSpPr/>
          <p:nvPr/>
        </p:nvSpPr>
        <p:spPr>
          <a:xfrm rot="18863488">
            <a:off x="5657385" y="4258948"/>
            <a:ext cx="2141034" cy="512914"/>
          </a:xfrm>
          <a:prstGeom prst="lef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12732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Download List of Records Blocking Document Deletion</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a user cannot delete a document that is referenced by an object record, they can now click on a link to download a CSV file containing the a list of records blocking document deletion</a:t>
            </a:r>
          </a:p>
          <a:p>
            <a:pPr>
              <a:spcBef>
                <a:spcPts val="600"/>
              </a:spcBef>
              <a:spcAft>
                <a:spcPts val="1200"/>
              </a:spcAft>
            </a:pPr>
            <a:r>
              <a:rPr lang="en-US" sz="2000" dirty="0"/>
              <a:t>Business Justification</a:t>
            </a:r>
          </a:p>
          <a:p>
            <a:pPr marL="457200" lvl="1" indent="0">
              <a:spcAft>
                <a:spcPts val="1200"/>
              </a:spcAft>
              <a:buNone/>
            </a:pPr>
            <a:r>
              <a:rPr lang="en-US" sz="1600" dirty="0"/>
              <a:t>Easier to delete document knowing which object records are blocking the deletion</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B81585D9-3A19-45E1-9B45-07B1FBDB4FAF}"/>
              </a:ext>
            </a:extLst>
          </p:cNvPr>
          <p:cNvPicPr>
            <a:picLocks noChangeAspect="1"/>
          </p:cNvPicPr>
          <p:nvPr/>
        </p:nvPicPr>
        <p:blipFill rotWithShape="1">
          <a:blip r:embed="rId3"/>
          <a:srcRect l="1407" t="2207"/>
          <a:stretch/>
        </p:blipFill>
        <p:spPr>
          <a:xfrm>
            <a:off x="3618554" y="3434861"/>
            <a:ext cx="3785616" cy="22340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4676262"/>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2790A-5D3F-5445-B447-51D47A6DE969}"/>
              </a:ext>
            </a:extLst>
          </p:cNvPr>
          <p:cNvSpPr>
            <a:spLocks noGrp="1"/>
          </p:cNvSpPr>
          <p:nvPr>
            <p:ph type="title"/>
          </p:nvPr>
        </p:nvSpPr>
        <p:spPr/>
        <p:txBody>
          <a:bodyPr/>
          <a:lstStyle/>
          <a:p>
            <a:r>
              <a:rPr lang="en-US" dirty="0"/>
              <a:t>Additional Working with Documents Features</a:t>
            </a:r>
          </a:p>
        </p:txBody>
      </p:sp>
      <p:graphicFrame>
        <p:nvGraphicFramePr>
          <p:cNvPr id="6" name="Table 5">
            <a:extLst>
              <a:ext uri="{FF2B5EF4-FFF2-40B4-BE49-F238E27FC236}">
                <a16:creationId xmlns:a16="http://schemas.microsoft.com/office/drawing/2014/main" id="{6ABF4FE6-8BE5-A045-9325-A1C1A4AFC0BE}"/>
              </a:ext>
            </a:extLst>
          </p:cNvPr>
          <p:cNvGraphicFramePr>
            <a:graphicFrameLocks noGrp="1"/>
          </p:cNvGraphicFramePr>
          <p:nvPr>
            <p:extLst>
              <p:ext uri="{D42A27DB-BD31-4B8C-83A1-F6EECF244321}">
                <p14:modId xmlns:p14="http://schemas.microsoft.com/office/powerpoint/2010/main" val="2829977074"/>
              </p:ext>
            </p:extLst>
          </p:nvPr>
        </p:nvGraphicFramePr>
        <p:xfrm>
          <a:off x="685800" y="990600"/>
          <a:ext cx="11049000" cy="5461000"/>
        </p:xfrm>
        <a:graphic>
          <a:graphicData uri="http://schemas.openxmlformats.org/drawingml/2006/table">
            <a:tbl>
              <a:tblPr firstRow="1" bandRow="1">
                <a:tableStyleId>{F5AB1C69-6EDB-4FF4-983F-18BD219EF322}</a:tableStyleId>
              </a:tblPr>
              <a:tblGrid>
                <a:gridCol w="2819400">
                  <a:extLst>
                    <a:ext uri="{9D8B030D-6E8A-4147-A177-3AD203B41FA5}">
                      <a16:colId xmlns:a16="http://schemas.microsoft.com/office/drawing/2014/main" val="3143821414"/>
                    </a:ext>
                  </a:extLst>
                </a:gridCol>
                <a:gridCol w="4495800">
                  <a:extLst>
                    <a:ext uri="{9D8B030D-6E8A-4147-A177-3AD203B41FA5}">
                      <a16:colId xmlns:a16="http://schemas.microsoft.com/office/drawing/2014/main" val="987357290"/>
                    </a:ext>
                  </a:extLst>
                </a:gridCol>
                <a:gridCol w="1447800">
                  <a:extLst>
                    <a:ext uri="{9D8B030D-6E8A-4147-A177-3AD203B41FA5}">
                      <a16:colId xmlns:a16="http://schemas.microsoft.com/office/drawing/2014/main" val="263879537"/>
                    </a:ext>
                  </a:extLst>
                </a:gridCol>
                <a:gridCol w="2286000">
                  <a:extLst>
                    <a:ext uri="{9D8B030D-6E8A-4147-A177-3AD203B41FA5}">
                      <a16:colId xmlns:a16="http://schemas.microsoft.com/office/drawing/2014/main" val="1421590652"/>
                    </a:ext>
                  </a:extLst>
                </a:gridCol>
              </a:tblGrid>
              <a:tr h="370840">
                <a:tc>
                  <a:txBody>
                    <a:bodyPr/>
                    <a:lstStyle/>
                    <a:p>
                      <a:r>
                        <a:rPr lang="en-US" sz="1600" dirty="0"/>
                        <a:t>Feature</a:t>
                      </a:r>
                    </a:p>
                  </a:txBody>
                  <a:tcPr/>
                </a:tc>
                <a:tc>
                  <a:txBody>
                    <a:bodyPr/>
                    <a:lstStyle/>
                    <a:p>
                      <a:r>
                        <a:rPr lang="en-US" sz="1600" dirty="0"/>
                        <a:t>Description</a:t>
                      </a:r>
                    </a:p>
                  </a:txBody>
                  <a:tcPr/>
                </a:tc>
                <a:tc>
                  <a:txBody>
                    <a:bodyPr/>
                    <a:lstStyle/>
                    <a:p>
                      <a:r>
                        <a:rPr lang="en-US" sz="1600" dirty="0"/>
                        <a:t>Feature Risk</a:t>
                      </a:r>
                    </a:p>
                  </a:txBody>
                  <a:tcPr/>
                </a:tc>
                <a:tc>
                  <a:txBody>
                    <a:bodyPr/>
                    <a:lstStyle/>
                    <a:p>
                      <a:r>
                        <a:rPr lang="en-US" sz="1600" dirty="0"/>
                        <a:t>Default Impact</a:t>
                      </a:r>
                    </a:p>
                  </a:txBody>
                  <a:tcPr/>
                </a:tc>
                <a:extLst>
                  <a:ext uri="{0D108BD9-81ED-4DB2-BD59-A6C34878D82A}">
                    <a16:rowId xmlns:a16="http://schemas.microsoft.com/office/drawing/2014/main" val="353751964"/>
                  </a:ext>
                </a:extLst>
              </a:tr>
              <a:tr h="370840">
                <a:tc>
                  <a:txBody>
                    <a:bodyPr/>
                    <a:lstStyle/>
                    <a:p>
                      <a:r>
                        <a:rPr lang="en-US" sz="1600" dirty="0"/>
                        <a:t>Prevent Report Re-execution On Export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Vault now prevents a report from re-executing upon export if the report was recently run by the same user. This change will not introduce any difference in functionality, but should improve performance when exporting reports.</a:t>
                      </a:r>
                    </a:p>
                  </a:txBody>
                  <a:tcPr/>
                </a:tc>
                <a:tc>
                  <a:txBody>
                    <a:bodyPr/>
                    <a:lstStyle/>
                    <a:p>
                      <a:r>
                        <a:rPr lang="en-US" sz="1600" dirty="0"/>
                        <a:t>N/A</a:t>
                      </a:r>
                    </a:p>
                  </a:txBody>
                  <a:tcPr/>
                </a:tc>
                <a:tc>
                  <a:txBody>
                    <a:bodyPr/>
                    <a:lstStyle/>
                    <a:p>
                      <a:r>
                        <a:rPr lang="en-US" sz="1600" dirty="0"/>
                        <a:t>Visible to All Users</a:t>
                      </a:r>
                    </a:p>
                  </a:txBody>
                  <a:tcPr/>
                </a:tc>
                <a:extLst>
                  <a:ext uri="{0D108BD9-81ED-4DB2-BD59-A6C34878D82A}">
                    <a16:rowId xmlns:a16="http://schemas.microsoft.com/office/drawing/2014/main" val="1103896877"/>
                  </a:ext>
                </a:extLst>
              </a:tr>
              <a:tr h="370840">
                <a:tc>
                  <a:txBody>
                    <a:bodyPr/>
                    <a:lstStyle/>
                    <a:p>
                      <a:r>
                        <a:rPr lang="en-US" sz="1600" dirty="0"/>
                        <a:t>Remove Deprecated Re-Render Options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Removes several re-render options that are no longer applicable</a:t>
                      </a:r>
                    </a:p>
                  </a:txBody>
                  <a:tcPr/>
                </a:tc>
                <a:tc>
                  <a:txBody>
                    <a:bodyPr/>
                    <a:lstStyle/>
                    <a:p>
                      <a:r>
                        <a:rPr lang="en-US" sz="1600" dirty="0"/>
                        <a: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Visible to All Users</a:t>
                      </a:r>
                    </a:p>
                    <a:p>
                      <a:endParaRPr lang="en-US" sz="1600" dirty="0"/>
                    </a:p>
                  </a:txBody>
                  <a:tcPr/>
                </a:tc>
                <a:extLst>
                  <a:ext uri="{0D108BD9-81ED-4DB2-BD59-A6C34878D82A}">
                    <a16:rowId xmlns:a16="http://schemas.microsoft.com/office/drawing/2014/main" val="4073893759"/>
                  </a:ext>
                </a:extLst>
              </a:tr>
              <a:tr h="370840">
                <a:tc>
                  <a:txBody>
                    <a:bodyPr/>
                    <a:lstStyle/>
                    <a:p>
                      <a:r>
                        <a:rPr lang="en-US" sz="1600" dirty="0"/>
                        <a:t>Pareto Charts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Pareto charts are now a supported Vault Dashboard chart type. They are similar to column charts, but always display groups in descending order and include a cumulative percentage line</a:t>
                      </a:r>
                    </a:p>
                  </a:txBody>
                  <a:tcPr/>
                </a:tc>
                <a:tc>
                  <a:txBody>
                    <a:bodyPr/>
                    <a:lstStyle/>
                    <a:p>
                      <a:r>
                        <a:rPr lang="en-US" sz="1600" dirty="0"/>
                        <a:t>Low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Visible to All Users</a:t>
                      </a:r>
                    </a:p>
                    <a:p>
                      <a:endParaRPr lang="en-US" sz="1600" dirty="0"/>
                    </a:p>
                    <a:p>
                      <a:endParaRPr lang="en-US" sz="1600" dirty="0"/>
                    </a:p>
                  </a:txBody>
                  <a:tcPr/>
                </a:tc>
                <a:extLst>
                  <a:ext uri="{0D108BD9-81ED-4DB2-BD59-A6C34878D82A}">
                    <a16:rowId xmlns:a16="http://schemas.microsoft.com/office/drawing/2014/main" val="4107006845"/>
                  </a:ext>
                </a:extLst>
              </a:tr>
              <a:tr h="370840">
                <a:tc>
                  <a:txBody>
                    <a:bodyPr/>
                    <a:lstStyle/>
                    <a:p>
                      <a:pPr marL="0" algn="l" defTabSz="914400" rtl="0" eaLnBrk="1" latinLnBrk="0" hangingPunct="1"/>
                      <a:r>
                        <a:rPr lang="en-US" sz="1600" kern="1200" dirty="0">
                          <a:solidFill>
                            <a:schemeClr val="dk1"/>
                          </a:solidFill>
                          <a:latin typeface="+mn-lt"/>
                          <a:ea typeface="+mn-ea"/>
                          <a:cs typeface="+mn-cs"/>
                        </a:rPr>
                        <a:t>Optimizations for Merge Fields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syntax for the WHERE clause has been simplified to use the familiar object relationship structure. In addition, Merge Field tokens now retrieve a maximum of 1,000 entries</a:t>
                      </a:r>
                    </a:p>
                  </a:txBody>
                  <a:tcPr/>
                </a:tc>
                <a:tc>
                  <a:txBody>
                    <a:bodyPr/>
                    <a:lstStyle/>
                    <a:p>
                      <a:r>
                        <a:rPr lang="en-US" sz="1600" kern="1200" dirty="0">
                          <a:solidFill>
                            <a:schemeClr val="dk1"/>
                          </a:solidFill>
                          <a:latin typeface="+mn-lt"/>
                          <a:ea typeface="+mn-ea"/>
                          <a:cs typeface="+mn-cs"/>
                        </a:rPr>
                        <a:t>N/A</a:t>
                      </a:r>
                    </a:p>
                  </a:txBody>
                  <a:tcPr/>
                </a:tc>
                <a:tc>
                  <a:txBody>
                    <a:bodyPr/>
                    <a:lstStyle/>
                    <a:p>
                      <a:r>
                        <a:rPr lang="en-US" sz="1600" dirty="0"/>
                        <a:t>Visible to All Users</a:t>
                      </a:r>
                    </a:p>
                  </a:txBody>
                  <a:tcPr/>
                </a:tc>
                <a:extLst>
                  <a:ext uri="{0D108BD9-81ED-4DB2-BD59-A6C34878D82A}">
                    <a16:rowId xmlns:a16="http://schemas.microsoft.com/office/drawing/2014/main" val="1672857795"/>
                  </a:ext>
                </a:extLst>
              </a:tr>
              <a:tr h="370840">
                <a:tc>
                  <a:txBody>
                    <a:bodyPr/>
                    <a:lstStyle/>
                    <a:p>
                      <a:r>
                        <a:rPr lang="en-US" sz="1600" dirty="0"/>
                        <a:t>Document Workflow: Add Participants to Unselected Optional Tasks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Participant groups for optional tasks now appear in the </a:t>
                      </a:r>
                      <a:r>
                        <a:rPr lang="en-US" sz="1600" i="1" dirty="0"/>
                        <a:t>Add Workflow Participants</a:t>
                      </a:r>
                      <a:r>
                        <a:rPr lang="en-US" sz="1600" dirty="0"/>
                        <a:t> dialog window even if the associated optional task was not assigned when originally starting the workflow</a:t>
                      </a:r>
                    </a:p>
                  </a:txBody>
                  <a:tcPr/>
                </a:tc>
                <a:tc>
                  <a:txBody>
                    <a:bodyPr/>
                    <a:lstStyle/>
                    <a:p>
                      <a:r>
                        <a:rPr lang="en-US" sz="1600" dirty="0"/>
                        <a:t>Medium</a:t>
                      </a:r>
                    </a:p>
                  </a:txBody>
                  <a:tcPr/>
                </a:tc>
                <a:tc>
                  <a:txBody>
                    <a:bodyPr/>
                    <a:lstStyle/>
                    <a:p>
                      <a:r>
                        <a:rPr lang="en-US" sz="1600" dirty="0"/>
                        <a:t>None</a:t>
                      </a:r>
                    </a:p>
                  </a:txBody>
                  <a:tcPr/>
                </a:tc>
                <a:extLst>
                  <a:ext uri="{0D108BD9-81ED-4DB2-BD59-A6C34878D82A}">
                    <a16:rowId xmlns:a16="http://schemas.microsoft.com/office/drawing/2014/main" val="4042464832"/>
                  </a:ext>
                </a:extLst>
              </a:tr>
            </a:tbl>
          </a:graphicData>
        </a:graphic>
      </p:graphicFrame>
    </p:spTree>
    <p:extLst>
      <p:ext uri="{BB962C8B-B14F-4D97-AF65-F5344CB8AC3E}">
        <p14:creationId xmlns:p14="http://schemas.microsoft.com/office/powerpoint/2010/main" val="4075651690"/>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Prevent Report Re-Execution On Export</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Tabular reports will no longer re-execute upon export if the report was recently run (within 8 hours) by the same user</a:t>
            </a:r>
          </a:p>
          <a:p>
            <a:pPr>
              <a:spcBef>
                <a:spcPts val="600"/>
              </a:spcBef>
              <a:spcAft>
                <a:spcPts val="1200"/>
              </a:spcAft>
            </a:pPr>
            <a:r>
              <a:rPr lang="en-US" sz="2000" dirty="0"/>
              <a:t>Business Justification</a:t>
            </a:r>
          </a:p>
          <a:p>
            <a:pPr marL="457200" lvl="1" indent="0">
              <a:spcAft>
                <a:spcPts val="1200"/>
              </a:spcAft>
              <a:buNone/>
            </a:pPr>
            <a:r>
              <a:rPr lang="en-US" sz="1600" dirty="0"/>
              <a:t>This behavior change reduces server load, and exports will render faster since reports will not have to re-execute </a:t>
            </a:r>
          </a:p>
          <a:p>
            <a:pPr>
              <a:spcBef>
                <a:spcPts val="600"/>
              </a:spcBef>
              <a:spcAft>
                <a:spcPts val="1200"/>
              </a:spcAft>
            </a:pPr>
            <a:r>
              <a:rPr lang="en-US" sz="2000" dirty="0"/>
              <a:t>Considerations</a:t>
            </a:r>
          </a:p>
          <a:p>
            <a:pPr marL="457200" lvl="1" indent="0">
              <a:spcAft>
                <a:spcPts val="1200"/>
              </a:spcAft>
              <a:buNone/>
            </a:pPr>
            <a:r>
              <a:rPr lang="en-US" sz="1600" dirty="0"/>
              <a:t>No visible changes to end user experience when exporting</a:t>
            </a:r>
          </a:p>
          <a:p>
            <a:pPr marL="457200" lvl="1" indent="0">
              <a:spcAft>
                <a:spcPts val="1200"/>
              </a:spcAft>
              <a:buNone/>
            </a:pPr>
            <a:r>
              <a:rPr lang="en-US" sz="1600" dirty="0"/>
              <a:t>Upon opening a report, click Refresh to ensure that you are seeing the most recent data</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extLst>
              <p:ext uri="{D42A27DB-BD31-4B8C-83A1-F6EECF244321}">
                <p14:modId xmlns:p14="http://schemas.microsoft.com/office/powerpoint/2010/main" val="1814933263"/>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16859224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15FAA3-CA5F-FE44-9ACA-888B03449B3F}"/>
              </a:ext>
            </a:extLst>
          </p:cNvPr>
          <p:cNvSpPr>
            <a:spLocks noGrp="1"/>
          </p:cNvSpPr>
          <p:nvPr>
            <p:ph sz="half" idx="1"/>
          </p:nvPr>
        </p:nvSpPr>
        <p:spPr>
          <a:xfrm>
            <a:off x="6324600" y="2743200"/>
            <a:ext cx="4903324" cy="2895600"/>
          </a:xfrm>
          <a:ln>
            <a:solidFill>
              <a:schemeClr val="tx1"/>
            </a:solidFill>
          </a:ln>
        </p:spPr>
        <p:txBody>
          <a:bodyPr/>
          <a:lstStyle/>
          <a:p>
            <a:pPr>
              <a:lnSpc>
                <a:spcPct val="100000"/>
              </a:lnSpc>
              <a:spcBef>
                <a:spcPts val="1200"/>
              </a:spcBef>
            </a:pPr>
            <a:r>
              <a:rPr lang="en-US" sz="2000" dirty="0"/>
              <a:t>Pre-Release Vaults include:</a:t>
            </a:r>
          </a:p>
          <a:p>
            <a:pPr lvl="1">
              <a:lnSpc>
                <a:spcPct val="100000"/>
              </a:lnSpc>
              <a:spcBef>
                <a:spcPts val="1200"/>
              </a:spcBef>
            </a:pPr>
            <a:r>
              <a:rPr lang="en-US" sz="2000" dirty="0"/>
              <a:t>Configuration</a:t>
            </a:r>
          </a:p>
          <a:p>
            <a:pPr lvl="1">
              <a:lnSpc>
                <a:spcPct val="100000"/>
              </a:lnSpc>
              <a:spcBef>
                <a:spcPts val="1200"/>
              </a:spcBef>
            </a:pPr>
            <a:r>
              <a:rPr lang="en-US" sz="2000" dirty="0"/>
              <a:t>Vault Owners</a:t>
            </a:r>
          </a:p>
          <a:p>
            <a:pPr lvl="1">
              <a:lnSpc>
                <a:spcPct val="100000"/>
              </a:lnSpc>
              <a:spcBef>
                <a:spcPts val="1200"/>
              </a:spcBef>
            </a:pPr>
            <a:r>
              <a:rPr lang="en-US" sz="2000" dirty="0"/>
              <a:t>Object Data referenced in configuration rules</a:t>
            </a:r>
          </a:p>
          <a:p>
            <a:pPr lvl="1">
              <a:lnSpc>
                <a:spcPct val="100000"/>
              </a:lnSpc>
              <a:spcBef>
                <a:spcPts val="1200"/>
              </a:spcBef>
            </a:pPr>
            <a:r>
              <a:rPr lang="en-US" sz="2000" b="1" dirty="0"/>
              <a:t>NO</a:t>
            </a:r>
            <a:r>
              <a:rPr lang="en-US" sz="2000" dirty="0"/>
              <a:t> Documents or transactional data</a:t>
            </a:r>
          </a:p>
        </p:txBody>
      </p:sp>
      <p:sp>
        <p:nvSpPr>
          <p:cNvPr id="2" name="Content Placeholder 1">
            <a:extLst>
              <a:ext uri="{FF2B5EF4-FFF2-40B4-BE49-F238E27FC236}">
                <a16:creationId xmlns:a16="http://schemas.microsoft.com/office/drawing/2014/main" id="{BEA0EF84-70CF-B04D-B2C5-1EDFD14A0405}"/>
              </a:ext>
            </a:extLst>
          </p:cNvPr>
          <p:cNvSpPr>
            <a:spLocks noGrp="1"/>
          </p:cNvSpPr>
          <p:nvPr>
            <p:ph sz="half" idx="2"/>
          </p:nvPr>
        </p:nvSpPr>
        <p:spPr>
          <a:xfrm>
            <a:off x="1192676" y="2743200"/>
            <a:ext cx="4903324" cy="2895600"/>
          </a:xfrm>
          <a:ln>
            <a:solidFill>
              <a:schemeClr val="tx1"/>
            </a:solidFill>
          </a:ln>
        </p:spPr>
        <p:txBody>
          <a:bodyPr/>
          <a:lstStyle/>
          <a:p>
            <a:pPr>
              <a:lnSpc>
                <a:spcPct val="100000"/>
              </a:lnSpc>
              <a:spcBef>
                <a:spcPts val="1200"/>
              </a:spcBef>
            </a:pPr>
            <a:r>
              <a:rPr lang="en-US" sz="2000" dirty="0"/>
              <a:t>Customers who have used Pre-Release in last two releases will be </a:t>
            </a:r>
            <a:r>
              <a:rPr lang="en-US" sz="2000" u="sng" dirty="0"/>
              <a:t>refreshed</a:t>
            </a:r>
            <a:r>
              <a:rPr lang="en-US" sz="2000" dirty="0"/>
              <a:t> with Production configuration</a:t>
            </a:r>
          </a:p>
          <a:p>
            <a:pPr>
              <a:lnSpc>
                <a:spcPct val="100000"/>
              </a:lnSpc>
              <a:spcBef>
                <a:spcPts val="1200"/>
              </a:spcBef>
            </a:pPr>
            <a:r>
              <a:rPr lang="en-US" sz="2000" dirty="0"/>
              <a:t>Customers who haven’t used Pre-Release in the last two releases </a:t>
            </a:r>
            <a:r>
              <a:rPr lang="en-US" sz="2000" u="sng" dirty="0"/>
              <a:t>will not be refreshed</a:t>
            </a:r>
            <a:r>
              <a:rPr lang="en-US" sz="2000" dirty="0"/>
              <a:t> with Production configuration</a:t>
            </a:r>
            <a:endParaRPr lang="en-US" sz="2000" u="sng" dirty="0"/>
          </a:p>
          <a:p>
            <a:pPr marL="457200" lvl="1" indent="0">
              <a:spcBef>
                <a:spcPts val="1200"/>
              </a:spcBef>
              <a:buNone/>
            </a:pPr>
            <a:r>
              <a:rPr lang="en-US" sz="1800" dirty="0"/>
              <a:t>Refresh can be requested via Support ticket</a:t>
            </a:r>
          </a:p>
          <a:p>
            <a:pPr lvl="1">
              <a:spcBef>
                <a:spcPts val="1200"/>
              </a:spcBef>
            </a:pPr>
            <a:endParaRPr lang="en-US" sz="1800" dirty="0"/>
          </a:p>
        </p:txBody>
      </p:sp>
      <p:sp>
        <p:nvSpPr>
          <p:cNvPr id="4" name="Title 3">
            <a:extLst>
              <a:ext uri="{FF2B5EF4-FFF2-40B4-BE49-F238E27FC236}">
                <a16:creationId xmlns:a16="http://schemas.microsoft.com/office/drawing/2014/main" id="{56B39764-5678-E347-AB22-4E29746E4B14}"/>
              </a:ext>
            </a:extLst>
          </p:cNvPr>
          <p:cNvSpPr>
            <a:spLocks noGrp="1"/>
          </p:cNvSpPr>
          <p:nvPr>
            <p:ph type="title"/>
          </p:nvPr>
        </p:nvSpPr>
        <p:spPr/>
        <p:txBody>
          <a:bodyPr/>
          <a:lstStyle/>
          <a:p>
            <a:r>
              <a:rPr lang="en-US" dirty="0"/>
              <a:t>Pre-Release Environments</a:t>
            </a:r>
          </a:p>
        </p:txBody>
      </p:sp>
      <p:sp>
        <p:nvSpPr>
          <p:cNvPr id="8" name="Content Placeholder 5">
            <a:extLst>
              <a:ext uri="{FF2B5EF4-FFF2-40B4-BE49-F238E27FC236}">
                <a16:creationId xmlns:a16="http://schemas.microsoft.com/office/drawing/2014/main" id="{988291F8-B01F-2247-833F-1CEDF0D8EC69}"/>
              </a:ext>
            </a:extLst>
          </p:cNvPr>
          <p:cNvSpPr txBox="1">
            <a:spLocks/>
          </p:cNvSpPr>
          <p:nvPr/>
        </p:nvSpPr>
        <p:spPr>
          <a:xfrm>
            <a:off x="826624" y="1219200"/>
            <a:ext cx="10538752" cy="12192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have changed our approach to provisioning Pre-Release environments</a:t>
            </a:r>
          </a:p>
          <a:p>
            <a:pPr>
              <a:lnSpc>
                <a:spcPct val="100000"/>
              </a:lnSpc>
            </a:pPr>
            <a:r>
              <a:rPr lang="en-US" dirty="0"/>
              <a:t>All customers will continue to receive a Pre-Release environment, including new Production Vaults provisioned post-19R2 Pre-Release</a:t>
            </a:r>
          </a:p>
          <a:p>
            <a:endParaRPr lang="en-US" dirty="0"/>
          </a:p>
        </p:txBody>
      </p:sp>
    </p:spTree>
    <p:extLst>
      <p:ext uri="{BB962C8B-B14F-4D97-AF65-F5344CB8AC3E}">
        <p14:creationId xmlns:p14="http://schemas.microsoft.com/office/powerpoint/2010/main" val="2185248145"/>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Removes several re-render options that are no longer applicable</a:t>
            </a:r>
          </a:p>
          <a:p>
            <a:pPr marL="457200" lvl="1" indent="0">
              <a:spcAft>
                <a:spcPts val="1200"/>
              </a:spcAft>
              <a:buNone/>
            </a:pPr>
            <a:r>
              <a:rPr lang="en-US" sz="1600" dirty="0"/>
              <a:t>Other options that control rendition settings remain available in the Re-render Document dialog and are shown below</a:t>
            </a:r>
          </a:p>
          <a:p>
            <a:pPr>
              <a:spcBef>
                <a:spcPts val="600"/>
              </a:spcBef>
              <a:spcAft>
                <a:spcPts val="1200"/>
              </a:spcAft>
            </a:pPr>
            <a:r>
              <a:rPr lang="en-US" sz="2000" dirty="0"/>
              <a:t>Business Justification</a:t>
            </a:r>
          </a:p>
          <a:p>
            <a:pPr marL="457200" lvl="1" indent="0">
              <a:spcAft>
                <a:spcPts val="1200"/>
              </a:spcAft>
              <a:buNone/>
            </a:pPr>
            <a:r>
              <a:rPr lang="en-US" sz="1600" dirty="0"/>
              <a:t>Lays the groundwork for future enhancements and stops dependency on 3</a:t>
            </a:r>
            <a:r>
              <a:rPr lang="en-US" sz="1600" baseline="30000" dirty="0"/>
              <a:t>rd</a:t>
            </a:r>
            <a:r>
              <a:rPr lang="en-US" sz="1600" dirty="0"/>
              <a:t> party rendering capabilities</a:t>
            </a:r>
          </a:p>
          <a:p>
            <a:endParaRPr lang="en-US" dirty="0"/>
          </a:p>
        </p:txBody>
      </p:sp>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Remove Deprecated Re-Render Options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a:solidFill>
                            <a:schemeClr val="bg1"/>
                          </a:solidFill>
                        </a:rPr>
                        <a:t>N/A</a:t>
                      </a:r>
                      <a:endParaRPr lang="en-US" sz="16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4" name="Group 3">
            <a:extLst>
              <a:ext uri="{FF2B5EF4-FFF2-40B4-BE49-F238E27FC236}">
                <a16:creationId xmlns:a16="http://schemas.microsoft.com/office/drawing/2014/main" id="{95575826-CE4B-4869-8506-DF86034BA0CA}"/>
              </a:ext>
            </a:extLst>
          </p:cNvPr>
          <p:cNvGrpSpPr/>
          <p:nvPr/>
        </p:nvGrpSpPr>
        <p:grpSpPr>
          <a:xfrm>
            <a:off x="1338874" y="3429000"/>
            <a:ext cx="8893262" cy="3099116"/>
            <a:chOff x="991402" y="2975215"/>
            <a:chExt cx="9366548" cy="3552901"/>
          </a:xfrm>
        </p:grpSpPr>
        <p:pic>
          <p:nvPicPr>
            <p:cNvPr id="5" name="Picture 4" descr="A screenshot of a social media post&#10;&#10;Description automatically generated">
              <a:extLst>
                <a:ext uri="{FF2B5EF4-FFF2-40B4-BE49-F238E27FC236}">
                  <a16:creationId xmlns:a16="http://schemas.microsoft.com/office/drawing/2014/main" id="{A36C53DB-752E-4E1F-ACA4-E6E36A92974A}"/>
                </a:ext>
              </a:extLst>
            </p:cNvPr>
            <p:cNvPicPr>
              <a:picLocks noChangeAspect="1"/>
            </p:cNvPicPr>
            <p:nvPr/>
          </p:nvPicPr>
          <p:blipFill>
            <a:blip r:embed="rId3"/>
            <a:stretch>
              <a:fillRect/>
            </a:stretch>
          </p:blipFill>
          <p:spPr>
            <a:xfrm>
              <a:off x="991402" y="3111943"/>
              <a:ext cx="3977895" cy="2076954"/>
            </a:xfrm>
            <a:prstGeom prst="rect">
              <a:avLst/>
            </a:prstGeom>
            <a:ln>
              <a:noFill/>
            </a:ln>
            <a:effectLst>
              <a:outerShdw blurRad="292100" dist="139700" dir="2700000" algn="tl" rotWithShape="0">
                <a:srgbClr val="333333">
                  <a:alpha val="65000"/>
                </a:srgbClr>
              </a:outerShdw>
            </a:effectLst>
          </p:spPr>
        </p:pic>
        <p:sp>
          <p:nvSpPr>
            <p:cNvPr id="16" name="Rectangle: Rounded Corners 15">
              <a:extLst>
                <a:ext uri="{FF2B5EF4-FFF2-40B4-BE49-F238E27FC236}">
                  <a16:creationId xmlns:a16="http://schemas.microsoft.com/office/drawing/2014/main" id="{9442C629-4441-40D4-9F82-3EAAC6D83D23}"/>
                </a:ext>
              </a:extLst>
            </p:cNvPr>
            <p:cNvSpPr/>
            <p:nvPr/>
          </p:nvSpPr>
          <p:spPr>
            <a:xfrm>
              <a:off x="2128470" y="2975215"/>
              <a:ext cx="1661390" cy="2983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For Word Doc</a:t>
              </a:r>
            </a:p>
          </p:txBody>
        </p:sp>
        <p:pic>
          <p:nvPicPr>
            <p:cNvPr id="12" name="Picture 11" descr="A screenshot of a social media post&#10;&#10;Description automatically generated">
              <a:extLst>
                <a:ext uri="{FF2B5EF4-FFF2-40B4-BE49-F238E27FC236}">
                  <a16:creationId xmlns:a16="http://schemas.microsoft.com/office/drawing/2014/main" id="{15D33972-0186-4A5C-9520-0D3F0FBB13BE}"/>
                </a:ext>
              </a:extLst>
            </p:cNvPr>
            <p:cNvPicPr>
              <a:picLocks noChangeAspect="1"/>
            </p:cNvPicPr>
            <p:nvPr/>
          </p:nvPicPr>
          <p:blipFill>
            <a:blip r:embed="rId4"/>
            <a:stretch>
              <a:fillRect/>
            </a:stretch>
          </p:blipFill>
          <p:spPr>
            <a:xfrm>
              <a:off x="3751192" y="3833964"/>
              <a:ext cx="3977894" cy="2076954"/>
            </a:xfrm>
            <a:prstGeom prst="rect">
              <a:avLst/>
            </a:prstGeom>
            <a:ln>
              <a:noFill/>
            </a:ln>
            <a:effectLst>
              <a:outerShdw blurRad="292100" dist="139700" dir="2700000" algn="tl" rotWithShape="0">
                <a:srgbClr val="333333">
                  <a:alpha val="65000"/>
                </a:srgbClr>
              </a:outerShdw>
            </a:effectLst>
          </p:spPr>
        </p:pic>
        <p:pic>
          <p:nvPicPr>
            <p:cNvPr id="14" name="Picture 13" descr="A screenshot of a social media post&#10;&#10;Description automatically generated">
              <a:extLst>
                <a:ext uri="{FF2B5EF4-FFF2-40B4-BE49-F238E27FC236}">
                  <a16:creationId xmlns:a16="http://schemas.microsoft.com/office/drawing/2014/main" id="{0EC85B04-9C73-41A3-80B8-AB861C63F14E}"/>
                </a:ext>
              </a:extLst>
            </p:cNvPr>
            <p:cNvPicPr>
              <a:picLocks noChangeAspect="1"/>
            </p:cNvPicPr>
            <p:nvPr/>
          </p:nvPicPr>
          <p:blipFill>
            <a:blip r:embed="rId5"/>
            <a:stretch>
              <a:fillRect/>
            </a:stretch>
          </p:blipFill>
          <p:spPr>
            <a:xfrm>
              <a:off x="6120718" y="4584489"/>
              <a:ext cx="4237232" cy="1943627"/>
            </a:xfrm>
            <a:prstGeom prst="rect">
              <a:avLst/>
            </a:prstGeom>
            <a:ln>
              <a:noFill/>
            </a:ln>
            <a:effectLst>
              <a:outerShdw blurRad="292100" dist="139700" dir="2700000" algn="tl" rotWithShape="0">
                <a:srgbClr val="333333">
                  <a:alpha val="65000"/>
                </a:srgbClr>
              </a:outerShdw>
            </a:effectLst>
          </p:spPr>
        </p:pic>
        <p:sp>
          <p:nvSpPr>
            <p:cNvPr id="17" name="Rectangle: Rounded Corners 16">
              <a:extLst>
                <a:ext uri="{FF2B5EF4-FFF2-40B4-BE49-F238E27FC236}">
                  <a16:creationId xmlns:a16="http://schemas.microsoft.com/office/drawing/2014/main" id="{BF85BBEC-B3DF-4911-A5C2-94B10DC3E8A5}"/>
                </a:ext>
              </a:extLst>
            </p:cNvPr>
            <p:cNvSpPr/>
            <p:nvPr/>
          </p:nvSpPr>
          <p:spPr>
            <a:xfrm>
              <a:off x="4895402" y="3707261"/>
              <a:ext cx="1668080" cy="2983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For Email Doc</a:t>
              </a:r>
            </a:p>
          </p:txBody>
        </p:sp>
        <p:sp>
          <p:nvSpPr>
            <p:cNvPr id="18" name="Rectangle: Rounded Corners 17">
              <a:extLst>
                <a:ext uri="{FF2B5EF4-FFF2-40B4-BE49-F238E27FC236}">
                  <a16:creationId xmlns:a16="http://schemas.microsoft.com/office/drawing/2014/main" id="{83341364-5CA8-4F70-8779-E7C863F03D2C}"/>
                </a:ext>
              </a:extLst>
            </p:cNvPr>
            <p:cNvSpPr/>
            <p:nvPr/>
          </p:nvSpPr>
          <p:spPr>
            <a:xfrm>
              <a:off x="7585290" y="4458557"/>
              <a:ext cx="1549667" cy="2983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For HTML</a:t>
              </a:r>
            </a:p>
          </p:txBody>
        </p:sp>
      </p:grpSp>
    </p:spTree>
    <p:extLst>
      <p:ext uri="{BB962C8B-B14F-4D97-AF65-F5344CB8AC3E}">
        <p14:creationId xmlns:p14="http://schemas.microsoft.com/office/powerpoint/2010/main" val="281138802"/>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Pareto Charts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Pareto charts are now a supported Vault Dashboard chart type. They are similar to column charts, but always display groups in descending order and include a cumulative percentage line</a:t>
            </a:r>
          </a:p>
          <a:p>
            <a:pPr>
              <a:spcBef>
                <a:spcPts val="600"/>
              </a:spcBef>
              <a:spcAft>
                <a:spcPts val="1200"/>
              </a:spcAft>
            </a:pPr>
            <a:r>
              <a:rPr lang="en-US" sz="2000" dirty="0"/>
              <a:t>Business Justification</a:t>
            </a:r>
          </a:p>
          <a:p>
            <a:pPr marL="457200" lvl="1" indent="0">
              <a:spcAft>
                <a:spcPts val="1200"/>
              </a:spcAft>
              <a:buNone/>
            </a:pPr>
            <a:r>
              <a:rPr lang="en-US" sz="1600" dirty="0"/>
              <a:t>These charts are commonly used in quality control processes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E3D0FFC1-AEDE-7741-ADF7-95AEA820F3D3}"/>
              </a:ext>
            </a:extLst>
          </p:cNvPr>
          <p:cNvGrpSpPr/>
          <p:nvPr/>
        </p:nvGrpSpPr>
        <p:grpSpPr>
          <a:xfrm>
            <a:off x="520996" y="3428999"/>
            <a:ext cx="9980731" cy="2452744"/>
            <a:chOff x="1082600" y="4024256"/>
            <a:chExt cx="9980731" cy="2452744"/>
          </a:xfrm>
        </p:grpSpPr>
        <p:pic>
          <p:nvPicPr>
            <p:cNvPr id="12" name="Picture 11">
              <a:extLst>
                <a:ext uri="{FF2B5EF4-FFF2-40B4-BE49-F238E27FC236}">
                  <a16:creationId xmlns:a16="http://schemas.microsoft.com/office/drawing/2014/main" id="{CC67E440-B0E0-3B47-A66E-F019C3CBEAF5}"/>
                </a:ext>
              </a:extLst>
            </p:cNvPr>
            <p:cNvPicPr>
              <a:picLocks noChangeAspect="1"/>
            </p:cNvPicPr>
            <p:nvPr/>
          </p:nvPicPr>
          <p:blipFill>
            <a:blip r:embed="rId3"/>
            <a:srcRect/>
            <a:stretch/>
          </p:blipFill>
          <p:spPr>
            <a:xfrm>
              <a:off x="3450500" y="4024256"/>
              <a:ext cx="5291000" cy="2452744"/>
            </a:xfrm>
            <a:prstGeom prst="rect">
              <a:avLst/>
            </a:prstGeom>
            <a:ln w="12700">
              <a:solidFill>
                <a:schemeClr val="tx1">
                  <a:lumMod val="75000"/>
                </a:schemeClr>
              </a:solidFill>
            </a:ln>
            <a:effectLst/>
          </p:spPr>
        </p:pic>
        <p:sp>
          <p:nvSpPr>
            <p:cNvPr id="13" name="Line Callout 1 12">
              <a:extLst>
                <a:ext uri="{FF2B5EF4-FFF2-40B4-BE49-F238E27FC236}">
                  <a16:creationId xmlns:a16="http://schemas.microsoft.com/office/drawing/2014/main" id="{0B327223-BC8B-B149-9683-D3CBB766B6E3}"/>
                </a:ext>
              </a:extLst>
            </p:cNvPr>
            <p:cNvSpPr/>
            <p:nvPr/>
          </p:nvSpPr>
          <p:spPr>
            <a:xfrm flipH="1">
              <a:off x="1082600" y="4229907"/>
              <a:ext cx="2195396" cy="1077218"/>
            </a:xfrm>
            <a:prstGeom prst="borderCallout1">
              <a:avLst>
                <a:gd name="adj1" fmla="val 16024"/>
                <a:gd name="adj2" fmla="val -5864"/>
                <a:gd name="adj3" fmla="val 22076"/>
                <a:gd name="adj4" fmla="val -97015"/>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The y-axis will either be the count of the primary, down or up objects, or an aggregate field calculation </a:t>
              </a:r>
              <a:r>
                <a:rPr lang="en-US" sz="1000" dirty="0"/>
                <a:t>(e.g., 580 (June) + 193 (July) = 773, 773/877 (Total) = 88%)</a:t>
              </a:r>
            </a:p>
          </p:txBody>
        </p:sp>
        <p:sp>
          <p:nvSpPr>
            <p:cNvPr id="14" name="Line Callout 1 13">
              <a:extLst>
                <a:ext uri="{FF2B5EF4-FFF2-40B4-BE49-F238E27FC236}">
                  <a16:creationId xmlns:a16="http://schemas.microsoft.com/office/drawing/2014/main" id="{BCC01E1D-1070-1742-8FFC-B9BFD642DBCD}"/>
                </a:ext>
              </a:extLst>
            </p:cNvPr>
            <p:cNvSpPr/>
            <p:nvPr/>
          </p:nvSpPr>
          <p:spPr>
            <a:xfrm>
              <a:off x="9135935" y="5147803"/>
              <a:ext cx="1927396" cy="553998"/>
            </a:xfrm>
            <a:prstGeom prst="borderCallout1">
              <a:avLst>
                <a:gd name="adj1" fmla="val 12693"/>
                <a:gd name="adj2" fmla="val -5286"/>
                <a:gd name="adj3" fmla="val 130058"/>
                <a:gd name="adj4" fmla="val -58780"/>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The x-axis will be determined by the grouping</a:t>
              </a:r>
            </a:p>
          </p:txBody>
        </p:sp>
      </p:grpSp>
    </p:spTree>
    <p:extLst>
      <p:ext uri="{BB962C8B-B14F-4D97-AF65-F5344CB8AC3E}">
        <p14:creationId xmlns:p14="http://schemas.microsoft.com/office/powerpoint/2010/main" val="751249392"/>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Pareto Charts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Considerations</a:t>
            </a:r>
          </a:p>
          <a:p>
            <a:pPr marL="457200" lvl="1" indent="0">
              <a:buNone/>
            </a:pPr>
            <a:r>
              <a:rPr lang="en-US" sz="1600" dirty="0"/>
              <a:t>Pareto charts will be available as an option when bar or column charts are available for selection</a:t>
            </a:r>
          </a:p>
          <a:p>
            <a:pPr marL="457200" lvl="1" indent="0">
              <a:buNone/>
            </a:pPr>
            <a:r>
              <a:rPr lang="en-US" sz="1600" dirty="0"/>
              <a:t>Unlike a standard column chart, a ‘Group By’ option will </a:t>
            </a:r>
            <a:r>
              <a:rPr lang="en-US" sz="1600" u="sng" dirty="0"/>
              <a:t>not</a:t>
            </a:r>
            <a:r>
              <a:rPr lang="en-US" sz="1600" dirty="0"/>
              <a:t> be visible for the Pareto chart</a:t>
            </a:r>
          </a:p>
          <a:p>
            <a:pPr marL="457200" lvl="1" indent="0">
              <a:buNone/>
            </a:pPr>
            <a:r>
              <a:rPr lang="en-US" sz="1600" dirty="0"/>
              <a:t>When formatting the Pareto chart, the Cumulative % line is not editable</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5" name="Group 14">
            <a:extLst>
              <a:ext uri="{FF2B5EF4-FFF2-40B4-BE49-F238E27FC236}">
                <a16:creationId xmlns:a16="http://schemas.microsoft.com/office/drawing/2014/main" id="{931ACBCF-70A6-5A4B-AD5D-83856BC8C43A}"/>
              </a:ext>
            </a:extLst>
          </p:cNvPr>
          <p:cNvGrpSpPr/>
          <p:nvPr/>
        </p:nvGrpSpPr>
        <p:grpSpPr>
          <a:xfrm>
            <a:off x="1450006" y="2700997"/>
            <a:ext cx="4470554" cy="3296832"/>
            <a:chOff x="2074606" y="4037610"/>
            <a:chExt cx="3106994" cy="2293151"/>
          </a:xfrm>
        </p:grpSpPr>
        <p:pic>
          <p:nvPicPr>
            <p:cNvPr id="16" name="Picture 15">
              <a:extLst>
                <a:ext uri="{FF2B5EF4-FFF2-40B4-BE49-F238E27FC236}">
                  <a16:creationId xmlns:a16="http://schemas.microsoft.com/office/drawing/2014/main" id="{F79C3250-ED60-1F4E-81CD-90CA89D75821}"/>
                </a:ext>
              </a:extLst>
            </p:cNvPr>
            <p:cNvPicPr>
              <a:picLocks noChangeAspect="1"/>
            </p:cNvPicPr>
            <p:nvPr/>
          </p:nvPicPr>
          <p:blipFill>
            <a:blip r:embed="rId3"/>
            <a:srcRect/>
            <a:stretch/>
          </p:blipFill>
          <p:spPr>
            <a:xfrm>
              <a:off x="2074606" y="4037610"/>
              <a:ext cx="3106994" cy="2293151"/>
            </a:xfrm>
            <a:prstGeom prst="rect">
              <a:avLst/>
            </a:prstGeom>
            <a:ln w="12700">
              <a:solidFill>
                <a:schemeClr val="tx1">
                  <a:lumMod val="75000"/>
                </a:schemeClr>
              </a:solidFill>
            </a:ln>
            <a:effectLst/>
          </p:spPr>
        </p:pic>
        <p:sp>
          <p:nvSpPr>
            <p:cNvPr id="17" name="Rectangle 16">
              <a:extLst>
                <a:ext uri="{FF2B5EF4-FFF2-40B4-BE49-F238E27FC236}">
                  <a16:creationId xmlns:a16="http://schemas.microsoft.com/office/drawing/2014/main" id="{90155E2F-1285-1A43-9641-15091B99F03F}"/>
                </a:ext>
              </a:extLst>
            </p:cNvPr>
            <p:cNvSpPr/>
            <p:nvPr/>
          </p:nvSpPr>
          <p:spPr>
            <a:xfrm>
              <a:off x="2142506" y="4475363"/>
              <a:ext cx="991481" cy="239907"/>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a:extLst>
              <a:ext uri="{FF2B5EF4-FFF2-40B4-BE49-F238E27FC236}">
                <a16:creationId xmlns:a16="http://schemas.microsoft.com/office/drawing/2014/main" id="{99D300A3-F6AE-774C-AFE4-BAA15E4D0AAC}"/>
              </a:ext>
            </a:extLst>
          </p:cNvPr>
          <p:cNvGrpSpPr/>
          <p:nvPr/>
        </p:nvGrpSpPr>
        <p:grpSpPr>
          <a:xfrm>
            <a:off x="6271442" y="3152209"/>
            <a:ext cx="3204158" cy="2183053"/>
            <a:chOff x="7755389" y="2454850"/>
            <a:chExt cx="2859601" cy="1948300"/>
          </a:xfrm>
        </p:grpSpPr>
        <p:pic>
          <p:nvPicPr>
            <p:cNvPr id="19" name="Picture 18">
              <a:extLst>
                <a:ext uri="{FF2B5EF4-FFF2-40B4-BE49-F238E27FC236}">
                  <a16:creationId xmlns:a16="http://schemas.microsoft.com/office/drawing/2014/main" id="{ED3E2757-E151-4A45-B1D5-ED5872AA656A}"/>
                </a:ext>
              </a:extLst>
            </p:cNvPr>
            <p:cNvPicPr>
              <a:picLocks noChangeAspect="1"/>
            </p:cNvPicPr>
            <p:nvPr/>
          </p:nvPicPr>
          <p:blipFill>
            <a:blip r:embed="rId4"/>
            <a:srcRect/>
            <a:stretch/>
          </p:blipFill>
          <p:spPr>
            <a:xfrm>
              <a:off x="7755389" y="2454850"/>
              <a:ext cx="2859601" cy="1948300"/>
            </a:xfrm>
            <a:prstGeom prst="rect">
              <a:avLst/>
            </a:prstGeom>
            <a:ln w="12700">
              <a:solidFill>
                <a:schemeClr val="tx1">
                  <a:lumMod val="75000"/>
                </a:schemeClr>
              </a:solidFill>
            </a:ln>
            <a:effectLst/>
          </p:spPr>
        </p:pic>
        <p:sp>
          <p:nvSpPr>
            <p:cNvPr id="20" name="Rectangle 19">
              <a:extLst>
                <a:ext uri="{FF2B5EF4-FFF2-40B4-BE49-F238E27FC236}">
                  <a16:creationId xmlns:a16="http://schemas.microsoft.com/office/drawing/2014/main" id="{034AB46B-3CC1-C546-A2A3-1ED0B9B2D300}"/>
                </a:ext>
              </a:extLst>
            </p:cNvPr>
            <p:cNvSpPr/>
            <p:nvPr/>
          </p:nvSpPr>
          <p:spPr>
            <a:xfrm>
              <a:off x="9153673" y="2487802"/>
              <a:ext cx="880013" cy="313063"/>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4209186699"/>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Optimizations for Merge Fields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syntax for the WHERE clause has been simplified to use the familiar object relationship structure. In addition, Merge Field tokens now retrieve a maximum of 1,000 entries</a:t>
            </a:r>
          </a:p>
          <a:p>
            <a:pPr>
              <a:spcBef>
                <a:spcPts val="600"/>
              </a:spcBef>
              <a:spcAft>
                <a:spcPts val="1200"/>
              </a:spcAft>
            </a:pPr>
            <a:r>
              <a:rPr lang="en-US" sz="2000" dirty="0"/>
              <a:t>Business Justification</a:t>
            </a:r>
          </a:p>
          <a:p>
            <a:pPr marL="457200" lvl="1" indent="0">
              <a:spcAft>
                <a:spcPts val="1200"/>
              </a:spcAft>
              <a:buNone/>
            </a:pPr>
            <a:r>
              <a:rPr lang="en-US" sz="1600" dirty="0"/>
              <a:t>Includes new optimizations for Merge Fields that improve the performance and increase its ease of use</a:t>
            </a:r>
          </a:p>
          <a:p>
            <a:pPr>
              <a:spcBef>
                <a:spcPts val="600"/>
              </a:spcBef>
              <a:spcAft>
                <a:spcPts val="1200"/>
              </a:spcAft>
            </a:pPr>
            <a:r>
              <a:rPr lang="en-US" sz="2000" dirty="0"/>
              <a:t>Considerations</a:t>
            </a:r>
          </a:p>
          <a:p>
            <a:pPr marL="457200" lvl="1" indent="0">
              <a:spcAft>
                <a:spcPts val="1200"/>
              </a:spcAft>
              <a:buNone/>
            </a:pPr>
            <a:r>
              <a:rPr lang="en-US" sz="1600" dirty="0"/>
              <a:t>When using the WHERE clause, you cannot filter on the root object</a:t>
            </a:r>
          </a:p>
          <a:p>
            <a:pPr marL="457200" lvl="1" indent="0">
              <a:spcAft>
                <a:spcPts val="1200"/>
              </a:spcAft>
              <a:buNone/>
            </a:pPr>
            <a:r>
              <a:rPr lang="en-US" sz="1600" dirty="0"/>
              <a:t>You can only filter on objects with outbound relationships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2241607102"/>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Document Workflow: Add Participants to Unselected Optional Tasks</a:t>
            </a:r>
          </a:p>
        </p:txBody>
      </p:sp>
      <p:sp>
        <p:nvSpPr>
          <p:cNvPr id="3" name="Content Placeholder 2"/>
          <p:cNvSpPr>
            <a:spLocks noGrp="1"/>
          </p:cNvSpPr>
          <p:nvPr>
            <p:ph idx="1"/>
          </p:nvPr>
        </p:nvSpPr>
        <p:spPr>
          <a:xfrm>
            <a:off x="826624" y="1066800"/>
            <a:ext cx="5406908"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Participant groups for optional tasks now appear in the </a:t>
            </a:r>
            <a:r>
              <a:rPr lang="en-US" sz="1600" i="1" dirty="0"/>
              <a:t>Add Workflow Participants</a:t>
            </a:r>
            <a:r>
              <a:rPr lang="en-US" sz="1600" dirty="0"/>
              <a:t> dialog window even if the associated optional task was not assigned when originally starting the workflow</a:t>
            </a:r>
          </a:p>
          <a:p>
            <a:pPr>
              <a:spcBef>
                <a:spcPts val="600"/>
              </a:spcBef>
              <a:spcAft>
                <a:spcPts val="1200"/>
              </a:spcAft>
            </a:pPr>
            <a:r>
              <a:rPr lang="en-US" sz="2000" dirty="0"/>
              <a:t>Business Justification</a:t>
            </a:r>
          </a:p>
          <a:p>
            <a:pPr marL="457200" lvl="1" indent="0">
              <a:spcAft>
                <a:spcPts val="1200"/>
              </a:spcAft>
              <a:buNone/>
            </a:pPr>
            <a:r>
              <a:rPr lang="en-US" sz="1600" dirty="0"/>
              <a:t>Previously, if the workflow initiator needed to add participants to optional tasks after a workflow has already started, they had to cancel the workflow and restart. Now, even if an optional reviewer/approver was not selected at the workflow start, they can still be added from the </a:t>
            </a:r>
            <a:r>
              <a:rPr lang="en-US" sz="1600" i="1" dirty="0"/>
              <a:t>Add Workflow Participant</a:t>
            </a:r>
            <a:r>
              <a:rPr lang="en-US" sz="1600" dirty="0"/>
              <a:t> action</a:t>
            </a:r>
          </a:p>
          <a:p>
            <a:pPr>
              <a:spcBef>
                <a:spcPts val="600"/>
              </a:spcBef>
              <a:spcAft>
                <a:spcPts val="1200"/>
              </a:spcAft>
            </a:pPr>
            <a:r>
              <a:rPr lang="en-US" sz="2000" dirty="0"/>
              <a:t>Considerations</a:t>
            </a:r>
          </a:p>
          <a:p>
            <a:pPr marL="457200" lvl="1" indent="0">
              <a:spcAft>
                <a:spcPts val="1200"/>
              </a:spcAft>
              <a:buNone/>
            </a:pPr>
            <a:r>
              <a:rPr lang="en-US" sz="1600" dirty="0"/>
              <a:t>You can add participants as long as the other parallel tasks have not yet been completed and the workflow has not proceeded beyond the tasks relevant to those participant groups</a:t>
            </a:r>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2964" y="29687"/>
            <a:ext cx="794633" cy="794633"/>
          </a:xfrm>
          <a:prstGeom prst="rect">
            <a:avLst/>
          </a:prstGeom>
        </p:spPr>
      </p:pic>
      <p:grpSp>
        <p:nvGrpSpPr>
          <p:cNvPr id="4" name="Group 3">
            <a:extLst>
              <a:ext uri="{FF2B5EF4-FFF2-40B4-BE49-F238E27FC236}">
                <a16:creationId xmlns:a16="http://schemas.microsoft.com/office/drawing/2014/main" id="{27E5C109-80FD-5B43-B84B-20B25F471CB4}"/>
              </a:ext>
            </a:extLst>
          </p:cNvPr>
          <p:cNvGrpSpPr/>
          <p:nvPr/>
        </p:nvGrpSpPr>
        <p:grpSpPr>
          <a:xfrm>
            <a:off x="6500648" y="2330642"/>
            <a:ext cx="3795711" cy="2555705"/>
            <a:chOff x="6648182" y="4293256"/>
            <a:chExt cx="3795711" cy="2555705"/>
          </a:xfrm>
        </p:grpSpPr>
        <p:pic>
          <p:nvPicPr>
            <p:cNvPr id="10" name="Picture 9">
              <a:extLst>
                <a:ext uri="{FF2B5EF4-FFF2-40B4-BE49-F238E27FC236}">
                  <a16:creationId xmlns:a16="http://schemas.microsoft.com/office/drawing/2014/main" id="{3BCF1D4E-E0E5-4E40-A763-0792192F587A}"/>
                </a:ext>
              </a:extLst>
            </p:cNvPr>
            <p:cNvPicPr>
              <a:picLocks noChangeAspect="1"/>
            </p:cNvPicPr>
            <p:nvPr/>
          </p:nvPicPr>
          <p:blipFill>
            <a:blip r:embed="rId3"/>
            <a:stretch>
              <a:fillRect/>
            </a:stretch>
          </p:blipFill>
          <p:spPr>
            <a:xfrm>
              <a:off x="6648182" y="4293256"/>
              <a:ext cx="3438827" cy="2555705"/>
            </a:xfrm>
            <a:prstGeom prst="rect">
              <a:avLst/>
            </a:prstGeom>
            <a:ln>
              <a:solidFill>
                <a:schemeClr val="tx1">
                  <a:lumMod val="75000"/>
                </a:schemeClr>
              </a:solidFill>
            </a:ln>
          </p:spPr>
        </p:pic>
        <p:sp>
          <p:nvSpPr>
            <p:cNvPr id="12" name="Rectangle 11">
              <a:extLst>
                <a:ext uri="{FF2B5EF4-FFF2-40B4-BE49-F238E27FC236}">
                  <a16:creationId xmlns:a16="http://schemas.microsoft.com/office/drawing/2014/main" id="{4B808829-7BF3-374E-B8D7-AB12D4D05BEF}"/>
                </a:ext>
              </a:extLst>
            </p:cNvPr>
            <p:cNvSpPr/>
            <p:nvPr/>
          </p:nvSpPr>
          <p:spPr>
            <a:xfrm>
              <a:off x="6648182" y="5471364"/>
              <a:ext cx="1203257" cy="1005636"/>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Line Callout 1 12">
              <a:extLst>
                <a:ext uri="{FF2B5EF4-FFF2-40B4-BE49-F238E27FC236}">
                  <a16:creationId xmlns:a16="http://schemas.microsoft.com/office/drawing/2014/main" id="{28B2723B-5E1B-EA4C-94D0-93DBF132612F}"/>
                </a:ext>
              </a:extLst>
            </p:cNvPr>
            <p:cNvSpPr/>
            <p:nvPr/>
          </p:nvSpPr>
          <p:spPr>
            <a:xfrm>
              <a:off x="8750410" y="5280435"/>
              <a:ext cx="1693483" cy="553998"/>
            </a:xfrm>
            <a:prstGeom prst="borderCallout1">
              <a:avLst>
                <a:gd name="adj1" fmla="val 47707"/>
                <a:gd name="adj2" fmla="val -755"/>
                <a:gd name="adj3" fmla="val 92680"/>
                <a:gd name="adj4" fmla="val -53838"/>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Add optional task participants</a:t>
              </a:r>
            </a:p>
          </p:txBody>
        </p:sp>
      </p:grpSp>
    </p:spTree>
    <p:extLst>
      <p:ext uri="{BB962C8B-B14F-4D97-AF65-F5344CB8AC3E}">
        <p14:creationId xmlns:p14="http://schemas.microsoft.com/office/powerpoint/2010/main" val="3516806531"/>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959E-41FC-1847-8DEA-5EA5E3DD3CEB}"/>
              </a:ext>
            </a:extLst>
          </p:cNvPr>
          <p:cNvSpPr>
            <a:spLocks noGrp="1"/>
          </p:cNvSpPr>
          <p:nvPr>
            <p:ph type="title"/>
          </p:nvPr>
        </p:nvSpPr>
        <p:spPr/>
        <p:txBody>
          <a:bodyPr/>
          <a:lstStyle/>
          <a:p>
            <a:r>
              <a:rPr lang="en-US" dirty="0"/>
              <a:t>Webinar Poll – Working with Documents</a:t>
            </a:r>
          </a:p>
        </p:txBody>
      </p:sp>
      <p:grpSp>
        <p:nvGrpSpPr>
          <p:cNvPr id="3" name="Group 252">
            <a:extLst>
              <a:ext uri="{FF2B5EF4-FFF2-40B4-BE49-F238E27FC236}">
                <a16:creationId xmlns:a16="http://schemas.microsoft.com/office/drawing/2014/main" id="{E713A146-7818-264B-BE73-8114474CDC7C}"/>
              </a:ext>
            </a:extLst>
          </p:cNvPr>
          <p:cNvGrpSpPr>
            <a:grpSpLocks noChangeAspect="1"/>
          </p:cNvGrpSpPr>
          <p:nvPr/>
        </p:nvGrpSpPr>
        <p:grpSpPr bwMode="auto">
          <a:xfrm>
            <a:off x="4876800" y="1668871"/>
            <a:ext cx="3119094" cy="3520257"/>
            <a:chOff x="2280" y="3557"/>
            <a:chExt cx="311" cy="351"/>
          </a:xfrm>
          <a:solidFill>
            <a:schemeClr val="tx1"/>
          </a:solidFill>
        </p:grpSpPr>
        <p:sp>
          <p:nvSpPr>
            <p:cNvPr id="4" name="Freeform 253">
              <a:extLst>
                <a:ext uri="{FF2B5EF4-FFF2-40B4-BE49-F238E27FC236}">
                  <a16:creationId xmlns:a16="http://schemas.microsoft.com/office/drawing/2014/main" id="{E2FD3F5C-7A15-1548-88E5-7773CBD97A1C}"/>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54">
              <a:extLst>
                <a:ext uri="{FF2B5EF4-FFF2-40B4-BE49-F238E27FC236}">
                  <a16:creationId xmlns:a16="http://schemas.microsoft.com/office/drawing/2014/main" id="{9816E82E-E7D0-5540-B236-7222A358FF69}"/>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5">
              <a:extLst>
                <a:ext uri="{FF2B5EF4-FFF2-40B4-BE49-F238E27FC236}">
                  <a16:creationId xmlns:a16="http://schemas.microsoft.com/office/drawing/2014/main" id="{F4EBA45D-370E-E04A-A5B7-A613CCF25B14}"/>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56">
              <a:extLst>
                <a:ext uri="{FF2B5EF4-FFF2-40B4-BE49-F238E27FC236}">
                  <a16:creationId xmlns:a16="http://schemas.microsoft.com/office/drawing/2014/main" id="{BF0CE2E3-FCD8-2D4B-95E1-FE0B09DDD4A8}"/>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1498139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System Administration</a:t>
            </a:r>
          </a:p>
        </p:txBody>
      </p:sp>
    </p:spTree>
    <p:extLst>
      <p:ext uri="{BB962C8B-B14F-4D97-AF65-F5344CB8AC3E}">
        <p14:creationId xmlns:p14="http://schemas.microsoft.com/office/powerpoint/2010/main" val="816979735"/>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Enhanced Business Admin Navigation</a:t>
            </a:r>
          </a:p>
        </p:txBody>
      </p:sp>
      <p:sp>
        <p:nvSpPr>
          <p:cNvPr id="3" name="Content Placeholder 2"/>
          <p:cNvSpPr>
            <a:spLocks noGrp="1"/>
          </p:cNvSpPr>
          <p:nvPr>
            <p:ph idx="1"/>
          </p:nvPr>
        </p:nvSpPr>
        <p:spPr>
          <a:xfrm>
            <a:off x="826624" y="1066800"/>
            <a:ext cx="654433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provides improved navigation in </a:t>
            </a:r>
            <a:r>
              <a:rPr lang="en-US" sz="1600" i="1" dirty="0"/>
              <a:t>Admin &gt; Business Admin</a:t>
            </a:r>
            <a:r>
              <a:rPr lang="en-US" sz="1600" dirty="0"/>
              <a:t>, leveraging many of the search capabilities that users enjoy in custom object tabs</a:t>
            </a:r>
          </a:p>
          <a:p>
            <a:pPr>
              <a:spcBef>
                <a:spcPts val="600"/>
              </a:spcBef>
              <a:spcAft>
                <a:spcPts val="1200"/>
              </a:spcAft>
            </a:pPr>
            <a:r>
              <a:rPr lang="en-US" sz="2000" dirty="0"/>
              <a:t>Business Justification</a:t>
            </a:r>
          </a:p>
          <a:p>
            <a:pPr marL="457200" lvl="1" indent="0">
              <a:spcAft>
                <a:spcPts val="1200"/>
              </a:spcAft>
              <a:buNone/>
            </a:pPr>
            <a:r>
              <a:rPr lang="en-US" sz="1600" dirty="0"/>
              <a:t>Users with access to Business Admin can now use additional search options, apply filters, and save views, making it easier to locate elements housed in the Business Admin menu</a:t>
            </a:r>
          </a:p>
          <a:p>
            <a:pPr>
              <a:spcBef>
                <a:spcPts val="600"/>
              </a:spcBef>
              <a:spcAft>
                <a:spcPts val="1200"/>
              </a:spcAft>
            </a:pPr>
            <a:r>
              <a:rPr lang="en-US" sz="2000" dirty="0"/>
              <a:t>Considerations</a:t>
            </a:r>
          </a:p>
          <a:p>
            <a:pPr marL="457200" lvl="1" indent="0">
              <a:spcAft>
                <a:spcPts val="1200"/>
              </a:spcAft>
              <a:buNone/>
            </a:pPr>
            <a:r>
              <a:rPr lang="en-US" sz="1600" dirty="0"/>
              <a:t>The </a:t>
            </a:r>
            <a:r>
              <a:rPr lang="en-US" sz="1600" i="1" dirty="0"/>
              <a:t>Admin &gt; Configuration &gt; Business Admin Menu </a:t>
            </a:r>
            <a:r>
              <a:rPr lang="en-US" sz="1600" dirty="0"/>
              <a:t>page to configure the order has been removed, as the order is no longer necessary</a:t>
            </a:r>
          </a:p>
          <a:p>
            <a:pPr marL="457200" lvl="1" indent="0">
              <a:spcAft>
                <a:spcPts val="1200"/>
              </a:spcAft>
              <a:buNone/>
            </a:pPr>
            <a:r>
              <a:rPr lang="en-US" sz="1600" dirty="0"/>
              <a:t>The dropdown selector returns results across templates, objects, and picklists</a:t>
            </a:r>
          </a:p>
          <a:p>
            <a:pPr marL="457200" lvl="1" indent="0">
              <a:spcAft>
                <a:spcPts val="1200"/>
              </a:spcAft>
              <a:buNone/>
            </a:pPr>
            <a:r>
              <a:rPr lang="en-US" sz="1600" dirty="0"/>
              <a:t>A new element named </a:t>
            </a:r>
            <a:r>
              <a:rPr lang="en-US" sz="1600" i="1" dirty="0"/>
              <a:t>All Picklists</a:t>
            </a:r>
            <a:r>
              <a:rPr lang="en-US" sz="1600" dirty="0"/>
              <a:t> is available to navigate to the list of Picklists</a:t>
            </a:r>
          </a:p>
          <a:p>
            <a:pPr marL="457200" lvl="1" indent="0">
              <a:spcAft>
                <a:spcPts val="1200"/>
              </a:spcAft>
              <a:buNone/>
            </a:pPr>
            <a:r>
              <a:rPr lang="en-US" sz="1600" dirty="0"/>
              <a:t>May require update of Business Admin training material</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160E741C-41F9-E249-9F9C-98EFF6D7547F}"/>
              </a:ext>
            </a:extLst>
          </p:cNvPr>
          <p:cNvPicPr>
            <a:picLocks noChangeAspect="1"/>
          </p:cNvPicPr>
          <p:nvPr/>
        </p:nvPicPr>
        <p:blipFill>
          <a:blip r:embed="rId3"/>
          <a:stretch>
            <a:fillRect/>
          </a:stretch>
        </p:blipFill>
        <p:spPr>
          <a:xfrm>
            <a:off x="7637986" y="2151411"/>
            <a:ext cx="2841405" cy="3240978"/>
          </a:xfrm>
          <a:prstGeom prst="rect">
            <a:avLst/>
          </a:prstGeom>
          <a:ln>
            <a:solidFill>
              <a:schemeClr val="tx1"/>
            </a:solidFill>
          </a:ln>
        </p:spPr>
      </p:pic>
    </p:spTree>
    <p:extLst>
      <p:ext uri="{BB962C8B-B14F-4D97-AF65-F5344CB8AC3E}">
        <p14:creationId xmlns:p14="http://schemas.microsoft.com/office/powerpoint/2010/main" val="2403031800"/>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389F6E0-EB52-FE4B-AB7C-0D7986C23AAD}"/>
              </a:ext>
            </a:extLst>
          </p:cNvPr>
          <p:cNvPicPr>
            <a:picLocks noChangeAspect="1"/>
          </p:cNvPicPr>
          <p:nvPr/>
        </p:nvPicPr>
        <p:blipFill>
          <a:blip r:embed="rId3"/>
          <a:stretch>
            <a:fillRect/>
          </a:stretch>
        </p:blipFill>
        <p:spPr>
          <a:xfrm>
            <a:off x="877451" y="3859069"/>
            <a:ext cx="4533900" cy="1981200"/>
          </a:xfrm>
          <a:prstGeom prst="rect">
            <a:avLst/>
          </a:prstGeom>
          <a:ln>
            <a:solidFill>
              <a:schemeClr val="tx1"/>
            </a:solidFill>
          </a:ln>
        </p:spPr>
      </p:pic>
      <p:pic>
        <p:nvPicPr>
          <p:cNvPr id="4" name="Picture 3">
            <a:extLst>
              <a:ext uri="{FF2B5EF4-FFF2-40B4-BE49-F238E27FC236}">
                <a16:creationId xmlns:a16="http://schemas.microsoft.com/office/drawing/2014/main" id="{5AE84A0A-6B6B-8242-A49A-5FCEBF0F37CB}"/>
              </a:ext>
            </a:extLst>
          </p:cNvPr>
          <p:cNvPicPr>
            <a:picLocks noChangeAspect="1"/>
          </p:cNvPicPr>
          <p:nvPr/>
        </p:nvPicPr>
        <p:blipFill>
          <a:blip r:embed="rId4"/>
          <a:stretch>
            <a:fillRect/>
          </a:stretch>
        </p:blipFill>
        <p:spPr>
          <a:xfrm>
            <a:off x="5800537" y="3859069"/>
            <a:ext cx="4450134" cy="1932131"/>
          </a:xfrm>
          <a:prstGeom prst="rect">
            <a:avLst/>
          </a:prstGeom>
          <a:ln>
            <a:solidFill>
              <a:schemeClr val="tx1"/>
            </a:solidFill>
          </a:ln>
        </p:spPr>
      </p:pic>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UI Changes in Object Page Layout Editor</a:t>
            </a:r>
          </a:p>
        </p:txBody>
      </p:sp>
      <p:sp>
        <p:nvSpPr>
          <p:cNvPr id="3" name="Content Placeholder 2"/>
          <p:cNvSpPr>
            <a:spLocks noGrp="1"/>
          </p:cNvSpPr>
          <p:nvPr>
            <p:ph idx="1"/>
          </p:nvPr>
        </p:nvSpPr>
        <p:spPr>
          <a:xfrm>
            <a:off x="826624" y="1066800"/>
            <a:ext cx="9536576"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When editing an object page layout</a:t>
            </a:r>
          </a:p>
          <a:p>
            <a:pPr lvl="1">
              <a:spcAft>
                <a:spcPts val="600"/>
              </a:spcAft>
            </a:pPr>
            <a:r>
              <a:rPr lang="en-US" sz="1600" dirty="0"/>
              <a:t>The Create Section button is now labeled </a:t>
            </a:r>
            <a:r>
              <a:rPr lang="en-US" sz="1600" b="1" dirty="0"/>
              <a:t>Add Section</a:t>
            </a:r>
          </a:p>
          <a:p>
            <a:pPr lvl="1">
              <a:spcAft>
                <a:spcPts val="600"/>
              </a:spcAft>
            </a:pPr>
            <a:r>
              <a:rPr lang="en-US" sz="1600" dirty="0"/>
              <a:t>Two options under Add Section (Single Column Detail Form and Two Column Detail Form) have been consolidated into a single item (</a:t>
            </a:r>
            <a:r>
              <a:rPr lang="en-US" sz="1600" b="1" dirty="0"/>
              <a:t>Detail Form</a:t>
            </a:r>
            <a:r>
              <a:rPr lang="en-US" sz="1600" dirty="0"/>
              <a:t>)</a:t>
            </a:r>
          </a:p>
          <a:p>
            <a:pPr>
              <a:spcBef>
                <a:spcPts val="600"/>
              </a:spcBef>
              <a:spcAft>
                <a:spcPts val="1200"/>
              </a:spcAft>
            </a:pPr>
            <a:r>
              <a:rPr lang="en-US" sz="2000" dirty="0"/>
              <a:t>Considerations</a:t>
            </a:r>
          </a:p>
          <a:p>
            <a:pPr marL="457200" lvl="1" indent="0">
              <a:spcAft>
                <a:spcPts val="1200"/>
              </a:spcAft>
              <a:buNone/>
            </a:pPr>
            <a:r>
              <a:rPr lang="en-US" sz="1600" dirty="0"/>
              <a:t>This feature is not visible in Pre-Release Vaults, but will be Auto-on in the General Release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TextBox 18">
            <a:extLst>
              <a:ext uri="{FF2B5EF4-FFF2-40B4-BE49-F238E27FC236}">
                <a16:creationId xmlns:a16="http://schemas.microsoft.com/office/drawing/2014/main" id="{54BC41F5-ADF4-4E3B-B12B-ED6E8D4407F9}"/>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3" name="Picture 12" descr="Icons_PPT_White_ThumbsUp.png">
            <a:extLst>
              <a:ext uri="{FF2B5EF4-FFF2-40B4-BE49-F238E27FC236}">
                <a16:creationId xmlns:a16="http://schemas.microsoft.com/office/drawing/2014/main" id="{D570B37E-A66D-4514-A7D4-8AC20A57C3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5" name="Arrow: Right 14">
            <a:extLst>
              <a:ext uri="{FF2B5EF4-FFF2-40B4-BE49-F238E27FC236}">
                <a16:creationId xmlns:a16="http://schemas.microsoft.com/office/drawing/2014/main" id="{C72F77D5-63D1-4EE6-98D3-752A4426A1F2}"/>
              </a:ext>
            </a:extLst>
          </p:cNvPr>
          <p:cNvSpPr/>
          <p:nvPr/>
        </p:nvSpPr>
        <p:spPr>
          <a:xfrm>
            <a:off x="2362200" y="4495800"/>
            <a:ext cx="445624" cy="290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6F615031-B24D-4C61-AAED-4174DB363AC9}"/>
              </a:ext>
            </a:extLst>
          </p:cNvPr>
          <p:cNvSpPr/>
          <p:nvPr/>
        </p:nvSpPr>
        <p:spPr>
          <a:xfrm rot="10800000">
            <a:off x="3934147" y="4693616"/>
            <a:ext cx="254746" cy="145384"/>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A605980-8DA9-4B9F-9081-9ADFAAFE9385}"/>
              </a:ext>
            </a:extLst>
          </p:cNvPr>
          <p:cNvSpPr/>
          <p:nvPr/>
        </p:nvSpPr>
        <p:spPr>
          <a:xfrm rot="10800000">
            <a:off x="3936254" y="4807615"/>
            <a:ext cx="254746" cy="145384"/>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BA06CEE-A600-4017-8419-5BC7238539E9}"/>
              </a:ext>
            </a:extLst>
          </p:cNvPr>
          <p:cNvSpPr txBox="1"/>
          <p:nvPr/>
        </p:nvSpPr>
        <p:spPr>
          <a:xfrm>
            <a:off x="2234485" y="3584936"/>
            <a:ext cx="1464364" cy="319446"/>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b="1" dirty="0">
                <a:solidFill>
                  <a:srgbClr val="FF9E16"/>
                </a:solidFill>
              </a:rPr>
              <a:t>BEFORE 19R3</a:t>
            </a:r>
          </a:p>
        </p:txBody>
      </p:sp>
      <p:sp>
        <p:nvSpPr>
          <p:cNvPr id="23" name="TextBox 22">
            <a:extLst>
              <a:ext uri="{FF2B5EF4-FFF2-40B4-BE49-F238E27FC236}">
                <a16:creationId xmlns:a16="http://schemas.microsoft.com/office/drawing/2014/main" id="{F2D0038E-B48E-4A74-BD37-A57B075BBD4C}"/>
              </a:ext>
            </a:extLst>
          </p:cNvPr>
          <p:cNvSpPr txBox="1"/>
          <p:nvPr/>
        </p:nvSpPr>
        <p:spPr>
          <a:xfrm>
            <a:off x="7123853" y="3584936"/>
            <a:ext cx="1464364" cy="319446"/>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b="1" dirty="0">
                <a:solidFill>
                  <a:srgbClr val="FF9E16"/>
                </a:solidFill>
              </a:rPr>
              <a:t>AFTER 19R3</a:t>
            </a:r>
          </a:p>
        </p:txBody>
      </p:sp>
      <p:pic>
        <p:nvPicPr>
          <p:cNvPr id="17" name="Picture 16">
            <a:extLst>
              <a:ext uri="{FF2B5EF4-FFF2-40B4-BE49-F238E27FC236}">
                <a16:creationId xmlns:a16="http://schemas.microsoft.com/office/drawing/2014/main" id="{5E337BD0-A209-094E-88E1-9BC6AE249F2C}"/>
              </a:ext>
            </a:extLst>
          </p:cNvPr>
          <p:cNvPicPr>
            <a:picLocks noChangeAspect="1"/>
          </p:cNvPicPr>
          <p:nvPr/>
        </p:nvPicPr>
        <p:blipFill>
          <a:blip r:embed="rId6"/>
          <a:stretch>
            <a:fillRect/>
          </a:stretch>
        </p:blipFill>
        <p:spPr>
          <a:xfrm>
            <a:off x="6096000" y="4683743"/>
            <a:ext cx="3980450" cy="1717057"/>
          </a:xfrm>
          <a:prstGeom prst="rect">
            <a:avLst/>
          </a:prstGeom>
          <a:ln>
            <a:solidFill>
              <a:schemeClr val="tx1"/>
            </a:solidFill>
          </a:ln>
        </p:spPr>
      </p:pic>
      <p:sp>
        <p:nvSpPr>
          <p:cNvPr id="20" name="Arrow: Right 19">
            <a:extLst>
              <a:ext uri="{FF2B5EF4-FFF2-40B4-BE49-F238E27FC236}">
                <a16:creationId xmlns:a16="http://schemas.microsoft.com/office/drawing/2014/main" id="{59181C76-6D11-40B3-ABF1-D6320EDBBDBA}"/>
              </a:ext>
            </a:extLst>
          </p:cNvPr>
          <p:cNvSpPr/>
          <p:nvPr/>
        </p:nvSpPr>
        <p:spPr>
          <a:xfrm>
            <a:off x="7250576" y="4433632"/>
            <a:ext cx="445624" cy="290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647CF52C-DA9F-4753-AA1B-D1923B7BA07D}"/>
              </a:ext>
            </a:extLst>
          </p:cNvPr>
          <p:cNvSpPr/>
          <p:nvPr/>
        </p:nvSpPr>
        <p:spPr>
          <a:xfrm rot="10800000">
            <a:off x="8382000" y="5498417"/>
            <a:ext cx="254746" cy="145384"/>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839593"/>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GB" dirty="0"/>
              <a:t>Object &amp; Document Audit History Filters Enhancements</a:t>
            </a:r>
            <a:endParaRPr lang="en-US" dirty="0"/>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With this new feature more filtering options are available in the object and document audit histories</a:t>
            </a:r>
          </a:p>
          <a:p>
            <a:pPr lvl="2"/>
            <a:r>
              <a:rPr lang="en-US" dirty="0"/>
              <a:t>Filter the </a:t>
            </a:r>
            <a:r>
              <a:rPr lang="en-US" b="1" dirty="0"/>
              <a:t>Document Audit History</a:t>
            </a:r>
            <a:r>
              <a:rPr lang="en-US" dirty="0"/>
              <a:t> by Time, Event and User in any order</a:t>
            </a:r>
          </a:p>
          <a:p>
            <a:pPr lvl="2">
              <a:spcAft>
                <a:spcPts val="1200"/>
              </a:spcAft>
            </a:pPr>
            <a:r>
              <a:rPr lang="en-US" dirty="0"/>
              <a:t>Filter the </a:t>
            </a:r>
            <a:r>
              <a:rPr lang="en-US" b="1" dirty="0"/>
              <a:t>Object Audit History</a:t>
            </a:r>
            <a:r>
              <a:rPr lang="en-US" dirty="0"/>
              <a:t> by Time, Event, User and Object in any order</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Customers often need to locate specific records in the audit trail, but are forced to export it in order to find what they are looking for. Locating specific activity is far more accessible with the additional filtering options</a:t>
            </a:r>
          </a:p>
          <a:p>
            <a:pPr>
              <a:spcBef>
                <a:spcPts val="600"/>
              </a:spcBef>
              <a:spcAft>
                <a:spcPts val="1200"/>
              </a:spcAft>
            </a:pPr>
            <a:r>
              <a:rPr lang="en-US" sz="2000" dirty="0"/>
              <a:t>Considerations</a:t>
            </a:r>
          </a:p>
          <a:p>
            <a:pPr marL="457200" lvl="1" indent="0">
              <a:spcAft>
                <a:spcPts val="1200"/>
              </a:spcAft>
              <a:buNone/>
            </a:pPr>
            <a:r>
              <a:rPr lang="en-US" sz="1600" dirty="0"/>
              <a:t>Filters are only available in the admin audit history</a:t>
            </a:r>
          </a:p>
          <a:p>
            <a:pPr marL="457200" lvl="1" indent="0">
              <a:spcAft>
                <a:spcPts val="1200"/>
              </a:spcAft>
              <a:buNone/>
            </a:pPr>
            <a:r>
              <a:rPr lang="en-US" sz="1600" dirty="0"/>
              <a:t>Only 3 filters may be applied at a time for the object audit history</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rgbClr val="FFFFFF"/>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231920718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534697" cy="1101213"/>
          </a:xfrm>
        </p:spPr>
        <p:txBody>
          <a:bodyPr>
            <a:noAutofit/>
          </a:bodyPr>
          <a:lstStyle/>
          <a:p>
            <a:r>
              <a:rPr lang="en-US" dirty="0"/>
              <a:t>Pre-Release Vault</a:t>
            </a:r>
          </a:p>
        </p:txBody>
      </p:sp>
      <p:sp>
        <p:nvSpPr>
          <p:cNvPr id="3" name="Content Placeholder 2"/>
          <p:cNvSpPr>
            <a:spLocks noGrp="1"/>
          </p:cNvSpPr>
          <p:nvPr>
            <p:ph idx="1"/>
          </p:nvPr>
        </p:nvSpPr>
        <p:spPr>
          <a:xfrm>
            <a:off x="826624" y="1066800"/>
            <a:ext cx="7636208" cy="5410200"/>
          </a:xfrm>
        </p:spPr>
        <p:txBody>
          <a:bodyPr>
            <a:normAutofit lnSpcReduction="10000"/>
          </a:bodyPr>
          <a:lstStyle/>
          <a:p>
            <a:pPr>
              <a:lnSpc>
                <a:spcPct val="100000"/>
              </a:lnSpc>
              <a:spcBef>
                <a:spcPts val="1200"/>
              </a:spcBef>
            </a:pPr>
            <a:r>
              <a:rPr lang="en-US" sz="2400" dirty="0"/>
              <a:t>The Pre-Release Environment</a:t>
            </a:r>
          </a:p>
          <a:p>
            <a:pPr lvl="1">
              <a:lnSpc>
                <a:spcPct val="100000"/>
              </a:lnSpc>
              <a:spcBef>
                <a:spcPts val="1200"/>
              </a:spcBef>
            </a:pPr>
            <a:r>
              <a:rPr lang="en-US" sz="1800" dirty="0"/>
              <a:t>Starting </a:t>
            </a:r>
            <a:r>
              <a:rPr lang="en-US" sz="1800" b="1" dirty="0">
                <a:solidFill>
                  <a:srgbClr val="FF9E16"/>
                </a:solidFill>
              </a:rPr>
              <a:t>October 21st</a:t>
            </a:r>
            <a:r>
              <a:rPr lang="en-US" sz="1800" dirty="0"/>
              <a:t>, Veeva began refreshing customers’ existing Pre-Release Vaults with their current Production configuration</a:t>
            </a:r>
          </a:p>
          <a:p>
            <a:pPr lvl="2">
              <a:lnSpc>
                <a:spcPct val="100000"/>
              </a:lnSpc>
              <a:spcBef>
                <a:spcPts val="1200"/>
              </a:spcBef>
            </a:pPr>
            <a:r>
              <a:rPr lang="en-US" sz="1500" dirty="0"/>
              <a:t>Pre-Release environments for VV1-12 Production Vaults were refreshed on </a:t>
            </a:r>
            <a:r>
              <a:rPr lang="en-US" sz="1500" b="1" dirty="0">
                <a:solidFill>
                  <a:schemeClr val="tx2"/>
                </a:solidFill>
              </a:rPr>
              <a:t>October 10</a:t>
            </a:r>
          </a:p>
          <a:p>
            <a:pPr lvl="1">
              <a:lnSpc>
                <a:spcPct val="100000"/>
              </a:lnSpc>
              <a:spcBef>
                <a:spcPts val="1200"/>
              </a:spcBef>
            </a:pPr>
            <a:r>
              <a:rPr lang="en-US" sz="1800" dirty="0"/>
              <a:t>Starting </a:t>
            </a:r>
            <a:r>
              <a:rPr lang="en-US" sz="1800" b="1" dirty="0">
                <a:solidFill>
                  <a:srgbClr val="FF9E16"/>
                </a:solidFill>
              </a:rPr>
              <a:t>October 24th</a:t>
            </a:r>
            <a:r>
              <a:rPr lang="en-US" sz="1800" dirty="0"/>
              <a:t>, Veeva began cloning newer Production Vaults for the 19R3 Pre-Release environments</a:t>
            </a:r>
          </a:p>
          <a:p>
            <a:pPr lvl="1">
              <a:lnSpc>
                <a:spcPct val="100000"/>
              </a:lnSpc>
              <a:spcBef>
                <a:spcPts val="1200"/>
              </a:spcBef>
            </a:pPr>
            <a:r>
              <a:rPr lang="en-US" sz="1800" dirty="0"/>
              <a:t>A new Vault with a copy of your Production Environment</a:t>
            </a:r>
          </a:p>
          <a:p>
            <a:pPr lvl="2">
              <a:lnSpc>
                <a:spcPct val="100000"/>
              </a:lnSpc>
              <a:spcBef>
                <a:spcPts val="1200"/>
              </a:spcBef>
            </a:pPr>
            <a:r>
              <a:rPr lang="en-US" dirty="0"/>
              <a:t>Vault Owners users are provisioned</a:t>
            </a:r>
          </a:p>
          <a:p>
            <a:pPr lvl="2">
              <a:lnSpc>
                <a:spcPct val="100000"/>
              </a:lnSpc>
              <a:spcBef>
                <a:spcPts val="1200"/>
              </a:spcBef>
            </a:pPr>
            <a:r>
              <a:rPr lang="en-US" dirty="0"/>
              <a:t>CSM and Managed Services consultant are included in System Admin role</a:t>
            </a:r>
          </a:p>
          <a:p>
            <a:pPr lvl="2">
              <a:lnSpc>
                <a:spcPct val="100000"/>
              </a:lnSpc>
              <a:spcBef>
                <a:spcPts val="1200"/>
              </a:spcBef>
            </a:pPr>
            <a:r>
              <a:rPr lang="en-US" dirty="0"/>
              <a:t>Production Configuration</a:t>
            </a:r>
          </a:p>
          <a:p>
            <a:pPr lvl="2">
              <a:lnSpc>
                <a:spcPct val="100000"/>
              </a:lnSpc>
              <a:spcBef>
                <a:spcPts val="1200"/>
              </a:spcBef>
            </a:pPr>
            <a:r>
              <a:rPr lang="en-US" dirty="0"/>
              <a:t>No Documents or transactional data</a:t>
            </a:r>
          </a:p>
          <a:p>
            <a:pPr lvl="1">
              <a:lnSpc>
                <a:spcPct val="100000"/>
              </a:lnSpc>
              <a:spcBef>
                <a:spcPts val="1200"/>
              </a:spcBef>
            </a:pPr>
            <a:r>
              <a:rPr lang="en-US" sz="1800" dirty="0"/>
              <a:t>Based on </a:t>
            </a:r>
            <a:r>
              <a:rPr lang="en-US" sz="1800" b="1" dirty="0">
                <a:solidFill>
                  <a:srgbClr val="F89728"/>
                </a:solidFill>
              </a:rPr>
              <a:t>IQ/OQ qualified 19R3 Release</a:t>
            </a:r>
          </a:p>
          <a:p>
            <a:pPr lvl="1">
              <a:lnSpc>
                <a:spcPct val="100000"/>
              </a:lnSpc>
              <a:spcBef>
                <a:spcPts val="1200"/>
              </a:spcBef>
            </a:pPr>
            <a:r>
              <a:rPr lang="en-US" sz="1800" dirty="0"/>
              <a:t>Available up to 4 weeks after your Production and Sandbox Vaults are upgraded to 19R3</a:t>
            </a:r>
          </a:p>
          <a:p>
            <a:pPr marL="0" indent="0">
              <a:lnSpc>
                <a:spcPct val="100000"/>
              </a:lnSpc>
              <a:spcBef>
                <a:spcPts val="1200"/>
              </a:spcBef>
              <a:buNone/>
            </a:pPr>
            <a:endParaRPr lang="en-US" sz="1600" dirty="0">
              <a:solidFill>
                <a:schemeClr val="tx1"/>
              </a:solidFill>
            </a:endParaRPr>
          </a:p>
        </p:txBody>
      </p:sp>
      <p:graphicFrame>
        <p:nvGraphicFramePr>
          <p:cNvPr id="6" name="Table 5"/>
          <p:cNvGraphicFramePr>
            <a:graphicFrameLocks noGrp="1"/>
          </p:cNvGraphicFramePr>
          <p:nvPr/>
        </p:nvGraphicFramePr>
        <p:xfrm>
          <a:off x="8462832" y="1260835"/>
          <a:ext cx="2586168" cy="2168165"/>
        </p:xfrm>
        <a:graphic>
          <a:graphicData uri="http://schemas.openxmlformats.org/drawingml/2006/table">
            <a:tbl>
              <a:tblPr firstRow="1" bandRow="1">
                <a:effectLst/>
                <a:tableStyleId>{21E4AEA4-8DFA-4A89-87EB-49C32662AFE0}</a:tableStyleId>
              </a:tblPr>
              <a:tblGrid>
                <a:gridCol w="2586168">
                  <a:extLst>
                    <a:ext uri="{9D8B030D-6E8A-4147-A177-3AD203B41FA5}">
                      <a16:colId xmlns:a16="http://schemas.microsoft.com/office/drawing/2014/main" val="20000"/>
                    </a:ext>
                  </a:extLst>
                </a:gridCol>
              </a:tblGrid>
              <a:tr h="622240">
                <a:tc>
                  <a:txBody>
                    <a:bodyPr/>
                    <a:lstStyle/>
                    <a:p>
                      <a:pPr algn="ctr"/>
                      <a:r>
                        <a:rPr lang="en-US" sz="3200" dirty="0">
                          <a:solidFill>
                            <a:srgbClr val="FFFFFF"/>
                          </a:solidFill>
                        </a:rPr>
                        <a:t>NOVEMBER</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45925">
                <a:tc>
                  <a:txBody>
                    <a:bodyPr/>
                    <a:lstStyle/>
                    <a:p>
                      <a:pPr algn="ctr"/>
                      <a:endParaRPr lang="en-US" sz="1200" b="1" dirty="0"/>
                    </a:p>
                    <a:p>
                      <a:pPr algn="ctr"/>
                      <a:r>
                        <a:rPr lang="en-US" sz="2800" b="1" dirty="0"/>
                        <a:t>Monday</a:t>
                      </a:r>
                    </a:p>
                    <a:p>
                      <a:pPr algn="ctr"/>
                      <a:r>
                        <a:rPr lang="en-US" sz="3600" b="1" dirty="0"/>
                        <a:t>4th</a:t>
                      </a:r>
                      <a:endParaRPr lang="en-US" sz="5400" b="1" dirty="0"/>
                    </a:p>
                    <a:p>
                      <a:pPr algn="ctr"/>
                      <a:endParaRPr lang="en-US" sz="1200" b="1" dirty="0"/>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66343442"/>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5124"/>
            <a:ext cx="10465691" cy="1101213"/>
          </a:xfrm>
        </p:spPr>
        <p:txBody>
          <a:bodyPr/>
          <a:lstStyle/>
          <a:p>
            <a:r>
              <a:rPr lang="en-GB" dirty="0"/>
              <a:t>Object &amp; Document Audit History Filters Enhancements</a:t>
            </a: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rgbClr val="FFFFFF"/>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20" name="Group 19">
            <a:extLst>
              <a:ext uri="{FF2B5EF4-FFF2-40B4-BE49-F238E27FC236}">
                <a16:creationId xmlns:a16="http://schemas.microsoft.com/office/drawing/2014/main" id="{917374F6-0FD6-CF41-88B8-56913823F78B}"/>
              </a:ext>
            </a:extLst>
          </p:cNvPr>
          <p:cNvGrpSpPr/>
          <p:nvPr/>
        </p:nvGrpSpPr>
        <p:grpSpPr>
          <a:xfrm>
            <a:off x="1142921" y="1545792"/>
            <a:ext cx="9026992" cy="1653083"/>
            <a:chOff x="1142921" y="1545792"/>
            <a:chExt cx="9026992" cy="1653083"/>
          </a:xfrm>
        </p:grpSpPr>
        <p:pic>
          <p:nvPicPr>
            <p:cNvPr id="10" name="Picture 9">
              <a:extLst>
                <a:ext uri="{FF2B5EF4-FFF2-40B4-BE49-F238E27FC236}">
                  <a16:creationId xmlns:a16="http://schemas.microsoft.com/office/drawing/2014/main" id="{3683BD64-6715-4A4D-84E2-962226C754B0}"/>
                </a:ext>
              </a:extLst>
            </p:cNvPr>
            <p:cNvPicPr>
              <a:picLocks noChangeAspect="1"/>
            </p:cNvPicPr>
            <p:nvPr/>
          </p:nvPicPr>
          <p:blipFill rotWithShape="1">
            <a:blip r:embed="rId3"/>
            <a:srcRect t="14260" r="685"/>
            <a:stretch/>
          </p:blipFill>
          <p:spPr>
            <a:xfrm>
              <a:off x="1142921" y="1545792"/>
              <a:ext cx="9026992" cy="1653083"/>
            </a:xfrm>
            <a:prstGeom prst="rect">
              <a:avLst/>
            </a:prstGeom>
            <a:ln>
              <a:solidFill>
                <a:schemeClr val="tx1">
                  <a:lumMod val="75000"/>
                </a:schemeClr>
              </a:solidFill>
            </a:ln>
          </p:spPr>
        </p:pic>
        <p:sp>
          <p:nvSpPr>
            <p:cNvPr id="14" name="Rectangle 13">
              <a:extLst>
                <a:ext uri="{FF2B5EF4-FFF2-40B4-BE49-F238E27FC236}">
                  <a16:creationId xmlns:a16="http://schemas.microsoft.com/office/drawing/2014/main" id="{6D4F9EF2-B2D6-7C47-B2CD-080C9D83F852}"/>
                </a:ext>
              </a:extLst>
            </p:cNvPr>
            <p:cNvSpPr/>
            <p:nvPr/>
          </p:nvSpPr>
          <p:spPr>
            <a:xfrm>
              <a:off x="1190454" y="2598170"/>
              <a:ext cx="1353255" cy="253520"/>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2" name="Line Callout 1 17">
            <a:extLst>
              <a:ext uri="{FF2B5EF4-FFF2-40B4-BE49-F238E27FC236}">
                <a16:creationId xmlns:a16="http://schemas.microsoft.com/office/drawing/2014/main" id="{296582FF-AB85-EE4A-B73D-59AE2EEB9DF3}"/>
              </a:ext>
            </a:extLst>
          </p:cNvPr>
          <p:cNvSpPr/>
          <p:nvPr/>
        </p:nvSpPr>
        <p:spPr>
          <a:xfrm>
            <a:off x="5879442" y="2809113"/>
            <a:ext cx="2776678" cy="553998"/>
          </a:xfrm>
          <a:prstGeom prst="borderCallout1">
            <a:avLst>
              <a:gd name="adj1" fmla="val 616"/>
              <a:gd name="adj2" fmla="val -2073"/>
              <a:gd name="adj3" fmla="val -37996"/>
              <a:gd name="adj4" fmla="val -39648"/>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Further filtering options are now available under Document Audit History</a:t>
            </a:r>
          </a:p>
        </p:txBody>
      </p:sp>
      <p:grpSp>
        <p:nvGrpSpPr>
          <p:cNvPr id="5" name="Group 4">
            <a:extLst>
              <a:ext uri="{FF2B5EF4-FFF2-40B4-BE49-F238E27FC236}">
                <a16:creationId xmlns:a16="http://schemas.microsoft.com/office/drawing/2014/main" id="{8FA6F34B-C1E6-5247-98AD-D98050B1CEC2}"/>
              </a:ext>
            </a:extLst>
          </p:cNvPr>
          <p:cNvGrpSpPr/>
          <p:nvPr/>
        </p:nvGrpSpPr>
        <p:grpSpPr>
          <a:xfrm>
            <a:off x="1109467" y="4070193"/>
            <a:ext cx="8993540" cy="1767900"/>
            <a:chOff x="1176373" y="4014438"/>
            <a:chExt cx="8993540" cy="1767900"/>
          </a:xfrm>
        </p:grpSpPr>
        <p:pic>
          <p:nvPicPr>
            <p:cNvPr id="16" name="Picture 15">
              <a:extLst>
                <a:ext uri="{FF2B5EF4-FFF2-40B4-BE49-F238E27FC236}">
                  <a16:creationId xmlns:a16="http://schemas.microsoft.com/office/drawing/2014/main" id="{578AF8C9-50BF-9741-B2F0-B825D540BD06}"/>
                </a:ext>
              </a:extLst>
            </p:cNvPr>
            <p:cNvPicPr>
              <a:picLocks noChangeAspect="1"/>
            </p:cNvPicPr>
            <p:nvPr/>
          </p:nvPicPr>
          <p:blipFill rotWithShape="1">
            <a:blip r:embed="rId4"/>
            <a:srcRect t="14724"/>
            <a:stretch/>
          </p:blipFill>
          <p:spPr>
            <a:xfrm>
              <a:off x="1176373" y="4014438"/>
              <a:ext cx="8993540" cy="1767900"/>
            </a:xfrm>
            <a:prstGeom prst="rect">
              <a:avLst/>
            </a:prstGeom>
            <a:ln>
              <a:solidFill>
                <a:schemeClr val="tx1">
                  <a:lumMod val="75000"/>
                </a:schemeClr>
              </a:solidFill>
            </a:ln>
          </p:spPr>
        </p:pic>
        <p:sp>
          <p:nvSpPr>
            <p:cNvPr id="19" name="Rectangle 18">
              <a:extLst>
                <a:ext uri="{FF2B5EF4-FFF2-40B4-BE49-F238E27FC236}">
                  <a16:creationId xmlns:a16="http://schemas.microsoft.com/office/drawing/2014/main" id="{96EE46FB-1C29-1746-A8B1-C1256A221954}"/>
                </a:ext>
              </a:extLst>
            </p:cNvPr>
            <p:cNvSpPr/>
            <p:nvPr/>
          </p:nvSpPr>
          <p:spPr>
            <a:xfrm>
              <a:off x="1235683" y="5244799"/>
              <a:ext cx="1353255" cy="326309"/>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7" name="Line Callout 1 17">
            <a:extLst>
              <a:ext uri="{FF2B5EF4-FFF2-40B4-BE49-F238E27FC236}">
                <a16:creationId xmlns:a16="http://schemas.microsoft.com/office/drawing/2014/main" id="{EFFB2FD2-3229-FF42-A8F0-1596F031A89F}"/>
              </a:ext>
            </a:extLst>
          </p:cNvPr>
          <p:cNvSpPr/>
          <p:nvPr/>
        </p:nvSpPr>
        <p:spPr>
          <a:xfrm>
            <a:off x="6323688" y="5259675"/>
            <a:ext cx="2776678" cy="553998"/>
          </a:xfrm>
          <a:prstGeom prst="borderCallout1">
            <a:avLst>
              <a:gd name="adj1" fmla="val 6655"/>
              <a:gd name="adj2" fmla="val -1270"/>
              <a:gd name="adj3" fmla="val -28896"/>
              <a:gd name="adj4" fmla="val -56582"/>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Further filtering options are now available under Object Record Audit History</a:t>
            </a:r>
          </a:p>
        </p:txBody>
      </p:sp>
    </p:spTree>
    <p:extLst>
      <p:ext uri="{BB962C8B-B14F-4D97-AF65-F5344CB8AC3E}">
        <p14:creationId xmlns:p14="http://schemas.microsoft.com/office/powerpoint/2010/main" val="4011742560"/>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Add Vault ID Field to Login History UI</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GB" sz="1600" dirty="0"/>
              <a:t>This feature exposes the Vault ID field in the Login Audit History</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Admins can now quickly understand to which Vault an Audit entry relates without exporting the Audit History</a:t>
            </a:r>
          </a:p>
          <a:p>
            <a:pPr marL="457200" lvl="1" indent="0">
              <a:spcAft>
                <a:spcPts val="1200"/>
              </a:spcAft>
              <a:buNone/>
            </a:pP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21FD8309-4AA6-5F4E-84C0-4AC73572FCDD}"/>
              </a:ext>
            </a:extLst>
          </p:cNvPr>
          <p:cNvPicPr>
            <a:picLocks noChangeAspect="1"/>
          </p:cNvPicPr>
          <p:nvPr/>
        </p:nvPicPr>
        <p:blipFill>
          <a:blip r:embed="rId3"/>
          <a:stretch>
            <a:fillRect/>
          </a:stretch>
        </p:blipFill>
        <p:spPr>
          <a:xfrm>
            <a:off x="1753282" y="2871455"/>
            <a:ext cx="7516160" cy="3553094"/>
          </a:xfrm>
          <a:prstGeom prst="rect">
            <a:avLst/>
          </a:prstGeom>
          <a:ln>
            <a:solidFill>
              <a:schemeClr val="tx1"/>
            </a:solidFill>
          </a:ln>
        </p:spPr>
      </p:pic>
    </p:spTree>
    <p:extLst>
      <p:ext uri="{BB962C8B-B14F-4D97-AF65-F5344CB8AC3E}">
        <p14:creationId xmlns:p14="http://schemas.microsoft.com/office/powerpoint/2010/main" val="791290084"/>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System Objects Supported in Related Record Audit Trails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Related object record audit entries are now supported to include system objects, such as User</a:t>
            </a:r>
          </a:p>
          <a:p>
            <a:pPr>
              <a:spcBef>
                <a:spcPts val="600"/>
              </a:spcBef>
              <a:spcAft>
                <a:spcPts val="1200"/>
              </a:spcAft>
            </a:pPr>
            <a:r>
              <a:rPr lang="en-US" sz="2000" dirty="0"/>
              <a:t>Business Justification</a:t>
            </a:r>
          </a:p>
          <a:p>
            <a:pPr marL="457200" lvl="1" indent="0">
              <a:spcAft>
                <a:spcPts val="1200"/>
              </a:spcAft>
              <a:buNone/>
            </a:pPr>
            <a:r>
              <a:rPr lang="en-US" sz="1600" dirty="0"/>
              <a:t>Provides an easier way to identify all related system activities related to a user. For instance, you can query from a User record all of the User Role Setup objects audit history. Previously you would have to go to the User Role Setup object to see it’s audit history</a:t>
            </a:r>
          </a:p>
          <a:p>
            <a:pPr>
              <a:spcBef>
                <a:spcPts val="600"/>
              </a:spcBef>
              <a:spcAft>
                <a:spcPts val="1200"/>
              </a:spcAft>
            </a:pPr>
            <a:r>
              <a:rPr lang="en-US" sz="2000" dirty="0"/>
              <a:t>Considerations</a:t>
            </a:r>
          </a:p>
          <a:p>
            <a:pPr marL="457200" lvl="1" indent="0">
              <a:spcAft>
                <a:spcPts val="1200"/>
              </a:spcAft>
              <a:buNone/>
            </a:pPr>
            <a:r>
              <a:rPr lang="en-US" sz="1600" dirty="0"/>
              <a:t>Created By and Last Modified By are not included due to not being true object references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0" name="Picture 9">
            <a:extLst>
              <a:ext uri="{FF2B5EF4-FFF2-40B4-BE49-F238E27FC236}">
                <a16:creationId xmlns:a16="http://schemas.microsoft.com/office/drawing/2014/main" id="{7251C848-DBAE-C54F-82EF-ED2E002BE3D6}"/>
              </a:ext>
            </a:extLst>
          </p:cNvPr>
          <p:cNvPicPr>
            <a:picLocks noChangeAspect="1"/>
          </p:cNvPicPr>
          <p:nvPr/>
        </p:nvPicPr>
        <p:blipFill>
          <a:blip r:embed="rId3"/>
          <a:stretch>
            <a:fillRect/>
          </a:stretch>
        </p:blipFill>
        <p:spPr>
          <a:xfrm>
            <a:off x="3370456" y="4330269"/>
            <a:ext cx="6896100" cy="1803923"/>
          </a:xfrm>
          <a:prstGeom prst="rect">
            <a:avLst/>
          </a:prstGeom>
          <a:ln>
            <a:solidFill>
              <a:schemeClr val="tx1">
                <a:lumMod val="75000"/>
              </a:schemeClr>
            </a:solidFill>
          </a:ln>
        </p:spPr>
      </p:pic>
      <p:sp>
        <p:nvSpPr>
          <p:cNvPr id="12" name="Line Callout 1 15">
            <a:extLst>
              <a:ext uri="{FF2B5EF4-FFF2-40B4-BE49-F238E27FC236}">
                <a16:creationId xmlns:a16="http://schemas.microsoft.com/office/drawing/2014/main" id="{B5ECDC4C-17A1-0C49-B10A-F3D652057044}"/>
              </a:ext>
            </a:extLst>
          </p:cNvPr>
          <p:cNvSpPr/>
          <p:nvPr/>
        </p:nvSpPr>
        <p:spPr>
          <a:xfrm flipH="1">
            <a:off x="612969" y="5017727"/>
            <a:ext cx="2038526" cy="923330"/>
          </a:xfrm>
          <a:prstGeom prst="borderCallout1">
            <a:avLst>
              <a:gd name="adj1" fmla="val 16024"/>
              <a:gd name="adj2" fmla="val -5864"/>
              <a:gd name="adj3" fmla="val -17053"/>
              <a:gd name="adj4" fmla="val -27794"/>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Included Objects such as User Role Setup are visible within the user object record audit trail</a:t>
            </a:r>
          </a:p>
        </p:txBody>
      </p:sp>
      <p:sp>
        <p:nvSpPr>
          <p:cNvPr id="13" name="Rectangle 12">
            <a:extLst>
              <a:ext uri="{FF2B5EF4-FFF2-40B4-BE49-F238E27FC236}">
                <a16:creationId xmlns:a16="http://schemas.microsoft.com/office/drawing/2014/main" id="{7D6AF424-D2C1-CF4C-B77C-BF46B7E7C9DB}"/>
              </a:ext>
            </a:extLst>
          </p:cNvPr>
          <p:cNvSpPr/>
          <p:nvPr/>
        </p:nvSpPr>
        <p:spPr>
          <a:xfrm>
            <a:off x="3444016" y="4632403"/>
            <a:ext cx="1725364" cy="495299"/>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353931405"/>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Limited Release Sandbox</a:t>
            </a:r>
          </a:p>
        </p:txBody>
      </p:sp>
      <p:sp>
        <p:nvSpPr>
          <p:cNvPr id="3" name="Content Placeholder 2"/>
          <p:cNvSpPr>
            <a:spLocks noGrp="1"/>
          </p:cNvSpPr>
          <p:nvPr>
            <p:ph idx="1"/>
          </p:nvPr>
        </p:nvSpPr>
        <p:spPr>
          <a:xfrm>
            <a:off x="826624" y="1066800"/>
            <a:ext cx="946595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Customers will now be able to create a Limited Release sandbox from a Vault on General Release</a:t>
            </a:r>
          </a:p>
          <a:p>
            <a:pPr>
              <a:spcBef>
                <a:spcPts val="600"/>
              </a:spcBef>
              <a:spcAft>
                <a:spcPts val="1200"/>
              </a:spcAft>
            </a:pPr>
            <a:r>
              <a:rPr lang="en-US" sz="2000" dirty="0"/>
              <a:t>Business Justification</a:t>
            </a:r>
          </a:p>
          <a:p>
            <a:pPr marL="457200" lvl="1" indent="0">
              <a:spcAft>
                <a:spcPts val="1200"/>
              </a:spcAft>
              <a:buNone/>
            </a:pPr>
            <a:r>
              <a:rPr lang="en-US" sz="1600" dirty="0"/>
              <a:t>Allows customers the ability to manage their own Limited Release sandbox to be able to more proactively assess new functionality ahead of each General Release</a:t>
            </a:r>
          </a:p>
          <a:p>
            <a:pPr marL="457200" lvl="1" indent="0">
              <a:spcAft>
                <a:spcPts val="1200"/>
              </a:spcAft>
              <a:buNone/>
            </a:pPr>
            <a:endParaRPr lang="en-US" sz="1600" dirty="0"/>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785703221"/>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pic>
        <p:nvPicPr>
          <p:cNvPr id="4" name="Picture 3">
            <a:extLst>
              <a:ext uri="{FF2B5EF4-FFF2-40B4-BE49-F238E27FC236}">
                <a16:creationId xmlns:a16="http://schemas.microsoft.com/office/drawing/2014/main" id="{BC511C63-1745-FA49-9FB6-FD8D70EABCF8}"/>
              </a:ext>
            </a:extLst>
          </p:cNvPr>
          <p:cNvPicPr>
            <a:picLocks noChangeAspect="1"/>
          </p:cNvPicPr>
          <p:nvPr/>
        </p:nvPicPr>
        <p:blipFill>
          <a:blip r:embed="rId3"/>
          <a:stretch>
            <a:fillRect/>
          </a:stretch>
        </p:blipFill>
        <p:spPr>
          <a:xfrm>
            <a:off x="4821890" y="3374009"/>
            <a:ext cx="5473700" cy="2806700"/>
          </a:xfrm>
          <a:prstGeom prst="rect">
            <a:avLst/>
          </a:prstGeom>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0D9C50F3-93D1-5E48-AFD3-C88A3AD04B1B}"/>
              </a:ext>
            </a:extLst>
          </p:cNvPr>
          <p:cNvSpPr txBox="1">
            <a:spLocks/>
          </p:cNvSpPr>
          <p:nvPr/>
        </p:nvSpPr>
        <p:spPr>
          <a:xfrm>
            <a:off x="820596" y="3086100"/>
            <a:ext cx="3793614" cy="54102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Allowed number of sandboxes for each customer will remain the same</a:t>
            </a:r>
          </a:p>
          <a:p>
            <a:pPr marL="457200" lvl="1" indent="0">
              <a:spcAft>
                <a:spcPts val="1200"/>
              </a:spcAft>
              <a:buFont typeface="Calibri" panose="020F0502020204030204" pitchFamily="34" charset="0"/>
              <a:buNone/>
            </a:pPr>
            <a:r>
              <a:rPr lang="en-US" sz="1600" dirty="0"/>
              <a:t>Configuration migration from Limited Release Vault to General Release Vault will not work (i.e. features won’t exist in General Release or the data models may differ)</a:t>
            </a:r>
          </a:p>
          <a:p>
            <a:pPr marL="457200" lvl="1" indent="0">
              <a:spcAft>
                <a:spcPts val="1200"/>
              </a:spcAft>
              <a:buFont typeface="Calibri" panose="020F0502020204030204" pitchFamily="34" charset="0"/>
              <a:buNone/>
            </a:pPr>
            <a:endParaRPr lang="en-US" sz="1600" dirty="0"/>
          </a:p>
          <a:p>
            <a:endParaRPr lang="en-US" dirty="0"/>
          </a:p>
        </p:txBody>
      </p:sp>
    </p:spTree>
    <p:extLst>
      <p:ext uri="{BB962C8B-B14F-4D97-AF65-F5344CB8AC3E}">
        <p14:creationId xmlns:p14="http://schemas.microsoft.com/office/powerpoint/2010/main" val="3423089873"/>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Self-Serve Pre-Release Vaults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In past releases, Veeva has cloned customer Vault configurations to create a Pre-Release Vault with each release</a:t>
            </a:r>
          </a:p>
          <a:p>
            <a:pPr marL="457200" lvl="1" indent="0">
              <a:spcAft>
                <a:spcPts val="1200"/>
              </a:spcAft>
              <a:buNone/>
            </a:pPr>
            <a:r>
              <a:rPr lang="en-US" sz="1600" dirty="0"/>
              <a:t>Starting in the 20R1 Pre-Release window, customers will be able to create, refresh, and manage their Pre-Release Vaults for each release</a:t>
            </a:r>
          </a:p>
          <a:p>
            <a:pPr>
              <a:spcBef>
                <a:spcPts val="600"/>
              </a:spcBef>
              <a:spcAft>
                <a:spcPts val="1200"/>
              </a:spcAft>
            </a:pPr>
            <a:r>
              <a:rPr lang="en-US" sz="2000" dirty="0"/>
              <a:t>Business Justification</a:t>
            </a:r>
          </a:p>
          <a:p>
            <a:pPr marL="457200" lvl="1" indent="0">
              <a:spcAft>
                <a:spcPts val="1200"/>
              </a:spcAft>
              <a:buNone/>
            </a:pPr>
            <a:r>
              <a:rPr lang="en-US" sz="1600" dirty="0"/>
              <a:t>This change will give customers greater control over their Pre-Release environments, particularly helpful in scenarios where a refresh is needed or a Pre-Release needs to be created from a Sandbox (when Production is not yet provisioned)</a:t>
            </a:r>
          </a:p>
          <a:p>
            <a:pPr>
              <a:spcBef>
                <a:spcPts val="600"/>
              </a:spcBef>
              <a:spcAft>
                <a:spcPts val="1200"/>
              </a:spcAft>
            </a:pPr>
            <a:r>
              <a:rPr lang="en-US" sz="2000" dirty="0"/>
              <a:t>Considerations</a:t>
            </a:r>
          </a:p>
          <a:p>
            <a:pPr marL="457200" lvl="1" indent="0">
              <a:spcAft>
                <a:spcPts val="1200"/>
              </a:spcAft>
              <a:buNone/>
            </a:pPr>
            <a:r>
              <a:rPr lang="en-US" sz="1600" dirty="0"/>
              <a:t>This feature is auto-on in 19R3 as the code changes required to update this process are occurring with 19R3</a:t>
            </a:r>
          </a:p>
          <a:p>
            <a:pPr marL="457200" lvl="1" indent="0">
              <a:spcAft>
                <a:spcPts val="1200"/>
              </a:spcAft>
              <a:buNone/>
            </a:pPr>
            <a:r>
              <a:rPr lang="en-US" sz="1600" dirty="0"/>
              <a:t>This functionality will be enabled by Vault Operations:</a:t>
            </a:r>
          </a:p>
          <a:p>
            <a:pPr lvl="2">
              <a:spcBef>
                <a:spcPts val="300"/>
              </a:spcBef>
              <a:spcAft>
                <a:spcPts val="300"/>
              </a:spcAft>
            </a:pPr>
            <a:r>
              <a:rPr lang="en-US" b="1" dirty="0"/>
              <a:t>6 weeks</a:t>
            </a:r>
            <a:r>
              <a:rPr lang="en-US" dirty="0"/>
              <a:t> ahead of General Release for the designated Early POD</a:t>
            </a:r>
          </a:p>
          <a:p>
            <a:pPr lvl="2">
              <a:spcBef>
                <a:spcPts val="300"/>
              </a:spcBef>
              <a:spcAft>
                <a:spcPts val="1200"/>
              </a:spcAft>
            </a:pPr>
            <a:r>
              <a:rPr lang="en-US" b="1" dirty="0"/>
              <a:t>4 weeks</a:t>
            </a:r>
            <a:r>
              <a:rPr lang="en-US" dirty="0"/>
              <a:t> ahead of General Release for all other PODs</a:t>
            </a:r>
          </a:p>
          <a:p>
            <a:pPr marL="457200" lvl="1" indent="0">
              <a:spcAft>
                <a:spcPts val="1200"/>
              </a:spcAft>
              <a:buNone/>
            </a:pPr>
            <a:r>
              <a:rPr lang="en-US" sz="1600" dirty="0"/>
              <a:t>Each customer is entitled to 1 Pre-Release Vault for every Production Vault. If no Production exists, the entitlement will be 1 Pre-Release for the initial Sandbox Vault</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685079240"/>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5691" cy="1101213"/>
          </a:xfrm>
        </p:spPr>
        <p:txBody>
          <a:bodyPr/>
          <a:lstStyle/>
          <a:p>
            <a:r>
              <a:rPr lang="en-US" dirty="0"/>
              <a:t>Self-Serve Pre-Release Vaults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5" name="Group 4">
            <a:extLst>
              <a:ext uri="{FF2B5EF4-FFF2-40B4-BE49-F238E27FC236}">
                <a16:creationId xmlns:a16="http://schemas.microsoft.com/office/drawing/2014/main" id="{B1473758-9F9B-FF48-AEEA-3CA3FED067F2}"/>
              </a:ext>
            </a:extLst>
          </p:cNvPr>
          <p:cNvGrpSpPr/>
          <p:nvPr/>
        </p:nvGrpSpPr>
        <p:grpSpPr>
          <a:xfrm>
            <a:off x="1447800" y="1557758"/>
            <a:ext cx="6488722" cy="2792339"/>
            <a:chOff x="521679" y="1779661"/>
            <a:chExt cx="6488722" cy="2792339"/>
          </a:xfrm>
        </p:grpSpPr>
        <p:pic>
          <p:nvPicPr>
            <p:cNvPr id="10" name="Content Placeholder 3">
              <a:extLst>
                <a:ext uri="{FF2B5EF4-FFF2-40B4-BE49-F238E27FC236}">
                  <a16:creationId xmlns:a16="http://schemas.microsoft.com/office/drawing/2014/main" id="{6E63049A-D623-BD4C-97BD-E91C15F97C3D}"/>
                </a:ext>
              </a:extLst>
            </p:cNvPr>
            <p:cNvPicPr>
              <a:picLocks noChangeAspect="1"/>
            </p:cNvPicPr>
            <p:nvPr/>
          </p:nvPicPr>
          <p:blipFill rotWithShape="1">
            <a:blip r:embed="rId4"/>
            <a:srcRect l="1476" t="6753" r="44946" b="36741"/>
            <a:stretch/>
          </p:blipFill>
          <p:spPr>
            <a:xfrm>
              <a:off x="521679" y="1779661"/>
              <a:ext cx="6488722" cy="2792339"/>
            </a:xfrm>
            <a:prstGeom prst="rect">
              <a:avLst/>
            </a:prstGeom>
            <a:ln>
              <a:solidFill>
                <a:schemeClr val="tx1"/>
              </a:solidFill>
            </a:ln>
          </p:spPr>
        </p:pic>
        <p:sp>
          <p:nvSpPr>
            <p:cNvPr id="14" name="Rectangle 13">
              <a:extLst>
                <a:ext uri="{FF2B5EF4-FFF2-40B4-BE49-F238E27FC236}">
                  <a16:creationId xmlns:a16="http://schemas.microsoft.com/office/drawing/2014/main" id="{74BD6C6D-BC37-AD44-8083-54E15AD2ABBC}"/>
                </a:ext>
              </a:extLst>
            </p:cNvPr>
            <p:cNvSpPr/>
            <p:nvPr/>
          </p:nvSpPr>
          <p:spPr>
            <a:xfrm>
              <a:off x="5638800" y="3048000"/>
              <a:ext cx="11430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71ADDC-D915-984F-9915-731616402AC3}"/>
                </a:ext>
              </a:extLst>
            </p:cNvPr>
            <p:cNvSpPr/>
            <p:nvPr/>
          </p:nvSpPr>
          <p:spPr>
            <a:xfrm>
              <a:off x="2057400" y="2362200"/>
              <a:ext cx="1676400" cy="381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2B0DE754-4FA3-C941-9652-AF760FDC1436}"/>
              </a:ext>
            </a:extLst>
          </p:cNvPr>
          <p:cNvGrpSpPr/>
          <p:nvPr/>
        </p:nvGrpSpPr>
        <p:grpSpPr>
          <a:xfrm>
            <a:off x="4757118" y="3533151"/>
            <a:ext cx="5494886" cy="2792339"/>
            <a:chOff x="4757118" y="3533151"/>
            <a:chExt cx="5494886" cy="2792339"/>
          </a:xfrm>
        </p:grpSpPr>
        <p:pic>
          <p:nvPicPr>
            <p:cNvPr id="18" name="Picture 17">
              <a:extLst>
                <a:ext uri="{FF2B5EF4-FFF2-40B4-BE49-F238E27FC236}">
                  <a16:creationId xmlns:a16="http://schemas.microsoft.com/office/drawing/2014/main" id="{07F4A0DF-5AAA-7643-9FC8-C29B45C9E7CD}"/>
                </a:ext>
              </a:extLst>
            </p:cNvPr>
            <p:cNvPicPr>
              <a:picLocks noChangeAspect="1"/>
            </p:cNvPicPr>
            <p:nvPr/>
          </p:nvPicPr>
          <p:blipFill rotWithShape="1">
            <a:blip r:embed="rId5"/>
            <a:srcRect l="14170" r="46655" b="15703"/>
            <a:stretch/>
          </p:blipFill>
          <p:spPr>
            <a:xfrm>
              <a:off x="4757118" y="3533151"/>
              <a:ext cx="5494886" cy="2792339"/>
            </a:xfrm>
            <a:prstGeom prst="rect">
              <a:avLst/>
            </a:prstGeom>
            <a:ln>
              <a:solidFill>
                <a:schemeClr val="tx1"/>
              </a:solidFill>
            </a:ln>
          </p:spPr>
        </p:pic>
        <p:sp>
          <p:nvSpPr>
            <p:cNvPr id="20" name="Rectangle 19">
              <a:extLst>
                <a:ext uri="{FF2B5EF4-FFF2-40B4-BE49-F238E27FC236}">
                  <a16:creationId xmlns:a16="http://schemas.microsoft.com/office/drawing/2014/main" id="{AEF84374-68C8-454E-B4DC-7E9817C7DC75}"/>
                </a:ext>
              </a:extLst>
            </p:cNvPr>
            <p:cNvSpPr/>
            <p:nvPr/>
          </p:nvSpPr>
          <p:spPr>
            <a:xfrm>
              <a:off x="7086600" y="5771360"/>
              <a:ext cx="849922" cy="3246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Left Arrow 15">
            <a:extLst>
              <a:ext uri="{FF2B5EF4-FFF2-40B4-BE49-F238E27FC236}">
                <a16:creationId xmlns:a16="http://schemas.microsoft.com/office/drawing/2014/main" id="{8A73B9DD-BA38-2A45-B142-6EFB4A4FDDA6}"/>
              </a:ext>
            </a:extLst>
          </p:cNvPr>
          <p:cNvSpPr/>
          <p:nvPr/>
        </p:nvSpPr>
        <p:spPr>
          <a:xfrm rot="10800000">
            <a:off x="3665882" y="3810000"/>
            <a:ext cx="1116273" cy="361693"/>
          </a:xfrm>
          <a:prstGeom prst="lef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99847"/>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5691" cy="1101213"/>
          </a:xfrm>
        </p:spPr>
        <p:txBody>
          <a:bodyPr/>
          <a:lstStyle/>
          <a:p>
            <a:r>
              <a:rPr lang="en-US" dirty="0"/>
              <a:t>Self-Serve Pre-Release Vaults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6" name="Group 15">
            <a:extLst>
              <a:ext uri="{FF2B5EF4-FFF2-40B4-BE49-F238E27FC236}">
                <a16:creationId xmlns:a16="http://schemas.microsoft.com/office/drawing/2014/main" id="{FB20E2E7-66C9-2B47-BD3E-5BD4321C23AD}"/>
              </a:ext>
            </a:extLst>
          </p:cNvPr>
          <p:cNvGrpSpPr/>
          <p:nvPr/>
        </p:nvGrpSpPr>
        <p:grpSpPr>
          <a:xfrm>
            <a:off x="457310" y="1695841"/>
            <a:ext cx="10058179" cy="2876159"/>
            <a:chOff x="457310" y="1695841"/>
            <a:chExt cx="10058179" cy="2876159"/>
          </a:xfrm>
        </p:grpSpPr>
        <p:pic>
          <p:nvPicPr>
            <p:cNvPr id="13" name="Content Placeholder 3">
              <a:extLst>
                <a:ext uri="{FF2B5EF4-FFF2-40B4-BE49-F238E27FC236}">
                  <a16:creationId xmlns:a16="http://schemas.microsoft.com/office/drawing/2014/main" id="{2FCEEDF0-EDC2-6143-A744-183718CFB06F}"/>
                </a:ext>
              </a:extLst>
            </p:cNvPr>
            <p:cNvPicPr>
              <a:picLocks noChangeAspect="1"/>
            </p:cNvPicPr>
            <p:nvPr/>
          </p:nvPicPr>
          <p:blipFill rotWithShape="1">
            <a:blip r:embed="rId4"/>
            <a:srcRect l="1430" r="16619" b="27212"/>
            <a:stretch/>
          </p:blipFill>
          <p:spPr>
            <a:xfrm>
              <a:off x="457310" y="1695841"/>
              <a:ext cx="10058179" cy="2876159"/>
            </a:xfrm>
            <a:prstGeom prst="rect">
              <a:avLst/>
            </a:prstGeom>
            <a:ln>
              <a:solidFill>
                <a:schemeClr val="tx1"/>
              </a:solidFill>
            </a:ln>
          </p:spPr>
        </p:pic>
        <p:sp>
          <p:nvSpPr>
            <p:cNvPr id="4" name="Rectangle 3">
              <a:extLst>
                <a:ext uri="{FF2B5EF4-FFF2-40B4-BE49-F238E27FC236}">
                  <a16:creationId xmlns:a16="http://schemas.microsoft.com/office/drawing/2014/main" id="{DD11BF2B-9215-2942-96C6-F0DA79657ED1}"/>
                </a:ext>
              </a:extLst>
            </p:cNvPr>
            <p:cNvSpPr/>
            <p:nvPr/>
          </p:nvSpPr>
          <p:spPr>
            <a:xfrm>
              <a:off x="8305800" y="3962400"/>
              <a:ext cx="7620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0C1CCF4-C538-5A49-AE2E-358D398717EC}"/>
                </a:ext>
              </a:extLst>
            </p:cNvPr>
            <p:cNvSpPr/>
            <p:nvPr/>
          </p:nvSpPr>
          <p:spPr>
            <a:xfrm>
              <a:off x="5638800" y="2602524"/>
              <a:ext cx="1143000" cy="52167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6531311"/>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User Pending State</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adds a new </a:t>
            </a:r>
            <a:r>
              <a:rPr lang="en-US" sz="1600" i="1" dirty="0"/>
              <a:t>Pending</a:t>
            </a:r>
            <a:r>
              <a:rPr lang="en-US" sz="1600" dirty="0"/>
              <a:t> state to the Vault Membership lifecycle so that Admins can assign new users to groups and sharing settings prior to granting the user access to the Vault</a:t>
            </a:r>
          </a:p>
          <a:p>
            <a:pPr>
              <a:spcBef>
                <a:spcPts val="600"/>
              </a:spcBef>
              <a:spcAft>
                <a:spcPts val="1200"/>
              </a:spcAft>
            </a:pPr>
            <a:r>
              <a:rPr lang="en-US" sz="2000" dirty="0"/>
              <a:t>Business Justification</a:t>
            </a:r>
          </a:p>
          <a:p>
            <a:pPr marL="457200" lvl="1" indent="0">
              <a:spcAft>
                <a:spcPts val="1200"/>
              </a:spcAft>
              <a:buNone/>
            </a:pPr>
            <a:r>
              <a:rPr lang="en-US" sz="1600" dirty="0"/>
              <a:t>Allows Admins time to set up new users appropriately and delay activation until training requirements are met or the user is fully set up</a:t>
            </a:r>
          </a:p>
          <a:p>
            <a:pPr>
              <a:spcBef>
                <a:spcPts val="600"/>
              </a:spcBef>
              <a:spcAft>
                <a:spcPts val="1200"/>
              </a:spcAft>
            </a:pPr>
            <a:r>
              <a:rPr lang="en-US" sz="2000" dirty="0"/>
              <a:t>Considerations</a:t>
            </a:r>
          </a:p>
          <a:p>
            <a:pPr marL="457200" lvl="1" indent="0">
              <a:spcAft>
                <a:spcPts val="1200"/>
              </a:spcAft>
              <a:buNone/>
            </a:pPr>
            <a:r>
              <a:rPr lang="en-US" sz="1600" dirty="0"/>
              <a:t>Admins can update the User record page layout to display the Activation fields</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9" name="Picture 8">
            <a:extLst>
              <a:ext uri="{FF2B5EF4-FFF2-40B4-BE49-F238E27FC236}">
                <a16:creationId xmlns:a16="http://schemas.microsoft.com/office/drawing/2014/main" id="{5672546C-E41F-BD45-BC45-AC541CB07C70}"/>
              </a:ext>
            </a:extLst>
          </p:cNvPr>
          <p:cNvPicPr>
            <a:picLocks noChangeAspect="1"/>
          </p:cNvPicPr>
          <p:nvPr/>
        </p:nvPicPr>
        <p:blipFill>
          <a:blip r:embed="rId3"/>
          <a:srcRect/>
          <a:stretch/>
        </p:blipFill>
        <p:spPr>
          <a:xfrm>
            <a:off x="2413741" y="4095162"/>
            <a:ext cx="6195242" cy="2415797"/>
          </a:xfrm>
          <a:prstGeom prst="rect">
            <a:avLst/>
          </a:prstGeom>
          <a:ln>
            <a:solidFill>
              <a:schemeClr val="tx1"/>
            </a:solidFill>
          </a:ln>
          <a:effectLst>
            <a:outerShdw blurRad="50800" dist="38100" dir="2700000" algn="tl" rotWithShape="0">
              <a:prstClr val="black">
                <a:alpha val="40000"/>
              </a:prstClr>
            </a:outerShdw>
            <a:softEdge rad="12700"/>
          </a:effectLst>
        </p:spPr>
      </p:pic>
      <p:sp>
        <p:nvSpPr>
          <p:cNvPr id="4" name="Left Arrow 3">
            <a:extLst>
              <a:ext uri="{FF2B5EF4-FFF2-40B4-BE49-F238E27FC236}">
                <a16:creationId xmlns:a16="http://schemas.microsoft.com/office/drawing/2014/main" id="{29FDE52B-47B1-8A43-9E9B-35F450F6A823}"/>
              </a:ext>
            </a:extLst>
          </p:cNvPr>
          <p:cNvSpPr/>
          <p:nvPr/>
        </p:nvSpPr>
        <p:spPr>
          <a:xfrm>
            <a:off x="3178098" y="5162937"/>
            <a:ext cx="1360449" cy="280245"/>
          </a:xfrm>
          <a:prstGeom prst="lef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330110"/>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Delegate Access: Restrict Delegate Selection</a:t>
            </a:r>
          </a:p>
        </p:txBody>
      </p:sp>
      <p:sp>
        <p:nvSpPr>
          <p:cNvPr id="3" name="Content Placeholder 2"/>
          <p:cNvSpPr>
            <a:spLocks noGrp="1"/>
          </p:cNvSpPr>
          <p:nvPr>
            <p:ph idx="1"/>
          </p:nvPr>
        </p:nvSpPr>
        <p:spPr>
          <a:xfrm>
            <a:off x="826624" y="1066800"/>
            <a:ext cx="9915370" cy="1739011"/>
          </a:xfrm>
        </p:spPr>
        <p:txBody>
          <a:bodyPr/>
          <a:lstStyle/>
          <a:p>
            <a:pPr>
              <a:spcBef>
                <a:spcPts val="600"/>
              </a:spcBef>
              <a:spcAft>
                <a:spcPts val="1200"/>
              </a:spcAft>
            </a:pPr>
            <a:r>
              <a:rPr lang="en-US" sz="2000" dirty="0"/>
              <a:t>Overview</a:t>
            </a:r>
          </a:p>
          <a:p>
            <a:pPr marL="457200" lvl="1" indent="0">
              <a:spcAft>
                <a:spcPts val="1200"/>
              </a:spcAft>
              <a:buNone/>
            </a:pPr>
            <a:r>
              <a:rPr lang="en-US" sz="1600" dirty="0"/>
              <a:t>Allows users to delegate access only to other members within a certain group defined by the organization</a:t>
            </a:r>
          </a:p>
          <a:p>
            <a:pPr>
              <a:spcBef>
                <a:spcPts val="600"/>
              </a:spcBef>
              <a:spcAft>
                <a:spcPts val="1200"/>
              </a:spcAft>
            </a:pPr>
            <a:r>
              <a:rPr lang="en-US" sz="2000" dirty="0"/>
              <a:t>Business Justification</a:t>
            </a:r>
          </a:p>
          <a:p>
            <a:pPr marL="457200" lvl="1" indent="0">
              <a:spcAft>
                <a:spcPts val="1200"/>
              </a:spcAft>
              <a:buNone/>
            </a:pPr>
            <a:r>
              <a:rPr lang="en-US" sz="1600" dirty="0"/>
              <a:t>Ensures only delegates in a defined group have the ability to perform user actions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10" name="Picture 9">
            <a:extLst>
              <a:ext uri="{FF2B5EF4-FFF2-40B4-BE49-F238E27FC236}">
                <a16:creationId xmlns:a16="http://schemas.microsoft.com/office/drawing/2014/main" id="{0A2DF13E-8FAC-BD44-ADF9-09F78AFB7F09}"/>
              </a:ext>
            </a:extLst>
          </p:cNvPr>
          <p:cNvPicPr>
            <a:picLocks noChangeAspect="1"/>
          </p:cNvPicPr>
          <p:nvPr/>
        </p:nvPicPr>
        <p:blipFill>
          <a:blip r:embed="rId3"/>
          <a:stretch>
            <a:fillRect/>
          </a:stretch>
        </p:blipFill>
        <p:spPr>
          <a:xfrm>
            <a:off x="6234545" y="2839770"/>
            <a:ext cx="3894667" cy="3427763"/>
          </a:xfrm>
          <a:prstGeom prst="rect">
            <a:avLst/>
          </a:prstGeom>
          <a:ln w="12700">
            <a:solidFill>
              <a:schemeClr val="tx1">
                <a:lumMod val="75000"/>
              </a:schemeClr>
            </a:solidFill>
          </a:ln>
          <a:effectLst/>
        </p:spPr>
      </p:pic>
      <p:sp>
        <p:nvSpPr>
          <p:cNvPr id="12" name="Content Placeholder 2">
            <a:extLst>
              <a:ext uri="{FF2B5EF4-FFF2-40B4-BE49-F238E27FC236}">
                <a16:creationId xmlns:a16="http://schemas.microsoft.com/office/drawing/2014/main" id="{F342E8E3-7B7E-9146-AB86-0A801DA83906}"/>
              </a:ext>
            </a:extLst>
          </p:cNvPr>
          <p:cNvSpPr txBox="1">
            <a:spLocks/>
          </p:cNvSpPr>
          <p:nvPr/>
        </p:nvSpPr>
        <p:spPr>
          <a:xfrm>
            <a:off x="825205" y="2861955"/>
            <a:ext cx="5409340" cy="2280062"/>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In order to configure in Groups, the setting must first be enabled by checking “Delegate access allowed only among group members”</a:t>
            </a:r>
          </a:p>
          <a:p>
            <a:pPr marL="457200" lvl="1" indent="0">
              <a:spcAft>
                <a:spcPts val="1200"/>
              </a:spcAft>
              <a:buFont typeface="Calibri" panose="020F0502020204030204" pitchFamily="34" charset="0"/>
              <a:buNone/>
            </a:pPr>
            <a:r>
              <a:rPr lang="en-US" sz="1600" dirty="0"/>
              <a:t>Users still need to have the "Allow as delegate" permission in order to be selected as delegate (in addition to their group assignment)</a:t>
            </a:r>
          </a:p>
        </p:txBody>
      </p:sp>
    </p:spTree>
    <p:extLst>
      <p:ext uri="{BB962C8B-B14F-4D97-AF65-F5344CB8AC3E}">
        <p14:creationId xmlns:p14="http://schemas.microsoft.com/office/powerpoint/2010/main" val="1757601059"/>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9593" cy="1101213"/>
          </a:xfrm>
        </p:spPr>
        <p:txBody>
          <a:bodyPr/>
          <a:lstStyle/>
          <a:p>
            <a:r>
              <a:rPr lang="en-US" dirty="0"/>
              <a:t>Delegate Access: Restrict Delegate Selection</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4" name="Group 3">
            <a:extLst>
              <a:ext uri="{FF2B5EF4-FFF2-40B4-BE49-F238E27FC236}">
                <a16:creationId xmlns:a16="http://schemas.microsoft.com/office/drawing/2014/main" id="{6E1FB69B-0BCA-F949-90E5-DBCEFFC15BB2}"/>
              </a:ext>
            </a:extLst>
          </p:cNvPr>
          <p:cNvGrpSpPr/>
          <p:nvPr/>
        </p:nvGrpSpPr>
        <p:grpSpPr>
          <a:xfrm>
            <a:off x="3974018" y="2926438"/>
            <a:ext cx="4164800" cy="3357921"/>
            <a:chOff x="1043948" y="2045573"/>
            <a:chExt cx="4164800" cy="3357921"/>
          </a:xfrm>
        </p:grpSpPr>
        <p:pic>
          <p:nvPicPr>
            <p:cNvPr id="13" name="Picture 12">
              <a:extLst>
                <a:ext uri="{FF2B5EF4-FFF2-40B4-BE49-F238E27FC236}">
                  <a16:creationId xmlns:a16="http://schemas.microsoft.com/office/drawing/2014/main" id="{B198FBC3-7F3C-CA49-94B1-02316AFDB387}"/>
                </a:ext>
              </a:extLst>
            </p:cNvPr>
            <p:cNvPicPr>
              <a:picLocks noChangeAspect="1"/>
            </p:cNvPicPr>
            <p:nvPr/>
          </p:nvPicPr>
          <p:blipFill>
            <a:blip r:embed="rId3"/>
            <a:stretch>
              <a:fillRect/>
            </a:stretch>
          </p:blipFill>
          <p:spPr>
            <a:xfrm>
              <a:off x="1043948" y="2045573"/>
              <a:ext cx="4164800" cy="3357921"/>
            </a:xfrm>
            <a:prstGeom prst="rect">
              <a:avLst/>
            </a:prstGeom>
            <a:ln w="12700">
              <a:solidFill>
                <a:schemeClr val="tx1">
                  <a:lumMod val="75000"/>
                </a:schemeClr>
              </a:solidFill>
            </a:ln>
            <a:effectLst/>
          </p:spPr>
        </p:pic>
        <p:sp>
          <p:nvSpPr>
            <p:cNvPr id="15" name="Rectangle 14">
              <a:extLst>
                <a:ext uri="{FF2B5EF4-FFF2-40B4-BE49-F238E27FC236}">
                  <a16:creationId xmlns:a16="http://schemas.microsoft.com/office/drawing/2014/main" id="{5B508760-E4C3-CD46-BB28-7D76DFD860F0}"/>
                </a:ext>
              </a:extLst>
            </p:cNvPr>
            <p:cNvSpPr/>
            <p:nvPr/>
          </p:nvSpPr>
          <p:spPr>
            <a:xfrm>
              <a:off x="2433271" y="4280327"/>
              <a:ext cx="2684994" cy="23229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20" name="Picture 19">
            <a:extLst>
              <a:ext uri="{FF2B5EF4-FFF2-40B4-BE49-F238E27FC236}">
                <a16:creationId xmlns:a16="http://schemas.microsoft.com/office/drawing/2014/main" id="{3A4F783B-0C2D-EC4D-917F-6D36B42F22E1}"/>
              </a:ext>
            </a:extLst>
          </p:cNvPr>
          <p:cNvPicPr>
            <a:picLocks noChangeAspect="1"/>
          </p:cNvPicPr>
          <p:nvPr/>
        </p:nvPicPr>
        <p:blipFill>
          <a:blip r:embed="rId4"/>
          <a:stretch>
            <a:fillRect/>
          </a:stretch>
        </p:blipFill>
        <p:spPr>
          <a:xfrm>
            <a:off x="3021757" y="1347806"/>
            <a:ext cx="6069323" cy="1181920"/>
          </a:xfrm>
          <a:prstGeom prst="rect">
            <a:avLst/>
          </a:prstGeom>
          <a:ln w="12700">
            <a:solidFill>
              <a:schemeClr val="tx1">
                <a:lumMod val="75000"/>
              </a:schemeClr>
            </a:solidFill>
          </a:ln>
          <a:effectLst/>
        </p:spPr>
      </p:pic>
      <p:sp>
        <p:nvSpPr>
          <p:cNvPr id="21" name="Rectangle 20">
            <a:extLst>
              <a:ext uri="{FF2B5EF4-FFF2-40B4-BE49-F238E27FC236}">
                <a16:creationId xmlns:a16="http://schemas.microsoft.com/office/drawing/2014/main" id="{421B0DB8-0600-D34C-8B1B-AFF0462901CF}"/>
              </a:ext>
            </a:extLst>
          </p:cNvPr>
          <p:cNvSpPr/>
          <p:nvPr/>
        </p:nvSpPr>
        <p:spPr>
          <a:xfrm>
            <a:off x="4963884" y="2196935"/>
            <a:ext cx="3586348" cy="332791"/>
          </a:xfrm>
          <a:prstGeom prst="rect">
            <a:avLst/>
          </a:prstGeom>
          <a:solidFill>
            <a:schemeClr val="accent1">
              <a:alpha val="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7B25B88-9E3F-794E-9925-A015742B10C0}"/>
              </a:ext>
            </a:extLst>
          </p:cNvPr>
          <p:cNvSpPr txBox="1"/>
          <p:nvPr/>
        </p:nvSpPr>
        <p:spPr>
          <a:xfrm>
            <a:off x="890648" y="1607541"/>
            <a:ext cx="2131109" cy="441275"/>
          </a:xfrm>
          <a:prstGeom prst="rect">
            <a:avLst/>
          </a:prstGeom>
          <a:noFill/>
        </p:spPr>
        <p:txBody>
          <a:bodyPr wrap="square" rtlCol="0">
            <a:spAutoFit/>
          </a:bodyPr>
          <a:lstStyle/>
          <a:p>
            <a:pPr>
              <a:lnSpc>
                <a:spcPct val="80000"/>
              </a:lnSpc>
              <a:spcBef>
                <a:spcPts val="1200"/>
              </a:spcBef>
              <a:buClr>
                <a:schemeClr val="tx2"/>
              </a:buClr>
            </a:pPr>
            <a:r>
              <a:rPr lang="en-US" sz="1400" dirty="0"/>
              <a:t>Enable: Admin &gt; Settings &gt; General &gt; Delegate Access</a:t>
            </a:r>
            <a:endParaRPr lang="en-US" dirty="0"/>
          </a:p>
        </p:txBody>
      </p:sp>
      <p:sp>
        <p:nvSpPr>
          <p:cNvPr id="23" name="TextBox 22">
            <a:extLst>
              <a:ext uri="{FF2B5EF4-FFF2-40B4-BE49-F238E27FC236}">
                <a16:creationId xmlns:a16="http://schemas.microsoft.com/office/drawing/2014/main" id="{C7F09812-0647-6044-9AED-7D323613E610}"/>
              </a:ext>
            </a:extLst>
          </p:cNvPr>
          <p:cNvSpPr txBox="1"/>
          <p:nvPr/>
        </p:nvSpPr>
        <p:spPr>
          <a:xfrm>
            <a:off x="1830188" y="3365833"/>
            <a:ext cx="2143830" cy="441274"/>
          </a:xfrm>
          <a:prstGeom prst="rect">
            <a:avLst/>
          </a:prstGeom>
          <a:noFill/>
        </p:spPr>
        <p:txBody>
          <a:bodyPr wrap="square" rtlCol="0">
            <a:spAutoFit/>
          </a:bodyPr>
          <a:lstStyle/>
          <a:p>
            <a:pPr>
              <a:lnSpc>
                <a:spcPct val="80000"/>
              </a:lnSpc>
              <a:spcBef>
                <a:spcPts val="1200"/>
              </a:spcBef>
              <a:buClr>
                <a:schemeClr val="tx2"/>
              </a:buClr>
            </a:pPr>
            <a:r>
              <a:rPr lang="en-US" sz="1400" dirty="0"/>
              <a:t>Activate: Admin &gt; Users &amp; Groups &gt; Groups</a:t>
            </a:r>
            <a:endParaRPr lang="en-US" dirty="0"/>
          </a:p>
        </p:txBody>
      </p:sp>
    </p:spTree>
    <p:extLst>
      <p:ext uri="{BB962C8B-B14F-4D97-AF65-F5344CB8AC3E}">
        <p14:creationId xmlns:p14="http://schemas.microsoft.com/office/powerpoint/2010/main" val="3646283317"/>
      </p:ext>
    </p:extLst>
  </p:cSld>
  <p:clrMapOvr>
    <a:masterClrMapping/>
  </p:clrMapOvr>
  <p:transition>
    <p:fade/>
  </p:transition>
</p:sld>
</file>

<file path=ppt/theme/theme1.xml><?xml version="1.0" encoding="utf-8"?>
<a:theme xmlns:a="http://schemas.openxmlformats.org/drawingml/2006/main" name="Veeva Template_AMWEdit_with color options_11.07.16">
  <a:themeElements>
    <a:clrScheme name="Veeva color palette">
      <a:dk1>
        <a:srgbClr val="646569"/>
      </a:dk1>
      <a:lt1>
        <a:sysClr val="window" lastClr="FFFFFF"/>
      </a:lt1>
      <a:dk2>
        <a:srgbClr val="FF9E16"/>
      </a:dk2>
      <a:lt2>
        <a:srgbClr val="E7E6E6"/>
      </a:lt2>
      <a:accent1>
        <a:srgbClr val="DD5F13"/>
      </a:accent1>
      <a:accent2>
        <a:srgbClr val="8B8C8E"/>
      </a:accent2>
      <a:accent3>
        <a:srgbClr val="FF9E16"/>
      </a:accent3>
      <a:accent4>
        <a:srgbClr val="4F86A0"/>
      </a:accent4>
      <a:accent5>
        <a:srgbClr val="63A70A"/>
      </a:accent5>
      <a:accent6>
        <a:srgbClr val="61B4E4"/>
      </a:accent6>
      <a:hlink>
        <a:srgbClr val="FF9E16"/>
      </a:hlink>
      <a:folHlink>
        <a:srgbClr val="B4B4B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defRPr dirty="0" smtClean="0"/>
        </a:defPPr>
      </a:lstStyle>
    </a:txDef>
  </a:objectDefaults>
  <a:extraClrSchemeLst/>
  <a:extLst>
    <a:ext uri="{05A4C25C-085E-4340-85A3-A5531E510DB2}">
      <thm15:themeFamily xmlns:thm15="http://schemas.microsoft.com/office/thememl/2012/main" name="Presentation2" id="{1005E94A-99EE-4EC0-B0D3-A7D1760F5D83}" vid="{DC66AB21-3434-4998-87AC-0144495F9E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Veeva Template_AMWEdit_with color options_11.07</Template>
  <TotalTime>16942</TotalTime>
  <Words>10214</Words>
  <Application>Microsoft Macintosh PowerPoint</Application>
  <PresentationFormat>Widescreen</PresentationFormat>
  <Paragraphs>1622</Paragraphs>
  <Slides>128</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128</vt:i4>
      </vt:variant>
    </vt:vector>
  </HeadingPairs>
  <TitlesOfParts>
    <vt:vector size="134" baseType="lpstr">
      <vt:lpstr>Arial</vt:lpstr>
      <vt:lpstr>Arial MT Std</vt:lpstr>
      <vt:lpstr>Calibri</vt:lpstr>
      <vt:lpstr>Calibri Light</vt:lpstr>
      <vt:lpstr>Wingdings</vt:lpstr>
      <vt:lpstr>Veeva Template_AMWEdit_with color options_11.07.16</vt:lpstr>
      <vt:lpstr>19R3 RIM Release Preview and Planning </vt:lpstr>
      <vt:lpstr>Vault RIM 19R3 Presenters</vt:lpstr>
      <vt:lpstr>Foreword</vt:lpstr>
      <vt:lpstr>Interact With Us!</vt:lpstr>
      <vt:lpstr>Planning for the 19R3 Release</vt:lpstr>
      <vt:lpstr>Logistics</vt:lpstr>
      <vt:lpstr>19R3 Release Calendar</vt:lpstr>
      <vt:lpstr>Pre-Release Environments</vt:lpstr>
      <vt:lpstr>Pre-Release Vault</vt:lpstr>
      <vt:lpstr>Validation &amp; Supporting Docs</vt:lpstr>
      <vt:lpstr>Sandbox POD Separation</vt:lpstr>
      <vt:lpstr>Early POD Upgrade Schedule</vt:lpstr>
      <vt:lpstr>19R3 Go Live</vt:lpstr>
      <vt:lpstr>19R3 Release Webinar Series</vt:lpstr>
      <vt:lpstr>Announcements</vt:lpstr>
      <vt:lpstr>Notification Emails from Veeva</vt:lpstr>
      <vt:lpstr>Internet Explorer™ 11 on Windows™ 7</vt:lpstr>
      <vt:lpstr>Coming in 2020: Create Button Unification</vt:lpstr>
      <vt:lpstr>PowerPoint Presentation</vt:lpstr>
      <vt:lpstr>Feature Enablement Detail</vt:lpstr>
      <vt:lpstr>19R3 Vault RIM Themes</vt:lpstr>
      <vt:lpstr>Connected Information</vt:lpstr>
      <vt:lpstr>Additional Regulatory Data Model Updates</vt:lpstr>
      <vt:lpstr>Additional Regulatory Data Model Updates</vt:lpstr>
      <vt:lpstr>Bundle Regulatory Objectives</vt:lpstr>
      <vt:lpstr>Enhancements to Create Registrations Wizard</vt:lpstr>
      <vt:lpstr>Enhancements to Create Registrations Wizard</vt:lpstr>
      <vt:lpstr>Dynamic Labels in Impact Assessment Report Prompt</vt:lpstr>
      <vt:lpstr>XEVMPD Gateway Submission</vt:lpstr>
      <vt:lpstr>Registrations Spark Connection: Change Control &amp; Variation Management</vt:lpstr>
      <vt:lpstr>Multi-Pass Reporting Enhancements</vt:lpstr>
      <vt:lpstr>Simple Join Objects Include Lifecycle State Fields</vt:lpstr>
      <vt:lpstr>Relate Multiple Records: Complex Join Related Sections</vt:lpstr>
      <vt:lpstr>Download List of Unrelated Parent Records </vt:lpstr>
      <vt:lpstr>Webinar Poll – Connected Information</vt:lpstr>
      <vt:lpstr>Streamlined Processes</vt:lpstr>
      <vt:lpstr>Regulatory Buttons &amp; Breadcrumbs</vt:lpstr>
      <vt:lpstr>Regulatory Buttons &amp; Breadcrumbs</vt:lpstr>
      <vt:lpstr>Hierarchy Viewer Enhancements for Regulatory</vt:lpstr>
      <vt:lpstr>Open Record Details in the Pop-out Viewer from the Hierarchy Viewer</vt:lpstr>
      <vt:lpstr>Simplified Navigation to the Submission Ready Binder</vt:lpstr>
      <vt:lpstr>Merge Published Documents into a Single PDF</vt:lpstr>
      <vt:lpstr>Create Inactive Records Using Content Plan Template Constraints</vt:lpstr>
      <vt:lpstr>Validation Results Archiving</vt:lpstr>
      <vt:lpstr>Dynamic Linking for Publishing</vt:lpstr>
      <vt:lpstr>Updates to On-Demand Publishing &amp; Hyperlink Handling</vt:lpstr>
      <vt:lpstr>Canada XSD 2.2 &amp; Validation</vt:lpstr>
      <vt:lpstr>Canada Submission Gateway Support</vt:lpstr>
      <vt:lpstr>EU EMA ESUB Gateway Integration</vt:lpstr>
      <vt:lpstr>Dossier Review Mode</vt:lpstr>
      <vt:lpstr>Dossier Review Mode</vt:lpstr>
      <vt:lpstr>Dossier Import to Multiple Submissions</vt:lpstr>
      <vt:lpstr>Dossier Import to Multiple Submissions</vt:lpstr>
      <vt:lpstr>Dossier Import to Multiple Submissions</vt:lpstr>
      <vt:lpstr>Update EDL Item Tracking Fields When Batch Update Is No/Blank</vt:lpstr>
      <vt:lpstr>Webinar Poll – Streamlined Processes</vt:lpstr>
      <vt:lpstr>Working with Documents</vt:lpstr>
      <vt:lpstr>Allow Multi-select on Standard Document Fields</vt:lpstr>
      <vt:lpstr>Disable Enhanced Checkout for All Vaults</vt:lpstr>
      <vt:lpstr>Improved File Transfer for Vault File Manager</vt:lpstr>
      <vt:lpstr>Relabel Doc Info Page Edit Button</vt:lpstr>
      <vt:lpstr>Collaborative Authoring with Microsoft Office</vt:lpstr>
      <vt:lpstr>Collaborative Authoring with Microsoft Office – Technical Enablement Q&amp;A</vt:lpstr>
      <vt:lpstr>PowerPoint Presentation</vt:lpstr>
      <vt:lpstr>Multi-Document Workflow: Remove Documents from Envelope </vt:lpstr>
      <vt:lpstr>Multi-Document Workflow:  Verdict-Based Prompt for Comments and Reasons</vt:lpstr>
      <vt:lpstr>Multi-Document Workflow:  Updated Envelope Viewer</vt:lpstr>
      <vt:lpstr>Start Multi-Document Workflow on a Single Document</vt:lpstr>
      <vt:lpstr>Constrain Multi-Document Workflow Based on Document Status &amp; Field Values</vt:lpstr>
      <vt:lpstr>Constrain Multi-Document Workflow Based on Document Status &amp; Field Values</vt:lpstr>
      <vt:lpstr>Constrain Multi-Document Workflow Based on Document Status &amp; Field Values</vt:lpstr>
      <vt:lpstr>Task Instructions in Reports</vt:lpstr>
      <vt:lpstr>Display Object Reference Fields as Links in Reports</vt:lpstr>
      <vt:lpstr>Improved Handling for Multiple Action Bookmarks</vt:lpstr>
      <vt:lpstr>Create Anchors</vt:lpstr>
      <vt:lpstr>Download Notes to CSV</vt:lpstr>
      <vt:lpstr>Download List of Records Blocking Document Deletion</vt:lpstr>
      <vt:lpstr>Additional Working with Documents Features</vt:lpstr>
      <vt:lpstr>Prevent Report Re-Execution On Export</vt:lpstr>
      <vt:lpstr>Remove Deprecated Re-Render Options</vt:lpstr>
      <vt:lpstr>Pareto Charts</vt:lpstr>
      <vt:lpstr>Pareto Charts</vt:lpstr>
      <vt:lpstr>Optimizations for Merge Fields</vt:lpstr>
      <vt:lpstr>Document Workflow: Add Participants to Unselected Optional Tasks</vt:lpstr>
      <vt:lpstr>Webinar Poll – Working with Documents</vt:lpstr>
      <vt:lpstr>System Administration</vt:lpstr>
      <vt:lpstr>Enhanced Business Admin Navigation</vt:lpstr>
      <vt:lpstr>UI Changes in Object Page Layout Editor</vt:lpstr>
      <vt:lpstr>Object &amp; Document Audit History Filters Enhancements</vt:lpstr>
      <vt:lpstr>Object &amp; Document Audit History Filters Enhancements</vt:lpstr>
      <vt:lpstr>Add Vault ID Field to Login History UI</vt:lpstr>
      <vt:lpstr>System Objects Supported in Related Record Audit Trails</vt:lpstr>
      <vt:lpstr>Limited Release Sandbox</vt:lpstr>
      <vt:lpstr>Self-Serve Pre-Release Vaults</vt:lpstr>
      <vt:lpstr>Self-Serve Pre-Release Vaults</vt:lpstr>
      <vt:lpstr>Self-Serve Pre-Release Vaults</vt:lpstr>
      <vt:lpstr>User Pending State</vt:lpstr>
      <vt:lpstr>Delegate Access: Restrict Delegate Selection</vt:lpstr>
      <vt:lpstr>Delegate Access: Restrict Delegate Selection</vt:lpstr>
      <vt:lpstr>Enhanced Delegate Access Experience</vt:lpstr>
      <vt:lpstr>Global ID &amp; Link Fields for Documents/Versions</vt:lpstr>
      <vt:lpstr>Additional System Admin Features</vt:lpstr>
      <vt:lpstr>Additional System Admin Features</vt:lpstr>
      <vt:lpstr>Additional System Admin Features</vt:lpstr>
      <vt:lpstr>Additional System Admin Features</vt:lpstr>
      <vt:lpstr>API Usage Logs to Include Request Duration</vt:lpstr>
      <vt:lpstr>Include Seconds in Audit Trail Export  Timestamp Column</vt:lpstr>
      <vt:lpstr>Java SDK Message Catalog: Admin UI</vt:lpstr>
      <vt:lpstr>Job Processors</vt:lpstr>
      <vt:lpstr>Record ID &amp; Object Label Column in Object Audit Exports</vt:lpstr>
      <vt:lpstr>Platform Data Model Changes</vt:lpstr>
      <vt:lpstr>Spark Message Processor Label Clarification</vt:lpstr>
      <vt:lpstr>Spark User Exceptions</vt:lpstr>
      <vt:lpstr>Link Formula Fields</vt:lpstr>
      <vt:lpstr>Link Formula Fields</vt:lpstr>
      <vt:lpstr>Update Label to PHI or PII Field</vt:lpstr>
      <vt:lpstr>Restrict Adding Users to Active Workflows with SDK-Managed Participants</vt:lpstr>
      <vt:lpstr>Correct Currency Format in Merge Fields &amp; Formatted Output</vt:lpstr>
      <vt:lpstr>Uniqueness Update</vt:lpstr>
      <vt:lpstr>Global ID &amp; Link Fields for Object Records</vt:lpstr>
      <vt:lpstr>Spark Integration Management</vt:lpstr>
      <vt:lpstr>Object State Types</vt:lpstr>
      <vt:lpstr>Increase Formula Field Limit for Objects</vt:lpstr>
      <vt:lpstr>Webinar Poll – System Administration</vt:lpstr>
      <vt:lpstr>Additional Information</vt:lpstr>
      <vt:lpstr>19R3 Developer Release Deep Dive</vt:lpstr>
      <vt:lpstr>Best Practices for Managing Vault Releases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Bryan Ennis</dc:creator>
  <cp:lastModifiedBy>Karen Gorman</cp:lastModifiedBy>
  <cp:revision>505</cp:revision>
  <cp:lastPrinted>2017-12-14T03:08:06Z</cp:lastPrinted>
  <dcterms:created xsi:type="dcterms:W3CDTF">2018-02-28T16:28:44Z</dcterms:created>
  <dcterms:modified xsi:type="dcterms:W3CDTF">2019-11-08T01:50:58Z</dcterms:modified>
</cp:coreProperties>
</file>