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14" r:id="rId2"/>
  </p:sldMasterIdLst>
  <p:notesMasterIdLst>
    <p:notesMasterId r:id="rId134"/>
  </p:notesMasterIdLst>
  <p:handoutMasterIdLst>
    <p:handoutMasterId r:id="rId135"/>
  </p:handoutMasterIdLst>
  <p:sldIdLst>
    <p:sldId id="257" r:id="rId3"/>
    <p:sldId id="906" r:id="rId4"/>
    <p:sldId id="261" r:id="rId5"/>
    <p:sldId id="262" r:id="rId6"/>
    <p:sldId id="729" r:id="rId7"/>
    <p:sldId id="264" r:id="rId8"/>
    <p:sldId id="2130" r:id="rId9"/>
    <p:sldId id="268" r:id="rId10"/>
    <p:sldId id="2110" r:id="rId11"/>
    <p:sldId id="2152" r:id="rId12"/>
    <p:sldId id="2109" r:id="rId13"/>
    <p:sldId id="267" r:id="rId14"/>
    <p:sldId id="2162" r:id="rId15"/>
    <p:sldId id="527" r:id="rId16"/>
    <p:sldId id="929" r:id="rId17"/>
    <p:sldId id="1319" r:id="rId18"/>
    <p:sldId id="2163" r:id="rId19"/>
    <p:sldId id="2100" r:id="rId20"/>
    <p:sldId id="690" r:id="rId21"/>
    <p:sldId id="692" r:id="rId22"/>
    <p:sldId id="2123" r:id="rId23"/>
    <p:sldId id="687" r:id="rId24"/>
    <p:sldId id="282" r:id="rId25"/>
    <p:sldId id="356" r:id="rId26"/>
    <p:sldId id="900" r:id="rId27"/>
    <p:sldId id="331" r:id="rId28"/>
    <p:sldId id="299" r:id="rId29"/>
    <p:sldId id="303" r:id="rId30"/>
    <p:sldId id="2138" r:id="rId31"/>
    <p:sldId id="2137" r:id="rId32"/>
    <p:sldId id="260" r:id="rId33"/>
    <p:sldId id="334" r:id="rId34"/>
    <p:sldId id="1218" r:id="rId35"/>
    <p:sldId id="308" r:id="rId36"/>
    <p:sldId id="309" r:id="rId37"/>
    <p:sldId id="269" r:id="rId38"/>
    <p:sldId id="301" r:id="rId39"/>
    <p:sldId id="273" r:id="rId40"/>
    <p:sldId id="2158" r:id="rId41"/>
    <p:sldId id="289" r:id="rId42"/>
    <p:sldId id="2139" r:id="rId43"/>
    <p:sldId id="1144" r:id="rId44"/>
    <p:sldId id="277" r:id="rId45"/>
    <p:sldId id="295" r:id="rId46"/>
    <p:sldId id="310" r:id="rId47"/>
    <p:sldId id="311" r:id="rId48"/>
    <p:sldId id="312" r:id="rId49"/>
    <p:sldId id="313" r:id="rId50"/>
    <p:sldId id="314" r:id="rId51"/>
    <p:sldId id="2165" r:id="rId52"/>
    <p:sldId id="2496" r:id="rId53"/>
    <p:sldId id="1215" r:id="rId54"/>
    <p:sldId id="2103" r:id="rId55"/>
    <p:sldId id="2104" r:id="rId56"/>
    <p:sldId id="271" r:id="rId57"/>
    <p:sldId id="296" r:id="rId58"/>
    <p:sldId id="346" r:id="rId59"/>
    <p:sldId id="2140" r:id="rId60"/>
    <p:sldId id="279" r:id="rId61"/>
    <p:sldId id="2128" r:id="rId62"/>
    <p:sldId id="2154" r:id="rId63"/>
    <p:sldId id="286" r:id="rId64"/>
    <p:sldId id="2134" r:id="rId65"/>
    <p:sldId id="343" r:id="rId66"/>
    <p:sldId id="323" r:id="rId67"/>
    <p:sldId id="324" r:id="rId68"/>
    <p:sldId id="329" r:id="rId69"/>
    <p:sldId id="2106" r:id="rId70"/>
    <p:sldId id="1214" r:id="rId71"/>
    <p:sldId id="297" r:id="rId72"/>
    <p:sldId id="335" r:id="rId73"/>
    <p:sldId id="278" r:id="rId74"/>
    <p:sldId id="1220" r:id="rId75"/>
    <p:sldId id="2126" r:id="rId76"/>
    <p:sldId id="2148" r:id="rId77"/>
    <p:sldId id="344" r:id="rId78"/>
    <p:sldId id="345" r:id="rId79"/>
    <p:sldId id="350" r:id="rId80"/>
    <p:sldId id="2157" r:id="rId81"/>
    <p:sldId id="288" r:id="rId82"/>
    <p:sldId id="2127" r:id="rId83"/>
    <p:sldId id="276" r:id="rId84"/>
    <p:sldId id="2147" r:id="rId85"/>
    <p:sldId id="2107" r:id="rId86"/>
    <p:sldId id="2156" r:id="rId87"/>
    <p:sldId id="290" r:id="rId88"/>
    <p:sldId id="2141" r:id="rId89"/>
    <p:sldId id="349" r:id="rId90"/>
    <p:sldId id="2159" r:id="rId91"/>
    <p:sldId id="2160" r:id="rId92"/>
    <p:sldId id="304" r:id="rId93"/>
    <p:sldId id="1223" r:id="rId94"/>
    <p:sldId id="2129" r:id="rId95"/>
    <p:sldId id="2114" r:id="rId96"/>
    <p:sldId id="317" r:id="rId97"/>
    <p:sldId id="2142" r:id="rId98"/>
    <p:sldId id="322" r:id="rId99"/>
    <p:sldId id="1213" r:id="rId100"/>
    <p:sldId id="1216" r:id="rId101"/>
    <p:sldId id="2497" r:id="rId102"/>
    <p:sldId id="315" r:id="rId103"/>
    <p:sldId id="305" r:id="rId104"/>
    <p:sldId id="306" r:id="rId105"/>
    <p:sldId id="328" r:id="rId106"/>
    <p:sldId id="298" r:id="rId107"/>
    <p:sldId id="321" r:id="rId108"/>
    <p:sldId id="2124" r:id="rId109"/>
    <p:sldId id="1221" r:id="rId110"/>
    <p:sldId id="319" r:id="rId111"/>
    <p:sldId id="1219" r:id="rId112"/>
    <p:sldId id="2150" r:id="rId113"/>
    <p:sldId id="2143" r:id="rId114"/>
    <p:sldId id="2144" r:id="rId115"/>
    <p:sldId id="2151" r:id="rId116"/>
    <p:sldId id="2164" r:id="rId117"/>
    <p:sldId id="347" r:id="rId118"/>
    <p:sldId id="300" r:id="rId119"/>
    <p:sldId id="302" r:id="rId120"/>
    <p:sldId id="352" r:id="rId121"/>
    <p:sldId id="354" r:id="rId122"/>
    <p:sldId id="353" r:id="rId123"/>
    <p:sldId id="2145" r:id="rId124"/>
    <p:sldId id="2146" r:id="rId125"/>
    <p:sldId id="270" r:id="rId126"/>
    <p:sldId id="1037" r:id="rId127"/>
    <p:sldId id="1271" r:id="rId128"/>
    <p:sldId id="2132" r:id="rId129"/>
    <p:sldId id="2131" r:id="rId130"/>
    <p:sldId id="2125" r:id="rId131"/>
    <p:sldId id="1029" r:id="rId132"/>
    <p:sldId id="275" r:id="rId13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8156C22-05A8-6542-A56D-0609BE46B9B7}">
          <p14:sldIdLst>
            <p14:sldId id="257"/>
            <p14:sldId id="906"/>
            <p14:sldId id="261"/>
            <p14:sldId id="262"/>
            <p14:sldId id="729"/>
          </p14:sldIdLst>
        </p14:section>
        <p14:section name="Key Dates" id="{D70F8CE8-BA73-C745-9C6F-114BC02BEDCB}">
          <p14:sldIdLst>
            <p14:sldId id="264"/>
            <p14:sldId id="2130"/>
            <p14:sldId id="268"/>
            <p14:sldId id="2110"/>
            <p14:sldId id="2152"/>
            <p14:sldId id="2109"/>
          </p14:sldIdLst>
        </p14:section>
        <p14:section name="Announcements" id="{EBB8AD5B-96F9-A347-8825-E98302B6D34C}">
          <p14:sldIdLst>
            <p14:sldId id="267"/>
            <p14:sldId id="2162"/>
            <p14:sldId id="527"/>
            <p14:sldId id="929"/>
            <p14:sldId id="1319"/>
            <p14:sldId id="2163"/>
          </p14:sldIdLst>
        </p14:section>
        <p14:section name="Features" id="{53778BF1-CC38-4106-8A21-AC518576F324}">
          <p14:sldIdLst>
            <p14:sldId id="2100"/>
            <p14:sldId id="690"/>
            <p14:sldId id="692"/>
            <p14:sldId id="2123"/>
            <p14:sldId id="687"/>
          </p14:sldIdLst>
        </p14:section>
        <p14:section name="Quality Processes" id="{E79BE280-2E6B-2F45-A7E6-4523C12B888B}">
          <p14:sldIdLst>
            <p14:sldId id="282"/>
            <p14:sldId id="356"/>
            <p14:sldId id="900"/>
            <p14:sldId id="331"/>
            <p14:sldId id="299"/>
            <p14:sldId id="303"/>
            <p14:sldId id="2138"/>
            <p14:sldId id="2137"/>
            <p14:sldId id="260"/>
            <p14:sldId id="334"/>
            <p14:sldId id="1218"/>
            <p14:sldId id="308"/>
            <p14:sldId id="309"/>
            <p14:sldId id="269"/>
            <p14:sldId id="301"/>
            <p14:sldId id="273"/>
            <p14:sldId id="2158"/>
          </p14:sldIdLst>
        </p14:section>
        <p14:section name="Document Management" id="{31A2B234-9961-8149-98C8-412CACA590C9}">
          <p14:sldIdLst>
            <p14:sldId id="289"/>
            <p14:sldId id="2139"/>
            <p14:sldId id="1144"/>
            <p14:sldId id="277"/>
            <p14:sldId id="295"/>
            <p14:sldId id="310"/>
            <p14:sldId id="311"/>
            <p14:sldId id="312"/>
            <p14:sldId id="313"/>
            <p14:sldId id="314"/>
            <p14:sldId id="2165"/>
            <p14:sldId id="2496"/>
            <p14:sldId id="1215"/>
            <p14:sldId id="2103"/>
            <p14:sldId id="2104"/>
            <p14:sldId id="271"/>
            <p14:sldId id="296"/>
            <p14:sldId id="346"/>
            <p14:sldId id="2140"/>
            <p14:sldId id="279"/>
            <p14:sldId id="2128"/>
            <p14:sldId id="2154"/>
          </p14:sldIdLst>
        </p14:section>
        <p14:section name="User Experience" id="{5A5A6A85-01E2-F044-A6E5-CC7DFE3FC46E}">
          <p14:sldIdLst>
            <p14:sldId id="286"/>
            <p14:sldId id="2134"/>
            <p14:sldId id="343"/>
            <p14:sldId id="323"/>
            <p14:sldId id="324"/>
            <p14:sldId id="329"/>
            <p14:sldId id="2106"/>
            <p14:sldId id="1214"/>
            <p14:sldId id="297"/>
            <p14:sldId id="335"/>
            <p14:sldId id="278"/>
            <p14:sldId id="1220"/>
            <p14:sldId id="2126"/>
            <p14:sldId id="2148"/>
            <p14:sldId id="344"/>
            <p14:sldId id="345"/>
            <p14:sldId id="350"/>
            <p14:sldId id="2157"/>
          </p14:sldIdLst>
        </p14:section>
        <p14:section name="Access Control" id="{95D52684-2C29-0B46-83EC-1BEEEFB71DF3}">
          <p14:sldIdLst>
            <p14:sldId id="288"/>
            <p14:sldId id="2127"/>
            <p14:sldId id="276"/>
            <p14:sldId id="2147"/>
            <p14:sldId id="2107"/>
            <p14:sldId id="2156"/>
          </p14:sldIdLst>
        </p14:section>
        <p14:section name="System Administration" id="{8D2BAFDA-C60F-B846-A172-D0BED1FA56B7}">
          <p14:sldIdLst>
            <p14:sldId id="290"/>
            <p14:sldId id="2141"/>
            <p14:sldId id="349"/>
            <p14:sldId id="2159"/>
            <p14:sldId id="2160"/>
            <p14:sldId id="304"/>
            <p14:sldId id="1223"/>
            <p14:sldId id="2129"/>
            <p14:sldId id="2114"/>
            <p14:sldId id="317"/>
            <p14:sldId id="2142"/>
            <p14:sldId id="322"/>
            <p14:sldId id="1213"/>
            <p14:sldId id="1216"/>
            <p14:sldId id="2497"/>
            <p14:sldId id="315"/>
            <p14:sldId id="305"/>
            <p14:sldId id="306"/>
            <p14:sldId id="328"/>
            <p14:sldId id="298"/>
            <p14:sldId id="321"/>
            <p14:sldId id="2124"/>
            <p14:sldId id="1221"/>
            <p14:sldId id="319"/>
            <p14:sldId id="1219"/>
          </p14:sldIdLst>
        </p14:section>
        <p14:section name="Developer Toolkit" id="{2DC3AB08-6779-4D41-8452-19FD3DA353AB}">
          <p14:sldIdLst>
            <p14:sldId id="2150"/>
            <p14:sldId id="2143"/>
            <p14:sldId id="2144"/>
            <p14:sldId id="2151"/>
            <p14:sldId id="2164"/>
            <p14:sldId id="347"/>
            <p14:sldId id="300"/>
            <p14:sldId id="302"/>
            <p14:sldId id="352"/>
            <p14:sldId id="354"/>
            <p14:sldId id="353"/>
            <p14:sldId id="2145"/>
            <p14:sldId id="2146"/>
          </p14:sldIdLst>
        </p14:section>
        <p14:section name="Additional Info" id="{2398A551-0106-3844-B575-AF79D471F294}">
          <p14:sldIdLst>
            <p14:sldId id="270"/>
            <p14:sldId id="1037"/>
            <p14:sldId id="1271"/>
            <p14:sldId id="2132"/>
            <p14:sldId id="2131"/>
            <p14:sldId id="2125"/>
            <p14:sldId id="1029"/>
            <p14:sldId id="275"/>
          </p14:sldIdLst>
        </p14:section>
      </p14:sectionLst>
    </p:ext>
    <p:ext uri="{EFAFB233-063F-42B5-8137-9DF3F51BA10A}">
      <p15:sldGuideLst xmlns:p15="http://schemas.microsoft.com/office/powerpoint/2012/main">
        <p15:guide id="1" orient="horz" pos="1536" userDrawn="1">
          <p15:clr>
            <a:srgbClr val="A4A3A4"/>
          </p15:clr>
        </p15:guide>
        <p15:guide id="2" pos="5328" userDrawn="1">
          <p15:clr>
            <a:srgbClr val="A4A3A4"/>
          </p15:clr>
        </p15:guide>
        <p15:guide id="3" pos="6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Romano" initials="MR" lastIdx="13" clrIdx="0"/>
  <p:cmAuthor id="2" name="Bob Kenney" initials="BK" lastIdx="4" clrIdx="1">
    <p:extLst>
      <p:ext uri="{19B8F6BF-5375-455C-9EA6-DF929625EA0E}">
        <p15:presenceInfo xmlns:p15="http://schemas.microsoft.com/office/powerpoint/2012/main" userId="S::bob.kenney@veeva.com::ff6d1757-b259-4405-a462-15f43a08fb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6"/>
    <a:srgbClr val="DD5F13"/>
    <a:srgbClr val="4F86A0"/>
    <a:srgbClr val="FFFFFF"/>
    <a:srgbClr val="8B8C8E"/>
    <a:srgbClr val="3FBFAD"/>
    <a:srgbClr val="646569"/>
    <a:srgbClr val="BFBFBF"/>
    <a:srgbClr val="8A8A8D"/>
    <a:srgbClr val="D2D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8678" autoAdjust="0"/>
  </p:normalViewPr>
  <p:slideViewPr>
    <p:cSldViewPr snapToGrid="0">
      <p:cViewPr varScale="1">
        <p:scale>
          <a:sx n="85" d="100"/>
          <a:sy n="85" d="100"/>
        </p:scale>
        <p:origin x="832" y="60"/>
      </p:cViewPr>
      <p:guideLst>
        <p:guide orient="horz" pos="1536"/>
        <p:guide pos="5328"/>
        <p:guide pos="6960"/>
      </p:guideLst>
    </p:cSldViewPr>
  </p:slideViewPr>
  <p:outlineViewPr>
    <p:cViewPr>
      <p:scale>
        <a:sx n="33" d="100"/>
        <a:sy n="33" d="100"/>
      </p:scale>
      <p:origin x="0" y="-44192"/>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notesMaster" Target="notesMasters/notesMaster1.xml"/><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DE83112-4CC5-420B-891E-1A03BDB84B55}" type="datetimeFigureOut">
              <a:rPr lang="en-US" smtClean="0"/>
              <a:t>11/8/2019</a:t>
            </a:fld>
            <a:endParaRPr lang="en-US" dirty="0"/>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2995AA-23C2-4D6A-910E-6077D38FE120}" type="slidenum">
              <a:rPr lang="en-US" smtClean="0"/>
              <a:t>‹#›</a:t>
            </a:fld>
            <a:endParaRPr lang="en-US" dirty="0"/>
          </a:p>
        </p:txBody>
      </p:sp>
    </p:spTree>
    <p:extLst>
      <p:ext uri="{BB962C8B-B14F-4D97-AF65-F5344CB8AC3E}">
        <p14:creationId xmlns:p14="http://schemas.microsoft.com/office/powerpoint/2010/main" val="35112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2BF4895-7314-4F40-8DF5-D49530122100}" type="datetimeFigureOut">
              <a:rPr lang="en-US" smtClean="0"/>
              <a:t>11/8/2019</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51DB6-9766-45D9-9D9B-77298589ED39}" type="slidenum">
              <a:rPr lang="en-US" smtClean="0"/>
              <a:t>‹#›</a:t>
            </a:fld>
            <a:endParaRPr lang="en-US" dirty="0"/>
          </a:p>
        </p:txBody>
      </p:sp>
    </p:spTree>
    <p:extLst>
      <p:ext uri="{BB962C8B-B14F-4D97-AF65-F5344CB8AC3E}">
        <p14:creationId xmlns:p14="http://schemas.microsoft.com/office/powerpoint/2010/main" val="172387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a:t>
            </a:fld>
            <a:endParaRPr lang="en-US" dirty="0"/>
          </a:p>
        </p:txBody>
      </p:sp>
    </p:spTree>
    <p:extLst>
      <p:ext uri="{BB962C8B-B14F-4D97-AF65-F5344CB8AC3E}">
        <p14:creationId xmlns:p14="http://schemas.microsoft.com/office/powerpoint/2010/main" val="68664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12</a:t>
            </a:fld>
            <a:endParaRPr lang="en-US" dirty="0"/>
          </a:p>
        </p:txBody>
      </p:sp>
    </p:spTree>
    <p:extLst>
      <p:ext uri="{BB962C8B-B14F-4D97-AF65-F5344CB8AC3E}">
        <p14:creationId xmlns:p14="http://schemas.microsoft.com/office/powerpoint/2010/main" val="288415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15</a:t>
            </a:fld>
            <a:endParaRPr lang="en-US" dirty="0"/>
          </a:p>
        </p:txBody>
      </p:sp>
    </p:spTree>
    <p:extLst>
      <p:ext uri="{BB962C8B-B14F-4D97-AF65-F5344CB8AC3E}">
        <p14:creationId xmlns:p14="http://schemas.microsoft.com/office/powerpoint/2010/main" val="320711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B0DA6-2245-4E70-A5D2-7EE159DB25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81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Quality Teams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Admin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General Availability</a:t>
            </a:r>
          </a:p>
          <a:p>
            <a:endParaRPr lang="en-GB" b="1" dirty="0">
              <a:effectLst/>
            </a:endParaRPr>
          </a:p>
          <a:p>
            <a:r>
              <a:rPr lang="en-GB" b="1" dirty="0">
                <a:effectLst/>
              </a:rPr>
              <a:t>Process Visibility Improvements</a:t>
            </a:r>
          </a:p>
          <a:p>
            <a:pPr marL="171450" indent="-171450">
              <a:buFontTx/>
              <a:buChar char="-"/>
            </a:pPr>
            <a:r>
              <a:rPr lang="en-GB" b="0" dirty="0">
                <a:effectLst/>
              </a:rPr>
              <a:t>Lifecycle Stages</a:t>
            </a:r>
          </a:p>
          <a:p>
            <a:pPr marL="171450" indent="-171450">
              <a:buFontTx/>
              <a:buChar char="-"/>
            </a:pPr>
            <a:r>
              <a:rPr lang="en-GB" b="0" dirty="0">
                <a:effectLst/>
              </a:rPr>
              <a:t>Configurable Tab Filters</a:t>
            </a:r>
          </a:p>
          <a:p>
            <a:pPr marL="0" indent="0">
              <a:buFontTx/>
              <a:buNone/>
            </a:pPr>
            <a:r>
              <a:rPr lang="en-GB" b="1" dirty="0">
                <a:effectLst/>
              </a:rPr>
              <a:t>Reporting</a:t>
            </a:r>
          </a:p>
          <a:p>
            <a:pPr marL="171450" indent="-171450">
              <a:buFontTx/>
              <a:buChar char="-"/>
            </a:pPr>
            <a:r>
              <a:rPr kumimoji="0" lang="en-US" sz="1200" b="0" i="0" u="none" strike="noStrike" kern="1200" cap="none" spc="0" normalizeH="0" baseline="0" noProof="0" dirty="0">
                <a:ln>
                  <a:noFill/>
                </a:ln>
                <a:solidFill>
                  <a:prstClr val="white"/>
                </a:solidFill>
                <a:effectLst/>
                <a:uLnTx/>
                <a:uFillTx/>
                <a:latin typeface="+mn-lt"/>
                <a:ea typeface="+mn-ea"/>
                <a:cs typeface="+mn-cs"/>
              </a:rPr>
              <a:t>Multi-Pass Reporting</a:t>
            </a:r>
          </a:p>
          <a:p>
            <a:pPr marL="171450" indent="-171450">
              <a:buFontTx/>
              <a:buChar char="-"/>
            </a:pPr>
            <a:r>
              <a:rPr lang="en-US" dirty="0">
                <a:solidFill>
                  <a:prstClr val="white"/>
                </a:solidFill>
              </a:rPr>
              <a:t>Report Type: Document with Created by User</a:t>
            </a:r>
          </a:p>
          <a:p>
            <a:pPr marL="0" indent="0">
              <a:buFontTx/>
              <a:buNone/>
            </a:pPr>
            <a:endParaRPr lang="en-GB" b="1" dirty="0">
              <a:effectLst/>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20</a:t>
            </a:fld>
            <a:endParaRPr lang="en-US" dirty="0"/>
          </a:p>
        </p:txBody>
      </p:sp>
    </p:spTree>
    <p:extLst>
      <p:ext uri="{BB962C8B-B14F-4D97-AF65-F5344CB8AC3E}">
        <p14:creationId xmlns:p14="http://schemas.microsoft.com/office/powerpoint/2010/main" val="3563905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22</a:t>
            </a:fld>
            <a:endParaRPr lang="en-US" dirty="0"/>
          </a:p>
        </p:txBody>
      </p:sp>
    </p:spTree>
    <p:extLst>
      <p:ext uri="{BB962C8B-B14F-4D97-AF65-F5344CB8AC3E}">
        <p14:creationId xmlns:p14="http://schemas.microsoft.com/office/powerpoint/2010/main" val="2697900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25</a:t>
            </a:fld>
            <a:endParaRPr lang="en-US" dirty="0"/>
          </a:p>
        </p:txBody>
      </p:sp>
    </p:spTree>
    <p:extLst>
      <p:ext uri="{BB962C8B-B14F-4D97-AF65-F5344CB8AC3E}">
        <p14:creationId xmlns:p14="http://schemas.microsoft.com/office/powerpoint/2010/main" val="1701131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When a QMS Vault user initiates a change control impact assessment on a Quality Event record, the Spark Connection creates a corresponding Event record in the Registrations Vault, with the associated details (metadata) about the change.</a:t>
            </a:r>
          </a:p>
          <a:p>
            <a:pPr marL="228600" indent="-228600">
              <a:buAutoNum type="arabicPeriod"/>
            </a:pPr>
            <a:r>
              <a:rPr lang="en-US" dirty="0"/>
              <a:t>A Registrations Vault user performs a regulatory impact assessment using the Event record to determine the necessary regulatory filing activities.  When the regulatory impact assessment is complete, and the Registration Vault’s Event record is moved to the next state, the Spark Connection notifies QMS Vault users to complete and approve the associated change plan.</a:t>
            </a:r>
          </a:p>
          <a:p>
            <a:pPr marL="228600" indent="-228600">
              <a:buAutoNum type="arabicPeriod"/>
            </a:pPr>
            <a:r>
              <a:rPr lang="en-US" dirty="0"/>
              <a:t>When QMS Vault users approve the Quality Event change plan, the Spark Connection changes the status of the related Registration Vault’s Event record to start implementation of the change plan.</a:t>
            </a:r>
          </a:p>
          <a:p>
            <a:pPr marL="228600" indent="-228600">
              <a:buAutoNum type="arabicPeriod"/>
            </a:pPr>
            <a:r>
              <a:rPr lang="en-US" dirty="0"/>
              <a:t>As regulatory filing activities associated with the Registration Vault’s Event record are updated with information from Health Authorities, the Spark Connection updates the related records in the QMS Vault so QMS users can track the filing status for each market.</a:t>
            </a:r>
          </a:p>
          <a:p>
            <a:pPr marL="228600" indent="-228600">
              <a:buAutoNum type="arabicPeriod"/>
            </a:pPr>
            <a:r>
              <a:rPr lang="en-US" dirty="0"/>
              <a:t>When the change is complete, and a QMS user closes the Quality Event record, the Spark Connection automatically closes the related Registrations Vault’s Event record.</a:t>
            </a:r>
          </a:p>
        </p:txBody>
      </p:sp>
      <p:sp>
        <p:nvSpPr>
          <p:cNvPr id="4" name="Slide Number Placeholder 3"/>
          <p:cNvSpPr>
            <a:spLocks noGrp="1"/>
          </p:cNvSpPr>
          <p:nvPr>
            <p:ph type="sldNum" sz="quarter" idx="5"/>
          </p:nvPr>
        </p:nvSpPr>
        <p:spPr/>
        <p:txBody>
          <a:bodyPr/>
          <a:lstStyle/>
          <a:p>
            <a:fld id="{4FF51DB6-9766-45D9-9D9B-77298589ED39}" type="slidenum">
              <a:rPr lang="en-US" smtClean="0"/>
              <a:t>26</a:t>
            </a:fld>
            <a:endParaRPr lang="en-US" dirty="0"/>
          </a:p>
        </p:txBody>
      </p:sp>
    </p:spTree>
    <p:extLst>
      <p:ext uri="{BB962C8B-B14F-4D97-AF65-F5344CB8AC3E}">
        <p14:creationId xmlns:p14="http://schemas.microsoft.com/office/powerpoint/2010/main" val="48075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sz="1000" b="0" i="0" dirty="0">
                <a:solidFill>
                  <a:srgbClr val="555555"/>
                </a:solidFill>
                <a:effectLst/>
                <a:latin typeface="PT Serif"/>
              </a:rPr>
              <a:t>Support for multi-document training, providing a list of documents included as part of the </a:t>
            </a:r>
            <a:r>
              <a:rPr lang="en-US" sz="1000" b="0" i="1" dirty="0">
                <a:solidFill>
                  <a:srgbClr val="555555"/>
                </a:solidFill>
                <a:effectLst/>
                <a:latin typeface="PT Serif"/>
              </a:rPr>
              <a:t>Training Assignment, </a:t>
            </a:r>
            <a:r>
              <a:rPr lang="en-US" sz="1000" b="0" i="0" dirty="0">
                <a:solidFill>
                  <a:srgbClr val="555555"/>
                </a:solidFill>
                <a:effectLst/>
                <a:latin typeface="PT Serif"/>
              </a:rPr>
              <a:t>including visual indications to help learners keep track of which documents they have read</a:t>
            </a:r>
          </a:p>
          <a:p>
            <a:pPr algn="l" fontAlgn="base">
              <a:buFont typeface="Arial" panose="020B0604020202020204" pitchFamily="34" charset="0"/>
              <a:buChar char="•"/>
            </a:pPr>
            <a:r>
              <a:rPr lang="en-US" sz="1000" b="0" i="0" dirty="0">
                <a:solidFill>
                  <a:srgbClr val="555555"/>
                </a:solidFill>
                <a:effectLst/>
                <a:latin typeface="PT Serif"/>
              </a:rPr>
              <a:t>Visual indications for Learners who have been assigned training on content that they are unable to see because of security settings</a:t>
            </a:r>
          </a:p>
          <a:p>
            <a:pPr algn="l" fontAlgn="base">
              <a:buFont typeface="Arial" panose="020B0604020202020204" pitchFamily="34" charset="0"/>
              <a:buChar char="•"/>
            </a:pPr>
            <a:r>
              <a:rPr lang="en-US" sz="1000" b="0" i="0" dirty="0">
                <a:solidFill>
                  <a:srgbClr val="555555"/>
                </a:solidFill>
                <a:effectLst/>
                <a:latin typeface="PT Serif"/>
              </a:rPr>
              <a:t>Configurable ordered-reading lists to guide learners to read the documents in a </a:t>
            </a:r>
            <a:r>
              <a:rPr lang="en-US" sz="1000" b="0" i="1" dirty="0">
                <a:solidFill>
                  <a:srgbClr val="555555"/>
                </a:solidFill>
                <a:effectLst/>
                <a:latin typeface="PT Serif"/>
              </a:rPr>
              <a:t>Training Assignment</a:t>
            </a:r>
            <a:r>
              <a:rPr lang="en-US" sz="1000" b="0" i="0" dirty="0">
                <a:solidFill>
                  <a:srgbClr val="555555"/>
                </a:solidFill>
                <a:effectLst/>
                <a:latin typeface="PT Serif"/>
              </a:rPr>
              <a:t> in a specific order</a:t>
            </a:r>
          </a:p>
          <a:p>
            <a:pPr algn="l" fontAlgn="base">
              <a:buFont typeface="Arial" panose="020B0604020202020204" pitchFamily="34" charset="0"/>
              <a:buChar char="•"/>
            </a:pPr>
            <a:r>
              <a:rPr lang="en-US" sz="1000" b="0" i="0" dirty="0">
                <a:solidFill>
                  <a:srgbClr val="555555"/>
                </a:solidFill>
                <a:effectLst/>
                <a:latin typeface="PT Serif"/>
              </a:rPr>
              <a:t>The ability for Learners to toggle between reading the document’s content and viewing the document metadata or version history while completing document training</a:t>
            </a:r>
          </a:p>
          <a:p>
            <a:pPr algn="l" fontAlgn="base">
              <a:buFont typeface="Arial" panose="020B0604020202020204" pitchFamily="34" charset="0"/>
              <a:buChar char="•"/>
            </a:pPr>
            <a:r>
              <a:rPr lang="en-US" sz="1000" b="0" i="0" dirty="0">
                <a:solidFill>
                  <a:srgbClr val="555555"/>
                </a:solidFill>
                <a:effectLst/>
                <a:latin typeface="PT Serif"/>
              </a:rPr>
              <a:t>Introduction of a task information bar at the top of the Learner’s task page, including task descriptions and due date color treatments</a:t>
            </a:r>
          </a:p>
          <a:p>
            <a:pPr algn="l" fontAlgn="base">
              <a:buFont typeface="Arial" panose="020B0604020202020204" pitchFamily="34" charset="0"/>
              <a:buChar char="•"/>
            </a:pPr>
            <a:r>
              <a:rPr lang="en-US" sz="1000" b="0" i="0" dirty="0">
                <a:solidFill>
                  <a:srgbClr val="555555"/>
                </a:solidFill>
                <a:effectLst/>
                <a:latin typeface="PT Serif"/>
              </a:rPr>
              <a:t>Hovering over a training item listed in the Document Selector of the Learner’s Task page displays a hovercard, which Learners can use to open two documents within the same assignment for side-by-side learning.</a:t>
            </a:r>
          </a:p>
          <a:p>
            <a:pPr algn="l" fontAlgn="base">
              <a:buFont typeface="Arial" panose="020B0604020202020204" pitchFamily="34" charset="0"/>
              <a:buChar char="•"/>
            </a:pPr>
            <a:r>
              <a:rPr lang="en-US" sz="1000" b="0" i="0" dirty="0">
                <a:solidFill>
                  <a:srgbClr val="555555"/>
                </a:solidFill>
                <a:effectLst/>
                <a:latin typeface="PT Serif"/>
              </a:rPr>
              <a:t>The Complete Training or Take Quiz button is unavailable until the Learner has at least opened every document assigned to them as part of the assignment</a:t>
            </a:r>
          </a:p>
          <a:p>
            <a:endParaRPr lang="en-US" sz="1000" dirty="0"/>
          </a:p>
        </p:txBody>
      </p:sp>
      <p:sp>
        <p:nvSpPr>
          <p:cNvPr id="4" name="Slide Number Placeholder 3"/>
          <p:cNvSpPr>
            <a:spLocks noGrp="1"/>
          </p:cNvSpPr>
          <p:nvPr>
            <p:ph type="sldNum" sz="quarter" idx="5"/>
          </p:nvPr>
        </p:nvSpPr>
        <p:spPr/>
        <p:txBody>
          <a:bodyPr/>
          <a:lstStyle/>
          <a:p>
            <a:fld id="{4FF51DB6-9766-45D9-9D9B-77298589ED39}" type="slidenum">
              <a:rPr lang="en-US" smtClean="0"/>
              <a:t>28</a:t>
            </a:fld>
            <a:endParaRPr lang="en-US" dirty="0"/>
          </a:p>
        </p:txBody>
      </p:sp>
    </p:spTree>
    <p:extLst>
      <p:ext uri="{BB962C8B-B14F-4D97-AF65-F5344CB8AC3E}">
        <p14:creationId xmlns:p14="http://schemas.microsoft.com/office/powerpoint/2010/main" val="55287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29</a:t>
            </a:fld>
            <a:endParaRPr lang="en-US" dirty="0"/>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r>
              <a:rPr lang="en-US" dirty="0"/>
              <a:t>16-Jul-2018</a:t>
            </a:r>
          </a:p>
        </p:txBody>
      </p:sp>
    </p:spTree>
    <p:extLst>
      <p:ext uri="{BB962C8B-B14F-4D97-AF65-F5344CB8AC3E}">
        <p14:creationId xmlns:p14="http://schemas.microsoft.com/office/powerpoint/2010/main" val="397246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369134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2</a:t>
            </a:fld>
            <a:endParaRPr lang="en-US" dirty="0"/>
          </a:p>
        </p:txBody>
      </p:sp>
    </p:spTree>
    <p:extLst>
      <p:ext uri="{BB962C8B-B14F-4D97-AF65-F5344CB8AC3E}">
        <p14:creationId xmlns:p14="http://schemas.microsoft.com/office/powerpoint/2010/main" val="94708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Webinar </a:t>
            </a:r>
            <a:r>
              <a:rPr lang="en-US" sz="1200" b="0" i="0" u="none" strike="noStrike" cap="none" dirty="0">
                <a:solidFill>
                  <a:schemeClr val="dk1"/>
                </a:solidFill>
                <a:latin typeface="+mn-lt"/>
                <a:ea typeface="Calibri"/>
                <a:cs typeface="Calibri"/>
                <a:sym typeface="Calibri"/>
              </a:rPr>
              <a:t>registration link: https://veeva.zoom.us/webinar/register/WN_vPUjT9C6S023iysRYETtBg</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019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feature, multi-doc workflow is able to prevent documents from being included in an envelope if they do not meet document status and field value criteria</a:t>
            </a:r>
          </a:p>
          <a:p>
            <a:pPr marL="171450" indent="-171450">
              <a:buFont typeface="Arial" panose="020B0604020202020204" pitchFamily="34" charset="0"/>
              <a:buChar char="•"/>
            </a:pPr>
            <a:r>
              <a:rPr lang="en-US" dirty="0"/>
              <a:t>Before 19R3, a specific MDW would be available on the Library, Reports, and Binder sections even if a user action was not configured in specific states</a:t>
            </a:r>
          </a:p>
          <a:p>
            <a:pPr marL="171450" indent="-171450">
              <a:buFont typeface="Arial" panose="020B0604020202020204" pitchFamily="34" charset="0"/>
              <a:buChar char="•"/>
            </a:pPr>
            <a:r>
              <a:rPr lang="en-US" dirty="0"/>
              <a:t>A couple of use cases:</a:t>
            </a:r>
          </a:p>
          <a:p>
            <a:pPr marL="628650" lvl="1" indent="-171450">
              <a:buFont typeface="Arial" panose="020B0604020202020204" pitchFamily="34" charset="0"/>
              <a:buChar char="•"/>
            </a:pPr>
            <a:r>
              <a:rPr lang="en-US" dirty="0"/>
              <a:t>If you do not want Approved documents to be included in a MDW envelope that allows documents to be modified, an Admin would configure the Approved state to not include Approved documents</a:t>
            </a:r>
          </a:p>
          <a:p>
            <a:pPr marL="628650" lvl="1" indent="-171450">
              <a:buFont typeface="Arial" panose="020B0604020202020204" pitchFamily="34" charset="0"/>
              <a:buChar char="•"/>
            </a:pPr>
            <a:r>
              <a:rPr lang="en-US" dirty="0"/>
              <a:t>Another use case is if you have Approved documents that you would like to perform an inspection readiness check on</a:t>
            </a:r>
          </a:p>
          <a:p>
            <a:pPr marL="1085850" lvl="2" indent="-171450">
              <a:buFont typeface="Arial" panose="020B0604020202020204" pitchFamily="34" charset="0"/>
              <a:buChar char="•"/>
            </a:pPr>
            <a:r>
              <a:rPr lang="en-US" dirty="0"/>
              <a:t>In this case, you would only want to include Approved documents that have an inspection readiness field value of no</a:t>
            </a:r>
          </a:p>
          <a:p>
            <a:pPr marL="1085850" lvl="2" indent="-171450">
              <a:buFont typeface="Arial" panose="020B0604020202020204" pitchFamily="34" charset="0"/>
              <a:buChar char="•"/>
            </a:pPr>
            <a:r>
              <a:rPr lang="en-US" dirty="0"/>
              <a:t>You would not want to include Approved documents that are already inspection ready</a:t>
            </a:r>
          </a:p>
          <a:p>
            <a:pPr marL="1543050" lvl="3" indent="-171450">
              <a:buFont typeface="Arial" panose="020B0604020202020204" pitchFamily="34" charset="0"/>
              <a:buChar char="•"/>
            </a:pPr>
            <a:r>
              <a:rPr lang="en-US" dirty="0"/>
              <a:t>As part of our demo, we will be able to see how this works</a:t>
            </a:r>
          </a:p>
          <a:p>
            <a:pPr marL="628650" lvl="1" indent="-171450">
              <a:buFont typeface="Arial" panose="020B0604020202020204" pitchFamily="34" charset="0"/>
              <a:buChar char="•"/>
            </a:pPr>
            <a:r>
              <a:rPr lang="en-US" dirty="0"/>
              <a:t>Furthermore, for specific-lifecycle MDW to show up on the Library, etc. You MUST configure a Document Lifecycle User Action on the relevant Lifecycle State with conditions if relevant.  If no conditions are needed, then use “Always” in the User Action.</a:t>
            </a:r>
          </a:p>
        </p:txBody>
      </p:sp>
      <p:sp>
        <p:nvSpPr>
          <p:cNvPr id="4" name="Slide Number Placeholder 3"/>
          <p:cNvSpPr>
            <a:spLocks noGrp="1"/>
          </p:cNvSpPr>
          <p:nvPr>
            <p:ph type="sldNum" sz="quarter" idx="5"/>
          </p:nvPr>
        </p:nvSpPr>
        <p:spPr/>
        <p:txBody>
          <a:bodyPr/>
          <a:lstStyle/>
          <a:p>
            <a:fld id="{4FF51DB6-9766-45D9-9D9B-77298589ED39}" type="slidenum">
              <a:rPr lang="en-US" smtClean="0"/>
              <a:t>45</a:t>
            </a:fld>
            <a:endParaRPr lang="en-US" dirty="0"/>
          </a:p>
        </p:txBody>
      </p:sp>
    </p:spTree>
    <p:extLst>
      <p:ext uri="{BB962C8B-B14F-4D97-AF65-F5344CB8AC3E}">
        <p14:creationId xmlns:p14="http://schemas.microsoft.com/office/powerpoint/2010/main" val="1294115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screenshot, we see an example of how to constrain MDW</a:t>
            </a:r>
          </a:p>
          <a:p>
            <a:pPr marL="171450" indent="-171450">
              <a:buFont typeface="Arial" panose="020B0604020202020204" pitchFamily="34" charset="0"/>
              <a:buChar char="•"/>
            </a:pPr>
            <a:r>
              <a:rPr lang="en-US" dirty="0"/>
              <a:t>It is based on the Approved document status and the field value of Inspection Ready? is no</a:t>
            </a:r>
          </a:p>
          <a:p>
            <a:pPr marL="171450" indent="-171450">
              <a:buFont typeface="Arial" panose="020B0604020202020204" pitchFamily="34" charset="0"/>
              <a:buChar char="•"/>
            </a:pPr>
            <a:r>
              <a:rPr lang="en-US" dirty="0"/>
              <a:t>In other words, this will prevent any documents that are Approved and already Inspection Ready from being sent on a Post-Approval inspection readiness MDW again</a:t>
            </a:r>
          </a:p>
        </p:txBody>
      </p:sp>
      <p:sp>
        <p:nvSpPr>
          <p:cNvPr id="4" name="Slide Number Placeholder 3"/>
          <p:cNvSpPr>
            <a:spLocks noGrp="1"/>
          </p:cNvSpPr>
          <p:nvPr>
            <p:ph type="sldNum" sz="quarter" idx="5"/>
          </p:nvPr>
        </p:nvSpPr>
        <p:spPr/>
        <p:txBody>
          <a:bodyPr/>
          <a:lstStyle/>
          <a:p>
            <a:fld id="{4FF51DB6-9766-45D9-9D9B-77298589ED39}" type="slidenum">
              <a:rPr lang="en-US" smtClean="0"/>
              <a:t>46</a:t>
            </a:fld>
            <a:endParaRPr lang="en-US" dirty="0"/>
          </a:p>
        </p:txBody>
      </p:sp>
    </p:spTree>
    <p:extLst>
      <p:ext uri="{BB962C8B-B14F-4D97-AF65-F5344CB8AC3E}">
        <p14:creationId xmlns:p14="http://schemas.microsoft.com/office/powerpoint/2010/main" val="2462777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47</a:t>
            </a:fld>
            <a:endParaRPr lang="en-US" dirty="0"/>
          </a:p>
        </p:txBody>
      </p:sp>
    </p:spTree>
    <p:extLst>
      <p:ext uri="{BB962C8B-B14F-4D97-AF65-F5344CB8AC3E}">
        <p14:creationId xmlns:p14="http://schemas.microsoft.com/office/powerpoint/2010/main" val="26286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Often times, customers use the MDW envelope to review and approve groups of documents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While some are ready for approval, other may need to be removed from the envelope to be revised by the authors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this case, the business needs the ability to remove the documents needing revisions while the others can continue on the workflow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Another use case is when a document is included in an envelope by mistake or is no longer relevant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Before 19R3, the workflow had to be cancelled, revised, and then restarted without the document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Now, we are able to easily remove the documents from the envelope</a:t>
            </a:r>
          </a:p>
          <a:p>
            <a:pPr marL="171450" indent="-171450">
              <a:buFont typeface="Arial" panose="020B0604020202020204" pitchFamily="34" charset="0"/>
              <a:buChar char="•"/>
            </a:pPr>
            <a:r>
              <a:rPr lang="en-US" dirty="0"/>
              <a:t>As you can see in the screenshot here, it’s as easy as clicking on the x</a:t>
            </a:r>
          </a:p>
        </p:txBody>
      </p:sp>
      <p:sp>
        <p:nvSpPr>
          <p:cNvPr id="4" name="Slide Number Placeholder 3"/>
          <p:cNvSpPr>
            <a:spLocks noGrp="1"/>
          </p:cNvSpPr>
          <p:nvPr>
            <p:ph type="sldNum" sz="quarter" idx="5"/>
          </p:nvPr>
        </p:nvSpPr>
        <p:spPr/>
        <p:txBody>
          <a:bodyPr/>
          <a:lstStyle/>
          <a:p>
            <a:fld id="{4FF51DB6-9766-45D9-9D9B-77298589ED39}" type="slidenum">
              <a:rPr lang="en-US" smtClean="0"/>
              <a:t>48</a:t>
            </a:fld>
            <a:endParaRPr lang="en-US" dirty="0"/>
          </a:p>
        </p:txBody>
      </p:sp>
    </p:spTree>
    <p:extLst>
      <p:ext uri="{BB962C8B-B14F-4D97-AF65-F5344CB8AC3E}">
        <p14:creationId xmlns:p14="http://schemas.microsoft.com/office/powerpoint/2010/main" val="77196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Admins can configure and workflow initiators can start multi-document workflows for a single document.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Some features in SDW are not available in MDW (i.e. short circuit)</a:t>
            </a: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49</a:t>
            </a:fld>
            <a:endParaRPr lang="en-US" dirty="0"/>
          </a:p>
        </p:txBody>
      </p:sp>
    </p:spTree>
    <p:extLst>
      <p:ext uri="{BB962C8B-B14F-4D97-AF65-F5344CB8AC3E}">
        <p14:creationId xmlns:p14="http://schemas.microsoft.com/office/powerpoint/2010/main" val="4048578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53</a:t>
            </a:fld>
            <a:endParaRPr lang="en-US" dirty="0"/>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r>
              <a:rPr lang="en-US" dirty="0"/>
              <a:t>16-Jul-2018</a:t>
            </a:r>
          </a:p>
        </p:txBody>
      </p:sp>
    </p:spTree>
    <p:extLst>
      <p:ext uri="{BB962C8B-B14F-4D97-AF65-F5344CB8AC3E}">
        <p14:creationId xmlns:p14="http://schemas.microsoft.com/office/powerpoint/2010/main" val="3841040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371300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63</a:t>
            </a:fld>
            <a:endParaRPr lang="en-US" dirty="0"/>
          </a:p>
        </p:txBody>
      </p:sp>
    </p:spTree>
    <p:extLst>
      <p:ext uri="{BB962C8B-B14F-4D97-AF65-F5344CB8AC3E}">
        <p14:creationId xmlns:p14="http://schemas.microsoft.com/office/powerpoint/2010/main" val="2414037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95984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3</a:t>
            </a:fld>
            <a:endParaRPr lang="en-US" dirty="0"/>
          </a:p>
        </p:txBody>
      </p:sp>
    </p:spTree>
    <p:extLst>
      <p:ext uri="{BB962C8B-B14F-4D97-AF65-F5344CB8AC3E}">
        <p14:creationId xmlns:p14="http://schemas.microsoft.com/office/powerpoint/2010/main" val="1990677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84</a:t>
            </a:fld>
            <a:endParaRPr lang="en-US" dirty="0"/>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r>
              <a:rPr lang="en-US" dirty="0"/>
              <a:t>16-Jul-2018</a:t>
            </a:r>
          </a:p>
        </p:txBody>
      </p:sp>
    </p:spTree>
    <p:extLst>
      <p:ext uri="{BB962C8B-B14F-4D97-AF65-F5344CB8AC3E}">
        <p14:creationId xmlns:p14="http://schemas.microsoft.com/office/powerpoint/2010/main" val="3327578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51DB6-9766-45D9-9D9B-77298589E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16-Jul-2018</a:t>
            </a:r>
          </a:p>
        </p:txBody>
      </p:sp>
    </p:spTree>
    <p:extLst>
      <p:ext uri="{BB962C8B-B14F-4D97-AF65-F5344CB8AC3E}">
        <p14:creationId xmlns:p14="http://schemas.microsoft.com/office/powerpoint/2010/main" val="2628598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Still taken away 4 weeks after General Release?</a:t>
            </a:r>
          </a:p>
          <a:p>
            <a:pPr marL="171450" indent="-171450">
              <a:buFontTx/>
              <a:buChar char="-"/>
            </a:pPr>
            <a:r>
              <a:rPr lang="en-US" dirty="0"/>
              <a:t>How will customers be notified when they can create their pre-release?</a:t>
            </a:r>
          </a:p>
        </p:txBody>
      </p:sp>
      <p:sp>
        <p:nvSpPr>
          <p:cNvPr id="4" name="Slide Number Placeholder 3"/>
          <p:cNvSpPr>
            <a:spLocks noGrp="1"/>
          </p:cNvSpPr>
          <p:nvPr>
            <p:ph type="sldNum" sz="quarter" idx="5"/>
          </p:nvPr>
        </p:nvSpPr>
        <p:spPr/>
        <p:txBody>
          <a:bodyPr/>
          <a:lstStyle/>
          <a:p>
            <a:fld id="{4FF51DB6-9766-45D9-9D9B-77298589ED39}" type="slidenum">
              <a:rPr lang="en-US" smtClean="0"/>
              <a:t>88</a:t>
            </a:fld>
            <a:endParaRPr lang="en-US" dirty="0"/>
          </a:p>
        </p:txBody>
      </p:sp>
    </p:spTree>
    <p:extLst>
      <p:ext uri="{BB962C8B-B14F-4D97-AF65-F5344CB8AC3E}">
        <p14:creationId xmlns:p14="http://schemas.microsoft.com/office/powerpoint/2010/main" val="3174459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Vault Operations will enable the pre-release sandbox creation during the pre-release window ahead of each release. Customers will at that time be able to provision or refresh their pre-release Vault.</a:t>
            </a:r>
          </a:p>
        </p:txBody>
      </p:sp>
      <p:sp>
        <p:nvSpPr>
          <p:cNvPr id="4" name="Slide Number Placeholder 3"/>
          <p:cNvSpPr>
            <a:spLocks noGrp="1"/>
          </p:cNvSpPr>
          <p:nvPr>
            <p:ph type="sldNum" sz="quarter" idx="5"/>
          </p:nvPr>
        </p:nvSpPr>
        <p:spPr/>
        <p:txBody>
          <a:bodyPr/>
          <a:lstStyle/>
          <a:p>
            <a:fld id="{4FF51DB6-9766-45D9-9D9B-77298589ED39}" type="slidenum">
              <a:rPr lang="en-US" smtClean="0"/>
              <a:t>89</a:t>
            </a:fld>
            <a:endParaRPr lang="en-US" dirty="0"/>
          </a:p>
        </p:txBody>
      </p:sp>
    </p:spTree>
    <p:extLst>
      <p:ext uri="{BB962C8B-B14F-4D97-AF65-F5344CB8AC3E}">
        <p14:creationId xmlns:p14="http://schemas.microsoft.com/office/powerpoint/2010/main" val="3028662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“Prerelease Available” column will change to zero once the Pre-Release vault is building or refreshing</a:t>
            </a:r>
          </a:p>
        </p:txBody>
      </p:sp>
      <p:sp>
        <p:nvSpPr>
          <p:cNvPr id="4" name="Slide Number Placeholder 3"/>
          <p:cNvSpPr>
            <a:spLocks noGrp="1"/>
          </p:cNvSpPr>
          <p:nvPr>
            <p:ph type="sldNum" sz="quarter" idx="5"/>
          </p:nvPr>
        </p:nvSpPr>
        <p:spPr/>
        <p:txBody>
          <a:bodyPr/>
          <a:lstStyle/>
          <a:p>
            <a:fld id="{4FF51DB6-9766-45D9-9D9B-77298589ED39}" type="slidenum">
              <a:rPr lang="en-US" smtClean="0"/>
              <a:t>90</a:t>
            </a:fld>
            <a:endParaRPr lang="en-US" dirty="0"/>
          </a:p>
        </p:txBody>
      </p:sp>
    </p:spTree>
    <p:extLst>
      <p:ext uri="{BB962C8B-B14F-4D97-AF65-F5344CB8AC3E}">
        <p14:creationId xmlns:p14="http://schemas.microsoft.com/office/powerpoint/2010/main" val="406834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93</a:t>
            </a:fld>
            <a:endParaRPr lang="en-US" dirty="0"/>
          </a:p>
        </p:txBody>
      </p:sp>
      <p:sp>
        <p:nvSpPr>
          <p:cNvPr id="5" name="Date Placeholder 4">
            <a:extLst>
              <a:ext uri="{FF2B5EF4-FFF2-40B4-BE49-F238E27FC236}">
                <a16:creationId xmlns:a16="http://schemas.microsoft.com/office/drawing/2014/main" id="{6169F861-6097-4257-8E43-D12F399F2AE4}"/>
              </a:ext>
            </a:extLst>
          </p:cNvPr>
          <p:cNvSpPr>
            <a:spLocks noGrp="1"/>
          </p:cNvSpPr>
          <p:nvPr>
            <p:ph type="dt" idx="11"/>
          </p:nvPr>
        </p:nvSpPr>
        <p:spPr/>
        <p:txBody>
          <a:bodyPr/>
          <a:lstStyle/>
          <a:p>
            <a:r>
              <a:rPr lang="en-US" dirty="0"/>
              <a:t>16-Jul-2018</a:t>
            </a:r>
          </a:p>
        </p:txBody>
      </p:sp>
    </p:spTree>
    <p:extLst>
      <p:ext uri="{BB962C8B-B14F-4D97-AF65-F5344CB8AC3E}">
        <p14:creationId xmlns:p14="http://schemas.microsoft.com/office/powerpoint/2010/main" val="1094126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100</a:t>
            </a:fld>
            <a:endParaRPr lang="en-US" dirty="0"/>
          </a:p>
        </p:txBody>
      </p:sp>
    </p:spTree>
    <p:extLst>
      <p:ext uri="{BB962C8B-B14F-4D97-AF65-F5344CB8AC3E}">
        <p14:creationId xmlns:p14="http://schemas.microsoft.com/office/powerpoint/2010/main" val="4128705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Webinar registration link: https://veeva.zoom.us/webinar/register/WN_50Miz-GsRNSMsGsVIpEMFw</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8780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124</a:t>
            </a:fld>
            <a:endParaRPr lang="en-US" dirty="0"/>
          </a:p>
        </p:txBody>
      </p:sp>
    </p:spTree>
    <p:extLst>
      <p:ext uri="{BB962C8B-B14F-4D97-AF65-F5344CB8AC3E}">
        <p14:creationId xmlns:p14="http://schemas.microsoft.com/office/powerpoint/2010/main" val="1160039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203E-EC46-844D-997D-4FCBE11A61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35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6</a:t>
            </a:fld>
            <a:endParaRPr lang="en-US" dirty="0"/>
          </a:p>
        </p:txBody>
      </p:sp>
    </p:spTree>
    <p:extLst>
      <p:ext uri="{BB962C8B-B14F-4D97-AF65-F5344CB8AC3E}">
        <p14:creationId xmlns:p14="http://schemas.microsoft.com/office/powerpoint/2010/main" val="3768926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u="none" dirty="0"/>
              <a:t>Existing</a:t>
            </a:r>
            <a:r>
              <a:rPr lang="en-US" sz="1000" dirty="0"/>
              <a:t> customer </a:t>
            </a:r>
            <a:r>
              <a:rPr lang="en-US" sz="1000" baseline="0" dirty="0"/>
              <a:t>Pre-Release Vaults that were </a:t>
            </a:r>
            <a:r>
              <a:rPr lang="en-US" sz="1000" u="sng" baseline="0" dirty="0"/>
              <a:t>used</a:t>
            </a:r>
            <a:r>
              <a:rPr lang="en-US" sz="1000" baseline="0" dirty="0"/>
              <a:t> in the past 2 releases </a:t>
            </a:r>
            <a:r>
              <a:rPr lang="en-US" sz="1000" dirty="0"/>
              <a:t>are refreshed</a:t>
            </a:r>
            <a:r>
              <a:rPr lang="en-US" sz="1000" baseline="0" dirty="0"/>
              <a:t> from their P</a:t>
            </a:r>
            <a:r>
              <a:rPr lang="en-US" sz="1000" dirty="0"/>
              <a:t>roduction Vault configuration </a:t>
            </a:r>
            <a:r>
              <a:rPr lang="en-US" sz="1000" baseline="0" dirty="0"/>
              <a:t>BEFORE they are upgraded to the next release.</a:t>
            </a:r>
          </a:p>
          <a:p>
            <a:pPr marL="171450" indent="-171450">
              <a:buFont typeface="Arial" panose="020B0604020202020204" pitchFamily="34" charset="0"/>
              <a:buChar char="•"/>
            </a:pPr>
            <a:r>
              <a:rPr lang="en-US" sz="1000" baseline="0" dirty="0"/>
              <a:t>Existing customer Pre-Release Vaults that were </a:t>
            </a:r>
            <a:r>
              <a:rPr lang="en-US" sz="1000" u="sng" baseline="0" dirty="0"/>
              <a:t>not used</a:t>
            </a:r>
            <a:r>
              <a:rPr lang="en-US" sz="1000" baseline="0" dirty="0"/>
              <a:t> in the past 2 releases will simply be upgraded to the latest limited release, i.e. 19R1.4. Customers can request a refresh from Production configuration</a:t>
            </a:r>
          </a:p>
          <a:p>
            <a:pPr marL="171450" indent="-171450">
              <a:buFont typeface="Arial" panose="020B0604020202020204" pitchFamily="34" charset="0"/>
              <a:buChar char="•"/>
            </a:pPr>
            <a:r>
              <a:rPr lang="en-US" sz="1000" baseline="0" dirty="0"/>
              <a:t>The cloning/refresh process takes place about 2–3 weeks before the Pre-Release Vaults are scheduled to be available. This timing is important to consider if customers are planning to make configuration changes to their Production Vaults around this time frame to determine if the changes will be included in their Pre-Release Vault.</a:t>
            </a:r>
          </a:p>
          <a:p>
            <a:endParaRPr lang="en-US" sz="1000" dirty="0"/>
          </a:p>
          <a:p>
            <a:r>
              <a:rPr lang="en-US" sz="1000" dirty="0"/>
              <a:t>** If you had a Pre-Release</a:t>
            </a:r>
            <a:r>
              <a:rPr lang="en-US" sz="1000" baseline="0" dirty="0"/>
              <a:t> Vault from a previous upgrade, all users that were in the previous Pre-Release Vault will be available in the new Pre-Release Vault.</a:t>
            </a:r>
            <a:endParaRPr lang="en-US" sz="1000"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127</a:t>
            </a:fld>
            <a:endParaRPr lang="en-US" dirty="0"/>
          </a:p>
        </p:txBody>
      </p:sp>
    </p:spTree>
    <p:extLst>
      <p:ext uri="{BB962C8B-B14F-4D97-AF65-F5344CB8AC3E}">
        <p14:creationId xmlns:p14="http://schemas.microsoft.com/office/powerpoint/2010/main" val="3821063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128</a:t>
            </a:fld>
            <a:endParaRPr lang="en-US" dirty="0"/>
          </a:p>
        </p:txBody>
      </p:sp>
    </p:spTree>
    <p:extLst>
      <p:ext uri="{BB962C8B-B14F-4D97-AF65-F5344CB8AC3E}">
        <p14:creationId xmlns:p14="http://schemas.microsoft.com/office/powerpoint/2010/main" val="44165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Looking at some of the key dates for the release, we have this general release calendar</a:t>
            </a:r>
          </a:p>
          <a:p>
            <a:pPr marL="171450" indent="-171450">
              <a:buFont typeface="Arial" panose="020B0604020202020204" pitchFamily="34" charset="0"/>
              <a:buChar char="•"/>
            </a:pPr>
            <a:r>
              <a:rPr lang="en-US" dirty="0"/>
              <a:t>Next week we will release the pre-release vaults and will have access to your validations documentation which will be added to our Compliance Docs vault</a:t>
            </a:r>
          </a:p>
          <a:p>
            <a:pPr marL="171450" indent="-171450">
              <a:buFont typeface="Arial" panose="020B0604020202020204" pitchFamily="34" charset="0"/>
              <a:buChar char="•"/>
            </a:pPr>
            <a:r>
              <a:rPr lang="en-US" dirty="0"/>
              <a:t>We will be talking more about this at the end of this call to talk about managing vault released</a:t>
            </a:r>
          </a:p>
          <a:p>
            <a:pPr marL="171450" indent="-171450">
              <a:buFont typeface="Arial" panose="020B0604020202020204" pitchFamily="34" charset="0"/>
              <a:buChar char="•"/>
            </a:pPr>
            <a:r>
              <a:rPr lang="en-US" dirty="0"/>
              <a:t>But always feel free to reach out to your CSM or Managed Services Consultant for additional </a:t>
            </a:r>
          </a:p>
          <a:p>
            <a:pPr marL="171450" indent="-171450">
              <a:buFont typeface="Arial" panose="020B0604020202020204" pitchFamily="34" charset="0"/>
              <a:buChar char="•"/>
            </a:pPr>
            <a:r>
              <a:rPr lang="en-US" dirty="0"/>
              <a:t>As we move through the next few weeks, this is your opportunity to perform any change control or validations per your policies and SOPs</a:t>
            </a:r>
          </a:p>
          <a:p>
            <a:pPr marL="171450" indent="-171450">
              <a:buFont typeface="Arial" panose="020B0604020202020204" pitchFamily="34" charset="0"/>
              <a:buChar char="•"/>
            </a:pPr>
            <a:r>
              <a:rPr lang="en-US" dirty="0"/>
              <a:t>On Aug 2nd, we will be upgrading VV1-8</a:t>
            </a:r>
          </a:p>
          <a:p>
            <a:pPr marL="171450" indent="-171450">
              <a:buFont typeface="Arial" panose="020B0604020202020204" pitchFamily="34" charset="0"/>
              <a:buChar char="•"/>
            </a:pPr>
            <a:r>
              <a:rPr lang="en-US" dirty="0"/>
              <a:t>On Aug 9th, we upgrade all the remaining PODs</a:t>
            </a:r>
          </a:p>
          <a:p>
            <a:pPr marL="171450" indent="-171450">
              <a:buFont typeface="Arial" panose="020B0604020202020204" pitchFamily="34" charset="0"/>
              <a:buChar char="•"/>
            </a:pPr>
            <a:r>
              <a:rPr lang="en-US" dirty="0"/>
              <a:t>Note that all customers are upgraded to 19R3 and applies to Production, Test, and Sandbox Vaults</a:t>
            </a:r>
          </a:p>
          <a:p>
            <a:pPr marL="171450" indent="-171450">
              <a:buFont typeface="Arial" panose="020B0604020202020204" pitchFamily="34" charset="0"/>
              <a:buChar char="•"/>
            </a:pPr>
            <a:r>
              <a:rPr lang="en-US" dirty="0"/>
              <a:t>Downtime will be approximately 7 hours and we will have additional details at the end of this call</a:t>
            </a:r>
          </a:p>
          <a:p>
            <a:pPr marL="171450" indent="-171450">
              <a:buFont typeface="Arial" panose="020B0604020202020204" pitchFamily="34" charset="0"/>
              <a:buChar char="•"/>
            </a:pPr>
            <a:r>
              <a:rPr lang="en-US" dirty="0"/>
              <a:t>If you need help locating which number POD you are on, it is located in Vault help as well as on the admin side of Vault in Settings &gt; General Settings &gt; Vault Information</a:t>
            </a:r>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7</a:t>
            </a:fld>
            <a:endParaRPr lang="en-US" dirty="0"/>
          </a:p>
        </p:txBody>
      </p:sp>
    </p:spTree>
    <p:extLst>
      <p:ext uri="{BB962C8B-B14F-4D97-AF65-F5344CB8AC3E}">
        <p14:creationId xmlns:p14="http://schemas.microsoft.com/office/powerpoint/2010/main" val="3209817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1200"/>
              </a:spcBef>
            </a:pPr>
            <a:endParaRPr lang="en-US" dirty="0"/>
          </a:p>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8</a:t>
            </a:fld>
            <a:endParaRPr lang="en-US" dirty="0"/>
          </a:p>
        </p:txBody>
      </p:sp>
    </p:spTree>
    <p:extLst>
      <p:ext uri="{BB962C8B-B14F-4D97-AF65-F5344CB8AC3E}">
        <p14:creationId xmlns:p14="http://schemas.microsoft.com/office/powerpoint/2010/main" val="365940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9</a:t>
            </a:fld>
            <a:endParaRPr lang="en-US" dirty="0"/>
          </a:p>
        </p:txBody>
      </p:sp>
    </p:spTree>
    <p:extLst>
      <p:ext uri="{BB962C8B-B14F-4D97-AF65-F5344CB8AC3E}">
        <p14:creationId xmlns:p14="http://schemas.microsoft.com/office/powerpoint/2010/main" val="2512053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
        <p:nvSpPr>
          <p:cNvPr id="3" name="Date Placeholder 2">
            <a:extLst>
              <a:ext uri="{FF2B5EF4-FFF2-40B4-BE49-F238E27FC236}">
                <a16:creationId xmlns:a16="http://schemas.microsoft.com/office/drawing/2014/main" id="{B5C45F8F-80D9-49EA-830A-2B0D99158CA3}"/>
              </a:ext>
            </a:extLst>
          </p:cNvPr>
          <p:cNvSpPr>
            <a:spLocks noGrp="1"/>
          </p:cNvSpPr>
          <p:nvPr>
            <p:ph type="dt" idx="10"/>
          </p:nvPr>
        </p:nvSpPr>
        <p:spPr/>
        <p:txBody>
          <a:bodyPr/>
          <a:lstStyle/>
          <a:p>
            <a:r>
              <a:rPr lang="en-US" dirty="0"/>
              <a:t>11-Jul-2018</a:t>
            </a:r>
          </a:p>
        </p:txBody>
      </p:sp>
      <p:sp>
        <p:nvSpPr>
          <p:cNvPr id="4" name="Slide Number Placeholder 3">
            <a:extLst>
              <a:ext uri="{FF2B5EF4-FFF2-40B4-BE49-F238E27FC236}">
                <a16:creationId xmlns:a16="http://schemas.microsoft.com/office/drawing/2014/main" id="{5980E32F-4BD1-4AA1-8341-9E8FF5C4A087}"/>
              </a:ext>
            </a:extLst>
          </p:cNvPr>
          <p:cNvSpPr>
            <a:spLocks noGrp="1"/>
          </p:cNvSpPr>
          <p:nvPr>
            <p:ph type="sldNum" sz="quarter" idx="11"/>
          </p:nvPr>
        </p:nvSpPr>
        <p:spPr/>
        <p:txBody>
          <a:bodyPr/>
          <a:lstStyle/>
          <a:p>
            <a:fld id="{4FF51DB6-9766-45D9-9D9B-77298589ED39}" type="slidenum">
              <a:rPr lang="en-US" smtClean="0"/>
              <a:t>10</a:t>
            </a:fld>
            <a:endParaRPr lang="en-US" dirty="0"/>
          </a:p>
        </p:txBody>
      </p:sp>
    </p:spTree>
    <p:extLst>
      <p:ext uri="{BB962C8B-B14F-4D97-AF65-F5344CB8AC3E}">
        <p14:creationId xmlns:p14="http://schemas.microsoft.com/office/powerpoint/2010/main" val="70131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do offer webinars for each of our application suites</a:t>
            </a:r>
          </a:p>
          <a:p>
            <a:pPr marL="171450" indent="-171450">
              <a:buFont typeface="Arial" panose="020B0604020202020204" pitchFamily="34" charset="0"/>
              <a:buChar char="•"/>
            </a:pPr>
            <a:r>
              <a:rPr lang="en-US" dirty="0"/>
              <a:t>We are here today to cover Clinical, but you are also welcome to attend any of the other webinars</a:t>
            </a:r>
          </a:p>
          <a:p>
            <a:pPr marL="171450" indent="-171450">
              <a:buFont typeface="Arial" panose="020B0604020202020204" pitchFamily="34" charset="0"/>
              <a:buChar char="•"/>
            </a:pPr>
            <a:r>
              <a:rPr lang="en-US" dirty="0"/>
              <a:t>We do record the webinars and make the slides and recording available on our 19R3 help site, so you will have the ability to go back and review these</a:t>
            </a:r>
          </a:p>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11</a:t>
            </a:fld>
            <a:endParaRPr lang="en-US" dirty="0"/>
          </a:p>
        </p:txBody>
      </p:sp>
    </p:spTree>
    <p:extLst>
      <p:ext uri="{BB962C8B-B14F-4D97-AF65-F5344CB8AC3E}">
        <p14:creationId xmlns:p14="http://schemas.microsoft.com/office/powerpoint/2010/main" val="241128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031532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5309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2019</a:t>
            </a:r>
          </a:p>
        </p:txBody>
      </p:sp>
    </p:spTree>
    <p:extLst>
      <p:ext uri="{BB962C8B-B14F-4D97-AF65-F5344CB8AC3E}">
        <p14:creationId xmlns:p14="http://schemas.microsoft.com/office/powerpoint/2010/main" val="19273725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41474696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26634708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2019</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 if you want to include an image to the left side of the slide.”</a:t>
            </a:r>
          </a:p>
          <a:p>
            <a:pPr lvl="0"/>
            <a:endParaRPr lang="en-US" dirty="0"/>
          </a:p>
          <a:p>
            <a:pPr lvl="0"/>
            <a:r>
              <a:rPr lang="en-US" dirty="0" err="1"/>
              <a:t>Firstname</a:t>
            </a:r>
            <a:r>
              <a:rPr lang="en-US" dirty="0"/>
              <a:t> </a:t>
            </a:r>
            <a:r>
              <a:rPr lang="en-US" dirty="0" err="1"/>
              <a:t>Lastname</a:t>
            </a:r>
            <a:endParaRPr lang="en-US" dirty="0"/>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17975336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16939694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551238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6169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5937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hite/Orange clouds_with Conte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5869"/>
          <a:stretch/>
        </p:blipFill>
        <p:spPr>
          <a:xfrm>
            <a:off x="4234249" y="1787611"/>
            <a:ext cx="7990703" cy="5070389"/>
          </a:xfrm>
          <a:prstGeom prst="rect">
            <a:avLst/>
          </a:prstGeom>
        </p:spPr>
      </p:pic>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879048" y="6428318"/>
            <a:ext cx="2844800" cy="365125"/>
          </a:xfrm>
          <a:prstGeom prst="rect">
            <a:avLst/>
          </a:prstGeom>
        </p:spPr>
        <p:txBody>
          <a:bodyPr vert="horz" lIns="91440" tIns="45720" rIns="91440" bIns="45720" rtlCol="0" anchor="ctr"/>
          <a:lstStyle>
            <a:lvl1pPr algn="r">
              <a:defRPr sz="750">
                <a:solidFill>
                  <a:schemeClr val="tx1">
                    <a:tint val="75000"/>
                  </a:schemeClr>
                </a:solidFill>
                <a:latin typeface="Arial" pitchFamily="34" charset="0"/>
                <a:cs typeface="Arial" pitchFamily="34" charset="0"/>
              </a:defRPr>
            </a:lvl1pPr>
          </a:lstStyle>
          <a:p>
            <a:fld id="{4A60DFD3-134D-4504-873E-5AE45B54A53C}" type="slidenum">
              <a:rPr lang="en-US" smtClean="0"/>
              <a:pPr/>
              <a:t>‹#›</a:t>
            </a:fld>
            <a:endParaRPr lang="en-US" dirty="0"/>
          </a:p>
        </p:txBody>
      </p:sp>
      <p:sp>
        <p:nvSpPr>
          <p:cNvPr id="12" name="TextBox 11"/>
          <p:cNvSpPr txBox="1"/>
          <p:nvPr userDrawn="1"/>
        </p:nvSpPr>
        <p:spPr>
          <a:xfrm>
            <a:off x="9806203" y="6501129"/>
            <a:ext cx="728084" cy="207749"/>
          </a:xfrm>
          <a:prstGeom prst="rect">
            <a:avLst/>
          </a:prstGeom>
          <a:noFill/>
        </p:spPr>
        <p:txBody>
          <a:bodyPr wrap="none" rtlCol="0">
            <a:spAutoFit/>
          </a:bodyPr>
          <a:lstStyle/>
          <a:p>
            <a:pPr>
              <a:defRPr/>
            </a:pPr>
            <a:r>
              <a:rPr lang="en-US" sz="750" b="1" kern="600" dirty="0">
                <a:solidFill>
                  <a:srgbClr val="595959"/>
                </a:solidFill>
                <a:latin typeface="Arial" charset="0"/>
                <a:ea typeface="ＭＳ Ｐゴシック" charset="0"/>
              </a:rPr>
              <a:t>veeva.com |</a:t>
            </a:r>
          </a:p>
        </p:txBody>
      </p:sp>
    </p:spTree>
    <p:extLst>
      <p:ext uri="{BB962C8B-B14F-4D97-AF65-F5344CB8AC3E}">
        <p14:creationId xmlns:p14="http://schemas.microsoft.com/office/powerpoint/2010/main" val="286184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849633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VECMS Title and Cont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CA2DA-2936-1840-8D78-6338510561BD}"/>
              </a:ext>
            </a:extLst>
          </p:cNvPr>
          <p:cNvPicPr>
            <a:picLocks noChangeAspect="1"/>
          </p:cNvPicPr>
          <p:nvPr userDrawn="1"/>
        </p:nvPicPr>
        <p:blipFill>
          <a:blip r:embed="rId3"/>
          <a:stretch>
            <a:fillRect/>
          </a:stretch>
        </p:blipFill>
        <p:spPr>
          <a:xfrm>
            <a:off x="0" y="0"/>
            <a:ext cx="12191996" cy="6857998"/>
          </a:xfrm>
          <a:prstGeom prst="rect">
            <a:avLst/>
          </a:prstGeom>
        </p:spPr>
      </p:pic>
    </p:spTree>
    <p:extLst>
      <p:ext uri="{BB962C8B-B14F-4D97-AF65-F5344CB8AC3E}">
        <p14:creationId xmlns:p14="http://schemas.microsoft.com/office/powerpoint/2010/main" val="1568769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ubtitl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1992CA6-2B83-1F40-B53D-26ED073694B7}"/>
              </a:ext>
            </a:extLst>
          </p:cNvPr>
          <p:cNvSpPr>
            <a:spLocks noGrp="1"/>
          </p:cNvSpPr>
          <p:nvPr>
            <p:ph type="body" sz="quarter" idx="13" hasCustomPrompt="1"/>
          </p:nvPr>
        </p:nvSpPr>
        <p:spPr>
          <a:xfrm>
            <a:off x="765970"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6" name="Title 1">
            <a:extLst>
              <a:ext uri="{FF2B5EF4-FFF2-40B4-BE49-F238E27FC236}">
                <a16:creationId xmlns:a16="http://schemas.microsoft.com/office/drawing/2014/main" id="{734AA469-6FA5-0242-A743-5354B1515A8C}"/>
              </a:ext>
            </a:extLst>
          </p:cNvPr>
          <p:cNvSpPr>
            <a:spLocks noGrp="1"/>
          </p:cNvSpPr>
          <p:nvPr>
            <p:ph type="title"/>
          </p:nvPr>
        </p:nvSpPr>
        <p:spPr>
          <a:xfrm>
            <a:off x="276304" y="187716"/>
            <a:ext cx="11639394" cy="680965"/>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4908188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974603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7566200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dirty="0"/>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075286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48985780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21833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12" name="Title 1"/>
          <p:cNvSpPr>
            <a:spLocks noGrp="1"/>
          </p:cNvSpPr>
          <p:nvPr>
            <p:ph type="title"/>
          </p:nvPr>
        </p:nvSpPr>
        <p:spPr>
          <a:xfrm>
            <a:off x="276303" y="96275"/>
            <a:ext cx="11639394" cy="1101213"/>
          </a:xfrm>
        </p:spPr>
        <p:txBody>
          <a:bodyPr/>
          <a:lstStyle/>
          <a:p>
            <a:r>
              <a:rPr lang="en-US" dirty="0"/>
              <a:t>Click to edit Master title style</a:t>
            </a:r>
          </a:p>
        </p:txBody>
      </p:sp>
    </p:spTree>
    <p:extLst>
      <p:ext uri="{BB962C8B-B14F-4D97-AF65-F5344CB8AC3E}">
        <p14:creationId xmlns:p14="http://schemas.microsoft.com/office/powerpoint/2010/main" val="401108513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67113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Tree>
    <p:extLst>
      <p:ext uri="{BB962C8B-B14F-4D97-AF65-F5344CB8AC3E}">
        <p14:creationId xmlns:p14="http://schemas.microsoft.com/office/powerpoint/2010/main" val="27919782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dirty="0"/>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150176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05317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5923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22" name="TextBox 21">
            <a:extLst>
              <a:ext uri="{FF2B5EF4-FFF2-40B4-BE49-F238E27FC236}">
                <a16:creationId xmlns:a16="http://schemas.microsoft.com/office/drawing/2014/main" id="{CC48C95D-837A-4474-9319-1A0FBA7CBA06}"/>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tx2">
                    <a:lumMod val="40000"/>
                    <a:lumOff val="60000"/>
                  </a:schemeClr>
                </a:solidFill>
                <a:latin typeface="+mn-lt"/>
                <a:ea typeface="ＭＳ Ｐゴシック" charset="0"/>
              </a:rPr>
              <a:t>Copyright © Veeva Systems 2018</a:t>
            </a:r>
          </a:p>
        </p:txBody>
      </p:sp>
    </p:spTree>
    <p:extLst>
      <p:ext uri="{BB962C8B-B14F-4D97-AF65-F5344CB8AC3E}">
        <p14:creationId xmlns:p14="http://schemas.microsoft.com/office/powerpoint/2010/main" val="138255240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TextBox 7">
            <a:extLst>
              <a:ext uri="{FF2B5EF4-FFF2-40B4-BE49-F238E27FC236}">
                <a16:creationId xmlns:a16="http://schemas.microsoft.com/office/drawing/2014/main" id="{C43C9A3E-7E26-47E0-B201-C3BB70CD7EEB}"/>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2018</a:t>
            </a:r>
          </a:p>
        </p:txBody>
      </p:sp>
    </p:spTree>
    <p:extLst>
      <p:ext uri="{BB962C8B-B14F-4D97-AF65-F5344CB8AC3E}">
        <p14:creationId xmlns:p14="http://schemas.microsoft.com/office/powerpoint/2010/main" val="122482140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lumMod val="75000"/>
                  </a:schemeClr>
                </a:solidFill>
                <a:latin typeface="+mn-lt"/>
                <a:ea typeface="ＭＳ Ｐゴシック" charset="0"/>
              </a:rPr>
              <a:t>Copyright © Veeva Systems 2018</a:t>
            </a:r>
          </a:p>
        </p:txBody>
      </p:sp>
    </p:spTree>
    <p:extLst>
      <p:ext uri="{BB962C8B-B14F-4D97-AF65-F5344CB8AC3E}">
        <p14:creationId xmlns:p14="http://schemas.microsoft.com/office/powerpoint/2010/main" val="372756423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TextBox 14">
            <a:extLst>
              <a:ext uri="{FF2B5EF4-FFF2-40B4-BE49-F238E27FC236}">
                <a16:creationId xmlns:a16="http://schemas.microsoft.com/office/drawing/2014/main" id="{8C482A0A-213B-467B-87D4-11D599E0E949}"/>
              </a:ext>
            </a:extLst>
          </p:cNvPr>
          <p:cNvSpPr txBox="1"/>
          <p:nvPr userDrawn="1"/>
        </p:nvSpPr>
        <p:spPr>
          <a:xfrm>
            <a:off x="6189192"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2018</a:t>
            </a:r>
          </a:p>
        </p:txBody>
      </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 if you want to include an image to the left side of the slide.”</a:t>
            </a:r>
          </a:p>
          <a:p>
            <a:pPr lvl="0"/>
            <a:endParaRPr lang="en-US" dirty="0"/>
          </a:p>
          <a:p>
            <a:pPr lvl="0"/>
            <a:r>
              <a:rPr lang="en-US" dirty="0" err="1"/>
              <a:t>Firstname</a:t>
            </a:r>
            <a:r>
              <a:rPr lang="en-US" dirty="0"/>
              <a:t> </a:t>
            </a:r>
            <a:r>
              <a:rPr lang="en-US" dirty="0" err="1"/>
              <a:t>Lastname</a:t>
            </a:r>
            <a:endParaRPr lang="en-US" dirty="0"/>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Tree>
    <p:extLst>
      <p:ext uri="{BB962C8B-B14F-4D97-AF65-F5344CB8AC3E}">
        <p14:creationId xmlns:p14="http://schemas.microsoft.com/office/powerpoint/2010/main" val="111615546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27875171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0551109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With Subhead">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5388864" y="2743200"/>
            <a:ext cx="6193536" cy="704088"/>
          </a:xfrm>
        </p:spPr>
        <p:txBody>
          <a:bodyPr lIns="0" tIns="0" rIns="0" bIns="0" anchor="b" anchorCtr="0">
            <a:normAutofit/>
          </a:bodyPr>
          <a:lstStyle>
            <a:lvl1pPr>
              <a:defRPr sz="32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5384800" y="3511296"/>
            <a:ext cx="6193536" cy="215444"/>
          </a:xfrm>
        </p:spPr>
        <p:txBody>
          <a:bodyPr lIns="0" tIns="0" rIns="0" bIns="0">
            <a:spAutoFit/>
          </a:bodyPr>
          <a:lstStyle>
            <a:lvl1pPr marL="0" indent="0" algn="l">
              <a:buNone/>
              <a:defRPr sz="1400">
                <a:solidFill>
                  <a:schemeClr val="bg1"/>
                </a:solidFill>
              </a:defRPr>
            </a:lvl1pPr>
          </a:lstStyle>
          <a:p>
            <a:pPr lvl="0"/>
            <a:r>
              <a:rPr lang="en-US"/>
              <a:t>Click to edit Master text styles</a:t>
            </a:r>
          </a:p>
        </p:txBody>
      </p:sp>
      <p:cxnSp>
        <p:nvCxnSpPr>
          <p:cNvPr id="10" name="Straight Connector 9"/>
          <p:cNvCxnSpPr/>
          <p:nvPr userDrawn="1"/>
        </p:nvCxnSpPr>
        <p:spPr>
          <a:xfrm>
            <a:off x="4709248" y="2514600"/>
            <a:ext cx="0" cy="1828800"/>
          </a:xfrm>
          <a:prstGeom prst="line">
            <a:avLst/>
          </a:prstGeom>
          <a:ln w="190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241" y="3040473"/>
            <a:ext cx="3321392" cy="769994"/>
          </a:xfrm>
          <a:prstGeom prst="rect">
            <a:avLst/>
          </a:prstGeom>
        </p:spPr>
      </p:pic>
    </p:spTree>
    <p:extLst>
      <p:ext uri="{BB962C8B-B14F-4D97-AF65-F5344CB8AC3E}">
        <p14:creationId xmlns:p14="http://schemas.microsoft.com/office/powerpoint/2010/main" val="236850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 with orange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609600"/>
          </a:xfrm>
        </p:spPr>
        <p:txBody>
          <a:bodyPr anchor="b" anchorCtr="0"/>
          <a:lstStyle>
            <a:lvl1pPr>
              <a:defRPr>
                <a:solidFill>
                  <a:srgbClr val="5A7E9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758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12014636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2052" name="Picture 4" descr="C:\Users\Kathy\Desktop\veeva background.png"/>
          <p:cNvPicPr>
            <a:picLocks noChangeAspect="1" noChangeArrowheads="1"/>
          </p:cNvPicPr>
          <p:nvPr userDrawn="1"/>
        </p:nvPicPr>
        <p:blipFill>
          <a:blip r:embed="rId2" cstate="print"/>
          <a:srcRect/>
          <a:stretch>
            <a:fillRect/>
          </a:stretch>
        </p:blipFill>
        <p:spPr bwMode="auto">
          <a:xfrm>
            <a:off x="-1" y="0"/>
            <a:ext cx="12192001" cy="6858000"/>
          </a:xfrm>
          <a:prstGeom prst="rect">
            <a:avLst/>
          </a:prstGeom>
          <a:noFill/>
        </p:spPr>
      </p:pic>
      <p:sp>
        <p:nvSpPr>
          <p:cNvPr id="9" name="Title 8"/>
          <p:cNvSpPr>
            <a:spLocks noGrp="1"/>
          </p:cNvSpPr>
          <p:nvPr>
            <p:ph type="title"/>
          </p:nvPr>
        </p:nvSpPr>
        <p:spPr>
          <a:xfrm>
            <a:off x="816864" y="2743200"/>
            <a:ext cx="8225536" cy="704088"/>
          </a:xfrm>
        </p:spPr>
        <p:txBody>
          <a:bodyPr lIns="0" tIns="0" rIns="0" bIns="0" anchor="b" anchorCtr="0">
            <a:noAutofit/>
          </a:bodyPr>
          <a:lstStyle>
            <a:lvl1pPr>
              <a:defRPr sz="40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0"/>
          </p:nvPr>
        </p:nvSpPr>
        <p:spPr>
          <a:xfrm>
            <a:off x="812800" y="3511297"/>
            <a:ext cx="6701536" cy="276999"/>
          </a:xfrm>
        </p:spPr>
        <p:txBody>
          <a:bodyPr wrap="square" lIns="0" tIns="0" rIns="0" bIns="0">
            <a:spAutoFit/>
          </a:bodyPr>
          <a:lstStyle>
            <a:lvl1pPr marL="0" indent="0" algn="l">
              <a:buNone/>
              <a:defRPr sz="180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4598" y="1396819"/>
            <a:ext cx="6687402" cy="5461181"/>
          </a:xfrm>
          <a:prstGeom prst="rect">
            <a:avLst/>
          </a:prstGeom>
        </p:spPr>
      </p:pic>
    </p:spTree>
    <p:extLst>
      <p:ext uri="{BB962C8B-B14F-4D97-AF65-F5344CB8AC3E}">
        <p14:creationId xmlns:p14="http://schemas.microsoft.com/office/powerpoint/2010/main" val="34502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White/Orange clouds_with Conte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35869"/>
          <a:stretch/>
        </p:blipFill>
        <p:spPr>
          <a:xfrm>
            <a:off x="4234249" y="1787611"/>
            <a:ext cx="7990703" cy="5070389"/>
          </a:xfrm>
          <a:prstGeom prst="rect">
            <a:avLst/>
          </a:prstGeom>
        </p:spPr>
      </p:pic>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879048" y="6428318"/>
            <a:ext cx="2844800" cy="365125"/>
          </a:xfrm>
          <a:prstGeom prst="rect">
            <a:avLst/>
          </a:prstGeom>
        </p:spPr>
        <p:txBody>
          <a:bodyPr vert="horz" lIns="91440" tIns="45720" rIns="91440" bIns="45720" rtlCol="0" anchor="ctr"/>
          <a:lstStyle>
            <a:lvl1pPr algn="r">
              <a:defRPr sz="750">
                <a:solidFill>
                  <a:schemeClr val="tx1">
                    <a:tint val="75000"/>
                  </a:schemeClr>
                </a:solidFill>
                <a:latin typeface="Arial" pitchFamily="34" charset="0"/>
                <a:cs typeface="Arial" pitchFamily="34" charset="0"/>
              </a:defRPr>
            </a:lvl1pPr>
          </a:lstStyle>
          <a:p>
            <a:fld id="{4A60DFD3-134D-4504-873E-5AE45B54A53C}" type="slidenum">
              <a:rPr lang="en-US" smtClean="0"/>
              <a:pPr/>
              <a:t>‹#›</a:t>
            </a:fld>
            <a:endParaRPr lang="en-US" dirty="0"/>
          </a:p>
        </p:txBody>
      </p:sp>
      <p:sp>
        <p:nvSpPr>
          <p:cNvPr id="12" name="TextBox 11"/>
          <p:cNvSpPr txBox="1"/>
          <p:nvPr userDrawn="1"/>
        </p:nvSpPr>
        <p:spPr>
          <a:xfrm>
            <a:off x="9806203" y="6501129"/>
            <a:ext cx="728084" cy="207749"/>
          </a:xfrm>
          <a:prstGeom prst="rect">
            <a:avLst/>
          </a:prstGeom>
          <a:noFill/>
        </p:spPr>
        <p:txBody>
          <a:bodyPr wrap="none" rtlCol="0">
            <a:spAutoFit/>
          </a:bodyPr>
          <a:lstStyle/>
          <a:p>
            <a:pPr>
              <a:defRPr/>
            </a:pPr>
            <a:r>
              <a:rPr lang="en-US" sz="750" b="1" kern="600" dirty="0">
                <a:solidFill>
                  <a:srgbClr val="595959"/>
                </a:solidFill>
                <a:latin typeface="Arial" charset="0"/>
                <a:ea typeface="ＭＳ Ｐゴシック" charset="0"/>
              </a:rPr>
              <a:t>veeva.com |</a:t>
            </a:r>
          </a:p>
        </p:txBody>
      </p:sp>
    </p:spTree>
    <p:extLst>
      <p:ext uri="{BB962C8B-B14F-4D97-AF65-F5344CB8AC3E}">
        <p14:creationId xmlns:p14="http://schemas.microsoft.com/office/powerpoint/2010/main" val="137962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 orange footer">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defRPr>
                <a:solidFill>
                  <a:srgbClr val="5A7E96"/>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0" y="13716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0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6164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0538752"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3"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
        <p:nvSpPr>
          <p:cNvPr id="12" name="Title 1"/>
          <p:cNvSpPr>
            <a:spLocks noGrp="1"/>
          </p:cNvSpPr>
          <p:nvPr>
            <p:ph type="title"/>
          </p:nvPr>
        </p:nvSpPr>
        <p:spPr>
          <a:xfrm>
            <a:off x="276303" y="96275"/>
            <a:ext cx="11639394" cy="1101213"/>
          </a:xfrm>
        </p:spPr>
        <p:txBody>
          <a:bodyPr/>
          <a:lstStyle/>
          <a:p>
            <a:r>
              <a:rPr lang="en-US" dirty="0"/>
              <a:t>Click to edit Master title style</a:t>
            </a:r>
          </a:p>
        </p:txBody>
      </p:sp>
    </p:spTree>
    <p:extLst>
      <p:ext uri="{BB962C8B-B14F-4D97-AF65-F5344CB8AC3E}">
        <p14:creationId xmlns:p14="http://schemas.microsoft.com/office/powerpoint/2010/main" val="31337526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29157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Tree>
    <p:extLst>
      <p:ext uri="{BB962C8B-B14F-4D97-AF65-F5344CB8AC3E}">
        <p14:creationId xmlns:p14="http://schemas.microsoft.com/office/powerpoint/2010/main" val="1617560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8700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2019</a:t>
            </a:r>
          </a:p>
        </p:txBody>
      </p:sp>
    </p:spTree>
    <p:extLst>
      <p:ext uri="{BB962C8B-B14F-4D97-AF65-F5344CB8AC3E}">
        <p14:creationId xmlns:p14="http://schemas.microsoft.com/office/powerpoint/2010/main" val="128268724"/>
      </p:ext>
    </p:extLst>
  </p:cSld>
  <p:clrMap bg1="lt1" tx1="dk1" bg2="lt2" tx2="dk2" accent1="accent1" accent2="accent2" accent3="accent3" accent4="accent4" accent5="accent5" accent6="accent6" hlink="hlink" folHlink="folHlink"/>
  <p:sldLayoutIdLst>
    <p:sldLayoutId id="2147483683" r:id="rId1"/>
    <p:sldLayoutId id="2147483706" r:id="rId2"/>
    <p:sldLayoutId id="2147483685" r:id="rId3"/>
    <p:sldLayoutId id="2147483704" r:id="rId4"/>
    <p:sldLayoutId id="2147483680" r:id="rId5"/>
    <p:sldLayoutId id="2147483654" r:id="rId6"/>
    <p:sldLayoutId id="2147483652" r:id="rId7"/>
    <p:sldLayoutId id="2147483675" r:id="rId8"/>
    <p:sldLayoutId id="2147483678" r:id="rId9"/>
    <p:sldLayoutId id="2147483655" r:id="rId10"/>
    <p:sldLayoutId id="2147483679" r:id="rId11"/>
    <p:sldLayoutId id="2147483687" r:id="rId12"/>
    <p:sldLayoutId id="2147483705" r:id="rId13"/>
    <p:sldLayoutId id="2147483707" r:id="rId14"/>
    <p:sldLayoutId id="2147483681" r:id="rId15"/>
    <p:sldLayoutId id="2147483682" r:id="rId16"/>
    <p:sldLayoutId id="2147483708" r:id="rId17"/>
    <p:sldLayoutId id="2147483711" r:id="rId18"/>
    <p:sldLayoutId id="2147483712" r:id="rId19"/>
    <p:sldLayoutId id="2147483755" r:id="rId20"/>
    <p:sldLayoutId id="2147483778" r:id="rId21"/>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303" y="96275"/>
            <a:ext cx="11639394" cy="1101213"/>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26624" y="1082843"/>
            <a:ext cx="10538752" cy="5394158"/>
          </a:xfrm>
          <a:prstGeom prst="rect">
            <a:avLst/>
          </a:prstGeom>
        </p:spPr>
        <p:txBody>
          <a:bodyPr vert="horz" wrap="square"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9677400"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5142983" y="6521025"/>
            <a:ext cx="190603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2018</a:t>
            </a:r>
          </a:p>
        </p:txBody>
      </p:sp>
    </p:spTree>
    <p:extLst>
      <p:ext uri="{BB962C8B-B14F-4D97-AF65-F5344CB8AC3E}">
        <p14:creationId xmlns:p14="http://schemas.microsoft.com/office/powerpoint/2010/main" val="28690492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4080">
          <p15:clr>
            <a:srgbClr val="F26B43"/>
          </p15:clr>
        </p15:guide>
        <p15:guide id="5" pos="168">
          <p15:clr>
            <a:srgbClr val="F26B43"/>
          </p15:clr>
        </p15:guide>
        <p15:guide id="6" pos="7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trust.veeva.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94.emf"/></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go.veeva.com/19R3_platform" TargetMode="External"/><Relationship Id="rId3" Type="http://schemas.openxmlformats.org/officeDocument/2006/relationships/image" Target="../media/image16.png"/><Relationship Id="rId7" Type="http://schemas.microsoft.com/office/2007/relationships/hdphoto" Target="../media/hdphoto2.wdp"/><Relationship Id="rId12" Type="http://schemas.openxmlformats.org/officeDocument/2006/relationships/hyperlink" Target="http://go.veeva.com/19R3_ri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hyperlink" Target="http://go.veeva.com/19R3_quality" TargetMode="External"/><Relationship Id="rId5" Type="http://schemas.openxmlformats.org/officeDocument/2006/relationships/image" Target="../media/image17.png"/><Relationship Id="rId10" Type="http://schemas.openxmlformats.org/officeDocument/2006/relationships/hyperlink" Target="http://go.veeva.com/19R3_clinical" TargetMode="External"/><Relationship Id="rId4" Type="http://schemas.microsoft.com/office/2007/relationships/hdphoto" Target="../media/hdphoto1.wdp"/><Relationship Id="rId9" Type="http://schemas.microsoft.com/office/2007/relationships/hdphoto" Target="../media/hdphoto3.wdp"/></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hyperlink" Target="https://veeva.zoom.us/webinar/register/WN_50Miz-GsRNSMsGsVIpEMFw"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vaulthelp2.vod309.com/wordpress/admin-user-help/admin-basics/about-language-and-region-settings/" TargetMode="Externa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1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image" Target="../media/image105.png"/><Relationship Id="rId4" Type="http://schemas.openxmlformats.org/officeDocument/2006/relationships/image" Target="../media/image104.png"/></Relationships>
</file>

<file path=ppt/slides/_rels/slide126.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go.veeva.com/Quality_EmailOptIn"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0.xml"/><Relationship Id="rId4" Type="http://schemas.openxmlformats.org/officeDocument/2006/relationships/image" Target="../media/image111.tif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vaulthelp2.vod309.com/wordpress/troubleshooting/supported-browser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hyperlink" Target="http://commons.wikimedia.org/wiki/File:Emblem-person-red.svg"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29.jpeg"/><Relationship Id="rId5" Type="http://schemas.openxmlformats.org/officeDocument/2006/relationships/hyperlink" Target="http://commons.wikimedia.org/wiki/file:emblem-person-orange.svg"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34.png"/><Relationship Id="rId9" Type="http://schemas.openxmlformats.org/officeDocument/2006/relationships/hyperlink" Target="http://commons.wikimedia.org/wiki/File:User_icon_2.sv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hyperlink" Target="https://veeva.zoom.us/webinar/register/WN_vPUjT9C6S023iysRYETtB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upport.veeva.com/hc/en-us/articles/360033307434"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79.jp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hyperlink" Target="http://vaulthelp2.vod309.com/wordpress/troubleshooting/veeva-ip-addresses/"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t>19R3 Vault Quality</a:t>
            </a:r>
            <a:br>
              <a:rPr lang="en-US" dirty="0"/>
            </a:br>
            <a:r>
              <a:rPr lang="en-US" dirty="0"/>
              <a:t>Release Preview and Planning </a:t>
            </a:r>
          </a:p>
        </p:txBody>
      </p:sp>
      <p:sp>
        <p:nvSpPr>
          <p:cNvPr id="2" name="Text Placeholder 1"/>
          <p:cNvSpPr>
            <a:spLocks noGrp="1"/>
          </p:cNvSpPr>
          <p:nvPr>
            <p:ph type="subTitle" idx="1"/>
          </p:nvPr>
        </p:nvSpPr>
        <p:spPr>
          <a:xfrm>
            <a:off x="805543" y="3391274"/>
            <a:ext cx="10580914" cy="201850"/>
          </a:xfrm>
        </p:spPr>
        <p:txBody>
          <a:bodyPr vert="horz" lIns="0" tIns="0" rIns="0" bIns="0" rtlCol="0" anchor="t">
            <a:spAutoFit/>
          </a:bodyPr>
          <a:lstStyle/>
          <a:p>
            <a:r>
              <a:rPr lang="en-US" sz="1600" b="1" dirty="0">
                <a:latin typeface="Calibri Light"/>
                <a:cs typeface="Calibri Light"/>
              </a:rPr>
              <a:t>Revision: 06-Nov-2019</a:t>
            </a:r>
            <a:endParaRPr lang="en-US" sz="1600" b="1" dirty="0"/>
          </a:p>
        </p:txBody>
      </p:sp>
      <p:grpSp>
        <p:nvGrpSpPr>
          <p:cNvPr id="10" name="Group 9">
            <a:extLst>
              <a:ext uri="{FF2B5EF4-FFF2-40B4-BE49-F238E27FC236}">
                <a16:creationId xmlns:a16="http://schemas.microsoft.com/office/drawing/2014/main" id="{9284C4D6-BF4C-4497-B6D6-0C44CCEE4D3E}"/>
              </a:ext>
            </a:extLst>
          </p:cNvPr>
          <p:cNvGrpSpPr/>
          <p:nvPr/>
        </p:nvGrpSpPr>
        <p:grpSpPr>
          <a:xfrm>
            <a:off x="8484656" y="4876800"/>
            <a:ext cx="3030921" cy="1773088"/>
            <a:chOff x="8484656" y="4876800"/>
            <a:chExt cx="3030921" cy="1773088"/>
          </a:xfrm>
        </p:grpSpPr>
        <p:grpSp>
          <p:nvGrpSpPr>
            <p:cNvPr id="9" name="Group 8">
              <a:extLst>
                <a:ext uri="{FF2B5EF4-FFF2-40B4-BE49-F238E27FC236}">
                  <a16:creationId xmlns:a16="http://schemas.microsoft.com/office/drawing/2014/main" id="{BABE2C53-0E54-45F2-B511-7ADF7A4704B8}"/>
                </a:ext>
              </a:extLst>
            </p:cNvPr>
            <p:cNvGrpSpPr/>
            <p:nvPr/>
          </p:nvGrpSpPr>
          <p:grpSpPr>
            <a:xfrm>
              <a:off x="8484656" y="4876800"/>
              <a:ext cx="3030921" cy="1773088"/>
              <a:chOff x="8484656" y="4876800"/>
              <a:chExt cx="3030921" cy="1773088"/>
            </a:xfrm>
          </p:grpSpPr>
          <p:sp>
            <p:nvSpPr>
              <p:cNvPr id="5" name="Rectangular Callout 4"/>
              <p:cNvSpPr/>
              <p:nvPr/>
            </p:nvSpPr>
            <p:spPr>
              <a:xfrm>
                <a:off x="9829800" y="4876800"/>
                <a:ext cx="1389517" cy="721606"/>
              </a:xfrm>
              <a:prstGeom prst="wedgeRectCallout">
                <a:avLst>
                  <a:gd name="adj1" fmla="val 35249"/>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Please use ‘Q&amp;A’ to ask a question</a:t>
                </a:r>
              </a:p>
            </p:txBody>
          </p:sp>
          <p:pic>
            <p:nvPicPr>
              <p:cNvPr id="8" name="Picture 7">
                <a:extLst>
                  <a:ext uri="{FF2B5EF4-FFF2-40B4-BE49-F238E27FC236}">
                    <a16:creationId xmlns:a16="http://schemas.microsoft.com/office/drawing/2014/main" id="{62D5FFB0-07FE-45B4-8613-CBE7C25EF0E9}"/>
                  </a:ext>
                </a:extLst>
              </p:cNvPr>
              <p:cNvPicPr>
                <a:picLocks noChangeAspect="1"/>
              </p:cNvPicPr>
              <p:nvPr/>
            </p:nvPicPr>
            <p:blipFill>
              <a:blip r:embed="rId3"/>
              <a:stretch>
                <a:fillRect/>
              </a:stretch>
            </p:blipFill>
            <p:spPr>
              <a:xfrm>
                <a:off x="8484656" y="5977815"/>
                <a:ext cx="3030921" cy="672073"/>
              </a:xfrm>
              <a:prstGeom prst="rect">
                <a:avLst/>
              </a:prstGeom>
            </p:spPr>
          </p:pic>
        </p:grpSp>
        <p:sp>
          <p:nvSpPr>
            <p:cNvPr id="6" name="&quot;No&quot; Symbol 5"/>
            <p:cNvSpPr/>
            <p:nvPr/>
          </p:nvSpPr>
          <p:spPr>
            <a:xfrm>
              <a:off x="8523220" y="5977815"/>
              <a:ext cx="649875" cy="649875"/>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5496876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rmAutofit/>
          </a:bodyPr>
          <a:lstStyle/>
          <a:p>
            <a:r>
              <a:rPr lang="en-US" dirty="0">
                <a:solidFill>
                  <a:srgbClr val="FF9E16"/>
                </a:solidFill>
              </a:rPr>
              <a:t>19R3 Go Live</a:t>
            </a:r>
          </a:p>
        </p:txBody>
      </p:sp>
      <p:sp>
        <p:nvSpPr>
          <p:cNvPr id="11" name="Content Placeholder 10"/>
          <p:cNvSpPr>
            <a:spLocks noGrp="1"/>
          </p:cNvSpPr>
          <p:nvPr>
            <p:ph idx="1"/>
          </p:nvPr>
        </p:nvSpPr>
        <p:spPr>
          <a:xfrm>
            <a:off x="826624" y="1066800"/>
            <a:ext cx="7326776" cy="914400"/>
          </a:xfrm>
        </p:spPr>
        <p:txBody>
          <a:bodyPr>
            <a:normAutofit/>
          </a:bodyPr>
          <a:lstStyle/>
          <a:p>
            <a:pPr>
              <a:lnSpc>
                <a:spcPct val="100000"/>
              </a:lnSpc>
              <a:spcBef>
                <a:spcPts val="1200"/>
              </a:spcBef>
            </a:pPr>
            <a:r>
              <a:rPr lang="en-US" sz="1800" dirty="0"/>
              <a:t>All customers upgraded to 19R3</a:t>
            </a:r>
          </a:p>
          <a:p>
            <a:pPr marL="676275" lvl="1">
              <a:lnSpc>
                <a:spcPct val="100000"/>
              </a:lnSpc>
            </a:pPr>
            <a:r>
              <a:rPr lang="en-US" sz="1800" dirty="0"/>
              <a:t>Applies to Production, Test, and Sandbox Vaults</a:t>
            </a:r>
          </a:p>
        </p:txBody>
      </p:sp>
      <p:graphicFrame>
        <p:nvGraphicFramePr>
          <p:cNvPr id="8" name="Table 7"/>
          <p:cNvGraphicFramePr>
            <a:graphicFrameLocks noGrp="1"/>
          </p:cNvGraphicFramePr>
          <p:nvPr/>
        </p:nvGraphicFramePr>
        <p:xfrm>
          <a:off x="8463217" y="1219200"/>
          <a:ext cx="2579687" cy="2172580"/>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9692">
                <a:tc>
                  <a:txBody>
                    <a:bodyPr/>
                    <a:lstStyle/>
                    <a:p>
                      <a:pPr algn="ctr"/>
                      <a:r>
                        <a:rPr lang="en-US" sz="3000" dirty="0">
                          <a:solidFill>
                            <a:srgbClr val="FFFFFF"/>
                          </a:solidFill>
                        </a:rPr>
                        <a:t>NOVEMBER</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p>
                    <a:p>
                      <a:pPr algn="ctr"/>
                      <a:r>
                        <a:rPr lang="en-US" sz="3600" b="1" dirty="0"/>
                        <a:t>22</a:t>
                      </a:r>
                      <a:endParaRPr lang="en-US" sz="38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8469313" y="3581400"/>
          <a:ext cx="2579687" cy="2166747"/>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3859">
                <a:tc>
                  <a:txBody>
                    <a:bodyPr/>
                    <a:lstStyle/>
                    <a:p>
                      <a:pPr algn="ctr"/>
                      <a:r>
                        <a:rPr lang="en-US" sz="3000" dirty="0">
                          <a:solidFill>
                            <a:srgbClr val="FFFFFF"/>
                          </a:solidFill>
                        </a:rPr>
                        <a:t>DECEMBER</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endParaRPr lang="en-US" sz="2600" b="1" dirty="0"/>
                    </a:p>
                    <a:p>
                      <a:pPr algn="ctr"/>
                      <a:r>
                        <a:rPr lang="en-US" sz="3600" b="1" dirty="0"/>
                        <a:t>06</a:t>
                      </a:r>
                      <a:endParaRPr lang="en-US" sz="57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8382000" y="1828800"/>
            <a:ext cx="2738182" cy="584775"/>
          </a:xfrm>
          <a:prstGeom prst="rect">
            <a:avLst/>
          </a:prstGeom>
          <a:noFill/>
        </p:spPr>
        <p:txBody>
          <a:bodyPr wrap="square" rtlCol="0" anchor="t">
            <a:spAutoFit/>
          </a:bodyPr>
          <a:lstStyle/>
          <a:p>
            <a:pPr algn="ctr"/>
            <a:r>
              <a:rPr lang="en-US" sz="1600" b="1" i="1" dirty="0"/>
              <a:t>PODs VV1-12, VV1-1065,</a:t>
            </a:r>
          </a:p>
          <a:p>
            <a:pPr algn="ctr"/>
            <a:r>
              <a:rPr lang="en-US" sz="1600" b="1" i="1" dirty="0"/>
              <a:t>VV1-1069</a:t>
            </a:r>
          </a:p>
        </p:txBody>
      </p:sp>
      <p:sp>
        <p:nvSpPr>
          <p:cNvPr id="9" name="TextBox 8"/>
          <p:cNvSpPr txBox="1"/>
          <p:nvPr/>
        </p:nvSpPr>
        <p:spPr>
          <a:xfrm>
            <a:off x="8790172" y="4324290"/>
            <a:ext cx="1921042" cy="400110"/>
          </a:xfrm>
          <a:prstGeom prst="rect">
            <a:avLst/>
          </a:prstGeom>
          <a:noFill/>
        </p:spPr>
        <p:txBody>
          <a:bodyPr wrap="square" rtlCol="0">
            <a:spAutoFit/>
          </a:bodyPr>
          <a:lstStyle/>
          <a:p>
            <a:pPr algn="ctr"/>
            <a:r>
              <a:rPr lang="en-US" sz="2000" b="1" i="1" dirty="0"/>
              <a:t>All Other PODs</a:t>
            </a:r>
          </a:p>
        </p:txBody>
      </p:sp>
      <p:graphicFrame>
        <p:nvGraphicFramePr>
          <p:cNvPr id="4" name="Table 3">
            <a:extLst>
              <a:ext uri="{FF2B5EF4-FFF2-40B4-BE49-F238E27FC236}">
                <a16:creationId xmlns:a16="http://schemas.microsoft.com/office/drawing/2014/main" id="{4248922D-715B-4897-96BE-00E5922B9077}"/>
              </a:ext>
            </a:extLst>
          </p:cNvPr>
          <p:cNvGraphicFramePr>
            <a:graphicFrameLocks noGrp="1"/>
          </p:cNvGraphicFramePr>
          <p:nvPr/>
        </p:nvGraphicFramePr>
        <p:xfrm>
          <a:off x="826624" y="1996440"/>
          <a:ext cx="7077472" cy="190992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497760">
                <a:tc rowSpan="3">
                  <a:txBody>
                    <a:bodyPr/>
                    <a:lstStyle/>
                    <a:p>
                      <a:r>
                        <a:rPr lang="en-US" sz="1600" dirty="0"/>
                        <a:t>Nov 22 2019</a:t>
                      </a:r>
                    </a:p>
                  </a:txBody>
                  <a:tcPr anchor="ctr"/>
                </a:tc>
                <a:tc>
                  <a:txBody>
                    <a:bodyPr/>
                    <a:lstStyle/>
                    <a:p>
                      <a:r>
                        <a:rPr lang="en-US" sz="1600" dirty="0"/>
                        <a:t>US POD VV1-1069 </a:t>
                      </a:r>
                      <a:r>
                        <a:rPr lang="en-US" sz="1600" b="1" dirty="0"/>
                        <a:t>Sandbox</a:t>
                      </a:r>
                      <a:r>
                        <a:rPr lang="en-US" sz="1600" dirty="0"/>
                        <a:t> POD</a:t>
                      </a:r>
                    </a:p>
                  </a:txBody>
                  <a:tcPr/>
                </a:tc>
                <a:tc>
                  <a:txBody>
                    <a:bodyPr/>
                    <a:lstStyle/>
                    <a:p>
                      <a:r>
                        <a:rPr lang="en-US" sz="1600" dirty="0">
                          <a:solidFill>
                            <a:schemeClr val="tx1"/>
                          </a:solidFill>
                        </a:rPr>
                        <a:t>1:00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996660050"/>
                  </a:ext>
                </a:extLst>
              </a:tr>
              <a:tr h="497760">
                <a:tc vMerge="1">
                  <a:txBody>
                    <a:bodyPr/>
                    <a:lstStyle/>
                    <a:p>
                      <a:endParaRPr lang="en-US" sz="1600" dirty="0"/>
                    </a:p>
                  </a:txBody>
                  <a:tcPr anchor="ctr"/>
                </a:tc>
                <a:tc>
                  <a:txBody>
                    <a:bodyPr/>
                    <a:lstStyle/>
                    <a:p>
                      <a:r>
                        <a:rPr lang="en-US" sz="1600" b="1" dirty="0"/>
                        <a:t>All PODs</a:t>
                      </a:r>
                      <a:r>
                        <a:rPr lang="en-US" sz="1600" dirty="0"/>
                        <a:t> – Authentication service update</a:t>
                      </a:r>
                    </a:p>
                  </a:txBody>
                  <a:tcPr/>
                </a:tc>
                <a:tc>
                  <a:txBody>
                    <a:bodyPr/>
                    <a:lstStyle/>
                    <a:p>
                      <a:r>
                        <a:rPr lang="en-US" sz="1600" dirty="0">
                          <a:solidFill>
                            <a:schemeClr val="tx1"/>
                          </a:solidFill>
                        </a:rPr>
                        <a:t>5:00 pm PT</a:t>
                      </a:r>
                    </a:p>
                  </a:txBody>
                  <a:tcPr/>
                </a:tc>
                <a:tc>
                  <a:txBody>
                    <a:bodyPr/>
                    <a:lstStyle/>
                    <a:p>
                      <a:r>
                        <a:rPr lang="en-US" sz="1600" dirty="0">
                          <a:solidFill>
                            <a:schemeClr val="tx1"/>
                          </a:solidFill>
                        </a:rPr>
                        <a:t>1 hour</a:t>
                      </a:r>
                    </a:p>
                  </a:txBody>
                  <a:tcPr/>
                </a:tc>
                <a:extLst>
                  <a:ext uri="{0D108BD9-81ED-4DB2-BD59-A6C34878D82A}">
                    <a16:rowId xmlns:a16="http://schemas.microsoft.com/office/drawing/2014/main" val="2127983614"/>
                  </a:ext>
                </a:extLst>
              </a:tr>
              <a:tr h="497760">
                <a:tc vMerge="1">
                  <a:txBody>
                    <a:bodyPr/>
                    <a:lstStyle/>
                    <a:p>
                      <a:endParaRPr lang="en-US" sz="1600" dirty="0"/>
                    </a:p>
                  </a:txBody>
                  <a:tcPr/>
                </a:tc>
                <a:tc>
                  <a:txBody>
                    <a:bodyPr/>
                    <a:lstStyle/>
                    <a:p>
                      <a:r>
                        <a:rPr lang="en-US" sz="1600" dirty="0"/>
                        <a:t>US POD VV1-12, VV1-1065</a:t>
                      </a:r>
                    </a:p>
                  </a:txBody>
                  <a:tcPr/>
                </a:tc>
                <a:tc>
                  <a:txBody>
                    <a:bodyPr/>
                    <a:lstStyle/>
                    <a:p>
                      <a:r>
                        <a:rPr lang="en-US" sz="1600" dirty="0">
                          <a:solidFill>
                            <a:schemeClr val="tx1"/>
                          </a:solidFill>
                        </a:rPr>
                        <a:t>6:00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365080471"/>
                  </a:ext>
                </a:extLst>
              </a:tr>
            </a:tbl>
          </a:graphicData>
        </a:graphic>
      </p:graphicFrame>
      <p:graphicFrame>
        <p:nvGraphicFramePr>
          <p:cNvPr id="12" name="Table 11">
            <a:extLst>
              <a:ext uri="{FF2B5EF4-FFF2-40B4-BE49-F238E27FC236}">
                <a16:creationId xmlns:a16="http://schemas.microsoft.com/office/drawing/2014/main" id="{10186EA7-0129-49DF-AFDD-0AB9BEF4BDD3}"/>
              </a:ext>
            </a:extLst>
          </p:cNvPr>
          <p:cNvGraphicFramePr>
            <a:graphicFrameLocks noGrp="1"/>
          </p:cNvGraphicFramePr>
          <p:nvPr/>
        </p:nvGraphicFramePr>
        <p:xfrm>
          <a:off x="826624" y="4023360"/>
          <a:ext cx="7077471" cy="207264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5">
                  <a:extLst>
                    <a:ext uri="{9D8B030D-6E8A-4147-A177-3AD203B41FA5}">
                      <a16:colId xmlns:a16="http://schemas.microsoft.com/office/drawing/2014/main" val="1042625440"/>
                    </a:ext>
                  </a:extLst>
                </a:gridCol>
              </a:tblGrid>
              <a:tr h="0">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304217">
                <a:tc rowSpan="3">
                  <a:txBody>
                    <a:bodyPr/>
                    <a:lstStyle/>
                    <a:p>
                      <a:r>
                        <a:rPr kumimoji="0" lang="en-US" sz="1600" b="0" i="0" u="none" strike="noStrike" kern="1200" cap="none" spc="0" normalizeH="0" baseline="0" noProof="0" dirty="0">
                          <a:ln>
                            <a:noFill/>
                          </a:ln>
                          <a:solidFill>
                            <a:srgbClr val="646569"/>
                          </a:solidFill>
                          <a:effectLst/>
                          <a:uLnTx/>
                          <a:uFillTx/>
                          <a:latin typeface="Calibri"/>
                          <a:ea typeface="+mn-ea"/>
                          <a:cs typeface="+mn-cs"/>
                        </a:rPr>
                        <a:t>Dec 06 2019</a:t>
                      </a:r>
                      <a:endParaRPr lang="en-US" sz="1600" dirty="0"/>
                    </a:p>
                  </a:txBody>
                  <a:tcPr anchor="ctr"/>
                </a:tc>
                <a:tc>
                  <a:txBody>
                    <a:bodyPr/>
                    <a:lstStyle/>
                    <a:p>
                      <a:r>
                        <a:rPr lang="en-US" sz="1600" dirty="0"/>
                        <a:t>APAC POD VV3-3064</a:t>
                      </a:r>
                      <a:br>
                        <a:rPr lang="en-US" sz="1600" dirty="0"/>
                      </a:br>
                      <a:r>
                        <a:rPr lang="en-US" sz="1600" dirty="0"/>
                        <a:t>APAC &amp; EU </a:t>
                      </a:r>
                      <a:r>
                        <a:rPr lang="en-US" sz="1600" b="1" dirty="0"/>
                        <a:t>Sandbox</a:t>
                      </a:r>
                      <a:r>
                        <a:rPr lang="en-US" sz="1600" dirty="0"/>
                        <a:t> PODs</a:t>
                      </a:r>
                    </a:p>
                  </a:txBody>
                  <a:tcPr/>
                </a:tc>
                <a:tc>
                  <a:txBody>
                    <a:bodyPr/>
                    <a:lstStyle/>
                    <a:p>
                      <a:r>
                        <a:rPr lang="en-US" sz="1600" dirty="0">
                          <a:solidFill>
                            <a:schemeClr val="tx1"/>
                          </a:solidFill>
                        </a:rPr>
                        <a:t>10:00 am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38849930"/>
                  </a:ext>
                </a:extLst>
              </a:tr>
              <a:tr h="304217">
                <a:tc vMerge="1">
                  <a:txBody>
                    <a:bodyPr/>
                    <a:lstStyle/>
                    <a:p>
                      <a:endParaRPr lang="en-US" dirty="0"/>
                    </a:p>
                  </a:txBody>
                  <a:tcPr/>
                </a:tc>
                <a:tc>
                  <a:txBody>
                    <a:bodyPr/>
                    <a:lstStyle/>
                    <a:p>
                      <a:r>
                        <a:rPr lang="en-US" sz="1600" dirty="0"/>
                        <a:t>US </a:t>
                      </a:r>
                      <a:r>
                        <a:rPr lang="en-US" sz="1600" b="1" dirty="0"/>
                        <a:t>Sandbox</a:t>
                      </a:r>
                      <a:r>
                        <a:rPr lang="en-US" sz="1600" dirty="0"/>
                        <a:t> PODs</a:t>
                      </a:r>
                    </a:p>
                  </a:txBody>
                  <a:tcPr/>
                </a:tc>
                <a:tc>
                  <a:txBody>
                    <a:bodyPr/>
                    <a:lstStyle/>
                    <a:p>
                      <a:r>
                        <a:rPr lang="en-US" sz="1600" dirty="0">
                          <a:solidFill>
                            <a:schemeClr val="tx1"/>
                          </a:solidFill>
                        </a:rPr>
                        <a:t>2:00 pm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1624823988"/>
                  </a:ext>
                </a:extLst>
              </a:tr>
              <a:tr h="304217">
                <a:tc vMerge="1">
                  <a:txBody>
                    <a:bodyPr/>
                    <a:lstStyle/>
                    <a:p>
                      <a:endParaRPr lang="en-US" dirty="0"/>
                    </a:p>
                  </a:txBody>
                  <a:tcPr/>
                </a:tc>
                <a:tc>
                  <a:txBody>
                    <a:bodyPr/>
                    <a:lstStyle/>
                    <a:p>
                      <a:r>
                        <a:rPr lang="en-US" sz="1600" b="0" i="0" kern="1200" dirty="0">
                          <a:solidFill>
                            <a:schemeClr val="dk1"/>
                          </a:solidFill>
                          <a:effectLst/>
                          <a:latin typeface="+mn-lt"/>
                          <a:ea typeface="+mn-ea"/>
                          <a:cs typeface="+mn-cs"/>
                        </a:rPr>
                        <a:t>US PODs </a:t>
                      </a:r>
                      <a:r>
                        <a:rPr lang="en-US" sz="1400" b="0" i="0" kern="1200" dirty="0">
                          <a:solidFill>
                            <a:schemeClr val="dk1"/>
                          </a:solidFill>
                          <a:effectLst/>
                          <a:latin typeface="+mn-lt"/>
                          <a:ea typeface="+mn-ea"/>
                          <a:cs typeface="+mn-cs"/>
                        </a:rPr>
                        <a:t>(</a:t>
                      </a:r>
                      <a:r>
                        <a:rPr lang="en-US" sz="1400" b="0" i="1" kern="1200" dirty="0">
                          <a:solidFill>
                            <a:schemeClr val="dk1"/>
                          </a:solidFill>
                          <a:effectLst/>
                          <a:latin typeface="+mn-lt"/>
                          <a:ea typeface="+mn-ea"/>
                          <a:cs typeface="+mn-cs"/>
                        </a:rPr>
                        <a:t>except Nov 22</a:t>
                      </a:r>
                      <a:r>
                        <a:rPr lang="en-US" sz="1400" b="0" i="1" kern="1200" baseline="30000" dirty="0">
                          <a:solidFill>
                            <a:schemeClr val="dk1"/>
                          </a:solidFill>
                          <a:effectLst/>
                          <a:latin typeface="+mn-lt"/>
                          <a:ea typeface="+mn-ea"/>
                          <a:cs typeface="+mn-cs"/>
                        </a:rPr>
                        <a:t>nd</a:t>
                      </a:r>
                      <a:r>
                        <a:rPr lang="en-US" sz="1400" b="0" i="1" kern="1200" dirty="0">
                          <a:solidFill>
                            <a:schemeClr val="dk1"/>
                          </a:solidFill>
                          <a:effectLst/>
                          <a:latin typeface="+mn-lt"/>
                          <a:ea typeface="+mn-ea"/>
                          <a:cs typeface="+mn-cs"/>
                        </a:rPr>
                        <a:t> PODs</a:t>
                      </a:r>
                      <a:r>
                        <a:rPr lang="en-US" sz="1400" b="0" i="0" kern="1200" dirty="0">
                          <a:solidFill>
                            <a:schemeClr val="dk1"/>
                          </a:solidFill>
                          <a:effectLst/>
                          <a:latin typeface="+mn-lt"/>
                          <a:ea typeface="+mn-ea"/>
                          <a:cs typeface="+mn-cs"/>
                        </a:rPr>
                        <a:t>)</a:t>
                      </a:r>
                    </a:p>
                    <a:p>
                      <a:r>
                        <a:rPr lang="en-US" sz="1600" b="0" i="0" kern="1200" dirty="0">
                          <a:solidFill>
                            <a:schemeClr val="dk1"/>
                          </a:solidFill>
                          <a:effectLst/>
                          <a:latin typeface="+mn-lt"/>
                          <a:ea typeface="+mn-ea"/>
                          <a:cs typeface="+mn-cs"/>
                        </a:rPr>
                        <a:t>EU PODs</a:t>
                      </a:r>
                      <a:br>
                        <a:rPr lang="en-US" sz="1600" b="0" i="0" kern="1200" dirty="0">
                          <a:solidFill>
                            <a:schemeClr val="dk1"/>
                          </a:solidFill>
                          <a:effectLst/>
                          <a:latin typeface="+mn-lt"/>
                          <a:ea typeface="+mn-ea"/>
                          <a:cs typeface="+mn-cs"/>
                        </a:rPr>
                      </a:br>
                      <a:r>
                        <a:rPr lang="en-US" sz="1600" b="0" i="0" kern="1200" dirty="0">
                          <a:solidFill>
                            <a:schemeClr val="dk1"/>
                          </a:solidFill>
                          <a:effectLst/>
                          <a:latin typeface="+mn-lt"/>
                          <a:ea typeface="+mn-ea"/>
                          <a:cs typeface="+mn-cs"/>
                        </a:rPr>
                        <a:t>APAC POD VV3-34</a:t>
                      </a:r>
                      <a:endParaRPr lang="en-US" sz="1600" dirty="0"/>
                    </a:p>
                  </a:txBody>
                  <a:tcPr/>
                </a:tc>
                <a:tc>
                  <a:txBody>
                    <a:bodyPr/>
                    <a:lstStyle/>
                    <a:p>
                      <a:r>
                        <a:rPr lang="en-US" sz="1600" dirty="0">
                          <a:solidFill>
                            <a:schemeClr val="tx1"/>
                          </a:solidFill>
                        </a:rPr>
                        <a:t>5:00 pm 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2140201189"/>
                  </a:ext>
                </a:extLst>
              </a:tr>
            </a:tbl>
          </a:graphicData>
        </a:graphic>
      </p:graphicFrame>
      <p:sp>
        <p:nvSpPr>
          <p:cNvPr id="6" name="Rectangle 5">
            <a:extLst>
              <a:ext uri="{FF2B5EF4-FFF2-40B4-BE49-F238E27FC236}">
                <a16:creationId xmlns:a16="http://schemas.microsoft.com/office/drawing/2014/main" id="{AB5EE4B2-EABB-4928-85F8-74C897BA9E43}"/>
              </a:ext>
            </a:extLst>
          </p:cNvPr>
          <p:cNvSpPr/>
          <p:nvPr/>
        </p:nvSpPr>
        <p:spPr>
          <a:xfrm>
            <a:off x="838200" y="6183868"/>
            <a:ext cx="10134600" cy="369332"/>
          </a:xfrm>
          <a:prstGeom prst="rect">
            <a:avLst/>
          </a:prstGeom>
        </p:spPr>
        <p:txBody>
          <a:bodyPr wrap="square">
            <a:spAutoFit/>
          </a:bodyPr>
          <a:lstStyle/>
          <a:p>
            <a:r>
              <a:rPr lang="en-US" dirty="0"/>
              <a:t>* On November 1 2019, </a:t>
            </a:r>
            <a:r>
              <a:rPr lang="en-US" dirty="0">
                <a:hlinkClick r:id="rId3"/>
              </a:rPr>
              <a:t>http://trust.veeva.com</a:t>
            </a:r>
            <a:r>
              <a:rPr lang="en-US" dirty="0"/>
              <a:t> will be updated with final downtime durations</a:t>
            </a:r>
          </a:p>
        </p:txBody>
      </p:sp>
    </p:spTree>
    <p:extLst>
      <p:ext uri="{BB962C8B-B14F-4D97-AF65-F5344CB8AC3E}">
        <p14:creationId xmlns:p14="http://schemas.microsoft.com/office/powerpoint/2010/main" val="2457599220"/>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UI Changes in Object Page Layout Editor</a:t>
            </a:r>
          </a:p>
        </p:txBody>
      </p:sp>
      <p:sp>
        <p:nvSpPr>
          <p:cNvPr id="3" name="Content Placeholder 2"/>
          <p:cNvSpPr>
            <a:spLocks noGrp="1"/>
          </p:cNvSpPr>
          <p:nvPr>
            <p:ph idx="1"/>
          </p:nvPr>
        </p:nvSpPr>
        <p:spPr>
          <a:xfrm>
            <a:off x="826624" y="1066800"/>
            <a:ext cx="9536576"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When editing an object page layout …</a:t>
            </a:r>
          </a:p>
          <a:p>
            <a:pPr lvl="1">
              <a:spcAft>
                <a:spcPts val="600"/>
              </a:spcAft>
            </a:pPr>
            <a:r>
              <a:rPr lang="en-US" sz="1600" dirty="0"/>
              <a:t>The Create Section button is now labeled </a:t>
            </a:r>
            <a:r>
              <a:rPr lang="en-US" sz="1600" b="1" dirty="0"/>
              <a:t>Add Section</a:t>
            </a:r>
          </a:p>
          <a:p>
            <a:pPr lvl="1">
              <a:spcAft>
                <a:spcPts val="600"/>
              </a:spcAft>
            </a:pPr>
            <a:r>
              <a:rPr lang="en-US" sz="1600" dirty="0"/>
              <a:t>Two options under Add Section (Single Column Detail Form and Two Column Detail Form) have been consolidated into a single item (</a:t>
            </a:r>
            <a:r>
              <a:rPr lang="en-US" sz="1600" b="1" dirty="0"/>
              <a:t>Detail Form</a:t>
            </a:r>
            <a:r>
              <a:rPr lang="en-US" sz="1600" dirty="0"/>
              <a:t>)</a:t>
            </a:r>
          </a:p>
          <a:p>
            <a:pPr>
              <a:spcBef>
                <a:spcPts val="600"/>
              </a:spcBef>
              <a:spcAft>
                <a:spcPts val="1200"/>
              </a:spcAft>
            </a:pPr>
            <a:r>
              <a:rPr lang="en-US" sz="2000" dirty="0"/>
              <a:t>Considerations</a:t>
            </a:r>
          </a:p>
          <a:p>
            <a:pPr marL="457200" lvl="1" indent="0">
              <a:spcAft>
                <a:spcPts val="1200"/>
              </a:spcAft>
              <a:buNone/>
            </a:pPr>
            <a:r>
              <a:rPr lang="en-US" sz="1600" dirty="0"/>
              <a:t>This feature is not visible in Pre-Release Vaults, but will be Auto-on in the General Release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99768982"/>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561DBBD6-08A3-491C-9EB6-E5E2F13666B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
        <p:nvSpPr>
          <p:cNvPr id="12" name="TextBox 18">
            <a:extLst>
              <a:ext uri="{FF2B5EF4-FFF2-40B4-BE49-F238E27FC236}">
                <a16:creationId xmlns:a16="http://schemas.microsoft.com/office/drawing/2014/main" id="{54BC41F5-ADF4-4E3B-B12B-ED6E8D4407F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3" name="Picture 12" descr="Icons_PPT_White_ThumbsUp.png">
            <a:extLst>
              <a:ext uri="{FF2B5EF4-FFF2-40B4-BE49-F238E27FC236}">
                <a16:creationId xmlns:a16="http://schemas.microsoft.com/office/drawing/2014/main" id="{D570B37E-A66D-4514-A7D4-8AC20A57C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84293EB0-35A5-4E88-A0EA-1CDD75B5389D}"/>
              </a:ext>
            </a:extLst>
          </p:cNvPr>
          <p:cNvPicPr>
            <a:picLocks noChangeAspect="1"/>
          </p:cNvPicPr>
          <p:nvPr/>
        </p:nvPicPr>
        <p:blipFill>
          <a:blip r:embed="rId4"/>
          <a:stretch>
            <a:fillRect/>
          </a:stretch>
        </p:blipFill>
        <p:spPr>
          <a:xfrm>
            <a:off x="1032626" y="3889192"/>
            <a:ext cx="3868082" cy="1908254"/>
          </a:xfrm>
          <a:prstGeom prst="rect">
            <a:avLst/>
          </a:prstGeom>
          <a:ln>
            <a:solidFill>
              <a:schemeClr val="tx1"/>
            </a:solidFill>
          </a:ln>
        </p:spPr>
      </p:pic>
      <p:pic>
        <p:nvPicPr>
          <p:cNvPr id="6" name="Picture 5">
            <a:extLst>
              <a:ext uri="{FF2B5EF4-FFF2-40B4-BE49-F238E27FC236}">
                <a16:creationId xmlns:a16="http://schemas.microsoft.com/office/drawing/2014/main" id="{0C70CBA2-1EB7-415D-9A7B-0C73A113C3C5}"/>
              </a:ext>
            </a:extLst>
          </p:cNvPr>
          <p:cNvPicPr>
            <a:picLocks noChangeAspect="1"/>
          </p:cNvPicPr>
          <p:nvPr/>
        </p:nvPicPr>
        <p:blipFill>
          <a:blip r:embed="rId5"/>
          <a:stretch>
            <a:fillRect/>
          </a:stretch>
        </p:blipFill>
        <p:spPr>
          <a:xfrm>
            <a:off x="5943600" y="3889192"/>
            <a:ext cx="3868082" cy="1911440"/>
          </a:xfrm>
          <a:prstGeom prst="rect">
            <a:avLst/>
          </a:prstGeom>
          <a:ln>
            <a:solidFill>
              <a:schemeClr val="tx1"/>
            </a:solidFill>
          </a:ln>
        </p:spPr>
      </p:pic>
      <p:pic>
        <p:nvPicPr>
          <p:cNvPr id="10" name="Picture 9">
            <a:extLst>
              <a:ext uri="{FF2B5EF4-FFF2-40B4-BE49-F238E27FC236}">
                <a16:creationId xmlns:a16="http://schemas.microsoft.com/office/drawing/2014/main" id="{30A8F900-7F1C-4158-ADD8-017F0F741C49}"/>
              </a:ext>
            </a:extLst>
          </p:cNvPr>
          <p:cNvPicPr>
            <a:picLocks noChangeAspect="1"/>
          </p:cNvPicPr>
          <p:nvPr/>
        </p:nvPicPr>
        <p:blipFill>
          <a:blip r:embed="rId6"/>
          <a:stretch>
            <a:fillRect/>
          </a:stretch>
        </p:blipFill>
        <p:spPr>
          <a:xfrm>
            <a:off x="6139231" y="4721611"/>
            <a:ext cx="3476820" cy="1696081"/>
          </a:xfrm>
          <a:prstGeom prst="rect">
            <a:avLst/>
          </a:prstGeom>
          <a:ln>
            <a:solidFill>
              <a:schemeClr val="tx1"/>
            </a:solidFill>
          </a:ln>
        </p:spPr>
      </p:pic>
      <p:sp>
        <p:nvSpPr>
          <p:cNvPr id="15" name="Arrow: Right 14">
            <a:extLst>
              <a:ext uri="{FF2B5EF4-FFF2-40B4-BE49-F238E27FC236}">
                <a16:creationId xmlns:a16="http://schemas.microsoft.com/office/drawing/2014/main" id="{C72F77D5-63D1-4EE6-98D3-752A4426A1F2}"/>
              </a:ext>
            </a:extLst>
          </p:cNvPr>
          <p:cNvSpPr/>
          <p:nvPr/>
        </p:nvSpPr>
        <p:spPr>
          <a:xfrm>
            <a:off x="2209800" y="4384823"/>
            <a:ext cx="445624" cy="29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6F615031-B24D-4C61-AAED-4174DB363AC9}"/>
              </a:ext>
            </a:extLst>
          </p:cNvPr>
          <p:cNvSpPr/>
          <p:nvPr/>
        </p:nvSpPr>
        <p:spPr>
          <a:xfrm rot="10800000">
            <a:off x="3555254" y="4583936"/>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A605980-8DA9-4B9F-9081-9ADFAAFE9385}"/>
              </a:ext>
            </a:extLst>
          </p:cNvPr>
          <p:cNvSpPr/>
          <p:nvPr/>
        </p:nvSpPr>
        <p:spPr>
          <a:xfrm rot="10800000">
            <a:off x="3557361" y="4697935"/>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9181C76-6D11-40B3-ABF1-D6320EDBBDBA}"/>
              </a:ext>
            </a:extLst>
          </p:cNvPr>
          <p:cNvSpPr/>
          <p:nvPr/>
        </p:nvSpPr>
        <p:spPr>
          <a:xfrm>
            <a:off x="7165529" y="4371535"/>
            <a:ext cx="445624" cy="290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47CF52C-DA9F-4753-AA1B-D1923B7BA07D}"/>
              </a:ext>
            </a:extLst>
          </p:cNvPr>
          <p:cNvSpPr/>
          <p:nvPr/>
        </p:nvSpPr>
        <p:spPr>
          <a:xfrm rot="10800000">
            <a:off x="7728663" y="5314868"/>
            <a:ext cx="254746" cy="145384"/>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BA06CEE-A600-4017-8419-5BC7238539E9}"/>
              </a:ext>
            </a:extLst>
          </p:cNvPr>
          <p:cNvSpPr txBox="1"/>
          <p:nvPr/>
        </p:nvSpPr>
        <p:spPr>
          <a:xfrm>
            <a:off x="2234485" y="3584936"/>
            <a:ext cx="1464364"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BEFORE 19R3</a:t>
            </a:r>
          </a:p>
        </p:txBody>
      </p:sp>
      <p:sp>
        <p:nvSpPr>
          <p:cNvPr id="23" name="TextBox 22">
            <a:extLst>
              <a:ext uri="{FF2B5EF4-FFF2-40B4-BE49-F238E27FC236}">
                <a16:creationId xmlns:a16="http://schemas.microsoft.com/office/drawing/2014/main" id="{F2D0038E-B48E-4A74-BD37-A57B075BBD4C}"/>
              </a:ext>
            </a:extLst>
          </p:cNvPr>
          <p:cNvSpPr txBox="1"/>
          <p:nvPr/>
        </p:nvSpPr>
        <p:spPr>
          <a:xfrm>
            <a:off x="7123853" y="3584936"/>
            <a:ext cx="1464364" cy="3194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AFTER 19R3</a:t>
            </a:r>
          </a:p>
        </p:txBody>
      </p:sp>
    </p:spTree>
    <p:extLst>
      <p:ext uri="{BB962C8B-B14F-4D97-AF65-F5344CB8AC3E}">
        <p14:creationId xmlns:p14="http://schemas.microsoft.com/office/powerpoint/2010/main" val="171743048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Multi-Pass Reporting Enhancements</a:t>
            </a:r>
          </a:p>
        </p:txBody>
      </p:sp>
      <p:sp>
        <p:nvSpPr>
          <p:cNvPr id="3" name="Content Placeholder 2"/>
          <p:cNvSpPr>
            <a:spLocks noGrp="1"/>
          </p:cNvSpPr>
          <p:nvPr>
            <p:ph idx="1"/>
          </p:nvPr>
        </p:nvSpPr>
        <p:spPr>
          <a:xfrm>
            <a:off x="826624" y="1066800"/>
            <a:ext cx="9536576"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The 19R3 release introduces multiple enhancements to Multi-Pass Reporting:</a:t>
            </a:r>
          </a:p>
          <a:p>
            <a:pPr lvl="1">
              <a:spcAft>
                <a:spcPts val="600"/>
              </a:spcAft>
            </a:pPr>
            <a:r>
              <a:rPr lang="en-US" sz="1600" dirty="0"/>
              <a:t>Create </a:t>
            </a:r>
            <a:r>
              <a:rPr lang="en-US" sz="1600" i="1" dirty="0"/>
              <a:t>Report Views</a:t>
            </a:r>
            <a:r>
              <a:rPr lang="en-US" sz="1600" dirty="0"/>
              <a:t> from Workflow Reports</a:t>
            </a:r>
          </a:p>
          <a:p>
            <a:pPr lvl="1">
              <a:spcAft>
                <a:spcPts val="600"/>
              </a:spcAft>
            </a:pPr>
            <a:r>
              <a:rPr lang="en-US" sz="1600" dirty="0"/>
              <a:t>Add groups to </a:t>
            </a:r>
            <a:r>
              <a:rPr lang="en-US" sz="1600" i="1" dirty="0"/>
              <a:t>Report Views</a:t>
            </a:r>
          </a:p>
          <a:p>
            <a:pPr lvl="1">
              <a:spcAft>
                <a:spcPts val="600"/>
              </a:spcAft>
            </a:pPr>
            <a:r>
              <a:rPr lang="en-US" sz="1600" dirty="0"/>
              <a:t>Join </a:t>
            </a:r>
            <a:r>
              <a:rPr lang="en-US" sz="1600" i="1" dirty="0"/>
              <a:t>Report Views</a:t>
            </a:r>
            <a:r>
              <a:rPr lang="en-US" sz="1600" dirty="0"/>
              <a:t> by text fields</a:t>
            </a:r>
          </a:p>
          <a:p>
            <a:pPr lvl="1">
              <a:spcAft>
                <a:spcPts val="600"/>
              </a:spcAft>
            </a:pPr>
            <a:r>
              <a:rPr lang="en-US" sz="1600" dirty="0"/>
              <a:t>Define conditional fields in both </a:t>
            </a:r>
            <a:r>
              <a:rPr lang="en-US" sz="1600" i="1" dirty="0"/>
              <a:t>Report Views</a:t>
            </a:r>
            <a:r>
              <a:rPr lang="en-US" sz="1600" dirty="0"/>
              <a:t> and </a:t>
            </a:r>
            <a:r>
              <a:rPr lang="en-US" sz="1600" i="1" dirty="0"/>
              <a:t>Multi-Pass Reports</a:t>
            </a:r>
          </a:p>
          <a:p>
            <a:pPr lvl="1">
              <a:spcAft>
                <a:spcPts val="600"/>
              </a:spcAft>
            </a:pPr>
            <a:r>
              <a:rPr lang="en-US" sz="1600" dirty="0"/>
              <a:t>Select </a:t>
            </a:r>
            <a:r>
              <a:rPr lang="en-US" sz="1600" i="1" dirty="0"/>
              <a:t>inner join</a:t>
            </a:r>
            <a:r>
              <a:rPr lang="en-US" sz="1600" dirty="0"/>
              <a:t> in addition to </a:t>
            </a:r>
            <a:r>
              <a:rPr lang="en-US" sz="1600" i="1" dirty="0"/>
              <a:t>left join</a:t>
            </a:r>
            <a:r>
              <a:rPr lang="en-US" sz="1600" dirty="0"/>
              <a:t> when joining </a:t>
            </a:r>
            <a:r>
              <a:rPr lang="en-US" sz="1600" i="1" dirty="0"/>
              <a:t>Report Views</a:t>
            </a:r>
          </a:p>
          <a:p>
            <a:pPr lvl="1">
              <a:spcAft>
                <a:spcPts val="600"/>
              </a:spcAft>
            </a:pPr>
            <a:r>
              <a:rPr lang="en-US" sz="1600" dirty="0"/>
              <a:t>Ability to filter on aggregate fields defined in </a:t>
            </a:r>
            <a:r>
              <a:rPr lang="en-US" sz="1600" i="1" dirty="0"/>
              <a:t>Report Views</a:t>
            </a:r>
          </a:p>
          <a:p>
            <a:pPr>
              <a:spcBef>
                <a:spcPts val="1200"/>
              </a:spcBef>
              <a:spcAft>
                <a:spcPts val="1200"/>
              </a:spcAft>
            </a:pPr>
            <a:r>
              <a:rPr lang="en-US" sz="2000" dirty="0"/>
              <a:t>Business Justification</a:t>
            </a:r>
          </a:p>
          <a:p>
            <a:pPr marL="457200" lvl="1" indent="0">
              <a:spcAft>
                <a:spcPts val="1200"/>
              </a:spcAft>
              <a:buNone/>
            </a:pPr>
            <a:r>
              <a:rPr lang="en-US" sz="1600" dirty="0"/>
              <a:t>Allows Admins to create and join reports with more options and flexibility</a:t>
            </a:r>
          </a:p>
          <a:p>
            <a:pPr>
              <a:spcBef>
                <a:spcPts val="600"/>
              </a:spcBef>
              <a:spcAft>
                <a:spcPts val="1200"/>
              </a:spcAft>
            </a:pPr>
            <a:r>
              <a:rPr lang="en-US" sz="2000" dirty="0"/>
              <a:t>Considerations</a:t>
            </a:r>
          </a:p>
          <a:p>
            <a:pPr marL="457200" lvl="1" indent="0">
              <a:spcAft>
                <a:spcPts val="1200"/>
              </a:spcAft>
              <a:buNone/>
            </a:pPr>
            <a:r>
              <a:rPr lang="en-US" sz="1600" b="1" dirty="0"/>
              <a:t>Left join</a:t>
            </a:r>
            <a:r>
              <a:rPr lang="en-US" sz="1600" dirty="0"/>
              <a:t> - Vault returns </a:t>
            </a:r>
            <a:r>
              <a:rPr lang="en-US" sz="1600" u="sng" dirty="0"/>
              <a:t>all records</a:t>
            </a:r>
            <a:r>
              <a:rPr lang="en-US" sz="1600" dirty="0"/>
              <a:t> from the </a:t>
            </a:r>
            <a:r>
              <a:rPr lang="en-US" sz="1600" i="1" dirty="0"/>
              <a:t>Report View</a:t>
            </a:r>
            <a:r>
              <a:rPr lang="en-US" sz="1600" dirty="0"/>
              <a:t> on the left side, and only records with matching fields from the </a:t>
            </a:r>
            <a:r>
              <a:rPr lang="en-US" sz="1600" i="1" dirty="0"/>
              <a:t>Report View</a:t>
            </a:r>
            <a:r>
              <a:rPr lang="en-US" sz="1600" dirty="0"/>
              <a:t> on the right side</a:t>
            </a:r>
          </a:p>
          <a:p>
            <a:pPr marL="457200" lvl="1" indent="0">
              <a:spcAft>
                <a:spcPts val="1200"/>
              </a:spcAft>
              <a:buNone/>
            </a:pPr>
            <a:r>
              <a:rPr lang="en-US" sz="1600" b="1" dirty="0"/>
              <a:t>Inner join (new in 19R3)</a:t>
            </a:r>
            <a:r>
              <a:rPr lang="en-US" sz="1600" dirty="0"/>
              <a:t> - Vault returns records that have </a:t>
            </a:r>
            <a:r>
              <a:rPr lang="en-US" sz="1600" u="sng" dirty="0"/>
              <a:t>matching</a:t>
            </a:r>
            <a:r>
              <a:rPr lang="en-US" sz="1600" dirty="0"/>
              <a:t> values from both </a:t>
            </a:r>
            <a:r>
              <a:rPr lang="en-US" sz="1600" i="1" dirty="0"/>
              <a:t>Report Views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561DBBD6-08A3-491C-9EB6-E5E2F13666B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558205173"/>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Link Formula Fields</a:t>
            </a:r>
          </a:p>
        </p:txBody>
      </p:sp>
      <p:sp>
        <p:nvSpPr>
          <p:cNvPr id="3" name="Content Placeholder 2"/>
          <p:cNvSpPr>
            <a:spLocks noGrp="1"/>
          </p:cNvSpPr>
          <p:nvPr>
            <p:ph idx="1"/>
          </p:nvPr>
        </p:nvSpPr>
        <p:spPr>
          <a:xfrm>
            <a:off x="826624" y="1066800"/>
            <a:ext cx="93079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define clickable URLs using formula fields with a Link return type</a:t>
            </a:r>
          </a:p>
          <a:p>
            <a:pPr marL="457200" lvl="1" indent="0">
              <a:spcAft>
                <a:spcPts val="1200"/>
              </a:spcAft>
              <a:buNone/>
            </a:pPr>
            <a:r>
              <a:rPr lang="en-US" sz="1600" dirty="0"/>
              <a:t>The Link can be a Vault-to-Vault URL, or a simple external URL</a:t>
            </a:r>
          </a:p>
          <a:p>
            <a:pPr>
              <a:spcBef>
                <a:spcPts val="600"/>
              </a:spcBef>
              <a:spcAft>
                <a:spcPts val="1200"/>
              </a:spcAft>
            </a:pPr>
            <a:r>
              <a:rPr lang="en-US" sz="2000" dirty="0"/>
              <a:t>Business Justification</a:t>
            </a:r>
          </a:p>
          <a:p>
            <a:pPr marL="457200" lvl="1" indent="0">
              <a:spcAft>
                <a:spcPts val="1200"/>
              </a:spcAft>
              <a:buNone/>
            </a:pPr>
            <a:r>
              <a:rPr lang="en-US" sz="1600" dirty="0"/>
              <a:t>With Vault-to-Vault integrations in place, this provides seamless two-way navigation between objects in different Vaults</a:t>
            </a:r>
          </a:p>
          <a:p>
            <a:pPr marL="457200" lvl="1" indent="0">
              <a:spcAft>
                <a:spcPts val="1200"/>
              </a:spcAft>
              <a:buNone/>
            </a:pPr>
            <a:r>
              <a:rPr lang="en-US" sz="1600" dirty="0"/>
              <a:t>Without integrations, this allows navigation to external sites or to a static document in another Vault</a:t>
            </a:r>
          </a:p>
          <a:p>
            <a:pPr>
              <a:spcBef>
                <a:spcPts val="600"/>
              </a:spcBef>
              <a:spcAft>
                <a:spcPts val="1200"/>
              </a:spcAft>
            </a:pPr>
            <a:r>
              <a:rPr lang="en-US" sz="2000" dirty="0"/>
              <a:t>Considerations</a:t>
            </a:r>
          </a:p>
          <a:p>
            <a:pPr marL="457200" lvl="1" indent="0">
              <a:spcAft>
                <a:spcPts val="1200"/>
              </a:spcAft>
              <a:buNone/>
            </a:pPr>
            <a:r>
              <a:rPr lang="en-US" sz="1600" dirty="0"/>
              <a:t>Link fields are read-only for end users</a:t>
            </a:r>
          </a:p>
          <a:p>
            <a:pPr marL="457200" lvl="1" indent="0">
              <a:spcAft>
                <a:spcPts val="1200"/>
              </a:spcAft>
              <a:buNone/>
            </a:pPr>
            <a:r>
              <a:rPr lang="en-US" sz="1600" dirty="0"/>
              <a:t>Links can be configured to open in the same window or a new window</a:t>
            </a:r>
          </a:p>
          <a:p>
            <a:pPr marL="457200" lvl="1" indent="0">
              <a:spcAft>
                <a:spcPts val="1200"/>
              </a:spcAft>
              <a:buNone/>
            </a:pPr>
            <a:r>
              <a:rPr lang="en-US" sz="1600" dirty="0"/>
              <a:t>A user-friendly label can be displayed, rather than showing the full URL</a:t>
            </a:r>
          </a:p>
          <a:p>
            <a:pPr marL="457200" lvl="1" indent="0">
              <a:spcAft>
                <a:spcPts val="1200"/>
              </a:spcAft>
              <a:buNone/>
            </a:pPr>
            <a:r>
              <a:rPr lang="en-US" sz="1600" dirty="0"/>
              <a:t>New Link formula functions are </a:t>
            </a:r>
            <a:r>
              <a:rPr lang="en-US" sz="1600" i="1" dirty="0"/>
              <a:t>Hyperlink</a:t>
            </a:r>
            <a:r>
              <a:rPr lang="en-US" sz="1600" dirty="0"/>
              <a:t> and </a:t>
            </a:r>
            <a:r>
              <a:rPr lang="en-US" sz="1600" i="1" dirty="0"/>
              <a:t>Urlencode</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1008C2BD-51AA-4E31-9FE4-EB4BCCD43E1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Viewer</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355094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Link Formula Fields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10" name="Group 9">
            <a:extLst>
              <a:ext uri="{FF2B5EF4-FFF2-40B4-BE49-F238E27FC236}">
                <a16:creationId xmlns:a16="http://schemas.microsoft.com/office/drawing/2014/main" id="{2D54B716-4976-B643-820D-2E81DC7C3253}"/>
              </a:ext>
            </a:extLst>
          </p:cNvPr>
          <p:cNvGrpSpPr/>
          <p:nvPr/>
        </p:nvGrpSpPr>
        <p:grpSpPr>
          <a:xfrm>
            <a:off x="1078492" y="1453378"/>
            <a:ext cx="5131329" cy="2464197"/>
            <a:chOff x="1334970" y="1293764"/>
            <a:chExt cx="5131329" cy="2464197"/>
          </a:xfrm>
        </p:grpSpPr>
        <p:pic>
          <p:nvPicPr>
            <p:cNvPr id="9" name="Picture 8">
              <a:extLst>
                <a:ext uri="{FF2B5EF4-FFF2-40B4-BE49-F238E27FC236}">
                  <a16:creationId xmlns:a16="http://schemas.microsoft.com/office/drawing/2014/main" id="{D65E9166-E70E-E849-8885-F71BE199C811}"/>
                </a:ext>
              </a:extLst>
            </p:cNvPr>
            <p:cNvPicPr>
              <a:picLocks noChangeAspect="1"/>
            </p:cNvPicPr>
            <p:nvPr/>
          </p:nvPicPr>
          <p:blipFill rotWithShape="1">
            <a:blip r:embed="rId3"/>
            <a:srcRect l="31181" t="57833" r="20781" b="9038"/>
            <a:stretch/>
          </p:blipFill>
          <p:spPr>
            <a:xfrm>
              <a:off x="1334970" y="1293764"/>
              <a:ext cx="5131329" cy="2464197"/>
            </a:xfrm>
            <a:prstGeom prst="rect">
              <a:avLst/>
            </a:prstGeom>
          </p:spPr>
        </p:pic>
        <p:sp>
          <p:nvSpPr>
            <p:cNvPr id="15" name="TextBox 14">
              <a:extLst>
                <a:ext uri="{FF2B5EF4-FFF2-40B4-BE49-F238E27FC236}">
                  <a16:creationId xmlns:a16="http://schemas.microsoft.com/office/drawing/2014/main" id="{1441A4CE-0AAD-2A47-9477-BF2730B7E9C1}"/>
                </a:ext>
              </a:extLst>
            </p:cNvPr>
            <p:cNvSpPr txBox="1"/>
            <p:nvPr/>
          </p:nvSpPr>
          <p:spPr>
            <a:xfrm>
              <a:off x="2073210" y="2893458"/>
              <a:ext cx="3654847" cy="319446"/>
            </a:xfrm>
            <a:prstGeom prst="rect">
              <a:avLst/>
            </a:prstGeom>
            <a:noFill/>
          </p:spPr>
          <p:txBody>
            <a:bodyPr wrap="non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dirty="0"/>
                <a:t>Vault to Vault URL with Connection</a:t>
              </a:r>
            </a:p>
          </p:txBody>
        </p:sp>
      </p:grpSp>
      <p:grpSp>
        <p:nvGrpSpPr>
          <p:cNvPr id="6" name="Group 5">
            <a:extLst>
              <a:ext uri="{FF2B5EF4-FFF2-40B4-BE49-F238E27FC236}">
                <a16:creationId xmlns:a16="http://schemas.microsoft.com/office/drawing/2014/main" id="{97EC4D1E-24A2-F74C-A501-1C3086081189}"/>
              </a:ext>
            </a:extLst>
          </p:cNvPr>
          <p:cNvGrpSpPr/>
          <p:nvPr/>
        </p:nvGrpSpPr>
        <p:grpSpPr>
          <a:xfrm>
            <a:off x="4296159" y="3610163"/>
            <a:ext cx="5193529" cy="2464197"/>
            <a:chOff x="4017379" y="4103163"/>
            <a:chExt cx="5193529" cy="2464197"/>
          </a:xfrm>
        </p:grpSpPr>
        <p:pic>
          <p:nvPicPr>
            <p:cNvPr id="12" name="Picture 11">
              <a:extLst>
                <a:ext uri="{FF2B5EF4-FFF2-40B4-BE49-F238E27FC236}">
                  <a16:creationId xmlns:a16="http://schemas.microsoft.com/office/drawing/2014/main" id="{F266DA5B-EFC6-DC40-A515-984DCE892F7B}"/>
                </a:ext>
              </a:extLst>
            </p:cNvPr>
            <p:cNvPicPr>
              <a:picLocks noChangeAspect="1"/>
            </p:cNvPicPr>
            <p:nvPr/>
          </p:nvPicPr>
          <p:blipFill rotWithShape="1">
            <a:blip r:embed="rId4"/>
            <a:srcRect l="31852" t="58138" r="19677" b="8834"/>
            <a:stretch/>
          </p:blipFill>
          <p:spPr>
            <a:xfrm>
              <a:off x="4017379" y="4103163"/>
              <a:ext cx="5193529" cy="2464197"/>
            </a:xfrm>
            <a:prstGeom prst="rect">
              <a:avLst/>
            </a:prstGeom>
          </p:spPr>
        </p:pic>
        <p:sp>
          <p:nvSpPr>
            <p:cNvPr id="13" name="TextBox 12">
              <a:extLst>
                <a:ext uri="{FF2B5EF4-FFF2-40B4-BE49-F238E27FC236}">
                  <a16:creationId xmlns:a16="http://schemas.microsoft.com/office/drawing/2014/main" id="{3CC1258A-A4D4-4F48-B61D-9B70B4078190}"/>
                </a:ext>
              </a:extLst>
            </p:cNvPr>
            <p:cNvSpPr txBox="1"/>
            <p:nvPr/>
          </p:nvSpPr>
          <p:spPr>
            <a:xfrm>
              <a:off x="5834057" y="5525661"/>
              <a:ext cx="1560171" cy="319446"/>
            </a:xfrm>
            <a:prstGeom prst="rect">
              <a:avLst/>
            </a:prstGeom>
            <a:noFill/>
          </p:spPr>
          <p:txBody>
            <a:bodyPr wrap="non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r>
                <a:rPr lang="en-US" dirty="0"/>
                <a:t>External URL</a:t>
              </a:r>
            </a:p>
          </p:txBody>
        </p:sp>
      </p:grpSp>
      <p:sp>
        <p:nvSpPr>
          <p:cNvPr id="16" name="TextBox 15">
            <a:extLst>
              <a:ext uri="{FF2B5EF4-FFF2-40B4-BE49-F238E27FC236}">
                <a16:creationId xmlns:a16="http://schemas.microsoft.com/office/drawing/2014/main" id="{00DF2510-A27A-4CD2-B0D4-AECE321624D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Viewer</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13695439"/>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Platform Data Model Changes</a:t>
            </a:r>
          </a:p>
        </p:txBody>
      </p:sp>
      <p:sp>
        <p:nvSpPr>
          <p:cNvPr id="3" name="Content Placeholder 2"/>
          <p:cNvSpPr>
            <a:spLocks noGrp="1"/>
          </p:cNvSpPr>
          <p:nvPr>
            <p:ph idx="1"/>
          </p:nvPr>
        </p:nvSpPr>
        <p:spPr>
          <a:xfrm>
            <a:off x="826624" y="1066800"/>
            <a:ext cx="93841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following fields have been added to the </a:t>
            </a:r>
            <a:r>
              <a:rPr lang="en-US" sz="1600" i="1" dirty="0"/>
              <a:t>User</a:t>
            </a:r>
            <a:r>
              <a:rPr lang="en-US" sz="1600" dirty="0"/>
              <a:t> object</a:t>
            </a:r>
          </a:p>
          <a:p>
            <a:pPr lvl="1">
              <a:spcAft>
                <a:spcPts val="1200"/>
              </a:spcAft>
            </a:pPr>
            <a:r>
              <a:rPr lang="en-US" sz="1600" dirty="0"/>
              <a:t>Activation Date (activation_date_sys): A </a:t>
            </a:r>
            <a:r>
              <a:rPr lang="en-US" sz="1600" i="1" dirty="0"/>
              <a:t>User</a:t>
            </a:r>
            <a:r>
              <a:rPr lang="en-US" sz="1600" dirty="0"/>
              <a:t> remains in a </a:t>
            </a:r>
            <a:r>
              <a:rPr lang="en-US" sz="1600" i="1" dirty="0"/>
              <a:t>Pending</a:t>
            </a:r>
            <a:r>
              <a:rPr lang="en-US" sz="1600" dirty="0"/>
              <a:t> state until the selected date, when the </a:t>
            </a:r>
            <a:r>
              <a:rPr lang="en-US" sz="1600" i="1" dirty="0"/>
              <a:t>User</a:t>
            </a:r>
            <a:r>
              <a:rPr lang="en-US" sz="1600" dirty="0"/>
              <a:t> becomes automatically activated (</a:t>
            </a:r>
            <a:r>
              <a:rPr lang="en-US" sz="1600" i="1" dirty="0"/>
              <a:t>Active</a:t>
            </a:r>
            <a:r>
              <a:rPr lang="en-US" sz="1600" dirty="0"/>
              <a:t> state) by the </a:t>
            </a:r>
            <a:r>
              <a:rPr lang="en-US" sz="1600" i="1" dirty="0"/>
              <a:t>User Account Activation</a:t>
            </a:r>
            <a:r>
              <a:rPr lang="en-US" sz="1600" dirty="0"/>
              <a:t> job (runs daily)</a:t>
            </a:r>
          </a:p>
          <a:p>
            <a:pPr lvl="1">
              <a:spcAft>
                <a:spcPts val="1200"/>
              </a:spcAft>
            </a:pPr>
            <a:r>
              <a:rPr lang="en-US" sz="1600" dirty="0"/>
              <a:t>Inactivation Date (inactivation_date_sys): A User becomes automatically inactive (</a:t>
            </a:r>
            <a:r>
              <a:rPr lang="en-US" sz="1600" i="1" dirty="0"/>
              <a:t>Inactive</a:t>
            </a:r>
            <a:r>
              <a:rPr lang="en-US" sz="1600" dirty="0"/>
              <a:t> state) on the selected date by the User Account Activation job (runs daily)</a:t>
            </a:r>
          </a:p>
          <a:p>
            <a:pPr lvl="1">
              <a:spcAft>
                <a:spcPts val="1200"/>
              </a:spcAft>
            </a:pPr>
            <a:r>
              <a:rPr lang="en-US" sz="1600" dirty="0"/>
              <a:t>Send Welcome Email (send_welcome_email_sys): Specifies whether Vault sends a welcome email to </a:t>
            </a:r>
            <a:r>
              <a:rPr lang="en-US" sz="1600" b="1" dirty="0"/>
              <a:t>newly created</a:t>
            </a:r>
            <a:r>
              <a:rPr lang="en-US" sz="1600" dirty="0"/>
              <a:t> users on the </a:t>
            </a:r>
            <a:r>
              <a:rPr lang="en-US" sz="1600" i="1" dirty="0"/>
              <a:t>User’s</a:t>
            </a:r>
            <a:r>
              <a:rPr lang="en-US" sz="1600" dirty="0"/>
              <a:t> activation date (does not affect existing users added to a domain)</a:t>
            </a:r>
          </a:p>
          <a:p>
            <a:pPr>
              <a:spcBef>
                <a:spcPts val="600"/>
              </a:spcBef>
              <a:spcAft>
                <a:spcPts val="1200"/>
              </a:spcAft>
            </a:pPr>
            <a:r>
              <a:rPr lang="en-US" sz="2000" dirty="0"/>
              <a:t>Business Justification</a:t>
            </a:r>
          </a:p>
          <a:p>
            <a:pPr marL="457200" lvl="1" indent="0">
              <a:spcAft>
                <a:spcPts val="1200"/>
              </a:spcAft>
              <a:buNone/>
            </a:pPr>
            <a:r>
              <a:rPr lang="en-US" sz="1600" dirty="0"/>
              <a:t>These fields support automating activation / deactivation of Vault User accounts</a:t>
            </a:r>
          </a:p>
          <a:p>
            <a:pPr>
              <a:spcBef>
                <a:spcPts val="600"/>
              </a:spcBef>
              <a:spcAft>
                <a:spcPts val="1200"/>
              </a:spcAft>
            </a:pPr>
            <a:r>
              <a:rPr lang="en-US" sz="2000" dirty="0"/>
              <a:t>Considerations</a:t>
            </a:r>
          </a:p>
          <a:p>
            <a:pPr marL="457200" lvl="1" indent="0">
              <a:spcAft>
                <a:spcPts val="1200"/>
              </a:spcAft>
              <a:buNone/>
            </a:pPr>
            <a:r>
              <a:rPr lang="en-US" sz="1600" dirty="0"/>
              <a:t>These fields are automatically included in all Vaults, but Admins must make configuration changes to make them available for use on </a:t>
            </a:r>
            <a:r>
              <a:rPr lang="en-US" sz="1600" i="1" dirty="0"/>
              <a:t>User</a:t>
            </a:r>
            <a:r>
              <a:rPr lang="en-US" sz="1600" dirty="0"/>
              <a:t> records</a:t>
            </a:r>
          </a:p>
          <a:p>
            <a:pPr marL="457200" lvl="1" indent="0">
              <a:spcAft>
                <a:spcPts val="1200"/>
              </a:spcAft>
              <a:buNone/>
            </a:pPr>
            <a:r>
              <a:rPr lang="en-US" sz="1600" dirty="0"/>
              <a:t>Refer to slides on Global ID and Link fields for more information on these data model changes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DE7AEEDF-A415-47F6-8315-179DC9D6220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Admins</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9254274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Increase Formula Field Limit for Objects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Each object may now have up to ten (10) formula fields</a:t>
            </a:r>
          </a:p>
          <a:p>
            <a:pPr>
              <a:spcBef>
                <a:spcPts val="600"/>
              </a:spcBef>
              <a:spcAft>
                <a:spcPts val="1200"/>
              </a:spcAft>
            </a:pPr>
            <a:r>
              <a:rPr lang="en-US" sz="2000" dirty="0"/>
              <a:t>Business Justification</a:t>
            </a:r>
          </a:p>
          <a:p>
            <a:pPr marL="457200" lvl="1" indent="0">
              <a:spcAft>
                <a:spcPts val="1200"/>
              </a:spcAft>
              <a:buNone/>
            </a:pPr>
            <a:r>
              <a:rPr lang="en-US" sz="1600" dirty="0"/>
              <a:t>Extends the number of formula fields from 5 to 10 per object allowing for greater use of formula fields</a:t>
            </a:r>
          </a:p>
          <a:p>
            <a:pPr>
              <a:spcBef>
                <a:spcPts val="600"/>
              </a:spcBef>
              <a:spcAft>
                <a:spcPts val="1200"/>
              </a:spcAft>
            </a:pPr>
            <a:r>
              <a:rPr lang="en-US" sz="2000" dirty="0"/>
              <a:t>Considerations</a:t>
            </a:r>
          </a:p>
          <a:p>
            <a:pPr marL="457200" lvl="1" indent="0">
              <a:spcAft>
                <a:spcPts val="1200"/>
              </a:spcAft>
              <a:buNone/>
            </a:pPr>
            <a:r>
              <a:rPr lang="en-US" sz="1600" dirty="0"/>
              <a:t>Formula fields can be used for text, date, Yes/No, number, icon, links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8F073145-DB72-41B9-BCB2-8BC7AA29C281}"/>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157989425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Optimizations for Merge Fields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syntax for the WHERE clause has been simplified to use the familiar object relationship structure</a:t>
            </a:r>
          </a:p>
          <a:p>
            <a:pPr marL="457200" lvl="1" indent="0">
              <a:spcAft>
                <a:spcPts val="1200"/>
              </a:spcAft>
              <a:buNone/>
            </a:pPr>
            <a:r>
              <a:rPr lang="en-US" sz="1600" dirty="0"/>
              <a:t>Merge Field tokens now retrieve a maximum of 1,000 entries</a:t>
            </a:r>
          </a:p>
          <a:p>
            <a:pPr>
              <a:spcBef>
                <a:spcPts val="600"/>
              </a:spcBef>
              <a:spcAft>
                <a:spcPts val="1200"/>
              </a:spcAft>
            </a:pPr>
            <a:r>
              <a:rPr lang="en-US" sz="2000" dirty="0"/>
              <a:t>Business Justification</a:t>
            </a:r>
          </a:p>
          <a:p>
            <a:pPr marL="457200" lvl="1" indent="0">
              <a:spcAft>
                <a:spcPts val="1200"/>
              </a:spcAft>
              <a:buNone/>
            </a:pPr>
            <a:r>
              <a:rPr lang="en-US" sz="1600" dirty="0"/>
              <a:t>Includes new optimizations for Merge Fields that improve performance, and increase ease of use</a:t>
            </a:r>
          </a:p>
          <a:p>
            <a:pPr>
              <a:spcBef>
                <a:spcPts val="600"/>
              </a:spcBef>
              <a:spcAft>
                <a:spcPts val="1200"/>
              </a:spcAft>
            </a:pPr>
            <a:r>
              <a:rPr lang="en-US" sz="2000" dirty="0"/>
              <a:t>Considerations</a:t>
            </a:r>
          </a:p>
          <a:p>
            <a:pPr marL="457200" lvl="1" indent="0">
              <a:spcAft>
                <a:spcPts val="1200"/>
              </a:spcAft>
              <a:buNone/>
            </a:pPr>
            <a:r>
              <a:rPr lang="en-US" sz="1600" dirty="0"/>
              <a:t>When using the WHERE clause, you cannot filter on the root object</a:t>
            </a:r>
          </a:p>
          <a:p>
            <a:pPr marL="457200" lvl="1" indent="0">
              <a:spcAft>
                <a:spcPts val="1200"/>
              </a:spcAft>
              <a:buNone/>
            </a:pPr>
            <a:r>
              <a:rPr lang="en-US" sz="1600" dirty="0"/>
              <a:t>You can only filter on objects with outbound relationships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13517BF0-C242-48FF-A554-6B7CC70088D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1167108249"/>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API Usage Logs to Include Request Duration</a:t>
            </a:r>
          </a:p>
        </p:txBody>
      </p:sp>
      <p:sp>
        <p:nvSpPr>
          <p:cNvPr id="3" name="Content Placeholder 2"/>
          <p:cNvSpPr>
            <a:spLocks noGrp="1"/>
          </p:cNvSpPr>
          <p:nvPr>
            <p:ph idx="1"/>
          </p:nvPr>
        </p:nvSpPr>
        <p:spPr>
          <a:xfrm>
            <a:off x="826624" y="1066800"/>
            <a:ext cx="8926976"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t>This feature adds a </a:t>
            </a:r>
            <a:r>
              <a:rPr lang="en-US" sz="1600" i="1" dirty="0"/>
              <a:t>Duration</a:t>
            </a:r>
            <a:r>
              <a:rPr lang="en-US" sz="1600" dirty="0"/>
              <a:t> column to the API Usage Logs</a:t>
            </a:r>
          </a:p>
          <a:p>
            <a:pPr>
              <a:spcBef>
                <a:spcPts val="600"/>
              </a:spcBef>
              <a:spcAft>
                <a:spcPts val="1200"/>
              </a:spcAft>
            </a:pPr>
            <a:r>
              <a:rPr lang="en-US" sz="2000" dirty="0"/>
              <a:t>Business Justification</a:t>
            </a:r>
          </a:p>
          <a:p>
            <a:pPr marL="457200" lvl="1" indent="0">
              <a:spcAft>
                <a:spcPts val="1200"/>
              </a:spcAft>
              <a:buNone/>
            </a:pPr>
            <a:r>
              <a:rPr lang="en-US" sz="1600" dirty="0"/>
              <a:t>The column provides Administrators the ability to determine the time it takes an API request to execute in Vault</a:t>
            </a:r>
          </a:p>
          <a:p>
            <a:pPr>
              <a:spcBef>
                <a:spcPts val="600"/>
              </a:spcBef>
              <a:spcAft>
                <a:spcPts val="1200"/>
              </a:spcAft>
            </a:pPr>
            <a:r>
              <a:rPr lang="en-US" sz="2000" dirty="0"/>
              <a:t>Considerations</a:t>
            </a:r>
          </a:p>
          <a:p>
            <a:pPr marL="457200" lvl="1" indent="0">
              <a:spcAft>
                <a:spcPts val="1200"/>
              </a:spcAft>
              <a:buNone/>
            </a:pPr>
            <a:r>
              <a:rPr lang="en-US" sz="1600" dirty="0"/>
              <a:t>The </a:t>
            </a:r>
            <a:r>
              <a:rPr lang="en-US" sz="1600" i="1" dirty="0"/>
              <a:t>Duration </a:t>
            </a:r>
            <a:r>
              <a:rPr lang="en-US" sz="1600" dirty="0"/>
              <a:t>does not include transport times between Vault and the client</a:t>
            </a:r>
            <a:endParaRPr lang="en-US" sz="1600" dirty="0">
              <a:cs typeface="Calibri"/>
            </a:endParaRP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6C6BD712-BFB5-4BBA-968A-7EB045C95EF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1983600837"/>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 Label to PHI or PII Field</a:t>
            </a:r>
          </a:p>
        </p:txBody>
      </p:sp>
      <p:sp>
        <p:nvSpPr>
          <p:cNvPr id="3" name="Content Placeholder 2"/>
          <p:cNvSpPr>
            <a:spLocks noGrp="1"/>
          </p:cNvSpPr>
          <p:nvPr>
            <p:ph idx="1"/>
          </p:nvPr>
        </p:nvSpPr>
        <p:spPr>
          <a:xfrm>
            <a:off x="826624" y="1066800"/>
            <a:ext cx="9460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Encrypt Field Value</a:t>
            </a:r>
            <a:r>
              <a:rPr lang="en-US" sz="1600" dirty="0"/>
              <a:t> setting on object fields is relabeled to </a:t>
            </a:r>
            <a:r>
              <a:rPr lang="en-US" sz="1600" i="1" dirty="0"/>
              <a:t>Contains Protected Health Information (PHI) or Personally Identifiable Information (PII)</a:t>
            </a:r>
          </a:p>
          <a:p>
            <a:pPr>
              <a:spcBef>
                <a:spcPts val="600"/>
              </a:spcBef>
              <a:spcAft>
                <a:spcPts val="1200"/>
              </a:spcAft>
            </a:pPr>
            <a:r>
              <a:rPr lang="en-US" sz="2000" dirty="0"/>
              <a:t>Business Justification</a:t>
            </a:r>
          </a:p>
          <a:p>
            <a:pPr marL="457200" lvl="1" indent="0">
              <a:spcAft>
                <a:spcPts val="1200"/>
              </a:spcAft>
              <a:buNone/>
            </a:pPr>
            <a:r>
              <a:rPr lang="en-US" sz="1600" dirty="0"/>
              <a:t>This label change better reflects the intended usage of the setting, which allows Admins to add a secondary level of protection to highly sensitive information associated to an object record</a:t>
            </a:r>
          </a:p>
          <a:p>
            <a:pPr>
              <a:spcBef>
                <a:spcPts val="600"/>
              </a:spcBef>
              <a:spcAft>
                <a:spcPts val="1200"/>
              </a:spcAft>
            </a:pPr>
            <a:r>
              <a:rPr lang="en-US" sz="2000" dirty="0"/>
              <a:t>Considerations</a:t>
            </a:r>
          </a:p>
          <a:p>
            <a:pPr marL="457200" lvl="1" indent="0">
              <a:spcAft>
                <a:spcPts val="1200"/>
              </a:spcAft>
              <a:buNone/>
            </a:pPr>
            <a:r>
              <a:rPr lang="en-US" sz="1600" dirty="0"/>
              <a:t>The field was originally released in 19R2, and there is no change to existing functionality</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2" name="Group 11">
            <a:extLst>
              <a:ext uri="{FF2B5EF4-FFF2-40B4-BE49-F238E27FC236}">
                <a16:creationId xmlns:a16="http://schemas.microsoft.com/office/drawing/2014/main" id="{0527B7DB-16D6-214E-8E0B-5C102B3890E7}"/>
              </a:ext>
            </a:extLst>
          </p:cNvPr>
          <p:cNvGrpSpPr/>
          <p:nvPr/>
        </p:nvGrpSpPr>
        <p:grpSpPr>
          <a:xfrm>
            <a:off x="810285" y="4380196"/>
            <a:ext cx="3905945" cy="1820923"/>
            <a:chOff x="2577708" y="3942215"/>
            <a:chExt cx="3348656" cy="1561119"/>
          </a:xfrm>
        </p:grpSpPr>
        <p:grpSp>
          <p:nvGrpSpPr>
            <p:cNvPr id="18" name="Group 17">
              <a:extLst>
                <a:ext uri="{FF2B5EF4-FFF2-40B4-BE49-F238E27FC236}">
                  <a16:creationId xmlns:a16="http://schemas.microsoft.com/office/drawing/2014/main" id="{7F840E36-C7BD-724D-94B3-5AE57AF9CB1F}"/>
                </a:ext>
              </a:extLst>
            </p:cNvPr>
            <p:cNvGrpSpPr/>
            <p:nvPr/>
          </p:nvGrpSpPr>
          <p:grpSpPr>
            <a:xfrm>
              <a:off x="2577708" y="3942215"/>
              <a:ext cx="3348656" cy="1548303"/>
              <a:chOff x="6350148" y="3617634"/>
              <a:chExt cx="2449067" cy="1132364"/>
            </a:xfrm>
          </p:grpSpPr>
          <p:pic>
            <p:nvPicPr>
              <p:cNvPr id="20" name="Picture 19">
                <a:extLst>
                  <a:ext uri="{FF2B5EF4-FFF2-40B4-BE49-F238E27FC236}">
                    <a16:creationId xmlns:a16="http://schemas.microsoft.com/office/drawing/2014/main" id="{5FCA5B78-FE75-1B45-9BB5-7DE9DB001162}"/>
                  </a:ext>
                </a:extLst>
              </p:cNvPr>
              <p:cNvPicPr>
                <a:picLocks noChangeAspect="1"/>
              </p:cNvPicPr>
              <p:nvPr/>
            </p:nvPicPr>
            <p:blipFill>
              <a:blip r:embed="rId3"/>
              <a:stretch>
                <a:fillRect/>
              </a:stretch>
            </p:blipFill>
            <p:spPr>
              <a:xfrm>
                <a:off x="6350148" y="3617634"/>
                <a:ext cx="2449067" cy="1132364"/>
              </a:xfrm>
              <a:prstGeom prst="rect">
                <a:avLst/>
              </a:prstGeom>
              <a:ln w="12700">
                <a:solidFill>
                  <a:schemeClr val="tx1">
                    <a:lumMod val="75000"/>
                  </a:schemeClr>
                </a:solidFill>
              </a:ln>
              <a:effectLst/>
            </p:spPr>
          </p:pic>
          <p:sp>
            <p:nvSpPr>
              <p:cNvPr id="21" name="Rectangle 20">
                <a:extLst>
                  <a:ext uri="{FF2B5EF4-FFF2-40B4-BE49-F238E27FC236}">
                    <a16:creationId xmlns:a16="http://schemas.microsoft.com/office/drawing/2014/main" id="{352404B4-2F71-1C45-9967-5864C4CF1D9C}"/>
                  </a:ext>
                </a:extLst>
              </p:cNvPr>
              <p:cNvSpPr/>
              <p:nvPr/>
            </p:nvSpPr>
            <p:spPr>
              <a:xfrm>
                <a:off x="7302034" y="4586296"/>
                <a:ext cx="781253" cy="163702"/>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 name="Line Callout 1 9">
              <a:extLst>
                <a:ext uri="{FF2B5EF4-FFF2-40B4-BE49-F238E27FC236}">
                  <a16:creationId xmlns:a16="http://schemas.microsoft.com/office/drawing/2014/main" id="{B76BC333-D4EE-3548-A64C-F7EE308B3423}"/>
                </a:ext>
              </a:extLst>
            </p:cNvPr>
            <p:cNvSpPr/>
            <p:nvPr/>
          </p:nvSpPr>
          <p:spPr>
            <a:xfrm flipH="1">
              <a:off x="2589067" y="5028379"/>
              <a:ext cx="890091" cy="474955"/>
            </a:xfrm>
            <a:prstGeom prst="borderCallout1">
              <a:avLst>
                <a:gd name="adj1" fmla="val 81727"/>
                <a:gd name="adj2" fmla="val -5496"/>
                <a:gd name="adj3" fmla="val 81087"/>
                <a:gd name="adj4" fmla="val -397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Feature Label in 19R2  </a:t>
              </a:r>
            </a:p>
          </p:txBody>
        </p:sp>
      </p:grpSp>
      <p:grpSp>
        <p:nvGrpSpPr>
          <p:cNvPr id="13" name="Group 12">
            <a:extLst>
              <a:ext uri="{FF2B5EF4-FFF2-40B4-BE49-F238E27FC236}">
                <a16:creationId xmlns:a16="http://schemas.microsoft.com/office/drawing/2014/main" id="{D5EE6330-03B3-5248-8B5F-2F7442B51D8F}"/>
              </a:ext>
            </a:extLst>
          </p:cNvPr>
          <p:cNvGrpSpPr/>
          <p:nvPr/>
        </p:nvGrpSpPr>
        <p:grpSpPr>
          <a:xfrm>
            <a:off x="5182895" y="4380196"/>
            <a:ext cx="5267099" cy="1820923"/>
            <a:chOff x="5821987" y="4021532"/>
            <a:chExt cx="5766823" cy="1805974"/>
          </a:xfrm>
        </p:grpSpPr>
        <p:grpSp>
          <p:nvGrpSpPr>
            <p:cNvPr id="14" name="Group 13">
              <a:extLst>
                <a:ext uri="{FF2B5EF4-FFF2-40B4-BE49-F238E27FC236}">
                  <a16:creationId xmlns:a16="http://schemas.microsoft.com/office/drawing/2014/main" id="{053F7DDA-226C-2045-973B-0C8D17984D9D}"/>
                </a:ext>
              </a:extLst>
            </p:cNvPr>
            <p:cNvGrpSpPr/>
            <p:nvPr/>
          </p:nvGrpSpPr>
          <p:grpSpPr>
            <a:xfrm>
              <a:off x="5821987" y="4021532"/>
              <a:ext cx="5766823" cy="1805974"/>
              <a:chOff x="5766754" y="3629016"/>
              <a:chExt cx="3615856" cy="1109599"/>
            </a:xfrm>
          </p:grpSpPr>
          <p:pic>
            <p:nvPicPr>
              <p:cNvPr id="16" name="Picture 15">
                <a:extLst>
                  <a:ext uri="{FF2B5EF4-FFF2-40B4-BE49-F238E27FC236}">
                    <a16:creationId xmlns:a16="http://schemas.microsoft.com/office/drawing/2014/main" id="{4E3D4459-66A5-9146-9116-76FA074EAA3B}"/>
                  </a:ext>
                </a:extLst>
              </p:cNvPr>
              <p:cNvPicPr>
                <a:picLocks noChangeAspect="1"/>
              </p:cNvPicPr>
              <p:nvPr/>
            </p:nvPicPr>
            <p:blipFill>
              <a:blip r:embed="rId4"/>
              <a:stretch>
                <a:fillRect/>
              </a:stretch>
            </p:blipFill>
            <p:spPr>
              <a:xfrm>
                <a:off x="5766754" y="3629016"/>
                <a:ext cx="3615856" cy="1109599"/>
              </a:xfrm>
              <a:prstGeom prst="rect">
                <a:avLst/>
              </a:prstGeom>
              <a:ln w="12700">
                <a:solidFill>
                  <a:schemeClr val="tx1">
                    <a:lumMod val="75000"/>
                  </a:schemeClr>
                </a:solidFill>
              </a:ln>
              <a:effectLst/>
            </p:spPr>
          </p:pic>
          <p:sp>
            <p:nvSpPr>
              <p:cNvPr id="17" name="Rectangle 16">
                <a:extLst>
                  <a:ext uri="{FF2B5EF4-FFF2-40B4-BE49-F238E27FC236}">
                    <a16:creationId xmlns:a16="http://schemas.microsoft.com/office/drawing/2014/main" id="{38AFE483-7F36-0749-B121-0A915B766211}"/>
                  </a:ext>
                </a:extLst>
              </p:cNvPr>
              <p:cNvSpPr/>
              <p:nvPr/>
            </p:nvSpPr>
            <p:spPr>
              <a:xfrm>
                <a:off x="6696713" y="4569020"/>
                <a:ext cx="2685897" cy="169595"/>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5" name="Line Callout 1 9">
              <a:extLst>
                <a:ext uri="{FF2B5EF4-FFF2-40B4-BE49-F238E27FC236}">
                  <a16:creationId xmlns:a16="http://schemas.microsoft.com/office/drawing/2014/main" id="{0A31D729-7770-4B4B-97C5-4FBD8B6B828B}"/>
                </a:ext>
              </a:extLst>
            </p:cNvPr>
            <p:cNvSpPr/>
            <p:nvPr/>
          </p:nvSpPr>
          <p:spPr>
            <a:xfrm flipH="1">
              <a:off x="5821987" y="5273508"/>
              <a:ext cx="1038221" cy="553998"/>
            </a:xfrm>
            <a:prstGeom prst="borderCallout1">
              <a:avLst>
                <a:gd name="adj1" fmla="val 81727"/>
                <a:gd name="adj2" fmla="val -5496"/>
                <a:gd name="adj3" fmla="val 81087"/>
                <a:gd name="adj4" fmla="val -397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Feature Label in 19R3  </a:t>
              </a:r>
            </a:p>
          </p:txBody>
        </p:sp>
      </p:grpSp>
      <p:sp>
        <p:nvSpPr>
          <p:cNvPr id="22" name="TextBox 21">
            <a:extLst>
              <a:ext uri="{FF2B5EF4-FFF2-40B4-BE49-F238E27FC236}">
                <a16:creationId xmlns:a16="http://schemas.microsoft.com/office/drawing/2014/main" id="{93A0B1FB-0A7F-459A-A4F9-755E7EE679E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1745721958"/>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Object State Types</a:t>
            </a:r>
          </a:p>
        </p:txBody>
      </p:sp>
      <p:sp>
        <p:nvSpPr>
          <p:cNvPr id="3" name="Content Placeholder 2"/>
          <p:cNvSpPr>
            <a:spLocks noGrp="1"/>
          </p:cNvSpPr>
          <p:nvPr>
            <p:ph idx="1"/>
          </p:nvPr>
        </p:nvSpPr>
        <p:spPr>
          <a:xfrm>
            <a:off x="826624" y="1066800"/>
            <a:ext cx="57265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Admins to create or modify object state types, and associate them to specific or all available object lifecycles</a:t>
            </a:r>
          </a:p>
          <a:p>
            <a:pPr>
              <a:spcBef>
                <a:spcPts val="600"/>
              </a:spcBef>
              <a:spcAft>
                <a:spcPts val="1200"/>
              </a:spcAft>
            </a:pPr>
            <a:r>
              <a:rPr lang="en-US" sz="2000" dirty="0"/>
              <a:t>Business Justification</a:t>
            </a:r>
          </a:p>
          <a:p>
            <a:pPr marL="457200" lvl="1" indent="0">
              <a:spcAft>
                <a:spcPts val="1200"/>
              </a:spcAft>
              <a:buNone/>
            </a:pPr>
            <a:r>
              <a:rPr lang="en-US" sz="1600" dirty="0"/>
              <a:t>Prior to 19R3, only </a:t>
            </a:r>
            <a:r>
              <a:rPr lang="en-US" sz="1600" i="1" dirty="0"/>
              <a:t>Initial</a:t>
            </a:r>
            <a:r>
              <a:rPr lang="en-US" sz="1600" dirty="0"/>
              <a:t> and </a:t>
            </a:r>
            <a:r>
              <a:rPr lang="en-US" sz="1600" i="1" dirty="0"/>
              <a:t>Complete</a:t>
            </a:r>
            <a:r>
              <a:rPr lang="en-US" sz="1600" dirty="0"/>
              <a:t> were available state types within object lifecycles</a:t>
            </a:r>
          </a:p>
          <a:p>
            <a:pPr marL="457200" lvl="1" indent="0">
              <a:spcAft>
                <a:spcPts val="1200"/>
              </a:spcAft>
              <a:buNone/>
            </a:pPr>
            <a:r>
              <a:rPr lang="en-US" sz="1600" dirty="0"/>
              <a:t>This feature allows Admins to assign additional state types to objects</a:t>
            </a:r>
          </a:p>
          <a:p>
            <a:pPr>
              <a:spcBef>
                <a:spcPts val="600"/>
              </a:spcBef>
              <a:spcAft>
                <a:spcPts val="1200"/>
              </a:spcAft>
            </a:pPr>
            <a:r>
              <a:rPr lang="en-US" sz="2000" dirty="0"/>
              <a:t>Considerations</a:t>
            </a:r>
          </a:p>
          <a:p>
            <a:pPr marL="457200" lvl="1" indent="0">
              <a:spcAft>
                <a:spcPts val="600"/>
              </a:spcAft>
              <a:buNone/>
            </a:pPr>
            <a:r>
              <a:rPr lang="en-US" sz="1600" dirty="0"/>
              <a:t>Vault Compare and Vault Configuration Reports may show state type lifecycle components have changed, even though there is no functional difference</a:t>
            </a:r>
          </a:p>
          <a:p>
            <a:pPr marL="457200" lvl="1" indent="0">
              <a:buNone/>
            </a:pPr>
            <a:r>
              <a:rPr lang="en-US" sz="1600" dirty="0"/>
              <a:t>Admins can specify if the State Type is required, and if the scope:</a:t>
            </a:r>
          </a:p>
          <a:p>
            <a:pPr lvl="1"/>
            <a:r>
              <a:rPr lang="en-US" sz="1600" dirty="0"/>
              <a:t>	</a:t>
            </a:r>
            <a:r>
              <a:rPr lang="en-US" sz="1600" i="1" dirty="0"/>
              <a:t>Applies to all lifecycles</a:t>
            </a:r>
            <a:endParaRPr lang="en-US" sz="1600" dirty="0"/>
          </a:p>
          <a:p>
            <a:pPr lvl="1"/>
            <a:r>
              <a:rPr lang="en-US" sz="1600" dirty="0"/>
              <a:t>	is </a:t>
            </a:r>
            <a:r>
              <a:rPr lang="en-US" sz="1600" i="1" dirty="0"/>
              <a:t>Available to all lifecycles</a:t>
            </a:r>
          </a:p>
          <a:p>
            <a:pPr lvl="1"/>
            <a:r>
              <a:rPr lang="en-US" sz="1600" dirty="0"/>
              <a:t>	is for a </a:t>
            </a:r>
            <a:r>
              <a:rPr lang="en-US" sz="1600" i="1" dirty="0"/>
              <a:t>Specific lifecycle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AF090A85-B11F-C643-9F6C-793214644810}"/>
              </a:ext>
            </a:extLst>
          </p:cNvPr>
          <p:cNvPicPr>
            <a:picLocks noChangeAspect="1"/>
          </p:cNvPicPr>
          <p:nvPr/>
        </p:nvPicPr>
        <p:blipFill rotWithShape="1">
          <a:blip r:embed="rId3"/>
          <a:srcRect b="18418"/>
          <a:stretch/>
        </p:blipFill>
        <p:spPr>
          <a:xfrm>
            <a:off x="7795679" y="1356814"/>
            <a:ext cx="2013063" cy="2605586"/>
          </a:xfrm>
          <a:prstGeom prst="rect">
            <a:avLst/>
          </a:prstGeom>
          <a:ln>
            <a:solidFill>
              <a:schemeClr val="tx1"/>
            </a:solidFill>
          </a:ln>
        </p:spPr>
      </p:pic>
      <p:pic>
        <p:nvPicPr>
          <p:cNvPr id="5" name="Picture 4">
            <a:extLst>
              <a:ext uri="{FF2B5EF4-FFF2-40B4-BE49-F238E27FC236}">
                <a16:creationId xmlns:a16="http://schemas.microsoft.com/office/drawing/2014/main" id="{74B8580A-FF0C-594B-A381-FD334D888018}"/>
              </a:ext>
            </a:extLst>
          </p:cNvPr>
          <p:cNvPicPr>
            <a:picLocks noChangeAspect="1"/>
          </p:cNvPicPr>
          <p:nvPr/>
        </p:nvPicPr>
        <p:blipFill>
          <a:blip r:embed="rId4"/>
          <a:stretch>
            <a:fillRect/>
          </a:stretch>
        </p:blipFill>
        <p:spPr>
          <a:xfrm>
            <a:off x="6789693" y="4085695"/>
            <a:ext cx="3846428" cy="2338853"/>
          </a:xfrm>
          <a:prstGeom prst="rect">
            <a:avLst/>
          </a:prstGeom>
          <a:ln>
            <a:solidFill>
              <a:schemeClr val="tx1"/>
            </a:solidFill>
          </a:ln>
        </p:spPr>
      </p:pic>
      <p:sp>
        <p:nvSpPr>
          <p:cNvPr id="12" name="TextBox 11">
            <a:extLst>
              <a:ext uri="{FF2B5EF4-FFF2-40B4-BE49-F238E27FC236}">
                <a16:creationId xmlns:a16="http://schemas.microsoft.com/office/drawing/2014/main" id="{ED3596CB-307B-4C95-BB14-7B4AFBB27D7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3842175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ingle Corner Rectangle 43"/>
          <p:cNvSpPr>
            <a:spLocks/>
          </p:cNvSpPr>
          <p:nvPr/>
        </p:nvSpPr>
        <p:spPr>
          <a:xfrm flipH="1">
            <a:off x="9026932"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1" name="Round Single Corner Rectangle 43"/>
          <p:cNvSpPr>
            <a:spLocks/>
          </p:cNvSpPr>
          <p:nvPr/>
        </p:nvSpPr>
        <p:spPr>
          <a:xfrm flipH="1">
            <a:off x="3343748"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8" name="Round Single Corner Rectangle 43"/>
          <p:cNvSpPr>
            <a:spLocks/>
          </p:cNvSpPr>
          <p:nvPr/>
        </p:nvSpPr>
        <p:spPr>
          <a:xfrm flipH="1">
            <a:off x="6185340" y="3421483"/>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2" name="Title 1"/>
          <p:cNvSpPr>
            <a:spLocks noGrp="1"/>
          </p:cNvSpPr>
          <p:nvPr>
            <p:ph type="title"/>
          </p:nvPr>
        </p:nvSpPr>
        <p:spPr>
          <a:xfrm>
            <a:off x="276303" y="96275"/>
            <a:ext cx="11610897" cy="1101213"/>
          </a:xfrm>
        </p:spPr>
        <p:txBody>
          <a:bodyPr>
            <a:noAutofit/>
          </a:bodyPr>
          <a:lstStyle/>
          <a:p>
            <a:r>
              <a:rPr lang="en-US" dirty="0"/>
              <a:t>19R3 Release Webinar Series</a:t>
            </a:r>
          </a:p>
        </p:txBody>
      </p:sp>
      <p:sp>
        <p:nvSpPr>
          <p:cNvPr id="4" name="Text Placeholder 3"/>
          <p:cNvSpPr>
            <a:spLocks noGrp="1"/>
          </p:cNvSpPr>
          <p:nvPr>
            <p:ph idx="1"/>
          </p:nvPr>
        </p:nvSpPr>
        <p:spPr>
          <a:xfrm>
            <a:off x="826624" y="1066800"/>
            <a:ext cx="10538752" cy="1820887"/>
          </a:xfrm>
        </p:spPr>
        <p:txBody>
          <a:bodyPr/>
          <a:lstStyle/>
          <a:p>
            <a:pPr>
              <a:lnSpc>
                <a:spcPct val="100000"/>
              </a:lnSpc>
              <a:spcBef>
                <a:spcPts val="1200"/>
              </a:spcBef>
              <a:spcAft>
                <a:spcPts val="600"/>
              </a:spcAft>
            </a:pPr>
            <a:r>
              <a:rPr lang="en-US" u="sng" dirty="0"/>
              <a:t>Product-specific</a:t>
            </a:r>
            <a:r>
              <a:rPr lang="en-US" dirty="0"/>
              <a:t> webinars focused on the use cases and impact of key features </a:t>
            </a:r>
          </a:p>
          <a:p>
            <a:pPr lvl="1">
              <a:lnSpc>
                <a:spcPct val="100000"/>
              </a:lnSpc>
              <a:spcBef>
                <a:spcPts val="1200"/>
              </a:spcBef>
              <a:spcAft>
                <a:spcPts val="600"/>
              </a:spcAft>
            </a:pPr>
            <a:r>
              <a:rPr lang="en-US" dirty="0"/>
              <a:t>The same webinars are presented at multiple times</a:t>
            </a:r>
          </a:p>
          <a:p>
            <a:pPr lvl="1">
              <a:lnSpc>
                <a:spcPct val="100000"/>
              </a:lnSpc>
              <a:spcBef>
                <a:spcPts val="1200"/>
              </a:spcBef>
              <a:spcAft>
                <a:spcPts val="600"/>
              </a:spcAft>
            </a:pPr>
            <a:r>
              <a:rPr lang="en-US" dirty="0"/>
              <a:t>One webinar per product will be recorded and available after the series via …</a:t>
            </a:r>
          </a:p>
          <a:p>
            <a:pPr marL="457200" lvl="1" indent="0">
              <a:lnSpc>
                <a:spcPct val="100000"/>
              </a:lnSpc>
              <a:spcBef>
                <a:spcPts val="1200"/>
              </a:spcBef>
              <a:spcAft>
                <a:spcPts val="600"/>
              </a:spcAft>
              <a:buNone/>
            </a:pPr>
            <a:r>
              <a:rPr lang="en-US" sz="2000" b="1" dirty="0">
                <a:solidFill>
                  <a:schemeClr val="accent1"/>
                </a:solidFill>
              </a:rPr>
              <a:t>		Help</a:t>
            </a:r>
            <a:r>
              <a:rPr lang="en-US" sz="2000" dirty="0"/>
              <a:t> </a:t>
            </a:r>
            <a:r>
              <a:rPr lang="en-US" sz="2000" dirty="0">
                <a:sym typeface="Wingdings" panose="05000000000000000000" pitchFamily="2" charset="2"/>
              </a:rPr>
              <a:t>&gt; </a:t>
            </a:r>
            <a:r>
              <a:rPr lang="en-US" sz="2000" b="1" dirty="0">
                <a:solidFill>
                  <a:schemeClr val="accent1"/>
                </a:solidFill>
                <a:sym typeface="Wingdings" panose="05000000000000000000" pitchFamily="2" charset="2"/>
              </a:rPr>
              <a:t>Release Notes</a:t>
            </a:r>
            <a:r>
              <a:rPr lang="en-US" sz="2000" dirty="0">
                <a:sym typeface="Wingdings" panose="05000000000000000000" pitchFamily="2" charset="2"/>
              </a:rPr>
              <a:t> &gt; </a:t>
            </a:r>
            <a:r>
              <a:rPr lang="en-US" sz="2000" b="1" dirty="0">
                <a:solidFill>
                  <a:schemeClr val="accent1"/>
                </a:solidFill>
                <a:sym typeface="Wingdings" panose="05000000000000000000" pitchFamily="2" charset="2"/>
              </a:rPr>
              <a:t>About the 19R3 Release</a:t>
            </a:r>
            <a:endParaRPr lang="en-US" sz="900" dirty="0"/>
          </a:p>
        </p:txBody>
      </p:sp>
      <p:sp>
        <p:nvSpPr>
          <p:cNvPr id="6" name="Content Placeholder 2"/>
          <p:cNvSpPr txBox="1">
            <a:spLocks/>
          </p:cNvSpPr>
          <p:nvPr/>
        </p:nvSpPr>
        <p:spPr>
          <a:xfrm>
            <a:off x="1966916" y="1404758"/>
            <a:ext cx="3404154" cy="3497442"/>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Clr>
                <a:srgbClr val="F89728"/>
              </a:buClr>
              <a:buFont typeface="Wingdings" pitchFamily="2" charset="2"/>
              <a:buChar char="§"/>
              <a:defRPr sz="2000" b="1" kern="1200">
                <a:solidFill>
                  <a:srgbClr val="595959"/>
                </a:solidFill>
                <a:latin typeface="Arial" pitchFamily="34" charset="0"/>
                <a:ea typeface="+mn-ea"/>
                <a:cs typeface="Arial" pitchFamily="34" charset="0"/>
              </a:defRPr>
            </a:lvl1pPr>
            <a:lvl2pPr marL="685800" indent="-228600" algn="l" defTabSz="914400" rtl="0" eaLnBrk="1" latinLnBrk="0" hangingPunct="1">
              <a:spcBef>
                <a:spcPts val="1200"/>
              </a:spcBef>
              <a:buClr>
                <a:srgbClr val="A6A6A6"/>
              </a:buClr>
              <a:buFont typeface="Wingdings" pitchFamily="2" charset="2"/>
              <a:buChar char="§"/>
              <a:defRPr sz="1600" kern="1200">
                <a:solidFill>
                  <a:srgbClr val="595959"/>
                </a:solidFill>
                <a:latin typeface="Arial" pitchFamily="34" charset="0"/>
                <a:ea typeface="+mn-ea"/>
                <a:cs typeface="Arial" pitchFamily="34" charset="0"/>
              </a:defRPr>
            </a:lvl2pPr>
            <a:lvl3pPr marL="1143000" indent="-228600" algn="l" defTabSz="914400" rtl="0" eaLnBrk="1" latinLnBrk="0" hangingPunct="1">
              <a:spcBef>
                <a:spcPts val="1200"/>
              </a:spcBef>
              <a:buClr>
                <a:srgbClr val="A6A6A6"/>
              </a:buClr>
              <a:buFont typeface="Arial" pitchFamily="34" charset="0"/>
              <a:buChar char="•"/>
              <a:defRPr sz="1600" kern="1200">
                <a:solidFill>
                  <a:srgbClr val="595959"/>
                </a:solidFill>
                <a:latin typeface="Arial" pitchFamily="34" charset="0"/>
                <a:ea typeface="+mn-ea"/>
                <a:cs typeface="Arial" pitchFamily="34" charset="0"/>
              </a:defRPr>
            </a:lvl3pPr>
            <a:lvl4pPr marL="1600200" indent="-228600" algn="l" defTabSz="914400" rtl="0" eaLnBrk="1" latinLnBrk="0" hangingPunct="1">
              <a:spcBef>
                <a:spcPts val="1200"/>
              </a:spcBef>
              <a:buClr>
                <a:srgbClr val="A6A6A6"/>
              </a:buClr>
              <a:buFont typeface="Arial" pitchFamily="34" charset="0"/>
              <a:buChar char="–"/>
              <a:defRPr sz="1400" kern="1200">
                <a:solidFill>
                  <a:srgbClr val="595959"/>
                </a:solidFill>
                <a:latin typeface="Arial" pitchFamily="34" charset="0"/>
                <a:ea typeface="+mn-ea"/>
                <a:cs typeface="Arial" pitchFamily="34" charset="0"/>
              </a:defRPr>
            </a:lvl4pPr>
            <a:lvl5pPr marL="2057400" indent="-228600" algn="l" defTabSz="914400" rtl="0" eaLnBrk="1" latinLnBrk="0" hangingPunct="1">
              <a:spcBef>
                <a:spcPct val="20000"/>
              </a:spcBef>
              <a:buClr>
                <a:srgbClr val="F89728"/>
              </a:buClr>
              <a:buFont typeface="Arial" pitchFamily="34" charset="0"/>
              <a:buChar char="»"/>
              <a:defRPr sz="20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endParaRPr lang="en-US" sz="800" dirty="0"/>
          </a:p>
        </p:txBody>
      </p:sp>
      <p:grpSp>
        <p:nvGrpSpPr>
          <p:cNvPr id="16" name="Group 15"/>
          <p:cNvGrpSpPr/>
          <p:nvPr/>
        </p:nvGrpSpPr>
        <p:grpSpPr>
          <a:xfrm>
            <a:off x="6158695" y="3411393"/>
            <a:ext cx="2201881" cy="569585"/>
            <a:chOff x="8603673" y="1983028"/>
            <a:chExt cx="2201881" cy="569585"/>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490" t="1" b="-12303"/>
            <a:stretch/>
          </p:blipFill>
          <p:spPr>
            <a:xfrm>
              <a:off x="9088268" y="2107838"/>
              <a:ext cx="1717286" cy="444775"/>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8603673" y="1983028"/>
              <a:ext cx="484595" cy="551895"/>
            </a:xfrm>
            <a:prstGeom prst="rect">
              <a:avLst/>
            </a:prstGeom>
          </p:spPr>
        </p:pic>
      </p:grpSp>
      <p:grpSp>
        <p:nvGrpSpPr>
          <p:cNvPr id="8" name="Group 7"/>
          <p:cNvGrpSpPr/>
          <p:nvPr/>
        </p:nvGrpSpPr>
        <p:grpSpPr>
          <a:xfrm>
            <a:off x="9006191" y="3406856"/>
            <a:ext cx="1960764" cy="592229"/>
            <a:chOff x="7235754" y="5809746"/>
            <a:chExt cx="1960764" cy="592229"/>
          </a:xfrm>
        </p:grpSpPr>
        <p:sp>
          <p:nvSpPr>
            <p:cNvPr id="7" name="TextBox 6"/>
            <p:cNvSpPr txBox="1"/>
            <p:nvPr/>
          </p:nvSpPr>
          <p:spPr>
            <a:xfrm>
              <a:off x="7628460" y="5863366"/>
              <a:ext cx="1568058" cy="538609"/>
            </a:xfrm>
            <a:prstGeom prst="rect">
              <a:avLst/>
            </a:prstGeom>
            <a:noFill/>
          </p:spPr>
          <p:txBody>
            <a:bodyPr wrap="none" rtlCol="0">
              <a:spAutoFit/>
            </a:bodyPr>
            <a:lstStyle/>
            <a:p>
              <a:r>
                <a:rPr lang="en-US" sz="2900" dirty="0">
                  <a:solidFill>
                    <a:srgbClr val="9A9A9A"/>
                  </a:solidFill>
                </a:rPr>
                <a:t>Platform</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7235754" y="5809746"/>
              <a:ext cx="484595" cy="551895"/>
            </a:xfrm>
            <a:prstGeom prst="rect">
              <a:avLst/>
            </a:prstGeom>
          </p:spPr>
        </p:pic>
      </p:grpSp>
      <p:grpSp>
        <p:nvGrpSpPr>
          <p:cNvPr id="19" name="Group 18"/>
          <p:cNvGrpSpPr/>
          <p:nvPr/>
        </p:nvGrpSpPr>
        <p:grpSpPr>
          <a:xfrm>
            <a:off x="3323590" y="3413127"/>
            <a:ext cx="1655468" cy="565886"/>
            <a:chOff x="6326888" y="1983028"/>
            <a:chExt cx="1655468" cy="565886"/>
          </a:xfrm>
        </p:grpSpPr>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374" b="-11985"/>
            <a:stretch/>
          </p:blipFill>
          <p:spPr>
            <a:xfrm>
              <a:off x="6811483" y="2107838"/>
              <a:ext cx="1170873" cy="441076"/>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6326888" y="1983028"/>
              <a:ext cx="484595" cy="551895"/>
            </a:xfrm>
            <a:prstGeom prst="rect">
              <a:avLst/>
            </a:prstGeom>
          </p:spPr>
        </p:pic>
      </p:grpSp>
      <p:grpSp>
        <p:nvGrpSpPr>
          <p:cNvPr id="72" name="Group 71"/>
          <p:cNvGrpSpPr/>
          <p:nvPr/>
        </p:nvGrpSpPr>
        <p:grpSpPr>
          <a:xfrm>
            <a:off x="481169" y="3412711"/>
            <a:ext cx="2748399" cy="2454689"/>
            <a:chOff x="405770" y="3054353"/>
            <a:chExt cx="2748399" cy="2454689"/>
          </a:xfrm>
        </p:grpSpPr>
        <p:grpSp>
          <p:nvGrpSpPr>
            <p:cNvPr id="73" name="Group 72"/>
            <p:cNvGrpSpPr/>
            <p:nvPr/>
          </p:nvGrpSpPr>
          <p:grpSpPr>
            <a:xfrm>
              <a:off x="405770" y="3054353"/>
              <a:ext cx="2748399" cy="2454689"/>
              <a:chOff x="728505" y="3054353"/>
              <a:chExt cx="2748399" cy="2454689"/>
            </a:xfrm>
          </p:grpSpPr>
          <p:sp>
            <p:nvSpPr>
              <p:cNvPr id="75" name="Round Single Corner Rectangle 43"/>
              <p:cNvSpPr>
                <a:spLocks/>
              </p:cNvSpPr>
              <p:nvPr/>
            </p:nvSpPr>
            <p:spPr>
              <a:xfrm flipH="1">
                <a:off x="749492" y="3063125"/>
                <a:ext cx="2727412" cy="2445917"/>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grpSp>
            <p:nvGrpSpPr>
              <p:cNvPr id="76" name="Group 75"/>
              <p:cNvGrpSpPr/>
              <p:nvPr/>
            </p:nvGrpSpPr>
            <p:grpSpPr>
              <a:xfrm>
                <a:off x="728505" y="3054353"/>
                <a:ext cx="1595955" cy="551895"/>
                <a:chOff x="1426906" y="1983028"/>
                <a:chExt cx="1595955" cy="551895"/>
              </a:xfrm>
            </p:grpSpPr>
            <p:pic>
              <p:nvPicPr>
                <p:cNvPr id="77" name="Picture 76"/>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53858" t="1" b="6670"/>
                <a:stretch/>
              </p:blipFill>
              <p:spPr>
                <a:xfrm>
                  <a:off x="1891258" y="2107838"/>
                  <a:ext cx="1131603" cy="367601"/>
                </a:xfrm>
                <a:prstGeom prst="rect">
                  <a:avLst/>
                </a:prstGeom>
              </p:spPr>
            </p:pic>
            <p:pic>
              <p:nvPicPr>
                <p:cNvPr id="78"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3166" t="-27046" r="87220" b="-12303"/>
                <a:stretch/>
              </p:blipFill>
              <p:spPr>
                <a:xfrm>
                  <a:off x="1426906" y="1983028"/>
                  <a:ext cx="484595" cy="551895"/>
                </a:xfrm>
                <a:prstGeom prst="rect">
                  <a:avLst/>
                </a:prstGeom>
              </p:spPr>
            </p:pic>
          </p:grpSp>
        </p:grpSp>
        <p:sp>
          <p:nvSpPr>
            <p:cNvPr id="74" name="TextBox 73"/>
            <p:cNvSpPr txBox="1"/>
            <p:nvPr/>
          </p:nvSpPr>
          <p:spPr>
            <a:xfrm>
              <a:off x="498345" y="3679227"/>
              <a:ext cx="2184188" cy="1077218"/>
            </a:xfrm>
            <a:prstGeom prst="rect">
              <a:avLst/>
            </a:prstGeom>
            <a:noFill/>
          </p:spPr>
          <p:txBody>
            <a:bodyPr wrap="none" rtlCol="0">
              <a:spAutoFit/>
            </a:bodyPr>
            <a:lstStyle/>
            <a:p>
              <a:pPr marL="285750" lvl="0" indent="-220663" fontAlgn="base">
                <a:buFont typeface="Arial" charset="0"/>
                <a:buChar char="•"/>
                <a:tabLst/>
              </a:pPr>
              <a:r>
                <a:rPr lang="en-US" sz="1600" dirty="0"/>
                <a:t>Oct 30 at 12 PM EDT</a:t>
              </a:r>
            </a:p>
            <a:p>
              <a:pPr marL="285750" lvl="0" indent="-220663" fontAlgn="base">
                <a:buFont typeface="Arial" charset="0"/>
                <a:buChar char="•"/>
                <a:tabLst/>
              </a:pPr>
              <a:r>
                <a:rPr lang="en-US" sz="1600" dirty="0"/>
                <a:t>Oct 31 at 3 PM EDT</a:t>
              </a:r>
            </a:p>
            <a:p>
              <a:pPr marL="285750" lvl="0" indent="-220663" fontAlgn="base">
                <a:buFont typeface="Arial" charset="0"/>
                <a:buChar char="•"/>
                <a:tabLst/>
              </a:pPr>
              <a:r>
                <a:rPr lang="en-US" sz="1600" dirty="0"/>
                <a:t>Nov 5 at 8 AM EDT</a:t>
              </a:r>
            </a:p>
            <a:p>
              <a:pPr marL="285750" lvl="0" indent="-220663" fontAlgn="base">
                <a:buFont typeface="Arial" charset="0"/>
                <a:buChar char="•"/>
                <a:tabLst/>
              </a:pPr>
              <a:r>
                <a:rPr lang="en-US" sz="1600" dirty="0"/>
                <a:t>Nov 6 at 9 AM EDT</a:t>
              </a:r>
            </a:p>
          </p:txBody>
        </p:sp>
      </p:grpSp>
      <p:sp>
        <p:nvSpPr>
          <p:cNvPr id="9" name="TextBox 8"/>
          <p:cNvSpPr txBox="1"/>
          <p:nvPr/>
        </p:nvSpPr>
        <p:spPr>
          <a:xfrm>
            <a:off x="9103299" y="4037585"/>
            <a:ext cx="2651046" cy="584775"/>
          </a:xfrm>
          <a:prstGeom prst="rect">
            <a:avLst/>
          </a:prstGeom>
          <a:noFill/>
        </p:spPr>
        <p:txBody>
          <a:bodyPr wrap="square" rtlCol="0">
            <a:spAutoFit/>
          </a:bodyPr>
          <a:lstStyle/>
          <a:p>
            <a:pPr marL="285750" lvl="0" indent="-220663" fontAlgn="base">
              <a:buFont typeface="Arial" charset="0"/>
              <a:buChar char="•"/>
              <a:tabLst/>
            </a:pPr>
            <a:r>
              <a:rPr lang="en-US" sz="1600" dirty="0"/>
              <a:t>Oct 31 at 12PM EDT</a:t>
            </a:r>
          </a:p>
          <a:p>
            <a:pPr marL="285750" lvl="0" indent="-220663" fontAlgn="base">
              <a:buFont typeface="Arial" charset="0"/>
              <a:buChar char="•"/>
              <a:tabLst/>
            </a:pPr>
            <a:r>
              <a:rPr lang="en-US" sz="1600" dirty="0"/>
              <a:t>Nov 5 at 9 AM EDT</a:t>
            </a:r>
          </a:p>
        </p:txBody>
      </p:sp>
      <p:sp>
        <p:nvSpPr>
          <p:cNvPr id="60" name="TextBox 59"/>
          <p:cNvSpPr txBox="1"/>
          <p:nvPr/>
        </p:nvSpPr>
        <p:spPr>
          <a:xfrm>
            <a:off x="3415336" y="4037585"/>
            <a:ext cx="2682469" cy="1077218"/>
          </a:xfrm>
          <a:prstGeom prst="rect">
            <a:avLst/>
          </a:prstGeom>
          <a:noFill/>
        </p:spPr>
        <p:txBody>
          <a:bodyPr wrap="square" rtlCol="0">
            <a:spAutoFit/>
          </a:bodyPr>
          <a:lstStyle/>
          <a:p>
            <a:pPr marL="285750" lvl="0" indent="-220663" fontAlgn="base">
              <a:buFont typeface="Arial" charset="0"/>
              <a:buChar char="•"/>
              <a:tabLst/>
            </a:pPr>
            <a:r>
              <a:rPr lang="en-US" sz="1600" dirty="0"/>
              <a:t>Oct 30 at 8 AM EDT</a:t>
            </a:r>
          </a:p>
          <a:p>
            <a:pPr marL="285750" lvl="0" indent="-220663" fontAlgn="base">
              <a:buFont typeface="Arial" charset="0"/>
              <a:buChar char="•"/>
              <a:tabLst/>
            </a:pPr>
            <a:r>
              <a:rPr lang="en-US" sz="1600" dirty="0"/>
              <a:t>Oct 31 at 9 AM EDT</a:t>
            </a:r>
          </a:p>
          <a:p>
            <a:pPr marL="285750" lvl="0" indent="-220663" fontAlgn="base">
              <a:buFont typeface="Arial" charset="0"/>
              <a:buChar char="•"/>
              <a:tabLst/>
            </a:pPr>
            <a:r>
              <a:rPr lang="en-US" sz="1600" dirty="0"/>
              <a:t>Nov 5 at 12 PM EDT</a:t>
            </a:r>
          </a:p>
          <a:p>
            <a:pPr marL="285750" lvl="0" indent="-220663" fontAlgn="base">
              <a:buFont typeface="Arial" charset="0"/>
              <a:buChar char="•"/>
              <a:tabLst/>
            </a:pPr>
            <a:r>
              <a:rPr lang="en-US" sz="1600" dirty="0"/>
              <a:t>Nov 6 at 3 PM EDT</a:t>
            </a:r>
          </a:p>
        </p:txBody>
      </p:sp>
      <p:sp>
        <p:nvSpPr>
          <p:cNvPr id="67" name="TextBox 66"/>
          <p:cNvSpPr txBox="1"/>
          <p:nvPr/>
        </p:nvSpPr>
        <p:spPr>
          <a:xfrm>
            <a:off x="6256928" y="4037585"/>
            <a:ext cx="2655824" cy="1077218"/>
          </a:xfrm>
          <a:prstGeom prst="rect">
            <a:avLst/>
          </a:prstGeom>
          <a:noFill/>
        </p:spPr>
        <p:txBody>
          <a:bodyPr wrap="square" rtlCol="0">
            <a:spAutoFit/>
          </a:bodyPr>
          <a:lstStyle/>
          <a:p>
            <a:pPr marL="285750" lvl="0" indent="-220663" fontAlgn="base">
              <a:buFont typeface="Arial" charset="0"/>
              <a:buChar char="•"/>
              <a:tabLst/>
            </a:pPr>
            <a:r>
              <a:rPr lang="en-US" sz="1600" dirty="0"/>
              <a:t>Oct 30 at 9 AM EDT</a:t>
            </a:r>
          </a:p>
          <a:p>
            <a:pPr marL="285750" lvl="0" indent="-220663" fontAlgn="base">
              <a:buFont typeface="Arial" charset="0"/>
              <a:buChar char="•"/>
              <a:tabLst/>
            </a:pPr>
            <a:r>
              <a:rPr lang="en-US" sz="1600" dirty="0"/>
              <a:t>Oct 31 at 8 AM EDT</a:t>
            </a:r>
          </a:p>
          <a:p>
            <a:pPr marL="285750" lvl="0" indent="-220663" fontAlgn="base">
              <a:buFont typeface="Arial" charset="0"/>
              <a:buChar char="•"/>
              <a:tabLst/>
            </a:pPr>
            <a:r>
              <a:rPr lang="en-US" sz="1600" dirty="0"/>
              <a:t>Nov 5 at 3 PM EDT</a:t>
            </a:r>
          </a:p>
          <a:p>
            <a:pPr marL="285750" lvl="0" indent="-220663" fontAlgn="base">
              <a:buFont typeface="Arial" charset="0"/>
              <a:buChar char="•"/>
              <a:tabLst/>
            </a:pPr>
            <a:r>
              <a:rPr lang="en-US" sz="1600" dirty="0"/>
              <a:t>Nov 6 at 3 PM EDT</a:t>
            </a:r>
          </a:p>
        </p:txBody>
      </p:sp>
      <p:sp>
        <p:nvSpPr>
          <p:cNvPr id="3" name="TextBox 2">
            <a:extLst>
              <a:ext uri="{FF2B5EF4-FFF2-40B4-BE49-F238E27FC236}">
                <a16:creationId xmlns:a16="http://schemas.microsoft.com/office/drawing/2014/main" id="{916AFAEF-2F9E-4F37-A974-7A3486BCF0E0}"/>
              </a:ext>
            </a:extLst>
          </p:cNvPr>
          <p:cNvSpPr txBox="1"/>
          <p:nvPr/>
        </p:nvSpPr>
        <p:spPr>
          <a:xfrm>
            <a:off x="619847" y="5502688"/>
            <a:ext cx="2492029"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0"/>
              </a:rPr>
              <a:t>go.veeva.com/19R3_clinical</a:t>
            </a:r>
            <a:endParaRPr lang="en-US" sz="1600" dirty="0"/>
          </a:p>
        </p:txBody>
      </p:sp>
      <p:sp>
        <p:nvSpPr>
          <p:cNvPr id="30" name="TextBox 29">
            <a:extLst>
              <a:ext uri="{FF2B5EF4-FFF2-40B4-BE49-F238E27FC236}">
                <a16:creationId xmlns:a16="http://schemas.microsoft.com/office/drawing/2014/main" id="{B4D70080-6CE2-49AF-BA5E-52EB560AC1B7}"/>
              </a:ext>
            </a:extLst>
          </p:cNvPr>
          <p:cNvSpPr txBox="1"/>
          <p:nvPr/>
        </p:nvSpPr>
        <p:spPr>
          <a:xfrm>
            <a:off x="3463148" y="5502688"/>
            <a:ext cx="249696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1"/>
              </a:rPr>
              <a:t>go.veeva.com/19R3_quality</a:t>
            </a:r>
            <a:endParaRPr lang="en-US" sz="1600" dirty="0"/>
          </a:p>
        </p:txBody>
      </p:sp>
      <p:sp>
        <p:nvSpPr>
          <p:cNvPr id="31" name="TextBox 30">
            <a:extLst>
              <a:ext uri="{FF2B5EF4-FFF2-40B4-BE49-F238E27FC236}">
                <a16:creationId xmlns:a16="http://schemas.microsoft.com/office/drawing/2014/main" id="{95776CE4-32A3-4F2B-8E08-58ED9F732F88}"/>
              </a:ext>
            </a:extLst>
          </p:cNvPr>
          <p:cNvSpPr txBox="1"/>
          <p:nvPr/>
        </p:nvSpPr>
        <p:spPr>
          <a:xfrm>
            <a:off x="6479025" y="5508956"/>
            <a:ext cx="2211631"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2"/>
              </a:rPr>
              <a:t>go.veeva.com/19R3_rim</a:t>
            </a:r>
            <a:endParaRPr lang="en-US" sz="1600" dirty="0"/>
          </a:p>
        </p:txBody>
      </p:sp>
      <p:sp>
        <p:nvSpPr>
          <p:cNvPr id="32" name="TextBox 31">
            <a:extLst>
              <a:ext uri="{FF2B5EF4-FFF2-40B4-BE49-F238E27FC236}">
                <a16:creationId xmlns:a16="http://schemas.microsoft.com/office/drawing/2014/main" id="{9FBB0C3F-BCC0-45BD-916D-82E5EBF9FBB4}"/>
              </a:ext>
            </a:extLst>
          </p:cNvPr>
          <p:cNvSpPr txBox="1"/>
          <p:nvPr/>
        </p:nvSpPr>
        <p:spPr>
          <a:xfrm>
            <a:off x="9065116" y="5499691"/>
            <a:ext cx="2651046" cy="294183"/>
          </a:xfrm>
          <a:prstGeom prst="rect">
            <a:avLst/>
          </a:prstGeom>
          <a:noFill/>
        </p:spPr>
        <p:txBody>
          <a:bodyPr wrap="none" rtlCol="0">
            <a:spAutoFit/>
          </a:bodyPr>
          <a:lstStyle/>
          <a:p>
            <a:pPr algn="ctr">
              <a:lnSpc>
                <a:spcPct val="80000"/>
              </a:lnSpc>
              <a:spcBef>
                <a:spcPts val="1200"/>
              </a:spcBef>
              <a:buClr>
                <a:schemeClr val="tx2"/>
              </a:buClr>
            </a:pPr>
            <a:r>
              <a:rPr lang="en-US" sz="1600" dirty="0">
                <a:hlinkClick r:id="rId13"/>
              </a:rPr>
              <a:t>go.veeva.com/19R3_platform</a:t>
            </a:r>
            <a:endParaRPr lang="en-US" sz="1600" dirty="0"/>
          </a:p>
        </p:txBody>
      </p:sp>
    </p:spTree>
    <p:extLst>
      <p:ext uri="{BB962C8B-B14F-4D97-AF65-F5344CB8AC3E}">
        <p14:creationId xmlns:p14="http://schemas.microsoft.com/office/powerpoint/2010/main" val="3708931802"/>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Uniqueness Update</a:t>
            </a:r>
          </a:p>
        </p:txBody>
      </p:sp>
      <p:sp>
        <p:nvSpPr>
          <p:cNvPr id="3" name="Content Placeholder 2"/>
          <p:cNvSpPr>
            <a:spLocks noGrp="1"/>
          </p:cNvSpPr>
          <p:nvPr>
            <p:ph idx="1"/>
          </p:nvPr>
        </p:nvSpPr>
        <p:spPr>
          <a:xfrm>
            <a:off x="826624" y="1066800"/>
            <a:ext cx="974350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applies changes to the ‘Values must be unique’ setting asynchronously and blocks certain actions on the affected object field while processing these changes, including deleting the field and modifying the Maximum Length setting</a:t>
            </a:r>
          </a:p>
          <a:p>
            <a:pPr>
              <a:spcBef>
                <a:spcPts val="600"/>
              </a:spcBef>
              <a:spcAft>
                <a:spcPts val="1200"/>
              </a:spcAft>
            </a:pPr>
            <a:r>
              <a:rPr lang="en-US" sz="2000" dirty="0"/>
              <a:t>Business Justification</a:t>
            </a:r>
          </a:p>
          <a:p>
            <a:pPr marL="457200" lvl="1" indent="0">
              <a:spcAft>
                <a:spcPts val="1200"/>
              </a:spcAft>
              <a:buNone/>
            </a:pPr>
            <a:r>
              <a:rPr lang="en-US" sz="1600" dirty="0"/>
              <a:t>Following a different underlying architecture for Uniqueness will allow to make the field uniqueness more robust</a:t>
            </a: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A69BF08E-5434-478B-9700-4A0D4FB3514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385938994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Developer Toolkit</a:t>
            </a:r>
          </a:p>
        </p:txBody>
      </p:sp>
    </p:spTree>
    <p:extLst>
      <p:ext uri="{BB962C8B-B14F-4D97-AF65-F5344CB8AC3E}">
        <p14:creationId xmlns:p14="http://schemas.microsoft.com/office/powerpoint/2010/main" val="4211599194"/>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Documents/Versions</a:t>
            </a:r>
          </a:p>
        </p:txBody>
      </p:sp>
      <p:sp>
        <p:nvSpPr>
          <p:cNvPr id="3" name="Content Placeholder 2"/>
          <p:cNvSpPr>
            <a:spLocks noGrp="1"/>
          </p:cNvSpPr>
          <p:nvPr>
            <p:ph idx="1"/>
          </p:nvPr>
        </p:nvSpPr>
        <p:spPr>
          <a:xfrm>
            <a:off x="826624" y="1066800"/>
            <a:ext cx="5650376" cy="3643568"/>
          </a:xfrm>
        </p:spPr>
        <p:txBody>
          <a:bodyPr/>
          <a:lstStyle/>
          <a:p>
            <a:pPr>
              <a:spcBef>
                <a:spcPts val="600"/>
              </a:spcBef>
              <a:spcAft>
                <a:spcPts val="600"/>
              </a:spcAft>
            </a:pPr>
            <a:r>
              <a:rPr lang="en-US" sz="2000" dirty="0"/>
              <a:t>Overview</a:t>
            </a:r>
          </a:p>
          <a:p>
            <a:pPr marL="457200" lvl="1" indent="0">
              <a:spcAft>
                <a:spcPts val="1200"/>
              </a:spcAft>
              <a:buNone/>
            </a:pPr>
            <a:r>
              <a:rPr lang="en-US" sz="1600" dirty="0"/>
              <a:t>This release introduces two new document fields whose values are populated when a document is created:</a:t>
            </a:r>
          </a:p>
          <a:p>
            <a:pPr lvl="1">
              <a:spcAft>
                <a:spcPts val="1200"/>
              </a:spcAft>
            </a:pPr>
            <a:r>
              <a:rPr lang="en-US" sz="1600" dirty="0"/>
              <a:t>global_id__sys: system-generated id that </a:t>
            </a:r>
            <a:r>
              <a:rPr lang="en-US" sz="1600" u="sng" dirty="0"/>
              <a:t>uniquely identifies a document</a:t>
            </a:r>
            <a:r>
              <a:rPr lang="en-US" sz="1600" dirty="0"/>
              <a:t> across all Vaults</a:t>
            </a:r>
          </a:p>
          <a:p>
            <a:pPr lvl="1">
              <a:spcAft>
                <a:spcPts val="1200"/>
              </a:spcAft>
            </a:pPr>
            <a:r>
              <a:rPr lang="en-US" sz="1600" dirty="0"/>
              <a:t>global_version_id__sys: system-generated id that </a:t>
            </a:r>
            <a:r>
              <a:rPr lang="en-US" sz="1600" u="sng" dirty="0"/>
              <a:t>uniquely identifies a document version</a:t>
            </a:r>
            <a:r>
              <a:rPr lang="en-US" sz="1600" dirty="0"/>
              <a:t> across all Vaults</a:t>
            </a:r>
          </a:p>
          <a:p>
            <a:pPr>
              <a:spcBef>
                <a:spcPts val="600"/>
              </a:spcBef>
              <a:spcAft>
                <a:spcPts val="600"/>
              </a:spcAft>
            </a:pPr>
            <a:r>
              <a:rPr lang="en-US" sz="2000" dirty="0"/>
              <a:t>Business Justification</a:t>
            </a:r>
            <a:endParaRPr lang="en-US" sz="1600" dirty="0"/>
          </a:p>
          <a:p>
            <a:pPr marL="457200" lvl="1" indent="0">
              <a:spcAft>
                <a:spcPts val="1200"/>
              </a:spcAft>
              <a:buNone/>
            </a:pPr>
            <a:r>
              <a:rPr lang="en-US" sz="1600" dirty="0"/>
              <a:t>The Global ID fields provide Vault-to-Vault integrations, and Vault-to-external system integrations, with a single identifier for documents and document versions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Global ID Fields</a:t>
            </a:r>
          </a:p>
        </p:txBody>
      </p:sp>
      <p:sp>
        <p:nvSpPr>
          <p:cNvPr id="14" name="TextBox 13">
            <a:extLst>
              <a:ext uri="{FF2B5EF4-FFF2-40B4-BE49-F238E27FC236}">
                <a16:creationId xmlns:a16="http://schemas.microsoft.com/office/drawing/2014/main" id="{AB243E9D-058F-4DE1-9D2C-E2985A21597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pic>
        <p:nvPicPr>
          <p:cNvPr id="4" name="Picture 3">
            <a:extLst>
              <a:ext uri="{FF2B5EF4-FFF2-40B4-BE49-F238E27FC236}">
                <a16:creationId xmlns:a16="http://schemas.microsoft.com/office/drawing/2014/main" id="{32FCD67F-5F6C-4629-8A9A-A3DA6C03CDEA}"/>
              </a:ext>
            </a:extLst>
          </p:cNvPr>
          <p:cNvPicPr>
            <a:picLocks noChangeAspect="1"/>
          </p:cNvPicPr>
          <p:nvPr/>
        </p:nvPicPr>
        <p:blipFill>
          <a:blip r:embed="rId3"/>
          <a:stretch>
            <a:fillRect/>
          </a:stretch>
        </p:blipFill>
        <p:spPr>
          <a:xfrm>
            <a:off x="6882222" y="1296158"/>
            <a:ext cx="3373573" cy="3379233"/>
          </a:xfrm>
          <a:prstGeom prst="rect">
            <a:avLst/>
          </a:prstGeom>
          <a:ln>
            <a:solidFill>
              <a:schemeClr val="tx1"/>
            </a:solidFill>
          </a:ln>
        </p:spPr>
      </p:pic>
      <p:sp>
        <p:nvSpPr>
          <p:cNvPr id="15" name="Content Placeholder 2">
            <a:extLst>
              <a:ext uri="{FF2B5EF4-FFF2-40B4-BE49-F238E27FC236}">
                <a16:creationId xmlns:a16="http://schemas.microsoft.com/office/drawing/2014/main" id="{0F92769F-86D9-44EC-BF5E-A5B5D05B285F}"/>
              </a:ext>
            </a:extLst>
          </p:cNvPr>
          <p:cNvSpPr txBox="1">
            <a:spLocks/>
          </p:cNvSpPr>
          <p:nvPr/>
        </p:nvSpPr>
        <p:spPr>
          <a:xfrm>
            <a:off x="829638" y="4528325"/>
            <a:ext cx="9915370" cy="2024875"/>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dirty="0"/>
              <a:t>Considerations</a:t>
            </a:r>
          </a:p>
          <a:p>
            <a:pPr marL="457200" lvl="1" indent="0">
              <a:spcAft>
                <a:spcPts val="600"/>
              </a:spcAft>
              <a:buFont typeface="Calibri" panose="020F0502020204030204" pitchFamily="34" charset="0"/>
              <a:buNone/>
            </a:pPr>
            <a:r>
              <a:rPr lang="en-US" sz="1600" dirty="0"/>
              <a:t>Global ID fields will be populated for all documents at the time of the 19R3 General Release</a:t>
            </a:r>
          </a:p>
          <a:p>
            <a:pPr marL="457200" lvl="1" indent="0">
              <a:spcAft>
                <a:spcPts val="600"/>
              </a:spcAft>
              <a:buFont typeface="Calibri" panose="020F0502020204030204" pitchFamily="34" charset="0"/>
              <a:buNone/>
            </a:pPr>
            <a:r>
              <a:rPr lang="en-US" sz="1600" dirty="0"/>
              <a:t>Global ID fields are non-editable</a:t>
            </a:r>
          </a:p>
          <a:p>
            <a:pPr marL="457200" lvl="1" indent="0">
              <a:spcAft>
                <a:spcPts val="600"/>
              </a:spcAft>
              <a:buFont typeface="Calibri" panose="020F0502020204030204" pitchFamily="34" charset="0"/>
              <a:buNone/>
            </a:pPr>
            <a:r>
              <a:rPr lang="en-US" sz="1600" dirty="0"/>
              <a:t>Global ID fields will be </a:t>
            </a:r>
            <a:r>
              <a:rPr lang="en-US" sz="1600" b="1" u="sng" dirty="0"/>
              <a:t>visible</a:t>
            </a:r>
            <a:r>
              <a:rPr lang="en-US" sz="1600" dirty="0"/>
              <a:t> in the </a:t>
            </a:r>
            <a:r>
              <a:rPr lang="en-US" sz="1600" b="1" i="1" dirty="0"/>
              <a:t>General </a:t>
            </a:r>
            <a:r>
              <a:rPr lang="en-US" sz="1600" dirty="0"/>
              <a:t>section (required for customers with integrations that need read only access to all fields) - customers can hide the fields for all but the integration user after the release</a:t>
            </a:r>
          </a:p>
          <a:p>
            <a:pPr marL="457200" lvl="1" indent="0">
              <a:spcAft>
                <a:spcPts val="600"/>
              </a:spcAft>
              <a:buFont typeface="Calibri" panose="020F0502020204030204" pitchFamily="34" charset="0"/>
              <a:buNone/>
            </a:pPr>
            <a:r>
              <a:rPr lang="en-US" sz="1600" dirty="0"/>
              <a:t>Global ID fields cannot be used as Merge Field tokens in document content</a:t>
            </a:r>
          </a:p>
          <a:p>
            <a:endParaRPr lang="en-US" dirty="0"/>
          </a:p>
        </p:txBody>
      </p:sp>
      <p:sp>
        <p:nvSpPr>
          <p:cNvPr id="10" name="Flowchart: Process 9">
            <a:extLst>
              <a:ext uri="{FF2B5EF4-FFF2-40B4-BE49-F238E27FC236}">
                <a16:creationId xmlns:a16="http://schemas.microsoft.com/office/drawing/2014/main" id="{D11DAE08-3892-4D1D-A1B9-1DE04D5F8C45}"/>
              </a:ext>
            </a:extLst>
          </p:cNvPr>
          <p:cNvSpPr/>
          <p:nvPr/>
        </p:nvSpPr>
        <p:spPr>
          <a:xfrm>
            <a:off x="7781770" y="3832509"/>
            <a:ext cx="1438430" cy="4572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610132"/>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Documents/Versions</a:t>
            </a:r>
          </a:p>
        </p:txBody>
      </p:sp>
      <p:sp>
        <p:nvSpPr>
          <p:cNvPr id="3" name="Content Placeholder 2"/>
          <p:cNvSpPr>
            <a:spLocks noGrp="1"/>
          </p:cNvSpPr>
          <p:nvPr>
            <p:ph idx="1"/>
          </p:nvPr>
        </p:nvSpPr>
        <p:spPr>
          <a:xfrm>
            <a:off x="826624" y="1066800"/>
            <a:ext cx="581901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two new document text fields:</a:t>
            </a:r>
          </a:p>
          <a:p>
            <a:pPr lvl="1">
              <a:spcAft>
                <a:spcPts val="1200"/>
              </a:spcAft>
            </a:pPr>
            <a:r>
              <a:rPr lang="en-US" sz="1600" dirty="0"/>
              <a:t>link__sys: can be used to reference the Global ID of another </a:t>
            </a:r>
            <a:r>
              <a:rPr lang="en-US" sz="1600" u="sng" dirty="0"/>
              <a:t>document</a:t>
            </a:r>
          </a:p>
          <a:p>
            <a:pPr lvl="1">
              <a:spcAft>
                <a:spcPts val="1200"/>
              </a:spcAft>
            </a:pPr>
            <a:r>
              <a:rPr lang="en-US" sz="1600" dirty="0"/>
              <a:t>version_link__sys: can be used to reference the Global ID of another </a:t>
            </a:r>
            <a:r>
              <a:rPr lang="en-US" sz="1600" u="sng" dirty="0"/>
              <a:t>document version</a:t>
            </a:r>
          </a:p>
          <a:p>
            <a:pPr>
              <a:spcBef>
                <a:spcPts val="600"/>
              </a:spcBef>
              <a:spcAft>
                <a:spcPts val="1200"/>
              </a:spcAft>
            </a:pPr>
            <a:r>
              <a:rPr lang="en-US" sz="2000" dirty="0"/>
              <a:t>Business Justification</a:t>
            </a:r>
            <a:endParaRPr lang="en-US" sz="1600" dirty="0"/>
          </a:p>
          <a:p>
            <a:pPr marL="457200" lvl="1" indent="0">
              <a:spcAft>
                <a:spcPts val="1200"/>
              </a:spcAft>
              <a:buNone/>
            </a:pPr>
            <a:r>
              <a:rPr lang="en-US" sz="1600" dirty="0"/>
              <a:t>The Link fields can be used by integrations to track a source object record, source document, or source document version, brought into a Vault from an external system or another Vault</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Link Fields</a:t>
            </a:r>
          </a:p>
        </p:txBody>
      </p:sp>
      <p:sp>
        <p:nvSpPr>
          <p:cNvPr id="10" name="TextBox 9">
            <a:extLst>
              <a:ext uri="{FF2B5EF4-FFF2-40B4-BE49-F238E27FC236}">
                <a16:creationId xmlns:a16="http://schemas.microsoft.com/office/drawing/2014/main" id="{CD28BD96-AE86-4E12-BFF0-B75422D2D21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pic>
        <p:nvPicPr>
          <p:cNvPr id="12" name="Picture 11">
            <a:extLst>
              <a:ext uri="{FF2B5EF4-FFF2-40B4-BE49-F238E27FC236}">
                <a16:creationId xmlns:a16="http://schemas.microsoft.com/office/drawing/2014/main" id="{EFAC06C4-25F7-417E-93D0-521E62419555}"/>
              </a:ext>
            </a:extLst>
          </p:cNvPr>
          <p:cNvPicPr>
            <a:picLocks noChangeAspect="1"/>
          </p:cNvPicPr>
          <p:nvPr/>
        </p:nvPicPr>
        <p:blipFill>
          <a:blip r:embed="rId3"/>
          <a:stretch>
            <a:fillRect/>
          </a:stretch>
        </p:blipFill>
        <p:spPr>
          <a:xfrm>
            <a:off x="6882222" y="1296158"/>
            <a:ext cx="3373573" cy="3379233"/>
          </a:xfrm>
          <a:prstGeom prst="rect">
            <a:avLst/>
          </a:prstGeom>
          <a:ln>
            <a:solidFill>
              <a:schemeClr val="tx1"/>
            </a:solidFill>
          </a:ln>
        </p:spPr>
      </p:pic>
      <p:sp>
        <p:nvSpPr>
          <p:cNvPr id="14" name="Flowchart: Process 13">
            <a:extLst>
              <a:ext uri="{FF2B5EF4-FFF2-40B4-BE49-F238E27FC236}">
                <a16:creationId xmlns:a16="http://schemas.microsoft.com/office/drawing/2014/main" id="{DB95E83E-3363-43F2-AB0A-FF2A82093116}"/>
              </a:ext>
            </a:extLst>
          </p:cNvPr>
          <p:cNvSpPr/>
          <p:nvPr/>
        </p:nvSpPr>
        <p:spPr>
          <a:xfrm>
            <a:off x="7476970" y="4267200"/>
            <a:ext cx="1209830" cy="457200"/>
          </a:xfrm>
          <a:prstGeom prst="flowChart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C25783D2-2A5B-48DA-AA42-5B468D15DF31}"/>
              </a:ext>
            </a:extLst>
          </p:cNvPr>
          <p:cNvSpPr txBox="1">
            <a:spLocks/>
          </p:cNvSpPr>
          <p:nvPr/>
        </p:nvSpPr>
        <p:spPr>
          <a:xfrm>
            <a:off x="765833" y="4491270"/>
            <a:ext cx="9489961" cy="183333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Default value is null</a:t>
            </a:r>
          </a:p>
          <a:p>
            <a:pPr marL="457200" lvl="1" indent="0">
              <a:spcAft>
                <a:spcPts val="1200"/>
              </a:spcAft>
              <a:buNone/>
            </a:pPr>
            <a:r>
              <a:rPr lang="en-US" sz="1600" dirty="0"/>
              <a:t>Link fields will be </a:t>
            </a:r>
            <a:r>
              <a:rPr lang="en-US" sz="1600" b="1" u="sng" dirty="0"/>
              <a:t>visible</a:t>
            </a:r>
            <a:r>
              <a:rPr lang="en-US" sz="1600" dirty="0"/>
              <a:t> in the </a:t>
            </a:r>
            <a:r>
              <a:rPr lang="en-US" sz="1600" b="1" i="1" dirty="0"/>
              <a:t>General </a:t>
            </a:r>
            <a:r>
              <a:rPr lang="en-US" sz="1600" dirty="0"/>
              <a:t>section (required for customers with integrations that need read only access to all fields) - customers can hide the fields for all but the integration user after the release</a:t>
            </a:r>
          </a:p>
          <a:p>
            <a:pPr marL="457200" lvl="1" indent="0">
              <a:spcAft>
                <a:spcPts val="1200"/>
              </a:spcAft>
              <a:buFont typeface="Calibri" panose="020F0502020204030204" pitchFamily="34" charset="0"/>
              <a:buNone/>
            </a:pPr>
            <a:r>
              <a:rPr lang="en-US" sz="1600" dirty="0"/>
              <a:t>Admins can control which document roles have edit permission to Link fields</a:t>
            </a:r>
          </a:p>
          <a:p>
            <a:endParaRPr lang="en-US" dirty="0"/>
          </a:p>
        </p:txBody>
      </p:sp>
    </p:spTree>
    <p:extLst>
      <p:ext uri="{BB962C8B-B14F-4D97-AF65-F5344CB8AC3E}">
        <p14:creationId xmlns:p14="http://schemas.microsoft.com/office/powerpoint/2010/main" val="3604755721"/>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413-F9BE-45A2-9A3F-97991F3D7253}"/>
              </a:ext>
            </a:extLst>
          </p:cNvPr>
          <p:cNvSpPr>
            <a:spLocks noGrp="1"/>
          </p:cNvSpPr>
          <p:nvPr>
            <p:ph type="title"/>
          </p:nvPr>
        </p:nvSpPr>
        <p:spPr>
          <a:xfrm>
            <a:off x="276303" y="96275"/>
            <a:ext cx="11687097" cy="1101213"/>
          </a:xfrm>
        </p:spPr>
        <p:txBody>
          <a:bodyPr/>
          <a:lstStyle/>
          <a:p>
            <a:r>
              <a:rPr lang="en-US" dirty="0"/>
              <a:t>Developer Toolkit Features</a:t>
            </a:r>
          </a:p>
        </p:txBody>
      </p:sp>
      <p:sp>
        <p:nvSpPr>
          <p:cNvPr id="3" name="Content Placeholder 2">
            <a:extLst>
              <a:ext uri="{FF2B5EF4-FFF2-40B4-BE49-F238E27FC236}">
                <a16:creationId xmlns:a16="http://schemas.microsoft.com/office/drawing/2014/main" id="{1CABAAFD-7140-43D7-BE91-B8CED840664E}"/>
              </a:ext>
            </a:extLst>
          </p:cNvPr>
          <p:cNvSpPr>
            <a:spLocks noGrp="1"/>
          </p:cNvSpPr>
          <p:nvPr>
            <p:ph idx="1"/>
          </p:nvPr>
        </p:nvSpPr>
        <p:spPr>
          <a:xfrm>
            <a:off x="609600" y="1066800"/>
            <a:ext cx="10538752" cy="5410200"/>
          </a:xfrm>
        </p:spPr>
        <p:txBody>
          <a:bodyPr/>
          <a:lstStyle/>
          <a:p>
            <a:pPr>
              <a:spcBef>
                <a:spcPts val="600"/>
              </a:spcBef>
              <a:spcAft>
                <a:spcPts val="600"/>
              </a:spcAft>
            </a:pPr>
            <a:r>
              <a:rPr lang="en-US" sz="2000" dirty="0"/>
              <a:t>Global ID &amp; Link Fields for Object Records</a:t>
            </a:r>
          </a:p>
          <a:p>
            <a:pPr>
              <a:spcBef>
                <a:spcPts val="600"/>
              </a:spcBef>
              <a:spcAft>
                <a:spcPts val="600"/>
              </a:spcAft>
            </a:pPr>
            <a:r>
              <a:rPr lang="en-US" sz="2000" dirty="0"/>
              <a:t>SDK Features</a:t>
            </a:r>
          </a:p>
          <a:p>
            <a:pPr lvl="1">
              <a:spcAft>
                <a:spcPts val="600"/>
              </a:spcAft>
            </a:pPr>
            <a:r>
              <a:rPr lang="en-US" sz="1800" dirty="0"/>
              <a:t>Restrict Adding Users to Active Workflows with SDK-Managed Participants</a:t>
            </a:r>
          </a:p>
          <a:p>
            <a:pPr lvl="1">
              <a:spcAft>
                <a:spcPts val="600"/>
              </a:spcAft>
            </a:pPr>
            <a:r>
              <a:rPr lang="en-US" sz="1600" dirty="0"/>
              <a:t>Java SDK Message Catalog: Admin UI</a:t>
            </a:r>
          </a:p>
          <a:p>
            <a:pPr lvl="1">
              <a:spcAft>
                <a:spcPts val="600"/>
              </a:spcAft>
            </a:pPr>
            <a:r>
              <a:rPr lang="en-US" sz="1600" dirty="0"/>
              <a:t>Job Processors</a:t>
            </a:r>
          </a:p>
          <a:p>
            <a:pPr>
              <a:spcAft>
                <a:spcPts val="600"/>
              </a:spcAft>
            </a:pPr>
            <a:r>
              <a:rPr lang="en-US" sz="2000" dirty="0"/>
              <a:t>Spark Features</a:t>
            </a:r>
          </a:p>
          <a:p>
            <a:pPr lvl="1">
              <a:spcAft>
                <a:spcPts val="600"/>
              </a:spcAft>
            </a:pPr>
            <a:r>
              <a:rPr lang="en-US" sz="1600" dirty="0"/>
              <a:t>Spark Integration Management</a:t>
            </a:r>
          </a:p>
          <a:p>
            <a:pPr lvl="1">
              <a:spcAft>
                <a:spcPts val="600"/>
              </a:spcAft>
            </a:pPr>
            <a:r>
              <a:rPr lang="en-US" sz="1600" dirty="0"/>
              <a:t>Spark User Exceptions</a:t>
            </a:r>
          </a:p>
          <a:p>
            <a:pPr lvl="1">
              <a:spcAft>
                <a:spcPts val="600"/>
              </a:spcAft>
            </a:pPr>
            <a:r>
              <a:rPr lang="en-US" sz="1600" dirty="0"/>
              <a:t>Spark Message Processor Label Clarification</a:t>
            </a:r>
          </a:p>
          <a:p>
            <a:pPr>
              <a:spcAft>
                <a:spcPts val="600"/>
              </a:spcAft>
            </a:pPr>
            <a:endParaRPr lang="en-US" sz="2100" dirty="0"/>
          </a:p>
          <a:p>
            <a:pPr lvl="1">
              <a:spcAft>
                <a:spcPts val="600"/>
              </a:spcAft>
            </a:pPr>
            <a:endParaRPr lang="en-US" sz="1500" dirty="0"/>
          </a:p>
        </p:txBody>
      </p:sp>
    </p:spTree>
    <p:extLst>
      <p:ext uri="{BB962C8B-B14F-4D97-AF65-F5344CB8AC3E}">
        <p14:creationId xmlns:p14="http://schemas.microsoft.com/office/powerpoint/2010/main" val="3696328074"/>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prstGeom prst="rect">
            <a:avLst/>
          </a:prstGeom>
          <a:noFill/>
          <a:ln>
            <a:noFill/>
          </a:ln>
        </p:spPr>
        <p:txBody>
          <a:bodyPr vert="horz" wrap="square" lIns="91425" tIns="45700" rIns="91425" bIns="45700" rtlCol="0" anchor="t" anchorCtr="0">
            <a:noAutofit/>
          </a:bodyPr>
          <a:lstStyle/>
          <a:p>
            <a:pPr>
              <a:spcBef>
                <a:spcPts val="600"/>
              </a:spcBef>
            </a:pPr>
            <a:r>
              <a:rPr lang="en-US" dirty="0"/>
              <a:t>Join Veeva Customer Success and Product teams for an education session on new features in the Veeva Vault developer-focused toolkit</a:t>
            </a:r>
          </a:p>
          <a:p>
            <a:pPr marL="0" indent="0">
              <a:spcBef>
                <a:spcPts val="600"/>
              </a:spcBef>
              <a:buNone/>
            </a:pPr>
            <a:endParaRPr lang="en-US" b="1" dirty="0">
              <a:solidFill>
                <a:schemeClr val="tx2"/>
              </a:solidFill>
            </a:endParaRPr>
          </a:p>
          <a:p>
            <a:pPr>
              <a:spcBef>
                <a:spcPts val="600"/>
              </a:spcBef>
            </a:pPr>
            <a:r>
              <a:rPr lang="en-US" dirty="0"/>
              <a:t>This webinar is geared towards current users of the Vault Developer toolkit (API)</a:t>
            </a:r>
          </a:p>
          <a:p>
            <a:pPr marL="0" indent="0">
              <a:spcBef>
                <a:spcPts val="600"/>
              </a:spcBef>
              <a:buNone/>
            </a:pPr>
            <a:endParaRPr lang="en-US" dirty="0"/>
          </a:p>
          <a:p>
            <a:pPr>
              <a:spcBef>
                <a:spcPts val="600"/>
              </a:spcBef>
            </a:pPr>
            <a:r>
              <a:rPr lang="en-US" dirty="0"/>
              <a:t>Key topics for discussion will include: </a:t>
            </a:r>
          </a:p>
          <a:p>
            <a:pPr lvl="1"/>
            <a:r>
              <a:rPr lang="en-US" dirty="0"/>
              <a:t>Detailed explanation of new features </a:t>
            </a:r>
          </a:p>
          <a:p>
            <a:pPr lvl="1"/>
            <a:r>
              <a:rPr lang="en-US" dirty="0"/>
              <a:t>Spark Integration Services</a:t>
            </a:r>
          </a:p>
          <a:p>
            <a:pPr lvl="1"/>
            <a:r>
              <a:rPr lang="en-US" dirty="0"/>
              <a:t>Java SDK updates</a:t>
            </a:r>
          </a:p>
          <a:p>
            <a:pPr lvl="1"/>
            <a:r>
              <a:rPr lang="en-US" dirty="0"/>
              <a:t>Considerations for using new features, and impacts features may have</a:t>
            </a:r>
            <a:br>
              <a:rPr lang="en-US" dirty="0"/>
            </a:br>
            <a:r>
              <a:rPr lang="en-US" dirty="0"/>
              <a:t>on your Vault or end users </a:t>
            </a:r>
          </a:p>
          <a:p>
            <a:pPr lvl="1"/>
            <a:endParaRPr lang="en-US" dirty="0"/>
          </a:p>
          <a:p>
            <a:r>
              <a:rPr lang="en-US"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p:txBody>
          <a:bodyPr/>
          <a:lstStyle/>
          <a:p>
            <a:r>
              <a:rPr lang="en-US" b="1" dirty="0"/>
              <a:t>Thursday, 14-Nov at 7 a.m. PT / 10 a.m. ET / 3 p.m. GMT</a:t>
            </a:r>
          </a:p>
          <a:p>
            <a:endParaRPr lang="en-US" dirty="0"/>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19R3 Developer Release Deep Dive</a:t>
            </a:r>
          </a:p>
        </p:txBody>
      </p:sp>
      <p:grpSp>
        <p:nvGrpSpPr>
          <p:cNvPr id="6" name="Group 252">
            <a:extLst>
              <a:ext uri="{FF2B5EF4-FFF2-40B4-BE49-F238E27FC236}">
                <a16:creationId xmlns:a16="http://schemas.microsoft.com/office/drawing/2014/main" id="{CDDDAA2D-BD49-3B48-93A2-E61D926C5BF3}"/>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7" name="Freeform 253">
              <a:extLst>
                <a:ext uri="{FF2B5EF4-FFF2-40B4-BE49-F238E27FC236}">
                  <a16:creationId xmlns:a16="http://schemas.microsoft.com/office/drawing/2014/main" id="{C2BF9D19-7EA7-C545-8957-888752259038}"/>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8" name="Freeform 254">
              <a:extLst>
                <a:ext uri="{FF2B5EF4-FFF2-40B4-BE49-F238E27FC236}">
                  <a16:creationId xmlns:a16="http://schemas.microsoft.com/office/drawing/2014/main" id="{998947BC-0014-EA4A-A507-23B011CB32C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9" name="Freeform 255">
              <a:extLst>
                <a:ext uri="{FF2B5EF4-FFF2-40B4-BE49-F238E27FC236}">
                  <a16:creationId xmlns:a16="http://schemas.microsoft.com/office/drawing/2014/main" id="{D0D64FC3-21F3-C841-A87A-E807FA49F657}"/>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0" name="Freeform 256">
              <a:extLst>
                <a:ext uri="{FF2B5EF4-FFF2-40B4-BE49-F238E27FC236}">
                  <a16:creationId xmlns:a16="http://schemas.microsoft.com/office/drawing/2014/main" id="{BE9C499D-7537-F543-8EF7-F3DB560CAD10}"/>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2316285361"/>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Restrict Adding Users to Active Workflows with SDK-Managed Participants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an object workflow configuration includes the option to use custom actions (create using Vault Java SDK) to define participants, the participant group is no longer available in the Add Participants dialog</a:t>
            </a:r>
          </a:p>
          <a:p>
            <a:pPr>
              <a:spcBef>
                <a:spcPts val="600"/>
              </a:spcBef>
              <a:spcAft>
                <a:spcPts val="1200"/>
              </a:spcAft>
            </a:pPr>
            <a:r>
              <a:rPr lang="en-US" sz="2000" dirty="0"/>
              <a:t>Business Justification</a:t>
            </a:r>
          </a:p>
          <a:p>
            <a:pPr marL="457200" lvl="1" indent="0">
              <a:spcAft>
                <a:spcPts val="1200"/>
              </a:spcAft>
              <a:buNone/>
            </a:pPr>
            <a:r>
              <a:rPr lang="en-US" sz="1600" dirty="0"/>
              <a:t>This restriction prevents users from manually changing the membership for participant groups defined by custom Vault Java SDK code</a:t>
            </a:r>
            <a:endParaRPr lang="en-US" sz="1500" dirty="0"/>
          </a:p>
          <a:p>
            <a:pPr>
              <a:spcBef>
                <a:spcPts val="600"/>
              </a:spcBef>
              <a:spcAft>
                <a:spcPts val="1200"/>
              </a:spcAft>
            </a:pPr>
            <a:r>
              <a:rPr lang="en-US" sz="2000" dirty="0"/>
              <a:t>Considerations</a:t>
            </a:r>
          </a:p>
          <a:p>
            <a:pPr marL="457200" lvl="1" indent="0">
              <a:spcAft>
                <a:spcPts val="1200"/>
              </a:spcAft>
              <a:buNone/>
            </a:pPr>
            <a:r>
              <a:rPr lang="en-US" sz="1600" dirty="0"/>
              <a:t>Even though this feature is listed as auto-on, the feature only has an impact for customers who have installed a Java SDK using a custom action to define participants </a:t>
            </a:r>
          </a:p>
          <a:p>
            <a:pPr marL="457200" lvl="1" indent="0">
              <a:spcAft>
                <a:spcPts val="1200"/>
              </a:spcAft>
              <a:buNone/>
            </a:pPr>
            <a:r>
              <a:rPr lang="en-US" sz="1600" dirty="0"/>
              <a:t>			</a:t>
            </a:r>
          </a:p>
          <a:p>
            <a:pPr marL="457200" lvl="1" indent="0">
              <a:spcAft>
                <a:spcPts val="1200"/>
              </a:spcAft>
              <a:buNone/>
            </a:pPr>
            <a:r>
              <a:rPr lang="en-US" sz="1600" dirty="0"/>
              <a:t>						</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99535980-2166-41F4-9C68-526ED7FFEF7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72848535"/>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Java SDK Message Catalog: Admin UI</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the option to add and manage Vault Java SDK custom messages through the </a:t>
            </a:r>
            <a:r>
              <a:rPr lang="en-US" sz="1600" b="1" dirty="0"/>
              <a:t>Message Catalog User Interface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Once added, Developer can use the message in their Vault Java SDK code</a:t>
            </a:r>
          </a:p>
          <a:p>
            <a:pPr>
              <a:spcBef>
                <a:spcPts val="600"/>
              </a:spcBef>
              <a:spcAft>
                <a:spcPts val="1200"/>
              </a:spcAft>
            </a:pPr>
            <a:r>
              <a:rPr lang="en-US" sz="2000" dirty="0"/>
              <a:t>Considerations</a:t>
            </a:r>
          </a:p>
          <a:p>
            <a:pPr marL="457200" lvl="1" indent="0">
              <a:spcAft>
                <a:spcPts val="1200"/>
              </a:spcAft>
              <a:buNone/>
            </a:pPr>
            <a:r>
              <a:rPr lang="en-US" sz="1600" dirty="0"/>
              <a:t>Admins can coordinate message translation into any Vault supported language using the </a:t>
            </a:r>
            <a:r>
              <a:rPr lang="en-US" sz="1600" dirty="0">
                <a:hlinkClick r:id="rId2"/>
              </a:rPr>
              <a:t>Bulk Translation</a:t>
            </a:r>
            <a:r>
              <a:rPr lang="en-US" sz="1600" dirty="0"/>
              <a:t> tool</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29985FA6-C77E-47DB-93CE-95021A94592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323449776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Job Processors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will see a new </a:t>
            </a:r>
            <a:r>
              <a:rPr lang="en-US" sz="1600" i="1" dirty="0"/>
              <a:t>Job Processors</a:t>
            </a:r>
            <a:r>
              <a:rPr lang="en-US" sz="1600" dirty="0"/>
              <a:t> section in Admin &gt; Configuration &gt; Vault Java SDK</a:t>
            </a:r>
          </a:p>
          <a:p>
            <a:pPr>
              <a:spcBef>
                <a:spcPts val="600"/>
              </a:spcBef>
              <a:spcAft>
                <a:spcPts val="1200"/>
              </a:spcAft>
            </a:pPr>
            <a:r>
              <a:rPr lang="en-US" sz="2000" dirty="0"/>
              <a:t>Business Justification</a:t>
            </a:r>
          </a:p>
          <a:p>
            <a:pPr marL="457200" lvl="1" indent="0">
              <a:spcAft>
                <a:spcPts val="1200"/>
              </a:spcAft>
              <a:buNone/>
            </a:pPr>
            <a:r>
              <a:rPr lang="en-US" sz="1600" dirty="0"/>
              <a:t>Admins have visibility to the list of </a:t>
            </a:r>
            <a:r>
              <a:rPr lang="en-US" sz="1600" i="1" dirty="0"/>
              <a:t>Job Processors</a:t>
            </a:r>
            <a:r>
              <a:rPr lang="en-US" sz="1600" dirty="0"/>
              <a:t> created by developers using the Vault Java SDK</a:t>
            </a:r>
          </a:p>
          <a:p>
            <a:pPr>
              <a:spcBef>
                <a:spcPts val="600"/>
              </a:spcBef>
              <a:spcAft>
                <a:spcPts val="1200"/>
              </a:spcAft>
            </a:pPr>
            <a:r>
              <a:rPr lang="en-US" sz="2000" dirty="0"/>
              <a:t>Considerations</a:t>
            </a:r>
          </a:p>
          <a:p>
            <a:pPr marL="457200" lvl="1" indent="0">
              <a:spcAft>
                <a:spcPts val="1200"/>
              </a:spcAft>
              <a:buNone/>
            </a:pPr>
            <a:r>
              <a:rPr lang="en-US" sz="1600" dirty="0"/>
              <a:t>Admins will also see ‘SDK Job’ as an available Type when creating jobs</a:t>
            </a:r>
            <a:br>
              <a:rPr lang="en-US" sz="1600" dirty="0"/>
            </a:br>
            <a:r>
              <a:rPr lang="en-US" sz="1600" dirty="0"/>
              <a:t>in Admin &gt; Operations &gt; Job Definitions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BB019EAB-871B-BB46-8BCB-54CA1B7F4843}"/>
              </a:ext>
            </a:extLst>
          </p:cNvPr>
          <p:cNvGrpSpPr/>
          <p:nvPr/>
        </p:nvGrpSpPr>
        <p:grpSpPr>
          <a:xfrm>
            <a:off x="8304828" y="3202323"/>
            <a:ext cx="1916678" cy="3159872"/>
            <a:chOff x="8856617" y="3429001"/>
            <a:chExt cx="1916678" cy="3159872"/>
          </a:xfrm>
        </p:grpSpPr>
        <p:pic>
          <p:nvPicPr>
            <p:cNvPr id="12" name="Picture 11">
              <a:extLst>
                <a:ext uri="{FF2B5EF4-FFF2-40B4-BE49-F238E27FC236}">
                  <a16:creationId xmlns:a16="http://schemas.microsoft.com/office/drawing/2014/main" id="{8A1078DB-58D3-B743-A44E-C0E7DAEB3C41}"/>
                </a:ext>
              </a:extLst>
            </p:cNvPr>
            <p:cNvPicPr>
              <a:picLocks noChangeAspect="1"/>
            </p:cNvPicPr>
            <p:nvPr/>
          </p:nvPicPr>
          <p:blipFill rotWithShape="1">
            <a:blip r:embed="rId3"/>
            <a:srcRect r="12203"/>
            <a:stretch/>
          </p:blipFill>
          <p:spPr>
            <a:xfrm>
              <a:off x="8963277" y="3429001"/>
              <a:ext cx="1717756" cy="3083778"/>
            </a:xfrm>
            <a:prstGeom prst="rect">
              <a:avLst/>
            </a:prstGeom>
            <a:ln w="12700">
              <a:solidFill>
                <a:schemeClr val="tx1">
                  <a:lumMod val="75000"/>
                </a:schemeClr>
              </a:solidFill>
            </a:ln>
            <a:effectLst/>
          </p:spPr>
        </p:pic>
        <p:sp>
          <p:nvSpPr>
            <p:cNvPr id="13" name="Rectangle 12">
              <a:extLst>
                <a:ext uri="{FF2B5EF4-FFF2-40B4-BE49-F238E27FC236}">
                  <a16:creationId xmlns:a16="http://schemas.microsoft.com/office/drawing/2014/main" id="{BFA1D2E8-04EA-4C41-BB9C-888263A5B8F2}"/>
                </a:ext>
              </a:extLst>
            </p:cNvPr>
            <p:cNvSpPr/>
            <p:nvPr/>
          </p:nvSpPr>
          <p:spPr>
            <a:xfrm>
              <a:off x="8856617" y="6148215"/>
              <a:ext cx="1916678" cy="44065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4" name="Group 3">
            <a:extLst>
              <a:ext uri="{FF2B5EF4-FFF2-40B4-BE49-F238E27FC236}">
                <a16:creationId xmlns:a16="http://schemas.microsoft.com/office/drawing/2014/main" id="{CAD3AC04-6557-0348-9F00-DBAF015B99C5}"/>
              </a:ext>
            </a:extLst>
          </p:cNvPr>
          <p:cNvGrpSpPr/>
          <p:nvPr/>
        </p:nvGrpSpPr>
        <p:grpSpPr>
          <a:xfrm>
            <a:off x="1304693" y="3958683"/>
            <a:ext cx="6449814" cy="2403512"/>
            <a:chOff x="2185639" y="3713356"/>
            <a:chExt cx="6601710" cy="2357474"/>
          </a:xfrm>
        </p:grpSpPr>
        <p:pic>
          <p:nvPicPr>
            <p:cNvPr id="15" name="Picture 14">
              <a:extLst>
                <a:ext uri="{FF2B5EF4-FFF2-40B4-BE49-F238E27FC236}">
                  <a16:creationId xmlns:a16="http://schemas.microsoft.com/office/drawing/2014/main" id="{F3A3FC4B-7D06-204F-91D5-B5D3974E32FD}"/>
                </a:ext>
              </a:extLst>
            </p:cNvPr>
            <p:cNvPicPr>
              <a:picLocks noChangeAspect="1"/>
            </p:cNvPicPr>
            <p:nvPr/>
          </p:nvPicPr>
          <p:blipFill rotWithShape="1">
            <a:blip r:embed="rId4"/>
            <a:srcRect l="19688" t="13357"/>
            <a:stretch/>
          </p:blipFill>
          <p:spPr>
            <a:xfrm>
              <a:off x="2185639" y="3713356"/>
              <a:ext cx="6601710" cy="2357474"/>
            </a:xfrm>
            <a:prstGeom prst="rect">
              <a:avLst/>
            </a:prstGeom>
            <a:ln w="12700">
              <a:solidFill>
                <a:schemeClr val="tx1">
                  <a:lumMod val="75000"/>
                </a:schemeClr>
              </a:solidFill>
            </a:ln>
            <a:effectLst/>
          </p:spPr>
        </p:pic>
        <p:sp>
          <p:nvSpPr>
            <p:cNvPr id="16" name="Rectangle 15">
              <a:extLst>
                <a:ext uri="{FF2B5EF4-FFF2-40B4-BE49-F238E27FC236}">
                  <a16:creationId xmlns:a16="http://schemas.microsoft.com/office/drawing/2014/main" id="{DA7DAE94-A490-AD4B-AD70-E46ECDFF63F9}"/>
                </a:ext>
              </a:extLst>
            </p:cNvPr>
            <p:cNvSpPr/>
            <p:nvPr/>
          </p:nvSpPr>
          <p:spPr>
            <a:xfrm>
              <a:off x="7243946" y="4774169"/>
              <a:ext cx="1498728" cy="119785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7" name="TextBox 16">
            <a:extLst>
              <a:ext uri="{FF2B5EF4-FFF2-40B4-BE49-F238E27FC236}">
                <a16:creationId xmlns:a16="http://schemas.microsoft.com/office/drawing/2014/main" id="{D2ADC7FB-0663-487A-9F45-266DA6B0105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3129765069"/>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Spark Integration Management</a:t>
            </a:r>
          </a:p>
        </p:txBody>
      </p:sp>
      <p:sp>
        <p:nvSpPr>
          <p:cNvPr id="3" name="Content Placeholder 2"/>
          <p:cNvSpPr>
            <a:spLocks noGrp="1"/>
          </p:cNvSpPr>
          <p:nvPr>
            <p:ph idx="1"/>
          </p:nvPr>
        </p:nvSpPr>
        <p:spPr>
          <a:xfrm>
            <a:off x="826624" y="1066800"/>
            <a:ext cx="9460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enhances Spark Integrations by allowing Admins to define </a:t>
            </a:r>
          </a:p>
          <a:p>
            <a:pPr lvl="1">
              <a:spcAft>
                <a:spcPts val="1200"/>
              </a:spcAft>
            </a:pPr>
            <a:r>
              <a:rPr lang="en-US" sz="1600" dirty="0"/>
              <a:t>an </a:t>
            </a:r>
            <a:r>
              <a:rPr lang="en-US" sz="1600" i="1" dirty="0"/>
              <a:t>Integration</a:t>
            </a:r>
            <a:r>
              <a:rPr lang="en-US" sz="1600" dirty="0"/>
              <a:t> object that represents a system integration</a:t>
            </a:r>
          </a:p>
          <a:p>
            <a:pPr lvl="1">
              <a:spcAft>
                <a:spcPts val="1200"/>
              </a:spcAft>
            </a:pPr>
            <a:r>
              <a:rPr lang="en-US" sz="1600" i="1" dirty="0"/>
              <a:t>Integration Point</a:t>
            </a:r>
            <a:r>
              <a:rPr lang="en-US" sz="1600" dirty="0"/>
              <a:t> objects that represent various business process flows that work together to implement the system integration</a:t>
            </a:r>
          </a:p>
          <a:p>
            <a:pPr>
              <a:spcBef>
                <a:spcPts val="600"/>
              </a:spcBef>
              <a:spcAft>
                <a:spcPts val="1200"/>
              </a:spcAft>
            </a:pPr>
            <a:r>
              <a:rPr lang="en-US" sz="2000" dirty="0"/>
              <a:t>Business Justification</a:t>
            </a:r>
          </a:p>
          <a:p>
            <a:pPr marL="457200" lvl="1" indent="0">
              <a:spcAft>
                <a:spcPts val="1200"/>
              </a:spcAft>
              <a:buNone/>
            </a:pPr>
            <a:r>
              <a:rPr lang="en-US" sz="1600" dirty="0">
                <a:solidFill>
                  <a:srgbClr val="646569">
                    <a:lumMod val="75000"/>
                  </a:srgbClr>
                </a:solidFill>
              </a:rPr>
              <a:t>Developers leverage the </a:t>
            </a:r>
            <a:r>
              <a:rPr lang="en-US" sz="1600" i="1" dirty="0">
                <a:solidFill>
                  <a:srgbClr val="646569">
                    <a:lumMod val="75000"/>
                  </a:srgbClr>
                </a:solidFill>
              </a:rPr>
              <a:t>Integration</a:t>
            </a:r>
            <a:r>
              <a:rPr lang="en-US" sz="1600" dirty="0">
                <a:solidFill>
                  <a:srgbClr val="646569">
                    <a:lumMod val="75000"/>
                  </a:srgbClr>
                </a:solidFill>
              </a:rPr>
              <a:t> and </a:t>
            </a:r>
            <a:r>
              <a:rPr lang="en-US" sz="1600" i="1" dirty="0">
                <a:solidFill>
                  <a:srgbClr val="646569">
                    <a:lumMod val="75000"/>
                  </a:srgbClr>
                </a:solidFill>
              </a:rPr>
              <a:t>Integration Point</a:t>
            </a:r>
            <a:r>
              <a:rPr lang="en-US" sz="1600" dirty="0">
                <a:solidFill>
                  <a:srgbClr val="646569">
                    <a:lumMod val="75000"/>
                  </a:srgbClr>
                </a:solidFill>
              </a:rPr>
              <a:t> object records to create specific business processing rules, and route user exception messages to the appropriate personnel for resolution</a:t>
            </a:r>
            <a:endParaRPr lang="en-US" sz="1600" dirty="0"/>
          </a:p>
          <a:p>
            <a:pPr>
              <a:spcBef>
                <a:spcPts val="600"/>
              </a:spcBef>
              <a:spcAft>
                <a:spcPts val="1200"/>
              </a:spcAft>
            </a:pPr>
            <a:r>
              <a:rPr lang="en-US" sz="2000" dirty="0"/>
              <a:t>Considerations</a:t>
            </a:r>
          </a:p>
          <a:p>
            <a:pPr marL="457200" lvl="1" indent="0">
              <a:spcAft>
                <a:spcPts val="1200"/>
              </a:spcAft>
              <a:buNone/>
            </a:pPr>
            <a:r>
              <a:rPr lang="en-GB" sz="1600" dirty="0">
                <a:solidFill>
                  <a:srgbClr val="646569">
                    <a:lumMod val="75000"/>
                  </a:srgbClr>
                </a:solidFill>
              </a:rPr>
              <a:t>The business layer to support the processes, and the objects, is written using Vault Java SDK </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876A6FE1-3EF6-454A-A756-26B3CAA9D90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26532237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Announcements</a:t>
            </a:r>
          </a:p>
        </p:txBody>
      </p:sp>
      <p:sp>
        <p:nvSpPr>
          <p:cNvPr id="5" name="Subtitle 4">
            <a:extLst>
              <a:ext uri="{FF2B5EF4-FFF2-40B4-BE49-F238E27FC236}">
                <a16:creationId xmlns:a16="http://schemas.microsoft.com/office/drawing/2014/main" id="{5BC3F72A-38F6-AD49-AEB2-ED84375983E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64289126"/>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Spark User Exceptions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developers building Spark Integrations to track, route, and resolve any exceptions that require the attention of a Business Admin</a:t>
            </a:r>
          </a:p>
          <a:p>
            <a:pPr>
              <a:spcBef>
                <a:spcPts val="600"/>
              </a:spcBef>
              <a:spcAft>
                <a:spcPts val="1200"/>
              </a:spcAft>
            </a:pPr>
            <a:r>
              <a:rPr lang="en-US" sz="2000" dirty="0"/>
              <a:t>Business Justification</a:t>
            </a:r>
          </a:p>
          <a:p>
            <a:pPr marL="457200" lvl="1" indent="0">
              <a:spcAft>
                <a:spcPts val="1200"/>
              </a:spcAft>
              <a:buNone/>
            </a:pPr>
            <a:r>
              <a:rPr lang="en-GB" sz="1600" dirty="0">
                <a:solidFill>
                  <a:srgbClr val="646569">
                    <a:lumMod val="75000"/>
                  </a:srgbClr>
                </a:solidFill>
              </a:rPr>
              <a:t>Developers are now able to use User Exception objects and create their specific Lifecycle in order to manage handling exceptions encountered during a process</a:t>
            </a:r>
            <a:endParaRPr lang="en-US" sz="1600" dirty="0"/>
          </a:p>
          <a:p>
            <a:pPr>
              <a:spcBef>
                <a:spcPts val="600"/>
              </a:spcBef>
              <a:spcAft>
                <a:spcPts val="1200"/>
              </a:spcAft>
            </a:pPr>
            <a:r>
              <a:rPr lang="en-US" sz="2000" dirty="0"/>
              <a:t>Considerations</a:t>
            </a:r>
          </a:p>
          <a:p>
            <a:pPr marL="457200" lvl="1" indent="0">
              <a:spcAft>
                <a:spcPts val="1200"/>
              </a:spcAft>
              <a:buNone/>
            </a:pPr>
            <a:r>
              <a:rPr lang="en-GB" sz="1600" dirty="0">
                <a:solidFill>
                  <a:srgbClr val="646569">
                    <a:lumMod val="75000"/>
                  </a:srgbClr>
                </a:solidFill>
              </a:rPr>
              <a:t>The objects are </a:t>
            </a:r>
            <a:r>
              <a:rPr lang="en-GB" sz="1600" i="1" dirty="0">
                <a:solidFill>
                  <a:srgbClr val="646569">
                    <a:lumMod val="75000"/>
                  </a:srgbClr>
                </a:solidFill>
              </a:rPr>
              <a:t>User Exception Message</a:t>
            </a:r>
            <a:r>
              <a:rPr lang="en-GB" sz="1600" dirty="0">
                <a:solidFill>
                  <a:srgbClr val="646569">
                    <a:lumMod val="75000"/>
                  </a:srgbClr>
                </a:solidFill>
              </a:rPr>
              <a:t> and </a:t>
            </a:r>
            <a:r>
              <a:rPr lang="en-GB" sz="1600" i="1" dirty="0">
                <a:solidFill>
                  <a:srgbClr val="646569">
                    <a:lumMod val="75000"/>
                  </a:srgbClr>
                </a:solidFill>
              </a:rPr>
              <a:t>User Exception Item</a:t>
            </a:r>
          </a:p>
          <a:p>
            <a:pPr marL="457200" lvl="1" indent="0">
              <a:spcAft>
                <a:spcPts val="1200"/>
              </a:spcAft>
              <a:buNone/>
            </a:pPr>
            <a:r>
              <a:rPr lang="en-GB" sz="1600" dirty="0">
                <a:solidFill>
                  <a:srgbClr val="646569">
                    <a:lumMod val="75000"/>
                  </a:srgbClr>
                </a:solidFill>
              </a:rPr>
              <a:t>You must have Integration Points configured in order to leverage </a:t>
            </a:r>
            <a:r>
              <a:rPr lang="en-GB" sz="1600" i="1" dirty="0">
                <a:solidFill>
                  <a:srgbClr val="646569">
                    <a:lumMod val="75000"/>
                  </a:srgbClr>
                </a:solidFill>
              </a:rPr>
              <a:t>User Exception Messages</a:t>
            </a:r>
            <a:endParaRPr lang="en-US" sz="1600" i="1" dirty="0"/>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51D8CE39-5058-4F8D-9A98-1D4FBC557EA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619997977"/>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Spark Message Processor Label Clarification</a:t>
            </a:r>
          </a:p>
        </p:txBody>
      </p:sp>
      <p:sp>
        <p:nvSpPr>
          <p:cNvPr id="3" name="Content Placeholder 2"/>
          <p:cNvSpPr>
            <a:spLocks noGrp="1"/>
          </p:cNvSpPr>
          <p:nvPr>
            <p:ph idx="1"/>
          </p:nvPr>
        </p:nvSpPr>
        <p:spPr>
          <a:xfrm>
            <a:off x="826624" y="1066800"/>
            <a:ext cx="517273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Throughout the Vault UI, the “Message Processor” label has been changed to “Spark Message Processor”</a:t>
            </a:r>
          </a:p>
          <a:p>
            <a:pPr>
              <a:spcBef>
                <a:spcPts val="600"/>
              </a:spcBef>
              <a:spcAft>
                <a:spcPts val="1200"/>
              </a:spcAft>
            </a:pPr>
            <a:r>
              <a:rPr lang="en-US" sz="2000" dirty="0"/>
              <a:t>Business Justification</a:t>
            </a:r>
          </a:p>
          <a:p>
            <a:pPr marL="457200" lvl="1" indent="0">
              <a:spcAft>
                <a:spcPts val="1200"/>
              </a:spcAft>
              <a:buNone/>
            </a:pPr>
            <a:r>
              <a:rPr lang="en-US" sz="1600" dirty="0"/>
              <a:t>This will help distinguish Spark message processors from other types of messages within Vault</a:t>
            </a:r>
          </a:p>
          <a:p>
            <a:pPr>
              <a:spcBef>
                <a:spcPts val="600"/>
              </a:spcBef>
              <a:spcAft>
                <a:spcPts val="1200"/>
              </a:spcAft>
            </a:pPr>
            <a:r>
              <a:rPr lang="en-US" sz="2000" dirty="0"/>
              <a:t>Considerations</a:t>
            </a:r>
          </a:p>
          <a:p>
            <a:pPr marL="457200" lvl="1" indent="0">
              <a:buNone/>
            </a:pPr>
            <a:r>
              <a:rPr lang="en-US" sz="1600" dirty="0"/>
              <a:t>In Vault Java SDK, the Vault extension "MessageProcessor” will not be renamed</a:t>
            </a:r>
          </a:p>
          <a:p>
            <a:pPr marL="457200" lvl="1" indent="0">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4" name="Group 3">
            <a:extLst>
              <a:ext uri="{FF2B5EF4-FFF2-40B4-BE49-F238E27FC236}">
                <a16:creationId xmlns:a16="http://schemas.microsoft.com/office/drawing/2014/main" id="{D41C89F9-6294-A34A-BF4C-F563325CAF8E}"/>
              </a:ext>
            </a:extLst>
          </p:cNvPr>
          <p:cNvGrpSpPr/>
          <p:nvPr/>
        </p:nvGrpSpPr>
        <p:grpSpPr>
          <a:xfrm>
            <a:off x="6792742" y="1523782"/>
            <a:ext cx="2418165" cy="3499033"/>
            <a:chOff x="8030527" y="3145213"/>
            <a:chExt cx="1925577" cy="2830107"/>
          </a:xfrm>
        </p:grpSpPr>
        <p:pic>
          <p:nvPicPr>
            <p:cNvPr id="10" name="Picture 9">
              <a:extLst>
                <a:ext uri="{FF2B5EF4-FFF2-40B4-BE49-F238E27FC236}">
                  <a16:creationId xmlns:a16="http://schemas.microsoft.com/office/drawing/2014/main" id="{BE3D9948-AEC0-9F4E-A390-616C44DCB837}"/>
                </a:ext>
              </a:extLst>
            </p:cNvPr>
            <p:cNvPicPr>
              <a:picLocks noChangeAspect="1"/>
            </p:cNvPicPr>
            <p:nvPr/>
          </p:nvPicPr>
          <p:blipFill>
            <a:blip r:embed="rId3"/>
            <a:srcRect/>
            <a:stretch/>
          </p:blipFill>
          <p:spPr>
            <a:xfrm>
              <a:off x="8143040" y="3145213"/>
              <a:ext cx="1720021" cy="2830107"/>
            </a:xfrm>
            <a:prstGeom prst="rect">
              <a:avLst/>
            </a:prstGeom>
            <a:ln w="12700">
              <a:solidFill>
                <a:schemeClr val="tx1">
                  <a:lumMod val="75000"/>
                </a:schemeClr>
              </a:solidFill>
            </a:ln>
            <a:effectLst/>
          </p:spPr>
        </p:pic>
        <p:sp>
          <p:nvSpPr>
            <p:cNvPr id="12" name="Rectangle 11">
              <a:extLst>
                <a:ext uri="{FF2B5EF4-FFF2-40B4-BE49-F238E27FC236}">
                  <a16:creationId xmlns:a16="http://schemas.microsoft.com/office/drawing/2014/main" id="{2320913E-7B8D-824C-AD16-3B77E186D39B}"/>
                </a:ext>
              </a:extLst>
            </p:cNvPr>
            <p:cNvSpPr/>
            <p:nvPr/>
          </p:nvSpPr>
          <p:spPr>
            <a:xfrm>
              <a:off x="8030527" y="5005804"/>
              <a:ext cx="1925577" cy="48120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3" name="TextBox 12">
            <a:extLst>
              <a:ext uri="{FF2B5EF4-FFF2-40B4-BE49-F238E27FC236}">
                <a16:creationId xmlns:a16="http://schemas.microsoft.com/office/drawing/2014/main" id="{EE03555C-F3C6-4C3B-AFBB-32733D8DEFB5}"/>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2119351176"/>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Object Records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a new object field whose value is populated when an object record is created:</a:t>
            </a:r>
          </a:p>
          <a:p>
            <a:pPr lvl="1">
              <a:spcAft>
                <a:spcPts val="1200"/>
              </a:spcAft>
            </a:pPr>
            <a:r>
              <a:rPr lang="en-US" sz="1600" dirty="0"/>
              <a:t>global_id__sys: system-generated id that </a:t>
            </a:r>
            <a:r>
              <a:rPr lang="en-US" sz="1600" u="sng" dirty="0"/>
              <a:t>uniquely identifies an object record</a:t>
            </a:r>
            <a:r>
              <a:rPr lang="en-US" sz="1600" dirty="0"/>
              <a:t> across all Vaults</a:t>
            </a:r>
          </a:p>
          <a:p>
            <a:pPr>
              <a:spcBef>
                <a:spcPts val="600"/>
              </a:spcBef>
              <a:spcAft>
                <a:spcPts val="1200"/>
              </a:spcAft>
            </a:pPr>
            <a:r>
              <a:rPr lang="en-US" sz="2000" dirty="0"/>
              <a:t>Business Justification</a:t>
            </a:r>
            <a:endParaRPr lang="en-US" sz="1600" dirty="0"/>
          </a:p>
          <a:p>
            <a:pPr marL="457200" lvl="1" indent="0">
              <a:spcAft>
                <a:spcPts val="1200"/>
              </a:spcAft>
              <a:buNone/>
            </a:pPr>
            <a:r>
              <a:rPr lang="en-US" sz="1600" dirty="0"/>
              <a:t>The Global ID field provides Vault-to-Vault integrations, and Vault-to-external system integrations, with a single identifier for an object record</a:t>
            </a:r>
          </a:p>
          <a:p>
            <a:pPr>
              <a:spcBef>
                <a:spcPts val="600"/>
              </a:spcBef>
              <a:spcAft>
                <a:spcPts val="1200"/>
              </a:spcAft>
            </a:pPr>
            <a:r>
              <a:rPr lang="en-US" sz="2000" dirty="0"/>
              <a:t>Considerations</a:t>
            </a:r>
            <a:endParaRPr lang="en-US" sz="1600" dirty="0"/>
          </a:p>
          <a:p>
            <a:pPr marL="457200" lvl="1" indent="0">
              <a:spcAft>
                <a:spcPts val="600"/>
              </a:spcAft>
              <a:buNone/>
            </a:pPr>
            <a:r>
              <a:rPr lang="en-US" sz="1600" dirty="0"/>
              <a:t>The Global ID field is non-editable</a:t>
            </a:r>
          </a:p>
          <a:p>
            <a:pPr marL="457200" lvl="1" indent="0">
              <a:spcAft>
                <a:spcPts val="600"/>
              </a:spcAft>
              <a:buNone/>
            </a:pPr>
            <a:r>
              <a:rPr lang="en-US" sz="1600" dirty="0"/>
              <a:t>The 19R3 release </a:t>
            </a:r>
            <a:r>
              <a:rPr lang="en-US" sz="1600" b="1" dirty="0"/>
              <a:t>will not populate</a:t>
            </a:r>
            <a:r>
              <a:rPr lang="en-US" sz="1600" dirty="0"/>
              <a:t> existing object records’ Global ID field, and the 19R3 release </a:t>
            </a:r>
            <a:r>
              <a:rPr lang="en-US" sz="1600" b="1" dirty="0"/>
              <a:t>will NOT make the field visible </a:t>
            </a:r>
            <a:r>
              <a:rPr lang="en-US" sz="1600" dirty="0"/>
              <a:t>(customers can add to object page layouts after the release)</a:t>
            </a:r>
          </a:p>
          <a:p>
            <a:pPr lvl="2">
              <a:spcAft>
                <a:spcPts val="600"/>
              </a:spcAft>
              <a:buFont typeface="Calibri" panose="020F0502020204030204" pitchFamily="34" charset="0"/>
              <a:buChar char="⁻"/>
            </a:pPr>
            <a:r>
              <a:rPr lang="en-US" dirty="0"/>
              <a:t>Whenever an existing record is edited, the Global ID field will be populated</a:t>
            </a:r>
          </a:p>
          <a:p>
            <a:pPr lvl="2">
              <a:spcAft>
                <a:spcPts val="600"/>
              </a:spcAft>
              <a:buFont typeface="Calibri" panose="020F0502020204030204" pitchFamily="34" charset="0"/>
              <a:buChar char="⁻"/>
            </a:pPr>
            <a:r>
              <a:rPr lang="en-US" dirty="0"/>
              <a:t>Admins can request Veeva Support populate the Global ID field on existing object records</a:t>
            </a:r>
          </a:p>
          <a:p>
            <a:pPr marL="457200" lvl="1" indent="0">
              <a:spcAft>
                <a:spcPts val="600"/>
              </a:spcAft>
              <a:buNone/>
            </a:pPr>
            <a:r>
              <a:rPr lang="en-US" sz="1600" dirty="0"/>
              <a:t>All newly created records for all objects will have </a:t>
            </a:r>
            <a:r>
              <a:rPr lang="en-US" sz="1600" i="1" dirty="0"/>
              <a:t>Global ID</a:t>
            </a:r>
            <a:r>
              <a:rPr lang="en-US" sz="1600" dirty="0"/>
              <a:t> populated at the time of creation</a:t>
            </a:r>
          </a:p>
          <a:p>
            <a:pPr marL="457200" lvl="1" indent="0">
              <a:spcAft>
                <a:spcPts val="600"/>
              </a:spcAft>
              <a:buNone/>
            </a:pPr>
            <a:r>
              <a:rPr lang="en-US" sz="1600" dirty="0"/>
              <a:t>An object record’s Global ID field cannot be used as a Merge Field token in the content of a document that references the object record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Global ID Fields</a:t>
            </a:r>
          </a:p>
        </p:txBody>
      </p:sp>
      <p:sp>
        <p:nvSpPr>
          <p:cNvPr id="14" name="TextBox 13">
            <a:extLst>
              <a:ext uri="{FF2B5EF4-FFF2-40B4-BE49-F238E27FC236}">
                <a16:creationId xmlns:a16="http://schemas.microsoft.com/office/drawing/2014/main" id="{AB243E9D-058F-4DE1-9D2C-E2985A21597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2931777953"/>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Global ID &amp; Link Fields for Object Records</a:t>
            </a:r>
          </a:p>
        </p:txBody>
      </p:sp>
      <p:sp>
        <p:nvSpPr>
          <p:cNvPr id="3" name="Content Placeholder 2"/>
          <p:cNvSpPr>
            <a:spLocks noGrp="1"/>
          </p:cNvSpPr>
          <p:nvPr>
            <p:ph idx="1"/>
          </p:nvPr>
        </p:nvSpPr>
        <p:spPr>
          <a:xfrm>
            <a:off x="826624" y="1066800"/>
            <a:ext cx="968225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release introduces a new object text field:</a:t>
            </a:r>
          </a:p>
          <a:p>
            <a:pPr lvl="1">
              <a:spcAft>
                <a:spcPts val="1200"/>
              </a:spcAft>
            </a:pPr>
            <a:r>
              <a:rPr lang="en-US" sz="1600" dirty="0"/>
              <a:t>link__sys: can be used to reference the Global ID of another </a:t>
            </a:r>
            <a:r>
              <a:rPr lang="en-US" sz="1600" u="sng" dirty="0"/>
              <a:t>document</a:t>
            </a:r>
          </a:p>
          <a:p>
            <a:pPr>
              <a:spcBef>
                <a:spcPts val="600"/>
              </a:spcBef>
              <a:spcAft>
                <a:spcPts val="1200"/>
              </a:spcAft>
            </a:pPr>
            <a:r>
              <a:rPr lang="en-US" sz="2000" dirty="0"/>
              <a:t>Business Justification</a:t>
            </a:r>
            <a:endParaRPr lang="en-US" sz="1600" dirty="0"/>
          </a:p>
          <a:p>
            <a:pPr marL="457200" lvl="1" indent="0">
              <a:spcAft>
                <a:spcPts val="1200"/>
              </a:spcAft>
              <a:buNone/>
            </a:pPr>
            <a:r>
              <a:rPr lang="en-US" sz="1600" dirty="0"/>
              <a:t>The Link field can be used by integrations to track a source object record, or source document, brought into a Vault from an external system or another Vault</a:t>
            </a:r>
          </a:p>
          <a:p>
            <a:pPr>
              <a:spcBef>
                <a:spcPts val="600"/>
              </a:spcBef>
              <a:spcAft>
                <a:spcPts val="1200"/>
              </a:spcAft>
            </a:pPr>
            <a:r>
              <a:rPr lang="en-US" sz="2000" dirty="0"/>
              <a:t>Considerations</a:t>
            </a:r>
          </a:p>
          <a:p>
            <a:pPr marL="457200" lvl="1" indent="0">
              <a:spcAft>
                <a:spcPts val="1200"/>
              </a:spcAft>
              <a:buNone/>
            </a:pPr>
            <a:r>
              <a:rPr lang="en-US" sz="1600" dirty="0"/>
              <a:t>Default value is null</a:t>
            </a:r>
          </a:p>
          <a:p>
            <a:pPr marL="457200" lvl="1" indent="0">
              <a:spcAft>
                <a:spcPts val="1200"/>
              </a:spcAft>
              <a:buNone/>
            </a:pPr>
            <a:r>
              <a:rPr lang="en-US" sz="1600" dirty="0"/>
              <a:t>The 19R3 release </a:t>
            </a:r>
            <a:r>
              <a:rPr lang="en-US" sz="1600" b="1" dirty="0"/>
              <a:t>will NOT make the field visible </a:t>
            </a:r>
            <a:r>
              <a:rPr lang="en-US" sz="1600" dirty="0"/>
              <a:t>(customers can add to object page layouts after the release)</a:t>
            </a:r>
          </a:p>
          <a:p>
            <a:pPr marL="457200" lvl="1" indent="0">
              <a:spcAft>
                <a:spcPts val="1200"/>
              </a:spcAft>
              <a:buNone/>
            </a:pPr>
            <a:r>
              <a:rPr lang="en-US" sz="1600" dirty="0"/>
              <a:t>Admins can control which object lifecycle roles have edit permission to the Link field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Text Placeholder 3">
            <a:extLst>
              <a:ext uri="{FF2B5EF4-FFF2-40B4-BE49-F238E27FC236}">
                <a16:creationId xmlns:a16="http://schemas.microsoft.com/office/drawing/2014/main" id="{265C1C0B-2AFE-4A58-ACF4-88EA657F72BF}"/>
              </a:ext>
            </a:extLst>
          </p:cNvPr>
          <p:cNvSpPr txBox="1">
            <a:spLocks/>
          </p:cNvSpPr>
          <p:nvPr/>
        </p:nvSpPr>
        <p:spPr>
          <a:xfrm>
            <a:off x="765970" y="907082"/>
            <a:ext cx="9253241" cy="579664"/>
          </a:xfrm>
          <a:prstGeom prst="rect">
            <a:avLst/>
          </a:prstGeom>
        </p:spPr>
        <p:txBody>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lumMod val="65000"/>
                  </a:schemeClr>
                </a:solidFill>
              </a:rPr>
              <a:t>Link Fields</a:t>
            </a:r>
          </a:p>
        </p:txBody>
      </p:sp>
      <p:sp>
        <p:nvSpPr>
          <p:cNvPr id="10" name="TextBox 9">
            <a:extLst>
              <a:ext uri="{FF2B5EF4-FFF2-40B4-BE49-F238E27FC236}">
                <a16:creationId xmlns:a16="http://schemas.microsoft.com/office/drawing/2014/main" id="{CD28BD96-AE86-4E12-BFF0-B75422D2D21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Developer</a:t>
            </a:r>
          </a:p>
        </p:txBody>
      </p:sp>
    </p:spTree>
    <p:extLst>
      <p:ext uri="{BB962C8B-B14F-4D97-AF65-F5344CB8AC3E}">
        <p14:creationId xmlns:p14="http://schemas.microsoft.com/office/powerpoint/2010/main" val="3487541880"/>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Additional Information</a:t>
            </a:r>
          </a:p>
        </p:txBody>
      </p:sp>
      <p:sp>
        <p:nvSpPr>
          <p:cNvPr id="3" name="Subtitle 2">
            <a:extLst>
              <a:ext uri="{FF2B5EF4-FFF2-40B4-BE49-F238E27FC236}">
                <a16:creationId xmlns:a16="http://schemas.microsoft.com/office/drawing/2014/main" id="{70799A9A-A6C7-C343-A744-102D0F2E42F2}"/>
              </a:ext>
            </a:extLst>
          </p:cNvPr>
          <p:cNvSpPr>
            <a:spLocks noGrp="1"/>
          </p:cNvSpPr>
          <p:nvPr>
            <p:ph type="subTitle" idx="1"/>
          </p:nvPr>
        </p:nvSpPr>
        <p:spPr/>
        <p:txBody>
          <a:bodyPr>
            <a:noAutofit/>
          </a:bodyPr>
          <a:lstStyle/>
          <a:p>
            <a:pPr>
              <a:spcBef>
                <a:spcPts val="0"/>
              </a:spcBef>
            </a:pPr>
            <a:r>
              <a:rPr lang="en-US" dirty="0"/>
              <a:t>General Release Resources </a:t>
            </a:r>
          </a:p>
          <a:p>
            <a:pPr>
              <a:spcBef>
                <a:spcPts val="0"/>
              </a:spcBef>
            </a:pPr>
            <a:r>
              <a:rPr lang="en-US" dirty="0"/>
              <a:t>&amp;</a:t>
            </a:r>
          </a:p>
          <a:p>
            <a:pPr>
              <a:spcBef>
                <a:spcPts val="0"/>
              </a:spcBef>
            </a:pPr>
            <a:r>
              <a:rPr lang="en-US" dirty="0"/>
              <a:t>Quality Community</a:t>
            </a:r>
          </a:p>
        </p:txBody>
      </p:sp>
    </p:spTree>
    <p:extLst>
      <p:ext uri="{BB962C8B-B14F-4D97-AF65-F5344CB8AC3E}">
        <p14:creationId xmlns:p14="http://schemas.microsoft.com/office/powerpoint/2010/main" val="389577420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Autofit/>
          </a:bodyPr>
          <a:lstStyle/>
          <a:p>
            <a:r>
              <a:rPr lang="en-US" dirty="0"/>
              <a:t>Best Practices for Managing Vault Releases</a:t>
            </a:r>
          </a:p>
        </p:txBody>
      </p:sp>
      <p:sp>
        <p:nvSpPr>
          <p:cNvPr id="3" name="Content Placeholder 2"/>
          <p:cNvSpPr>
            <a:spLocks noGrp="1"/>
          </p:cNvSpPr>
          <p:nvPr>
            <p:ph idx="1"/>
          </p:nvPr>
        </p:nvSpPr>
        <p:spPr>
          <a:xfrm>
            <a:off x="826624" y="5292190"/>
            <a:ext cx="10538752" cy="1184809"/>
          </a:xfrm>
        </p:spPr>
        <p:txBody>
          <a:bodyPr vert="horz" lIns="91440" tIns="45720" rIns="91440" bIns="45720" rtlCol="0" anchor="t">
            <a:normAutofit/>
          </a:bodyPr>
          <a:lstStyle/>
          <a:p>
            <a:pPr marL="0" indent="0" algn="ctr">
              <a:spcBef>
                <a:spcPts val="0"/>
              </a:spcBef>
              <a:buNone/>
            </a:pPr>
            <a:r>
              <a:rPr lang="en-US" i="1" dirty="0">
                <a:solidFill>
                  <a:srgbClr val="F99E47"/>
                </a:solidFill>
              </a:rPr>
              <a:t>Best Practices for Managing Vault Releases</a:t>
            </a:r>
            <a:r>
              <a:rPr lang="en-US" dirty="0"/>
              <a:t> is available </a:t>
            </a:r>
          </a:p>
          <a:p>
            <a:pPr marL="0" indent="0" algn="ctr">
              <a:spcBef>
                <a:spcPts val="0"/>
              </a:spcBef>
              <a:buNone/>
            </a:pPr>
            <a:r>
              <a:rPr lang="en-US" dirty="0"/>
              <a:t>in the Customer Support Portal*</a:t>
            </a:r>
            <a:endParaRPr lang="en-US" dirty="0">
              <a:solidFill>
                <a:schemeClr val="tx1"/>
              </a:solidFill>
            </a:endParaRPr>
          </a:p>
        </p:txBody>
      </p:sp>
      <p:grpSp>
        <p:nvGrpSpPr>
          <p:cNvPr id="16" name="Group 15"/>
          <p:cNvGrpSpPr/>
          <p:nvPr/>
        </p:nvGrpSpPr>
        <p:grpSpPr>
          <a:xfrm>
            <a:off x="1887731" y="1570923"/>
            <a:ext cx="2103845" cy="3187417"/>
            <a:chOff x="2714626" y="1638301"/>
            <a:chExt cx="2103845" cy="3187417"/>
          </a:xfrm>
        </p:grpSpPr>
        <p:sp>
          <p:nvSpPr>
            <p:cNvPr id="7" name="Oval 6"/>
            <p:cNvSpPr/>
            <p:nvPr/>
          </p:nvSpPr>
          <p:spPr>
            <a:xfrm>
              <a:off x="2714626" y="1638301"/>
              <a:ext cx="2103845" cy="21038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Icons_PPT_White_Cale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581" y="2144257"/>
              <a:ext cx="1091934" cy="1091934"/>
            </a:xfrm>
            <a:prstGeom prst="rect">
              <a:avLst/>
            </a:prstGeom>
          </p:spPr>
        </p:pic>
        <p:sp>
          <p:nvSpPr>
            <p:cNvPr id="11" name="TextBox 10"/>
            <p:cNvSpPr txBox="1"/>
            <p:nvPr/>
          </p:nvSpPr>
          <p:spPr>
            <a:xfrm>
              <a:off x="2804587" y="3810055"/>
              <a:ext cx="192392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Around Key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Release Dates</a:t>
              </a:r>
            </a:p>
          </p:txBody>
        </p:sp>
      </p:grpSp>
      <p:grpSp>
        <p:nvGrpSpPr>
          <p:cNvPr id="18" name="Group 17"/>
          <p:cNvGrpSpPr/>
          <p:nvPr/>
        </p:nvGrpSpPr>
        <p:grpSpPr>
          <a:xfrm>
            <a:off x="8211188" y="1570923"/>
            <a:ext cx="2103845" cy="3187416"/>
            <a:chOff x="7547040" y="1638301"/>
            <a:chExt cx="2103845" cy="3187416"/>
          </a:xfrm>
        </p:grpSpPr>
        <p:sp>
          <p:nvSpPr>
            <p:cNvPr id="9" name="Oval 8"/>
            <p:cNvSpPr/>
            <p:nvPr/>
          </p:nvSpPr>
          <p:spPr>
            <a:xfrm>
              <a:off x="7547040" y="1638301"/>
              <a:ext cx="2103845" cy="21038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3" name="Picture 12" descr="Icons_PPT_White_Cyc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0254" y="2051516"/>
              <a:ext cx="1277417" cy="1277417"/>
            </a:xfrm>
            <a:prstGeom prst="rect">
              <a:avLst/>
            </a:prstGeom>
          </p:spPr>
        </p:pic>
        <p:sp>
          <p:nvSpPr>
            <p:cNvPr id="14" name="TextBox 13"/>
            <p:cNvSpPr txBox="1"/>
            <p:nvPr/>
          </p:nvSpPr>
          <p:spPr>
            <a:xfrm>
              <a:off x="8010917" y="3810054"/>
              <a:ext cx="1140056"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Prepare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Control</a:t>
              </a:r>
            </a:p>
          </p:txBody>
        </p:sp>
      </p:grpSp>
      <p:grpSp>
        <p:nvGrpSpPr>
          <p:cNvPr id="17" name="Group 16"/>
          <p:cNvGrpSpPr/>
          <p:nvPr/>
        </p:nvGrpSpPr>
        <p:grpSpPr>
          <a:xfrm>
            <a:off x="5049460" y="1570923"/>
            <a:ext cx="2103845" cy="3187417"/>
            <a:chOff x="5144317" y="1638301"/>
            <a:chExt cx="2103845" cy="3187417"/>
          </a:xfrm>
        </p:grpSpPr>
        <p:sp>
          <p:nvSpPr>
            <p:cNvPr id="8" name="Oval 7"/>
            <p:cNvSpPr/>
            <p:nvPr/>
          </p:nvSpPr>
          <p:spPr>
            <a:xfrm>
              <a:off x="5144317" y="1638301"/>
              <a:ext cx="2103845" cy="2103846"/>
            </a:xfrm>
            <a:prstGeom prst="ellipse">
              <a:avLst/>
            </a:prstGeom>
            <a:solidFill>
              <a:srgbClr val="5A7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TextBox 11"/>
            <p:cNvSpPr txBox="1"/>
            <p:nvPr/>
          </p:nvSpPr>
          <p:spPr>
            <a:xfrm>
              <a:off x="5569304" y="3810055"/>
              <a:ext cx="125386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Assess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Calibri"/>
                  <a:ea typeface="+mn-ea"/>
                  <a:cs typeface="+mn-cs"/>
                </a:rPr>
                <a:t>Features</a:t>
              </a:r>
            </a:p>
          </p:txBody>
        </p:sp>
        <p:pic>
          <p:nvPicPr>
            <p:cNvPr id="15" name="Picture 14" descr="Icons_PPT_White_Magnif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4297" y="2158281"/>
              <a:ext cx="1063886" cy="1063886"/>
            </a:xfrm>
            <a:prstGeom prst="rect">
              <a:avLst/>
            </a:prstGeom>
          </p:spPr>
        </p:pic>
      </p:grpSp>
      <p:sp>
        <p:nvSpPr>
          <p:cNvPr id="5" name="TextBox 4">
            <a:extLst>
              <a:ext uri="{FF2B5EF4-FFF2-40B4-BE49-F238E27FC236}">
                <a16:creationId xmlns:a16="http://schemas.microsoft.com/office/drawing/2014/main" id="{18233991-6A9B-455F-A29F-4E6E7DCF3BCC}"/>
              </a:ext>
            </a:extLst>
          </p:cNvPr>
          <p:cNvSpPr txBox="1"/>
          <p:nvPr/>
        </p:nvSpPr>
        <p:spPr>
          <a:xfrm>
            <a:off x="812071" y="6056314"/>
            <a:ext cx="10539360" cy="319446"/>
          </a:xfrm>
          <a:prstGeom prst="rect">
            <a:avLst/>
          </a:prstGeom>
          <a:noFill/>
        </p:spPr>
        <p:txBody>
          <a:bodyPr wrap="none" rtlCol="0">
            <a:spAutoFit/>
          </a:bodyPr>
          <a:lstStyle/>
          <a:p>
            <a:pPr marL="0" marR="0" lvl="0" indent="0" algn="ctr" defTabSz="914400" rtl="0" eaLnBrk="1" fontAlgn="auto" latinLnBrk="0" hangingPunct="1">
              <a:lnSpc>
                <a:spcPct val="80000"/>
              </a:lnSpc>
              <a:spcBef>
                <a:spcPts val="1200"/>
              </a:spcBef>
              <a:spcAft>
                <a:spcPts val="0"/>
              </a:spcAft>
              <a:buClr>
                <a:srgbClr val="FF9E16"/>
              </a:buClr>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https://support.veeva.com/hc/en-us/articles/360003528094-Veeva-Vault-Best-Practices-Knowledge-Collection</a:t>
            </a:r>
          </a:p>
        </p:txBody>
      </p:sp>
    </p:spTree>
    <p:extLst>
      <p:ext uri="{BB962C8B-B14F-4D97-AF65-F5344CB8AC3E}">
        <p14:creationId xmlns:p14="http://schemas.microsoft.com/office/powerpoint/2010/main" val="4114516604"/>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3CD-FF81-9D42-B288-056B48D73764}"/>
              </a:ext>
            </a:extLst>
          </p:cNvPr>
          <p:cNvSpPr>
            <a:spLocks noGrp="1"/>
          </p:cNvSpPr>
          <p:nvPr>
            <p:ph type="title"/>
          </p:nvPr>
        </p:nvSpPr>
        <p:spPr/>
        <p:txBody>
          <a:bodyPr/>
          <a:lstStyle/>
          <a:p>
            <a:r>
              <a:rPr lang="en-US" dirty="0"/>
              <a:t>Best Practices for Managing Vault Releases</a:t>
            </a:r>
          </a:p>
        </p:txBody>
      </p:sp>
      <p:sp>
        <p:nvSpPr>
          <p:cNvPr id="3" name="Content Placeholder 2">
            <a:extLst>
              <a:ext uri="{FF2B5EF4-FFF2-40B4-BE49-F238E27FC236}">
                <a16:creationId xmlns:a16="http://schemas.microsoft.com/office/drawing/2014/main" id="{2845D692-ED5A-DD48-884C-2F06243AC44E}"/>
              </a:ext>
            </a:extLst>
          </p:cNvPr>
          <p:cNvSpPr>
            <a:spLocks noGrp="1"/>
          </p:cNvSpPr>
          <p:nvPr>
            <p:ph idx="1"/>
          </p:nvPr>
        </p:nvSpPr>
        <p:spPr/>
        <p:txBody>
          <a:bodyPr/>
          <a:lstStyle/>
          <a:p>
            <a:pPr marL="0" indent="0">
              <a:spcBef>
                <a:spcPts val="1800"/>
              </a:spcBef>
              <a:buNone/>
            </a:pPr>
            <a:r>
              <a:rPr lang="en-US" sz="2800" i="1" dirty="0"/>
              <a:t>This video contains:</a:t>
            </a:r>
          </a:p>
          <a:p>
            <a:pPr>
              <a:spcBef>
                <a:spcPts val="1800"/>
              </a:spcBef>
            </a:pPr>
            <a:r>
              <a:rPr lang="en-US" sz="2800" dirty="0"/>
              <a:t> Information About Vault General Releases</a:t>
            </a:r>
          </a:p>
          <a:p>
            <a:pPr>
              <a:spcBef>
                <a:spcPts val="1800"/>
              </a:spcBef>
            </a:pPr>
            <a:r>
              <a:rPr lang="en-US" sz="2800" dirty="0"/>
              <a:t>Recommended General Release Strategy</a:t>
            </a:r>
          </a:p>
          <a:p>
            <a:pPr lvl="1">
              <a:spcBef>
                <a:spcPts val="1800"/>
              </a:spcBef>
            </a:pPr>
            <a:r>
              <a:rPr lang="en-US" sz="2400" b="1" dirty="0">
                <a:solidFill>
                  <a:srgbClr val="F89C33"/>
                </a:solidFill>
              </a:rPr>
              <a:t>Step 1: </a:t>
            </a:r>
            <a:r>
              <a:rPr lang="en-US" sz="2400" b="1" dirty="0"/>
              <a:t>Auto-On Features</a:t>
            </a:r>
          </a:p>
          <a:p>
            <a:pPr lvl="1">
              <a:spcBef>
                <a:spcPts val="1800"/>
              </a:spcBef>
            </a:pPr>
            <a:r>
              <a:rPr lang="en-US" sz="2400" b="1" dirty="0">
                <a:solidFill>
                  <a:srgbClr val="F89C33"/>
                </a:solidFill>
              </a:rPr>
              <a:t>Step 2: </a:t>
            </a:r>
            <a:r>
              <a:rPr lang="en-US" sz="2400" b="1" dirty="0"/>
              <a:t>Configurable Features</a:t>
            </a:r>
          </a:p>
          <a:p>
            <a:pPr>
              <a:spcBef>
                <a:spcPts val="1800"/>
              </a:spcBef>
            </a:pPr>
            <a:r>
              <a:rPr lang="en-US" sz="2800" dirty="0"/>
              <a:t>Sample Demonstration of a Release Process</a:t>
            </a:r>
          </a:p>
          <a:p>
            <a:pPr>
              <a:spcBef>
                <a:spcPts val="1800"/>
              </a:spcBef>
            </a:pPr>
            <a:endParaRPr lang="en-US" dirty="0"/>
          </a:p>
        </p:txBody>
      </p:sp>
      <p:pic>
        <p:nvPicPr>
          <p:cNvPr id="5" name="Graphic 4" descr="Film reel">
            <a:extLst>
              <a:ext uri="{FF2B5EF4-FFF2-40B4-BE49-F238E27FC236}">
                <a16:creationId xmlns:a16="http://schemas.microsoft.com/office/drawing/2014/main" id="{9CFB297F-3551-1043-A02D-13502E0C42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7200" y="1447800"/>
            <a:ext cx="3516776" cy="3516776"/>
          </a:xfrm>
          <a:prstGeom prst="rect">
            <a:avLst/>
          </a:prstGeom>
        </p:spPr>
      </p:pic>
      <p:sp>
        <p:nvSpPr>
          <p:cNvPr id="6" name="Content Placeholder 2">
            <a:extLst>
              <a:ext uri="{FF2B5EF4-FFF2-40B4-BE49-F238E27FC236}">
                <a16:creationId xmlns:a16="http://schemas.microsoft.com/office/drawing/2014/main" id="{19E2C342-CAEB-4585-B3E7-8AC5CF03EA51}"/>
              </a:ext>
            </a:extLst>
          </p:cNvPr>
          <p:cNvSpPr txBox="1">
            <a:spLocks/>
          </p:cNvSpPr>
          <p:nvPr/>
        </p:nvSpPr>
        <p:spPr>
          <a:xfrm>
            <a:off x="826624" y="5292190"/>
            <a:ext cx="10538752" cy="1184809"/>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i="1" dirty="0">
                <a:solidFill>
                  <a:srgbClr val="F99E47"/>
                </a:solidFill>
              </a:rPr>
              <a:t>Best Practices for Managing Vault Releases</a:t>
            </a:r>
            <a:r>
              <a:rPr lang="en-US" dirty="0"/>
              <a:t> is available </a:t>
            </a:r>
          </a:p>
          <a:p>
            <a:pPr marL="0" indent="0" algn="ctr">
              <a:spcBef>
                <a:spcPts val="0"/>
              </a:spcBef>
              <a:buFont typeface="Arial" panose="020B0604020202020204" pitchFamily="34" charset="0"/>
              <a:buNone/>
            </a:pPr>
            <a:r>
              <a:rPr lang="en-US" dirty="0"/>
              <a:t>in the Customer Support Portal*</a:t>
            </a:r>
            <a:endParaRPr lang="en-US" dirty="0">
              <a:solidFill>
                <a:schemeClr val="tx1"/>
              </a:solidFill>
            </a:endParaRPr>
          </a:p>
        </p:txBody>
      </p:sp>
      <p:sp>
        <p:nvSpPr>
          <p:cNvPr id="7" name="TextBox 6">
            <a:extLst>
              <a:ext uri="{FF2B5EF4-FFF2-40B4-BE49-F238E27FC236}">
                <a16:creationId xmlns:a16="http://schemas.microsoft.com/office/drawing/2014/main" id="{FDA60EB7-8C3F-4F11-A90F-FE6797F612B6}"/>
              </a:ext>
            </a:extLst>
          </p:cNvPr>
          <p:cNvSpPr txBox="1"/>
          <p:nvPr/>
        </p:nvSpPr>
        <p:spPr>
          <a:xfrm>
            <a:off x="812071" y="6056314"/>
            <a:ext cx="10539360" cy="319446"/>
          </a:xfrm>
          <a:prstGeom prst="rect">
            <a:avLst/>
          </a:prstGeom>
          <a:noFill/>
        </p:spPr>
        <p:txBody>
          <a:bodyPr wrap="none" rtlCol="0">
            <a:spAutoFit/>
          </a:bodyPr>
          <a:lstStyle/>
          <a:p>
            <a:pPr marL="0" marR="0" lvl="0" indent="0" algn="ctr" defTabSz="914400" rtl="0" eaLnBrk="1" fontAlgn="auto" latinLnBrk="0" hangingPunct="1">
              <a:lnSpc>
                <a:spcPct val="80000"/>
              </a:lnSpc>
              <a:spcBef>
                <a:spcPts val="1200"/>
              </a:spcBef>
              <a:spcAft>
                <a:spcPts val="0"/>
              </a:spcAft>
              <a:buClr>
                <a:srgbClr val="FF9E16"/>
              </a:buClr>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https://support.veeva.com/hc/en-us/articles/360003528094-Veeva-Vault-Best-Practices-Knowledge-Collection</a:t>
            </a:r>
          </a:p>
        </p:txBody>
      </p:sp>
    </p:spTree>
    <p:extLst>
      <p:ext uri="{BB962C8B-B14F-4D97-AF65-F5344CB8AC3E}">
        <p14:creationId xmlns:p14="http://schemas.microsoft.com/office/powerpoint/2010/main" val="2841274251"/>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534697" cy="1101213"/>
          </a:xfrm>
        </p:spPr>
        <p:txBody>
          <a:bodyPr>
            <a:noAutofit/>
          </a:bodyPr>
          <a:lstStyle/>
          <a:p>
            <a:r>
              <a:rPr lang="en-US" dirty="0"/>
              <a:t>Pre-Release Vault</a:t>
            </a:r>
          </a:p>
        </p:txBody>
      </p:sp>
      <p:sp>
        <p:nvSpPr>
          <p:cNvPr id="3" name="Content Placeholder 2"/>
          <p:cNvSpPr>
            <a:spLocks noGrp="1"/>
          </p:cNvSpPr>
          <p:nvPr>
            <p:ph idx="1"/>
          </p:nvPr>
        </p:nvSpPr>
        <p:spPr>
          <a:xfrm>
            <a:off x="826624" y="1066800"/>
            <a:ext cx="7636208" cy="5410200"/>
          </a:xfrm>
        </p:spPr>
        <p:txBody>
          <a:bodyPr>
            <a:normAutofit lnSpcReduction="10000"/>
          </a:bodyPr>
          <a:lstStyle/>
          <a:p>
            <a:pPr>
              <a:lnSpc>
                <a:spcPct val="100000"/>
              </a:lnSpc>
              <a:spcBef>
                <a:spcPts val="1200"/>
              </a:spcBef>
            </a:pPr>
            <a:r>
              <a:rPr lang="en-US" sz="2400" dirty="0"/>
              <a:t>The Pre-Release Environment</a:t>
            </a:r>
          </a:p>
          <a:p>
            <a:pPr lvl="1">
              <a:lnSpc>
                <a:spcPct val="100000"/>
              </a:lnSpc>
              <a:spcBef>
                <a:spcPts val="1200"/>
              </a:spcBef>
            </a:pPr>
            <a:r>
              <a:rPr lang="en-US" sz="1800" dirty="0"/>
              <a:t>Starting </a:t>
            </a:r>
            <a:r>
              <a:rPr lang="en-US" sz="1800" b="1" dirty="0">
                <a:solidFill>
                  <a:srgbClr val="FF9E16"/>
                </a:solidFill>
              </a:rPr>
              <a:t>October 21st</a:t>
            </a:r>
            <a:r>
              <a:rPr lang="en-US" sz="1800" dirty="0"/>
              <a:t>, Veeva began refreshing customers’ existing Pre-Release Vaults with their current Production configuration</a:t>
            </a:r>
          </a:p>
          <a:p>
            <a:pPr lvl="2">
              <a:lnSpc>
                <a:spcPct val="100000"/>
              </a:lnSpc>
              <a:spcBef>
                <a:spcPts val="1200"/>
              </a:spcBef>
            </a:pPr>
            <a:r>
              <a:rPr lang="en-US" sz="1500" dirty="0"/>
              <a:t>Pre-Release environments for VV1-12 Production Vaults were refreshed on </a:t>
            </a:r>
            <a:r>
              <a:rPr lang="en-US" sz="1500" b="1" dirty="0">
                <a:solidFill>
                  <a:schemeClr val="tx2"/>
                </a:solidFill>
              </a:rPr>
              <a:t>October 10</a:t>
            </a:r>
          </a:p>
          <a:p>
            <a:pPr lvl="1">
              <a:lnSpc>
                <a:spcPct val="100000"/>
              </a:lnSpc>
              <a:spcBef>
                <a:spcPts val="1200"/>
              </a:spcBef>
            </a:pPr>
            <a:r>
              <a:rPr lang="en-US" sz="1800" dirty="0"/>
              <a:t>Starting </a:t>
            </a:r>
            <a:r>
              <a:rPr lang="en-US" sz="1800" b="1" dirty="0">
                <a:solidFill>
                  <a:srgbClr val="FF9E16"/>
                </a:solidFill>
              </a:rPr>
              <a:t>October 24th</a:t>
            </a:r>
            <a:r>
              <a:rPr lang="en-US" sz="1800" dirty="0"/>
              <a:t>, Veeva began cloning newer Production Vaults for the 19R3 Pre-Release environments</a:t>
            </a:r>
          </a:p>
          <a:p>
            <a:pPr lvl="1">
              <a:lnSpc>
                <a:spcPct val="100000"/>
              </a:lnSpc>
              <a:spcBef>
                <a:spcPts val="1200"/>
              </a:spcBef>
            </a:pPr>
            <a:r>
              <a:rPr lang="en-US" sz="1800" dirty="0"/>
              <a:t>A new Vault with a copy of your Production Environment</a:t>
            </a:r>
          </a:p>
          <a:p>
            <a:pPr lvl="2">
              <a:lnSpc>
                <a:spcPct val="100000"/>
              </a:lnSpc>
              <a:spcBef>
                <a:spcPts val="1200"/>
              </a:spcBef>
            </a:pPr>
            <a:r>
              <a:rPr lang="en-US" dirty="0"/>
              <a:t>Vault Owners users are provisioned</a:t>
            </a:r>
          </a:p>
          <a:p>
            <a:pPr lvl="2">
              <a:lnSpc>
                <a:spcPct val="100000"/>
              </a:lnSpc>
              <a:spcBef>
                <a:spcPts val="1200"/>
              </a:spcBef>
            </a:pPr>
            <a:r>
              <a:rPr lang="en-US" dirty="0"/>
              <a:t>CSM and Managed Services consultant are included in System Admin role</a:t>
            </a:r>
          </a:p>
          <a:p>
            <a:pPr lvl="2">
              <a:lnSpc>
                <a:spcPct val="100000"/>
              </a:lnSpc>
              <a:spcBef>
                <a:spcPts val="1200"/>
              </a:spcBef>
            </a:pPr>
            <a:r>
              <a:rPr lang="en-US" dirty="0"/>
              <a:t>Production Configuration</a:t>
            </a:r>
          </a:p>
          <a:p>
            <a:pPr lvl="2">
              <a:lnSpc>
                <a:spcPct val="100000"/>
              </a:lnSpc>
              <a:spcBef>
                <a:spcPts val="1200"/>
              </a:spcBef>
            </a:pPr>
            <a:r>
              <a:rPr lang="en-US" dirty="0"/>
              <a:t>No Documents or transactional data</a:t>
            </a:r>
          </a:p>
          <a:p>
            <a:pPr lvl="1">
              <a:lnSpc>
                <a:spcPct val="100000"/>
              </a:lnSpc>
              <a:spcBef>
                <a:spcPts val="1200"/>
              </a:spcBef>
            </a:pPr>
            <a:r>
              <a:rPr lang="en-US" sz="1800" dirty="0"/>
              <a:t>Based on </a:t>
            </a:r>
            <a:r>
              <a:rPr lang="en-US" sz="1800" b="1" dirty="0">
                <a:solidFill>
                  <a:srgbClr val="F89728"/>
                </a:solidFill>
              </a:rPr>
              <a:t>IQ/OQ qualified 19R3 Release</a:t>
            </a:r>
          </a:p>
          <a:p>
            <a:pPr lvl="1">
              <a:lnSpc>
                <a:spcPct val="100000"/>
              </a:lnSpc>
              <a:spcBef>
                <a:spcPts val="1200"/>
              </a:spcBef>
            </a:pPr>
            <a:r>
              <a:rPr lang="en-US" sz="1800" dirty="0"/>
              <a:t>Available up to 4 weeks after your Production and Sandbox Vaults are upgraded to 19R3</a:t>
            </a:r>
          </a:p>
          <a:p>
            <a:pPr marL="0" indent="0">
              <a:lnSpc>
                <a:spcPct val="100000"/>
              </a:lnSpc>
              <a:spcBef>
                <a:spcPts val="1200"/>
              </a:spcBef>
              <a:buNone/>
            </a:pPr>
            <a:endParaRPr lang="en-US" sz="1600" dirty="0">
              <a:solidFill>
                <a:schemeClr val="tx1"/>
              </a:solidFill>
            </a:endParaRPr>
          </a:p>
        </p:txBody>
      </p:sp>
      <p:graphicFrame>
        <p:nvGraphicFramePr>
          <p:cNvPr id="6" name="Table 5"/>
          <p:cNvGraphicFramePr>
            <a:graphicFrameLocks noGrp="1"/>
          </p:cNvGraphicFramePr>
          <p:nvPr>
            <p:extLst/>
          </p:nvPr>
        </p:nvGraphicFramePr>
        <p:xfrm>
          <a:off x="8462832" y="1260835"/>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t>Monday</a:t>
                      </a:r>
                    </a:p>
                    <a:p>
                      <a:pPr algn="ctr"/>
                      <a:r>
                        <a:rPr lang="en-US" sz="3600" b="1" dirty="0"/>
                        <a:t>4th</a:t>
                      </a:r>
                      <a:endParaRPr lang="en-US" sz="5400" b="1" dirty="0"/>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82191718"/>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Autofit/>
          </a:bodyPr>
          <a:lstStyle/>
          <a:p>
            <a:r>
              <a:rPr lang="en-US" dirty="0"/>
              <a:t>Validation &amp; Supporting Docs</a:t>
            </a:r>
          </a:p>
        </p:txBody>
      </p:sp>
      <p:sp>
        <p:nvSpPr>
          <p:cNvPr id="3" name="Content Placeholder 2"/>
          <p:cNvSpPr>
            <a:spLocks noGrp="1"/>
          </p:cNvSpPr>
          <p:nvPr>
            <p:ph idx="1"/>
          </p:nvPr>
        </p:nvSpPr>
        <p:spPr>
          <a:xfrm>
            <a:off x="826624" y="1066800"/>
            <a:ext cx="7098176" cy="5410200"/>
          </a:xfrm>
        </p:spPr>
        <p:txBody>
          <a:bodyPr>
            <a:noAutofit/>
          </a:bodyPr>
          <a:lstStyle/>
          <a:p>
            <a:pPr>
              <a:spcBef>
                <a:spcPts val="1200"/>
              </a:spcBef>
            </a:pPr>
            <a:r>
              <a:rPr lang="en-US" sz="2400" dirty="0"/>
              <a:t>Veeva Compliance Docs</a:t>
            </a:r>
          </a:p>
          <a:p>
            <a:pPr lvl="1">
              <a:lnSpc>
                <a:spcPct val="110000"/>
              </a:lnSpc>
            </a:pPr>
            <a:r>
              <a:rPr lang="en-US" sz="1800" dirty="0"/>
              <a:t>Validation Project Plan</a:t>
            </a:r>
          </a:p>
          <a:p>
            <a:pPr lvl="1">
              <a:lnSpc>
                <a:spcPct val="110000"/>
              </a:lnSpc>
            </a:pPr>
            <a:r>
              <a:rPr lang="en-US" sz="1800" dirty="0"/>
              <a:t>IOQ Protocols</a:t>
            </a:r>
          </a:p>
          <a:p>
            <a:pPr lvl="1">
              <a:lnSpc>
                <a:spcPct val="110000"/>
              </a:lnSpc>
            </a:pPr>
            <a:r>
              <a:rPr lang="en-US" sz="1800" dirty="0"/>
              <a:t>Business Requirement Documents</a:t>
            </a:r>
          </a:p>
          <a:p>
            <a:pPr lvl="1">
              <a:lnSpc>
                <a:spcPct val="110000"/>
              </a:lnSpc>
            </a:pPr>
            <a:r>
              <a:rPr lang="en-US" sz="1800" dirty="0"/>
              <a:t>Traceability Matrices</a:t>
            </a:r>
          </a:p>
          <a:p>
            <a:pPr lvl="1">
              <a:lnSpc>
                <a:spcPct val="110000"/>
              </a:lnSpc>
            </a:pPr>
            <a:r>
              <a:rPr lang="en-US" sz="1800" dirty="0"/>
              <a:t>System Release Memo</a:t>
            </a:r>
          </a:p>
          <a:p>
            <a:pPr lvl="1">
              <a:lnSpc>
                <a:spcPct val="110000"/>
              </a:lnSpc>
            </a:pPr>
            <a:r>
              <a:rPr lang="en-US" sz="1800" dirty="0"/>
              <a:t>Release Notes</a:t>
            </a:r>
          </a:p>
          <a:p>
            <a:pPr lvl="1">
              <a:lnSpc>
                <a:spcPct val="110000"/>
              </a:lnSpc>
            </a:pPr>
            <a:r>
              <a:rPr lang="en-US" sz="1800" dirty="0"/>
              <a:t>Summary Reports</a:t>
            </a:r>
          </a:p>
          <a:p>
            <a:pPr lvl="1">
              <a:lnSpc>
                <a:spcPct val="110000"/>
              </a:lnSpc>
            </a:pPr>
            <a:r>
              <a:rPr lang="en-US" sz="1800" dirty="0">
                <a:solidFill>
                  <a:schemeClr val="tx1"/>
                </a:solidFill>
              </a:rPr>
              <a:t>Executed OQ Scripts</a:t>
            </a:r>
          </a:p>
          <a:p>
            <a:pPr lvl="2">
              <a:lnSpc>
                <a:spcPct val="110000"/>
              </a:lnSpc>
            </a:pPr>
            <a:r>
              <a:rPr lang="en-US" sz="1500" b="1" dirty="0">
                <a:solidFill>
                  <a:srgbClr val="FF0000"/>
                </a:solidFill>
              </a:rPr>
              <a:t>QMS executed OQ scripts available November 8th</a:t>
            </a:r>
          </a:p>
          <a:p>
            <a:pPr lvl="2">
              <a:lnSpc>
                <a:spcPct val="110000"/>
              </a:lnSpc>
            </a:pPr>
            <a:r>
              <a:rPr lang="en-US" sz="1500" dirty="0">
                <a:solidFill>
                  <a:schemeClr val="tx1"/>
                </a:solidFill>
              </a:rPr>
              <a:t>Unexecuted in Word format available upon request</a:t>
            </a:r>
          </a:p>
          <a:p>
            <a:pPr>
              <a:spcBef>
                <a:spcPts val="1200"/>
              </a:spcBef>
            </a:pPr>
            <a:r>
              <a:rPr lang="en-US" dirty="0"/>
              <a:t>Supporting Documents available on the 19R3 Release page in Vault Help</a:t>
            </a:r>
          </a:p>
          <a:p>
            <a:pPr lvl="1">
              <a:spcBef>
                <a:spcPts val="1200"/>
              </a:spcBef>
            </a:pPr>
            <a:r>
              <a:rPr lang="en-US" dirty="0"/>
              <a:t>19R3 </a:t>
            </a:r>
            <a:r>
              <a:rPr lang="en-US" dirty="0">
                <a:solidFill>
                  <a:schemeClr val="tx1"/>
                </a:solidFill>
              </a:rPr>
              <a:t>Release Impact Assessment</a:t>
            </a:r>
          </a:p>
        </p:txBody>
      </p:sp>
      <p:graphicFrame>
        <p:nvGraphicFramePr>
          <p:cNvPr id="5" name="Table 4">
            <a:extLst>
              <a:ext uri="{FF2B5EF4-FFF2-40B4-BE49-F238E27FC236}">
                <a16:creationId xmlns:a16="http://schemas.microsoft.com/office/drawing/2014/main" id="{22C2683E-9F2C-49AC-948A-9002C6C5ADE8}"/>
              </a:ext>
            </a:extLst>
          </p:cNvPr>
          <p:cNvGraphicFramePr>
            <a:graphicFrameLocks noGrp="1"/>
          </p:cNvGraphicFramePr>
          <p:nvPr>
            <p:extLst/>
          </p:nvPr>
        </p:nvGraphicFramePr>
        <p:xfrm>
          <a:off x="8462832" y="1260835"/>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t>Tuesday</a:t>
                      </a:r>
                    </a:p>
                    <a:p>
                      <a:pPr algn="ctr"/>
                      <a:r>
                        <a:rPr lang="en-US" sz="3600" b="1" dirty="0"/>
                        <a:t>5th</a:t>
                      </a:r>
                      <a:endParaRPr lang="en-US" sz="5400" b="1" dirty="0"/>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4EC711AE-363B-4A43-8602-C3739952B21D}"/>
              </a:ext>
            </a:extLst>
          </p:cNvPr>
          <p:cNvGraphicFramePr>
            <a:graphicFrameLocks noGrp="1"/>
          </p:cNvGraphicFramePr>
          <p:nvPr>
            <p:extLst/>
          </p:nvPr>
        </p:nvGraphicFramePr>
        <p:xfrm>
          <a:off x="8475121" y="3581400"/>
          <a:ext cx="2586168" cy="2168165"/>
        </p:xfrm>
        <a:graphic>
          <a:graphicData uri="http://schemas.openxmlformats.org/drawingml/2006/table">
            <a:tbl>
              <a:tblPr firstRow="1" bandRow="1">
                <a:effectLst/>
                <a:tableStyleId>{21E4AEA4-8DFA-4A89-87EB-49C32662AFE0}</a:tableStyleId>
              </a:tblPr>
              <a:tblGrid>
                <a:gridCol w="2586168">
                  <a:extLst>
                    <a:ext uri="{9D8B030D-6E8A-4147-A177-3AD203B41FA5}">
                      <a16:colId xmlns:a16="http://schemas.microsoft.com/office/drawing/2014/main" val="20000"/>
                    </a:ext>
                  </a:extLst>
                </a:gridCol>
              </a:tblGrid>
              <a:tr h="622240">
                <a:tc>
                  <a:txBody>
                    <a:bodyPr/>
                    <a:lstStyle/>
                    <a:p>
                      <a:pPr algn="ctr"/>
                      <a:r>
                        <a:rPr lang="en-US" sz="3200" dirty="0">
                          <a:solidFill>
                            <a:srgbClr val="FFFFFF"/>
                          </a:solidFill>
                        </a:rPr>
                        <a:t>NOVEMBER</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45925">
                <a:tc>
                  <a:txBody>
                    <a:bodyPr/>
                    <a:lstStyle/>
                    <a:p>
                      <a:pPr algn="ctr"/>
                      <a:endParaRPr lang="en-US" sz="1200" b="1" dirty="0"/>
                    </a:p>
                    <a:p>
                      <a:pPr algn="ctr"/>
                      <a:r>
                        <a:rPr lang="en-US" sz="2800" b="1" dirty="0">
                          <a:solidFill>
                            <a:srgbClr val="FF0000"/>
                          </a:solidFill>
                        </a:rPr>
                        <a:t>Friday</a:t>
                      </a:r>
                    </a:p>
                    <a:p>
                      <a:pPr algn="ctr"/>
                      <a:r>
                        <a:rPr lang="en-US" sz="3600" b="1" dirty="0">
                          <a:solidFill>
                            <a:srgbClr val="FF0000"/>
                          </a:solidFill>
                        </a:rPr>
                        <a:t>8th</a:t>
                      </a:r>
                      <a:endParaRPr lang="en-US" sz="5400" b="1" dirty="0">
                        <a:solidFill>
                          <a:srgbClr val="FF0000"/>
                        </a:solidFill>
                      </a:endParaRPr>
                    </a:p>
                    <a:p>
                      <a:pPr algn="ctr"/>
                      <a:endParaRPr lang="en-US" sz="1200" b="1" dirty="0"/>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600016"/>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72C5-CC2A-4664-A34E-B74CF4EC4FB9}"/>
              </a:ext>
            </a:extLst>
          </p:cNvPr>
          <p:cNvSpPr>
            <a:spLocks noGrp="1"/>
          </p:cNvSpPr>
          <p:nvPr>
            <p:ph type="title"/>
          </p:nvPr>
        </p:nvSpPr>
        <p:spPr>
          <a:xfrm>
            <a:off x="1" y="96275"/>
            <a:ext cx="12192000" cy="1101213"/>
          </a:xfrm>
        </p:spPr>
        <p:txBody>
          <a:bodyPr/>
          <a:lstStyle/>
          <a:p>
            <a:r>
              <a:rPr lang="en-US" dirty="0"/>
              <a:t>Vault Quality Event Communications</a:t>
            </a:r>
          </a:p>
        </p:txBody>
      </p:sp>
      <p:sp>
        <p:nvSpPr>
          <p:cNvPr id="6" name="TextBox 5">
            <a:extLst>
              <a:ext uri="{FF2B5EF4-FFF2-40B4-BE49-F238E27FC236}">
                <a16:creationId xmlns:a16="http://schemas.microsoft.com/office/drawing/2014/main" id="{60ECE094-3256-46A3-A5E3-9D462B126AA0}"/>
              </a:ext>
            </a:extLst>
          </p:cNvPr>
          <p:cNvSpPr txBox="1"/>
          <p:nvPr/>
        </p:nvSpPr>
        <p:spPr>
          <a:xfrm flipH="1">
            <a:off x="3352799" y="6081827"/>
            <a:ext cx="5486400" cy="395173"/>
          </a:xfrm>
          <a:prstGeom prst="rect">
            <a:avLst/>
          </a:prstGeom>
          <a:solidFill>
            <a:schemeClr val="bg1"/>
          </a:solidFill>
        </p:spPr>
        <p:txBody>
          <a:bodyPr wrap="square" rtlCol="0">
            <a:spAutoFit/>
          </a:bodyPr>
          <a:lstStyle/>
          <a:p>
            <a:pPr algn="ctr">
              <a:lnSpc>
                <a:spcPct val="80000"/>
              </a:lnSpc>
              <a:spcBef>
                <a:spcPts val="1200"/>
              </a:spcBef>
              <a:buClr>
                <a:schemeClr val="tx2"/>
              </a:buClr>
            </a:pPr>
            <a:r>
              <a:rPr lang="en-US" sz="2400" dirty="0">
                <a:hlinkClick r:id="rId2"/>
              </a:rPr>
              <a:t>https://go.veeva.com/Quality_EmailOptIn</a:t>
            </a:r>
            <a:endParaRPr lang="en-US" sz="2400" dirty="0"/>
          </a:p>
        </p:txBody>
      </p:sp>
      <p:pic>
        <p:nvPicPr>
          <p:cNvPr id="7" name="Picture 6">
            <a:extLst>
              <a:ext uri="{FF2B5EF4-FFF2-40B4-BE49-F238E27FC236}">
                <a16:creationId xmlns:a16="http://schemas.microsoft.com/office/drawing/2014/main" id="{2EAAD065-8F10-47E3-9FF1-2AECCC498061}"/>
              </a:ext>
            </a:extLst>
          </p:cNvPr>
          <p:cNvPicPr>
            <a:picLocks noChangeAspect="1"/>
          </p:cNvPicPr>
          <p:nvPr/>
        </p:nvPicPr>
        <p:blipFill>
          <a:blip r:embed="rId3"/>
          <a:stretch>
            <a:fillRect/>
          </a:stretch>
        </p:blipFill>
        <p:spPr>
          <a:xfrm>
            <a:off x="1878720" y="1013942"/>
            <a:ext cx="8434559" cy="4929658"/>
          </a:xfrm>
          <a:prstGeom prst="rect">
            <a:avLst/>
          </a:prstGeom>
          <a:ln>
            <a:solidFill>
              <a:schemeClr val="tx1"/>
            </a:solidFill>
          </a:ln>
        </p:spPr>
      </p:pic>
      <p:sp>
        <p:nvSpPr>
          <p:cNvPr id="8" name="Rectangle: Rounded Corners 7">
            <a:extLst>
              <a:ext uri="{FF2B5EF4-FFF2-40B4-BE49-F238E27FC236}">
                <a16:creationId xmlns:a16="http://schemas.microsoft.com/office/drawing/2014/main" id="{B1C7AA05-E9B4-4145-B410-4CFEB503749D}"/>
              </a:ext>
            </a:extLst>
          </p:cNvPr>
          <p:cNvSpPr/>
          <p:nvPr/>
        </p:nvSpPr>
        <p:spPr>
          <a:xfrm>
            <a:off x="7162800" y="3200400"/>
            <a:ext cx="1447800" cy="17964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0D99215-1479-467A-B819-496ED42C903A}"/>
              </a:ext>
            </a:extLst>
          </p:cNvPr>
          <p:cNvSpPr/>
          <p:nvPr/>
        </p:nvSpPr>
        <p:spPr>
          <a:xfrm>
            <a:off x="7162800" y="3810000"/>
            <a:ext cx="1447800" cy="152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D0908DA8-1B62-4DEB-955E-00BB0AE51BBC}"/>
              </a:ext>
            </a:extLst>
          </p:cNvPr>
          <p:cNvSpPr/>
          <p:nvPr/>
        </p:nvSpPr>
        <p:spPr>
          <a:xfrm>
            <a:off x="7162800" y="4401881"/>
            <a:ext cx="1447800" cy="152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8FAEB164-0F05-40CD-8A98-733160CE08C2}"/>
              </a:ext>
            </a:extLst>
          </p:cNvPr>
          <p:cNvSpPr/>
          <p:nvPr/>
        </p:nvSpPr>
        <p:spPr>
          <a:xfrm>
            <a:off x="7162800" y="5004874"/>
            <a:ext cx="1447800" cy="152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79012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1492-DEFA-3241-92A4-AA78364CD90F}"/>
              </a:ext>
            </a:extLst>
          </p:cNvPr>
          <p:cNvSpPr>
            <a:spLocks noGrp="1"/>
          </p:cNvSpPr>
          <p:nvPr>
            <p:ph type="title"/>
          </p:nvPr>
        </p:nvSpPr>
        <p:spPr>
          <a:xfrm>
            <a:off x="276303" y="96275"/>
            <a:ext cx="11687097" cy="1101213"/>
          </a:xfrm>
        </p:spPr>
        <p:txBody>
          <a:bodyPr/>
          <a:lstStyle/>
          <a:p>
            <a:r>
              <a:rPr lang="en-US" dirty="0"/>
              <a:t>Early POD Upgrade Schedule</a:t>
            </a:r>
          </a:p>
        </p:txBody>
      </p:sp>
      <p:sp>
        <p:nvSpPr>
          <p:cNvPr id="3" name="Content Placeholder 2">
            <a:extLst>
              <a:ext uri="{FF2B5EF4-FFF2-40B4-BE49-F238E27FC236}">
                <a16:creationId xmlns:a16="http://schemas.microsoft.com/office/drawing/2014/main" id="{B99E93E9-F503-1547-9B63-C9D0036C0A71}"/>
              </a:ext>
            </a:extLst>
          </p:cNvPr>
          <p:cNvSpPr>
            <a:spLocks noGrp="1"/>
          </p:cNvSpPr>
          <p:nvPr>
            <p:ph idx="1"/>
          </p:nvPr>
        </p:nvSpPr>
        <p:spPr>
          <a:xfrm>
            <a:off x="826624" y="1197488"/>
            <a:ext cx="10538752" cy="1101213"/>
          </a:xfrm>
        </p:spPr>
        <p:txBody>
          <a:bodyPr/>
          <a:lstStyle/>
          <a:p>
            <a:r>
              <a:rPr lang="en-US" dirty="0"/>
              <a:t>The early POD designation will no longer be variable</a:t>
            </a:r>
          </a:p>
          <a:p>
            <a:r>
              <a:rPr lang="en-US" dirty="0"/>
              <a:t>The schedule for early POD in future releases is as follows:</a:t>
            </a:r>
          </a:p>
        </p:txBody>
      </p:sp>
      <p:graphicFrame>
        <p:nvGraphicFramePr>
          <p:cNvPr id="4" name="Table 3">
            <a:extLst>
              <a:ext uri="{FF2B5EF4-FFF2-40B4-BE49-F238E27FC236}">
                <a16:creationId xmlns:a16="http://schemas.microsoft.com/office/drawing/2014/main" id="{4D3B3DAC-0954-CF45-8BFD-030E16E8B065}"/>
              </a:ext>
            </a:extLst>
          </p:cNvPr>
          <p:cNvGraphicFramePr>
            <a:graphicFrameLocks noGrp="1"/>
          </p:cNvGraphicFramePr>
          <p:nvPr>
            <p:extLst/>
          </p:nvPr>
        </p:nvGraphicFramePr>
        <p:xfrm>
          <a:off x="2830551" y="2353884"/>
          <a:ext cx="6578600" cy="1584960"/>
        </p:xfrm>
        <a:graphic>
          <a:graphicData uri="http://schemas.openxmlformats.org/drawingml/2006/table">
            <a:tbl>
              <a:tblPr firstRow="1" bandRow="1">
                <a:tableStyleId>{F2DE63D5-997A-4646-A377-4702673A728D}</a:tableStyleId>
              </a:tblPr>
              <a:tblGrid>
                <a:gridCol w="2808249">
                  <a:extLst>
                    <a:ext uri="{9D8B030D-6E8A-4147-A177-3AD203B41FA5}">
                      <a16:colId xmlns:a16="http://schemas.microsoft.com/office/drawing/2014/main" val="415283396"/>
                    </a:ext>
                  </a:extLst>
                </a:gridCol>
                <a:gridCol w="3770351">
                  <a:extLst>
                    <a:ext uri="{9D8B030D-6E8A-4147-A177-3AD203B41FA5}">
                      <a16:colId xmlns:a16="http://schemas.microsoft.com/office/drawing/2014/main" val="3836328288"/>
                    </a:ext>
                  </a:extLst>
                </a:gridCol>
              </a:tblGrid>
              <a:tr h="370840">
                <a:tc>
                  <a:txBody>
                    <a:bodyPr/>
                    <a:lstStyle/>
                    <a:p>
                      <a:pPr algn="ctr"/>
                      <a:r>
                        <a:rPr lang="en-US" sz="2000" dirty="0"/>
                        <a:t>Release</a:t>
                      </a:r>
                    </a:p>
                  </a:txBody>
                  <a:tcPr>
                    <a:lnR w="12700" cap="flat" cmpd="sng" algn="ctr">
                      <a:solidFill>
                        <a:schemeClr val="tx1"/>
                      </a:solidFill>
                      <a:prstDash val="solid"/>
                      <a:round/>
                      <a:headEnd type="none" w="med" len="med"/>
                      <a:tailEnd type="none" w="med" len="med"/>
                    </a:lnR>
                  </a:tcPr>
                </a:tc>
                <a:tc>
                  <a:txBody>
                    <a:bodyPr/>
                    <a:lstStyle/>
                    <a:p>
                      <a:pPr algn="ctr"/>
                      <a:r>
                        <a:rPr lang="en-US" sz="2000" dirty="0"/>
                        <a:t>Early PODs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71974189"/>
                  </a:ext>
                </a:extLst>
              </a:tr>
              <a:tr h="370840">
                <a:tc>
                  <a:txBody>
                    <a:bodyPr/>
                    <a:lstStyle/>
                    <a:p>
                      <a:pPr algn="ctr"/>
                      <a:r>
                        <a:rPr lang="en-US" sz="2000" dirty="0"/>
                        <a:t>R1 - April</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VV1-2, VV1-1065, VV1-1055</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82711009"/>
                  </a:ext>
                </a:extLst>
              </a:tr>
              <a:tr h="370840">
                <a:tc>
                  <a:txBody>
                    <a:bodyPr/>
                    <a:lstStyle/>
                    <a:p>
                      <a:pPr algn="ctr"/>
                      <a:r>
                        <a:rPr lang="en-US" sz="2000" dirty="0"/>
                        <a:t>R2 - August</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VV1-8, VV1-1065, VV1-1068</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771278121"/>
                  </a:ext>
                </a:extLst>
              </a:tr>
              <a:tr h="370840">
                <a:tc>
                  <a:txBody>
                    <a:bodyPr/>
                    <a:lstStyle/>
                    <a:p>
                      <a:pPr algn="ctr"/>
                      <a:r>
                        <a:rPr lang="en-US" sz="2000" dirty="0"/>
                        <a:t>R3 - December</a:t>
                      </a:r>
                    </a:p>
                  </a:txBody>
                  <a:tcPr>
                    <a:lnR w="12700" cap="flat" cmpd="sng" algn="ctr">
                      <a:solidFill>
                        <a:schemeClr val="tx2"/>
                      </a:solidFill>
                      <a:prstDash val="solid"/>
                      <a:round/>
                      <a:headEnd type="none" w="med" len="med"/>
                      <a:tailEnd type="none" w="med" len="med"/>
                    </a:lnR>
                  </a:tcPr>
                </a:tc>
                <a:tc>
                  <a:txBody>
                    <a:bodyPr/>
                    <a:lstStyle/>
                    <a:p>
                      <a:pPr algn="ctr"/>
                      <a:r>
                        <a:rPr lang="en-US" sz="2000" dirty="0"/>
                        <a:t>VV1-12, VV1-1065, VV1-1069</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539036591"/>
                  </a:ext>
                </a:extLst>
              </a:tr>
            </a:tbl>
          </a:graphicData>
        </a:graphic>
      </p:graphicFrame>
      <p:sp>
        <p:nvSpPr>
          <p:cNvPr id="5" name="Content Placeholder 2">
            <a:extLst>
              <a:ext uri="{FF2B5EF4-FFF2-40B4-BE49-F238E27FC236}">
                <a16:creationId xmlns:a16="http://schemas.microsoft.com/office/drawing/2014/main" id="{655C5FA8-589B-E54B-8670-23F19E932FDF}"/>
              </a:ext>
            </a:extLst>
          </p:cNvPr>
          <p:cNvSpPr txBox="1">
            <a:spLocks/>
          </p:cNvSpPr>
          <p:nvPr/>
        </p:nvSpPr>
        <p:spPr>
          <a:xfrm>
            <a:off x="838200" y="4385187"/>
            <a:ext cx="10538752" cy="110121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Vaults on the designated early POD will receive access to Pre-Release 2 weeks earlier than other PODs</a:t>
            </a:r>
          </a:p>
        </p:txBody>
      </p:sp>
    </p:spTree>
    <p:extLst>
      <p:ext uri="{BB962C8B-B14F-4D97-AF65-F5344CB8AC3E}">
        <p14:creationId xmlns:p14="http://schemas.microsoft.com/office/powerpoint/2010/main" val="432695147"/>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AC40-DD91-467E-8C48-AE1703292D46}"/>
              </a:ext>
            </a:extLst>
          </p:cNvPr>
          <p:cNvSpPr>
            <a:spLocks noGrp="1"/>
          </p:cNvSpPr>
          <p:nvPr>
            <p:ph type="title"/>
          </p:nvPr>
        </p:nvSpPr>
        <p:spPr/>
        <p:txBody>
          <a:bodyPr/>
          <a:lstStyle/>
          <a:p>
            <a:r>
              <a:rPr lang="en-US" dirty="0"/>
              <a:t>Quality Community Linkedin Group</a:t>
            </a:r>
          </a:p>
        </p:txBody>
      </p:sp>
      <p:sp>
        <p:nvSpPr>
          <p:cNvPr id="5" name="Rectangle 4">
            <a:extLst>
              <a:ext uri="{FF2B5EF4-FFF2-40B4-BE49-F238E27FC236}">
                <a16:creationId xmlns:a16="http://schemas.microsoft.com/office/drawing/2014/main" id="{55E58B98-2209-4654-82D5-980441A4DE0E}"/>
              </a:ext>
            </a:extLst>
          </p:cNvPr>
          <p:cNvSpPr/>
          <p:nvPr/>
        </p:nvSpPr>
        <p:spPr>
          <a:xfrm>
            <a:off x="753851" y="6056940"/>
            <a:ext cx="1079952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F86A0"/>
                </a:solidFill>
                <a:effectLst/>
                <a:uLnTx/>
                <a:uFillTx/>
                <a:latin typeface="Calibri"/>
                <a:ea typeface="+mn-ea"/>
                <a:cs typeface="+mn-cs"/>
              </a:rPr>
              <a:t>https://www.linkedin.com/groups/13680559/</a:t>
            </a:r>
          </a:p>
        </p:txBody>
      </p:sp>
      <p:grpSp>
        <p:nvGrpSpPr>
          <p:cNvPr id="15" name="Group 14">
            <a:extLst>
              <a:ext uri="{FF2B5EF4-FFF2-40B4-BE49-F238E27FC236}">
                <a16:creationId xmlns:a16="http://schemas.microsoft.com/office/drawing/2014/main" id="{A575B4D9-2991-4BA3-9382-E94FE5533021}"/>
              </a:ext>
            </a:extLst>
          </p:cNvPr>
          <p:cNvGrpSpPr/>
          <p:nvPr/>
        </p:nvGrpSpPr>
        <p:grpSpPr>
          <a:xfrm>
            <a:off x="5142970" y="981217"/>
            <a:ext cx="4870250" cy="4710011"/>
            <a:chOff x="1319532" y="1073994"/>
            <a:chExt cx="4870250" cy="4710011"/>
          </a:xfrm>
        </p:grpSpPr>
        <p:pic>
          <p:nvPicPr>
            <p:cNvPr id="3" name="Picture 2">
              <a:extLst>
                <a:ext uri="{FF2B5EF4-FFF2-40B4-BE49-F238E27FC236}">
                  <a16:creationId xmlns:a16="http://schemas.microsoft.com/office/drawing/2014/main" id="{872363DE-E8CC-4F16-BD08-A6CCDE487FCE}"/>
                </a:ext>
              </a:extLst>
            </p:cNvPr>
            <p:cNvPicPr>
              <a:picLocks noChangeAspect="1"/>
            </p:cNvPicPr>
            <p:nvPr/>
          </p:nvPicPr>
          <p:blipFill rotWithShape="1">
            <a:blip r:embed="rId2"/>
            <a:srcRect b="7973"/>
            <a:stretch/>
          </p:blipFill>
          <p:spPr>
            <a:xfrm>
              <a:off x="1319532" y="1073994"/>
              <a:ext cx="4870250" cy="4710011"/>
            </a:xfrm>
            <a:prstGeom prst="rect">
              <a:avLst/>
            </a:prstGeom>
            <a:ln>
              <a:solidFill>
                <a:schemeClr val="tx1"/>
              </a:solidFill>
            </a:ln>
          </p:spPr>
        </p:pic>
        <p:sp>
          <p:nvSpPr>
            <p:cNvPr id="6" name="Rectangle: Rounded Corners 5">
              <a:extLst>
                <a:ext uri="{FF2B5EF4-FFF2-40B4-BE49-F238E27FC236}">
                  <a16:creationId xmlns:a16="http://schemas.microsoft.com/office/drawing/2014/main" id="{055202D6-5026-4CE0-8D75-75BD11A60561}"/>
                </a:ext>
              </a:extLst>
            </p:cNvPr>
            <p:cNvSpPr/>
            <p:nvPr/>
          </p:nvSpPr>
          <p:spPr>
            <a:xfrm>
              <a:off x="1387161" y="1626425"/>
              <a:ext cx="4718146" cy="523220"/>
            </a:xfrm>
            <a:prstGeom prst="round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2A7ABF67-73D2-4CA0-B6D8-7EB611C0B9CA}"/>
              </a:ext>
            </a:extLst>
          </p:cNvPr>
          <p:cNvGrpSpPr/>
          <p:nvPr/>
        </p:nvGrpSpPr>
        <p:grpSpPr>
          <a:xfrm>
            <a:off x="6934200" y="2209800"/>
            <a:ext cx="4270488" cy="3697918"/>
            <a:chOff x="6400800" y="2185709"/>
            <a:chExt cx="4270488" cy="3697918"/>
          </a:xfrm>
        </p:grpSpPr>
        <p:pic>
          <p:nvPicPr>
            <p:cNvPr id="4" name="Picture 3">
              <a:extLst>
                <a:ext uri="{FF2B5EF4-FFF2-40B4-BE49-F238E27FC236}">
                  <a16:creationId xmlns:a16="http://schemas.microsoft.com/office/drawing/2014/main" id="{B0964FBE-FC26-404C-86B5-B3FD56DDA674}"/>
                </a:ext>
              </a:extLst>
            </p:cNvPr>
            <p:cNvPicPr>
              <a:picLocks noChangeAspect="1"/>
            </p:cNvPicPr>
            <p:nvPr/>
          </p:nvPicPr>
          <p:blipFill rotWithShape="1">
            <a:blip r:embed="rId3"/>
            <a:srcRect b="27748"/>
            <a:stretch/>
          </p:blipFill>
          <p:spPr>
            <a:xfrm>
              <a:off x="6400800" y="2185709"/>
              <a:ext cx="4263395" cy="3697918"/>
            </a:xfrm>
            <a:prstGeom prst="rect">
              <a:avLst/>
            </a:prstGeom>
            <a:ln>
              <a:solidFill>
                <a:schemeClr val="tx1"/>
              </a:solidFill>
            </a:ln>
          </p:spPr>
        </p:pic>
        <p:sp>
          <p:nvSpPr>
            <p:cNvPr id="7" name="Rectangle: Rounded Corners 6">
              <a:extLst>
                <a:ext uri="{FF2B5EF4-FFF2-40B4-BE49-F238E27FC236}">
                  <a16:creationId xmlns:a16="http://schemas.microsoft.com/office/drawing/2014/main" id="{1949FC58-8417-4EC3-B30B-D62CB79C9318}"/>
                </a:ext>
              </a:extLst>
            </p:cNvPr>
            <p:cNvSpPr/>
            <p:nvPr/>
          </p:nvSpPr>
          <p:spPr>
            <a:xfrm>
              <a:off x="6407893" y="2656417"/>
              <a:ext cx="4263395" cy="463860"/>
            </a:xfrm>
            <a:prstGeom prst="round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0815EA17-2DFD-4635-9B9C-89B44DA032B2}"/>
              </a:ext>
            </a:extLst>
          </p:cNvPr>
          <p:cNvGrpSpPr/>
          <p:nvPr/>
        </p:nvGrpSpPr>
        <p:grpSpPr>
          <a:xfrm>
            <a:off x="914400" y="974374"/>
            <a:ext cx="3615873" cy="4909252"/>
            <a:chOff x="7937499" y="976294"/>
            <a:chExt cx="3615873" cy="4909252"/>
          </a:xfrm>
        </p:grpSpPr>
        <p:sp>
          <p:nvSpPr>
            <p:cNvPr id="8" name="Rectangle 7">
              <a:extLst>
                <a:ext uri="{FF2B5EF4-FFF2-40B4-BE49-F238E27FC236}">
                  <a16:creationId xmlns:a16="http://schemas.microsoft.com/office/drawing/2014/main" id="{169156AE-9451-428D-A7BA-F37A6680F95C}"/>
                </a:ext>
              </a:extLst>
            </p:cNvPr>
            <p:cNvSpPr/>
            <p:nvPr/>
          </p:nvSpPr>
          <p:spPr>
            <a:xfrm>
              <a:off x="7937499" y="976294"/>
              <a:ext cx="3615873" cy="4909252"/>
            </a:xfrm>
            <a:prstGeom prst="rect">
              <a:avLst/>
            </a:prstGeom>
            <a:solidFill>
              <a:srgbClr val="FF9E16"/>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FF9E16"/>
                </a:buClr>
                <a:buSzTx/>
                <a:buFontTx/>
                <a:buNone/>
                <a:tabLst/>
                <a:defRPr/>
              </a:pPr>
              <a:endParaRPr kumimoji="0" lang="en-US" sz="2133"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79E4B2A-EE5A-41E3-8E1A-6F863991ABCD}"/>
                </a:ext>
              </a:extLst>
            </p:cNvPr>
            <p:cNvSpPr/>
            <p:nvPr/>
          </p:nvSpPr>
          <p:spPr>
            <a:xfrm>
              <a:off x="7998718" y="1041614"/>
              <a:ext cx="3496595" cy="4777732"/>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marL="0" marR="0" lvl="0" indent="0" algn="ctr" defTabSz="914400" rtl="0" eaLnBrk="1" fontAlgn="auto" latinLnBrk="0" hangingPunct="1">
                <a:lnSpc>
                  <a:spcPct val="100000"/>
                </a:lnSpc>
                <a:spcBef>
                  <a:spcPts val="1600"/>
                </a:spcBef>
                <a:spcAft>
                  <a:spcPts val="0"/>
                </a:spcAft>
                <a:buClr>
                  <a:srgbClr val="FF9E16"/>
                </a:buClr>
                <a:buSzTx/>
                <a:buFontTx/>
                <a:buNone/>
                <a:tabLst/>
                <a:defRPr/>
              </a:pPr>
              <a:endParaRPr kumimoji="0" lang="en-US" sz="2133"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4FE41F4-BB7B-453E-BF6F-1C900CCF4037}"/>
                </a:ext>
              </a:extLst>
            </p:cNvPr>
            <p:cNvSpPr txBox="1"/>
            <p:nvPr/>
          </p:nvSpPr>
          <p:spPr>
            <a:xfrm>
              <a:off x="7998717" y="1208899"/>
              <a:ext cx="3496596" cy="535531"/>
            </a:xfrm>
            <a:prstGeom prst="rect">
              <a:avLst/>
            </a:prstGeom>
            <a:noFill/>
          </p:spPr>
          <p:txBody>
            <a:bodyPr wrap="square">
              <a:spAutoFit/>
            </a:bodyPr>
            <a:lstStyle/>
            <a:p>
              <a:pPr marL="0" marR="0" lvl="0" indent="0" algn="ctr" defTabSz="685756"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F86A0"/>
                  </a:solidFill>
                  <a:effectLst/>
                  <a:uLnTx/>
                  <a:uFillTx/>
                  <a:latin typeface="Calibri" panose="020F0502020204030204" pitchFamily="34" charset="0"/>
                  <a:ea typeface="Arial"/>
                  <a:cs typeface="Calibri" panose="020F0502020204030204" pitchFamily="34" charset="0"/>
                </a:rPr>
                <a:t>LinkedIn Group</a:t>
              </a:r>
            </a:p>
          </p:txBody>
        </p:sp>
        <p:sp>
          <p:nvSpPr>
            <p:cNvPr id="11" name="TextBox 10">
              <a:extLst>
                <a:ext uri="{FF2B5EF4-FFF2-40B4-BE49-F238E27FC236}">
                  <a16:creationId xmlns:a16="http://schemas.microsoft.com/office/drawing/2014/main" id="{D1E9588E-5845-4258-915C-F653AFC19EF2}"/>
                </a:ext>
              </a:extLst>
            </p:cNvPr>
            <p:cNvSpPr txBox="1"/>
            <p:nvPr/>
          </p:nvSpPr>
          <p:spPr>
            <a:xfrm>
              <a:off x="7998717" y="3296949"/>
              <a:ext cx="3417703" cy="19310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82880" anchor="t" anchorCtr="0"/>
            <a:lstStyle>
              <a:defPPr>
                <a:defRPr lang="en-US"/>
              </a:defPPr>
              <a:lvl1pPr algn="ctr">
                <a:defRPr sz="2800">
                  <a:solidFill>
                    <a:srgbClr val="595959"/>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26206" marR="0" lvl="0" indent="-126206" algn="l" defTabSz="914400" rtl="0" eaLnBrk="0" fontAlgn="auto" latinLnBrk="0" hangingPunct="0">
                <a:lnSpc>
                  <a:spcPct val="80000"/>
                </a:lnSpc>
                <a:spcBef>
                  <a:spcPts val="1200"/>
                </a:spcBef>
                <a:spcAft>
                  <a:spcPts val="0"/>
                </a:spcAft>
                <a:buClr>
                  <a:srgbClr val="FF9E16"/>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595959"/>
                  </a:solidFill>
                  <a:effectLst/>
                  <a:uLnTx/>
                  <a:uFillTx/>
                  <a:latin typeface="Calibri"/>
                  <a:ea typeface="ＭＳ Ｐゴシック" charset="0"/>
                  <a:cs typeface="ＭＳ Ｐゴシック" charset="0"/>
                </a:rPr>
                <a:t>Users</a:t>
              </a:r>
              <a:r>
                <a:rPr kumimoji="0" lang="en-US" sz="1800" b="0" i="0" u="none" strike="noStrike" kern="1200" cap="none" spc="0" normalizeH="0" baseline="0" noProof="0" dirty="0">
                  <a:ln>
                    <a:noFill/>
                  </a:ln>
                  <a:solidFill>
                    <a:srgbClr val="595959"/>
                  </a:solidFill>
                  <a:effectLst/>
                  <a:uLnTx/>
                  <a:uFillTx/>
                  <a:latin typeface="Calibri"/>
                  <a:ea typeface="ＭＳ Ｐゴシック" charset="0"/>
                  <a:cs typeface="ＭＳ Ｐゴシック" charset="0"/>
                </a:rPr>
                <a:t>: Veeva customers and ex-customers, and industry leaders</a:t>
              </a:r>
            </a:p>
            <a:p>
              <a:pPr marL="126206" marR="0" lvl="0" indent="-126206" algn="l" defTabSz="914400" rtl="0" eaLnBrk="1" fontAlgn="auto" latinLnBrk="0" hangingPunct="1">
                <a:lnSpc>
                  <a:spcPct val="80000"/>
                </a:lnSpc>
                <a:spcBef>
                  <a:spcPts val="1200"/>
                </a:spcBef>
                <a:spcAft>
                  <a:spcPts val="0"/>
                </a:spcAft>
                <a:buClr>
                  <a:srgbClr val="FF9E16"/>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595959"/>
                  </a:solidFill>
                  <a:effectLst/>
                  <a:uLnTx/>
                  <a:uFillTx/>
                  <a:latin typeface="Calibri"/>
                  <a:ea typeface="+mn-ea"/>
                  <a:cs typeface="+mn-cs"/>
                </a:rPr>
                <a:t>Purpose</a:t>
              </a:r>
              <a:r>
                <a:rPr kumimoji="0" lang="en-US" sz="1800" b="0" i="0" u="none" strike="noStrike" kern="1200" cap="none" spc="0" normalizeH="0" baseline="0" noProof="0" dirty="0">
                  <a:ln>
                    <a:noFill/>
                  </a:ln>
                  <a:solidFill>
                    <a:srgbClr val="595959"/>
                  </a:solidFill>
                  <a:effectLst/>
                  <a:uLnTx/>
                  <a:uFillTx/>
                  <a:latin typeface="Calibri"/>
                  <a:ea typeface="+mn-ea"/>
                  <a:cs typeface="+mn-cs"/>
                </a:rPr>
                <a:t>: Connect with other quality peers and ask non-support questions</a:t>
              </a:r>
            </a:p>
            <a:p>
              <a:pPr marL="126206" marR="0" lvl="0" indent="-126206" algn="l" defTabSz="914400" rtl="0" eaLnBrk="1" fontAlgn="auto" latinLnBrk="0" hangingPunct="1">
                <a:lnSpc>
                  <a:spcPct val="80000"/>
                </a:lnSpc>
                <a:spcBef>
                  <a:spcPts val="1200"/>
                </a:spcBef>
                <a:spcAft>
                  <a:spcPts val="0"/>
                </a:spcAft>
                <a:buClr>
                  <a:srgbClr val="FF9E16"/>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595959"/>
                  </a:solidFill>
                  <a:effectLst/>
                  <a:uLnTx/>
                  <a:uFillTx/>
                  <a:latin typeface="Calibri"/>
                  <a:ea typeface="+mn-ea"/>
                  <a:cs typeface="+mn-cs"/>
                </a:rPr>
                <a:t>Example</a:t>
              </a:r>
              <a:r>
                <a:rPr kumimoji="0" lang="en-US" sz="1800" b="0" i="0" u="none" strike="noStrike" kern="1200" cap="none" spc="0" normalizeH="0" baseline="0" noProof="0" dirty="0">
                  <a:ln>
                    <a:noFill/>
                  </a:ln>
                  <a:solidFill>
                    <a:srgbClr val="595959"/>
                  </a:solidFill>
                  <a:effectLst/>
                  <a:uLnTx/>
                  <a:uFillTx/>
                  <a:latin typeface="Calibri"/>
                  <a:ea typeface="+mn-ea"/>
                  <a:cs typeface="+mn-cs"/>
                </a:rPr>
                <a:t>: How do you manage forms? Does anyone manage lab books in Vault QualityDocs or Vault QMS? </a:t>
              </a:r>
            </a:p>
          </p:txBody>
        </p:sp>
        <p:pic>
          <p:nvPicPr>
            <p:cNvPr id="12" name="Picture 11">
              <a:extLst>
                <a:ext uri="{FF2B5EF4-FFF2-40B4-BE49-F238E27FC236}">
                  <a16:creationId xmlns:a16="http://schemas.microsoft.com/office/drawing/2014/main" id="{E95FE55C-7E88-4F2D-BC56-723A6FAB4C69}"/>
                </a:ext>
              </a:extLst>
            </p:cNvPr>
            <p:cNvPicPr>
              <a:picLocks noChangeAspect="1"/>
            </p:cNvPicPr>
            <p:nvPr/>
          </p:nvPicPr>
          <p:blipFill>
            <a:blip r:embed="rId4"/>
            <a:stretch>
              <a:fillRect/>
            </a:stretch>
          </p:blipFill>
          <p:spPr>
            <a:xfrm>
              <a:off x="8718315" y="2187628"/>
              <a:ext cx="2046475" cy="603008"/>
            </a:xfrm>
            <a:prstGeom prst="rect">
              <a:avLst/>
            </a:prstGeom>
          </p:spPr>
        </p:pic>
        <p:sp>
          <p:nvSpPr>
            <p:cNvPr id="13" name="Rectangle 12">
              <a:extLst>
                <a:ext uri="{FF2B5EF4-FFF2-40B4-BE49-F238E27FC236}">
                  <a16:creationId xmlns:a16="http://schemas.microsoft.com/office/drawing/2014/main" id="{8F91B7BB-27A5-4669-A4F4-B500BC42BE3F}"/>
                </a:ext>
              </a:extLst>
            </p:cNvPr>
            <p:cNvSpPr/>
            <p:nvPr/>
          </p:nvSpPr>
          <p:spPr>
            <a:xfrm>
              <a:off x="8398556" y="2801229"/>
              <a:ext cx="26180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Veeva Quality Community</a:t>
              </a:r>
            </a:p>
          </p:txBody>
        </p:sp>
      </p:grpSp>
    </p:spTree>
    <p:extLst>
      <p:ext uri="{BB962C8B-B14F-4D97-AF65-F5344CB8AC3E}">
        <p14:creationId xmlns:p14="http://schemas.microsoft.com/office/powerpoint/2010/main" val="163041388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1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FEC57A-246C-144A-8ABB-55CDAE518D20}"/>
              </a:ext>
            </a:extLst>
          </p:cNvPr>
          <p:cNvPicPr>
            <a:picLocks noChangeAspect="1"/>
          </p:cNvPicPr>
          <p:nvPr/>
        </p:nvPicPr>
        <p:blipFill>
          <a:blip r:embed="rId2"/>
          <a:stretch>
            <a:fillRect/>
          </a:stretch>
        </p:blipFill>
        <p:spPr>
          <a:xfrm>
            <a:off x="4459128" y="4572000"/>
            <a:ext cx="6064765" cy="1422083"/>
          </a:xfrm>
          <a:prstGeom prst="rect">
            <a:avLst/>
          </a:prstGeom>
        </p:spPr>
      </p:pic>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Notification Emails from Veeva</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26624" y="1253691"/>
            <a:ext cx="10538752" cy="474876"/>
          </a:xfrm>
        </p:spPr>
        <p:txBody>
          <a:bodyPr>
            <a:normAutofit/>
          </a:bodyPr>
          <a:lstStyle/>
          <a:p>
            <a:pPr>
              <a:spcAft>
                <a:spcPts val="1200"/>
              </a:spcAft>
            </a:pPr>
            <a:r>
              <a:rPr lang="en-US" dirty="0"/>
              <a:t>Opt-in to </a:t>
            </a:r>
            <a:r>
              <a:rPr lang="en-US" b="1" dirty="0"/>
              <a:t>Product Announcements </a:t>
            </a:r>
            <a:r>
              <a:rPr lang="en-US" dirty="0"/>
              <a:t>in User Profile to be contacted about:</a:t>
            </a:r>
          </a:p>
        </p:txBody>
      </p:sp>
      <p:pic>
        <p:nvPicPr>
          <p:cNvPr id="5" name="Picture 4">
            <a:extLst>
              <a:ext uri="{FF2B5EF4-FFF2-40B4-BE49-F238E27FC236}">
                <a16:creationId xmlns:a16="http://schemas.microsoft.com/office/drawing/2014/main" id="{8C607C8B-BC29-4EAF-9478-165776D2F185}"/>
              </a:ext>
            </a:extLst>
          </p:cNvPr>
          <p:cNvPicPr>
            <a:picLocks noChangeAspect="1"/>
          </p:cNvPicPr>
          <p:nvPr/>
        </p:nvPicPr>
        <p:blipFill rotWithShape="1">
          <a:blip r:embed="rId3"/>
          <a:srcRect l="3541" r="5956" b="9432"/>
          <a:stretch/>
        </p:blipFill>
        <p:spPr>
          <a:xfrm>
            <a:off x="2827539" y="4572000"/>
            <a:ext cx="1529661" cy="1465654"/>
          </a:xfrm>
          <a:prstGeom prst="rect">
            <a:avLst/>
          </a:prstGeom>
          <a:ln>
            <a:solidFill>
              <a:schemeClr val="tx1"/>
            </a:solidFill>
          </a:ln>
        </p:spPr>
      </p:pic>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638800" y="1752600"/>
            <a:ext cx="5910095"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Pre-release and validation document availability</a:t>
            </a:r>
          </a:p>
          <a:p>
            <a:pPr marL="350838" lvl="1"/>
            <a:r>
              <a:rPr lang="en-US" sz="2000" dirty="0"/>
              <a:t>Go-live &amp; key date reminders</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1090788" y="1752600"/>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Initial release announcement (RIA)</a:t>
            </a:r>
          </a:p>
          <a:p>
            <a:pPr marL="350838" lvl="1"/>
            <a:r>
              <a:rPr lang="en-US" sz="2000" dirty="0"/>
              <a:t>Release webinar invites</a:t>
            </a:r>
          </a:p>
        </p:txBody>
      </p:sp>
      <p:sp>
        <p:nvSpPr>
          <p:cNvPr id="12" name="Arrow: Right 11">
            <a:extLst>
              <a:ext uri="{FF2B5EF4-FFF2-40B4-BE49-F238E27FC236}">
                <a16:creationId xmlns:a16="http://schemas.microsoft.com/office/drawing/2014/main" id="{B242E360-5795-42C4-8FE7-83BEC27B4606}"/>
              </a:ext>
            </a:extLst>
          </p:cNvPr>
          <p:cNvSpPr/>
          <p:nvPr/>
        </p:nvSpPr>
        <p:spPr>
          <a:xfrm>
            <a:off x="4419600" y="5403951"/>
            <a:ext cx="607685" cy="282997"/>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Opt-in to </a:t>
            </a:r>
            <a:r>
              <a:rPr lang="en-US" b="1" dirty="0"/>
              <a:t>Service Availability </a:t>
            </a:r>
            <a:r>
              <a:rPr lang="en-US" dirty="0"/>
              <a:t>notifications in User Profile to be contacted about:</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Planned system maintenance</a:t>
            </a:r>
          </a:p>
          <a:p>
            <a:pPr marL="350838" lvl="1"/>
            <a:r>
              <a:rPr lang="en-US" sz="2000" dirty="0"/>
              <a:t>Service disruptions</a:t>
            </a:r>
          </a:p>
        </p:txBody>
      </p:sp>
    </p:spTree>
    <p:extLst>
      <p:ext uri="{BB962C8B-B14F-4D97-AF65-F5344CB8AC3E}">
        <p14:creationId xmlns:p14="http://schemas.microsoft.com/office/powerpoint/2010/main" val="6064680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Administer Communications</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603812" y="1188169"/>
            <a:ext cx="10984376" cy="3352800"/>
          </a:xfrm>
        </p:spPr>
        <p:txBody>
          <a:bodyPr>
            <a:normAutofit/>
          </a:bodyPr>
          <a:lstStyle/>
          <a:p>
            <a:pPr>
              <a:spcBef>
                <a:spcPts val="600"/>
              </a:spcBef>
              <a:spcAft>
                <a:spcPts val="1200"/>
              </a:spcAft>
            </a:pPr>
            <a:r>
              <a:rPr lang="en-US" dirty="0"/>
              <a:t>Admins can manage who receives communications for each vault</a:t>
            </a:r>
          </a:p>
          <a:p>
            <a:pPr marL="457200" lvl="1" indent="0">
              <a:spcAft>
                <a:spcPts val="1200"/>
              </a:spcAft>
              <a:buNone/>
            </a:pPr>
            <a:r>
              <a:rPr lang="en-US" sz="2000" dirty="0"/>
              <a:t>Service Availability Notifications can be configured using one or both of the following methods: </a:t>
            </a:r>
          </a:p>
          <a:p>
            <a:pPr marL="457200" lvl="1" indent="0">
              <a:spcAft>
                <a:spcPts val="1200"/>
              </a:spcAft>
              <a:buNone/>
            </a:pPr>
            <a:r>
              <a:rPr lang="en-US" sz="2000" dirty="0"/>
              <a:t>1. Provide an email address for an individual, or a distribution list for multiple people, in each Vault</a:t>
            </a:r>
          </a:p>
          <a:p>
            <a:pPr marL="914400" lvl="2" indent="0">
              <a:spcAft>
                <a:spcPts val="1200"/>
              </a:spcAft>
              <a:buNone/>
            </a:pPr>
            <a:r>
              <a:rPr lang="en-US" sz="2000" b="1" dirty="0"/>
              <a:t>Admin &gt; Settings &gt; General Settings &gt; Service Availability Notifications</a:t>
            </a:r>
          </a:p>
        </p:txBody>
      </p:sp>
      <p:pic>
        <p:nvPicPr>
          <p:cNvPr id="4" name="Picture 3">
            <a:extLst>
              <a:ext uri="{FF2B5EF4-FFF2-40B4-BE49-F238E27FC236}">
                <a16:creationId xmlns:a16="http://schemas.microsoft.com/office/drawing/2014/main" id="{976BE0A2-3386-D747-A6BD-8764467CA587}"/>
              </a:ext>
            </a:extLst>
          </p:cNvPr>
          <p:cNvPicPr>
            <a:picLocks noChangeAspect="1"/>
          </p:cNvPicPr>
          <p:nvPr/>
        </p:nvPicPr>
        <p:blipFill>
          <a:blip r:embed="rId3"/>
          <a:stretch>
            <a:fillRect/>
          </a:stretch>
        </p:blipFill>
        <p:spPr>
          <a:xfrm>
            <a:off x="5773429" y="3245568"/>
            <a:ext cx="5575851" cy="1676400"/>
          </a:xfrm>
          <a:prstGeom prst="rect">
            <a:avLst/>
          </a:prstGeom>
          <a:ln>
            <a:solidFill>
              <a:schemeClr val="tx1"/>
            </a:solidFill>
          </a:ln>
        </p:spPr>
      </p:pic>
      <p:sp>
        <p:nvSpPr>
          <p:cNvPr id="5" name="Down Arrow 4">
            <a:extLst>
              <a:ext uri="{FF2B5EF4-FFF2-40B4-BE49-F238E27FC236}">
                <a16:creationId xmlns:a16="http://schemas.microsoft.com/office/drawing/2014/main" id="{D8DB742B-4A47-BF4D-86B7-23CF4722AFEC}"/>
              </a:ext>
            </a:extLst>
          </p:cNvPr>
          <p:cNvSpPr/>
          <p:nvPr/>
        </p:nvSpPr>
        <p:spPr>
          <a:xfrm>
            <a:off x="8288029" y="3093169"/>
            <a:ext cx="533400" cy="761999"/>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7435C5D-FF7A-4B39-B9B0-6490222867D2}"/>
              </a:ext>
            </a:extLst>
          </p:cNvPr>
          <p:cNvSpPr txBox="1">
            <a:spLocks/>
          </p:cNvSpPr>
          <p:nvPr/>
        </p:nvSpPr>
        <p:spPr>
          <a:xfrm>
            <a:off x="603812" y="3245568"/>
            <a:ext cx="4964576" cy="1676400"/>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1200"/>
              </a:spcAft>
              <a:buFont typeface="Calibri" panose="020F0502020204030204" pitchFamily="34" charset="0"/>
              <a:buNone/>
            </a:pPr>
            <a:r>
              <a:rPr lang="en-US" sz="2000" dirty="0"/>
              <a:t>2. Enable Service Availability </a:t>
            </a:r>
            <a:r>
              <a:rPr lang="en-US" sz="2000" u="sng" dirty="0"/>
              <a:t>and</a:t>
            </a:r>
            <a:r>
              <a:rPr lang="en-US" sz="2000" dirty="0"/>
              <a:t> Product Notifications for an individual user, or use Bulk Action to setup for multiple users at once</a:t>
            </a:r>
          </a:p>
          <a:p>
            <a:pPr marL="914400" lvl="2" indent="0">
              <a:spcAft>
                <a:spcPts val="1200"/>
              </a:spcAft>
              <a:buFont typeface="Arial" panose="020B0604020202020204" pitchFamily="34" charset="0"/>
              <a:buNone/>
            </a:pPr>
            <a:r>
              <a:rPr lang="en-US" sz="2000" b="1" dirty="0"/>
              <a:t>Admin &gt; Business Admin &gt; Users</a:t>
            </a:r>
          </a:p>
        </p:txBody>
      </p:sp>
      <p:sp>
        <p:nvSpPr>
          <p:cNvPr id="7" name="Rectangle 6">
            <a:extLst>
              <a:ext uri="{FF2B5EF4-FFF2-40B4-BE49-F238E27FC236}">
                <a16:creationId xmlns:a16="http://schemas.microsoft.com/office/drawing/2014/main" id="{0C70A1EE-FC2B-474D-9F1B-4DC645426D86}"/>
              </a:ext>
            </a:extLst>
          </p:cNvPr>
          <p:cNvSpPr/>
          <p:nvPr/>
        </p:nvSpPr>
        <p:spPr>
          <a:xfrm>
            <a:off x="603812" y="5016550"/>
            <a:ext cx="10745468" cy="1308050"/>
          </a:xfrm>
          <a:prstGeom prst="rect">
            <a:avLst/>
          </a:prstGeom>
        </p:spPr>
        <p:txBody>
          <a:bodyPr wrap="square">
            <a:spAutoFit/>
          </a:bodyPr>
          <a:lstStyle/>
          <a:p>
            <a:pPr marL="228600" indent="-228600">
              <a:spcBef>
                <a:spcPts val="600"/>
              </a:spcBef>
              <a:spcAft>
                <a:spcPts val="600"/>
              </a:spcAft>
              <a:buClr>
                <a:schemeClr val="tx2"/>
              </a:buClr>
              <a:buFont typeface="Arial" panose="020B0604020202020204" pitchFamily="34" charset="0"/>
              <a:buChar char="•"/>
            </a:pPr>
            <a:r>
              <a:rPr lang="en-US" sz="2400" dirty="0">
                <a:solidFill>
                  <a:schemeClr val="tx1">
                    <a:lumMod val="75000"/>
                  </a:schemeClr>
                </a:solidFill>
              </a:rPr>
              <a:t>Customers can report on the User object to:</a:t>
            </a:r>
          </a:p>
          <a:p>
            <a:pPr marL="623888" lvl="1" indent="-228600">
              <a:spcBef>
                <a:spcPts val="600"/>
              </a:spcBef>
              <a:buFont typeface="Calibri" panose="020F0502020204030204" pitchFamily="34" charset="0"/>
              <a:buChar char="−"/>
            </a:pPr>
            <a:r>
              <a:rPr lang="en-US" sz="2000" dirty="0">
                <a:solidFill>
                  <a:schemeClr val="tx1">
                    <a:lumMod val="75000"/>
                  </a:schemeClr>
                </a:solidFill>
              </a:rPr>
              <a:t>Determine who opted in to Product Announcements and Service Availability notifications</a:t>
            </a:r>
          </a:p>
          <a:p>
            <a:pPr marL="623888" lvl="1" indent="-228600">
              <a:spcBef>
                <a:spcPts val="600"/>
              </a:spcBef>
              <a:buFont typeface="Calibri" panose="020F0502020204030204" pitchFamily="34" charset="0"/>
              <a:buChar char="−"/>
            </a:pPr>
            <a:r>
              <a:rPr lang="en-US" sz="2000" dirty="0">
                <a:solidFill>
                  <a:schemeClr val="tx1">
                    <a:lumMod val="75000"/>
                  </a:schemeClr>
                </a:solidFill>
              </a:rPr>
              <a:t>Use Bulk Actions to set or remove this option for multiple Users</a:t>
            </a:r>
          </a:p>
        </p:txBody>
      </p:sp>
      <p:sp>
        <p:nvSpPr>
          <p:cNvPr id="8" name="Down Arrow 7">
            <a:extLst>
              <a:ext uri="{FF2B5EF4-FFF2-40B4-BE49-F238E27FC236}">
                <a16:creationId xmlns:a16="http://schemas.microsoft.com/office/drawing/2014/main" id="{1C4F6BE3-2F2F-E045-8194-9BA8D8D6A5CF}"/>
              </a:ext>
            </a:extLst>
          </p:cNvPr>
          <p:cNvSpPr/>
          <p:nvPr/>
        </p:nvSpPr>
        <p:spPr>
          <a:xfrm>
            <a:off x="10055804" y="3048000"/>
            <a:ext cx="533400" cy="761999"/>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7386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6F2B87-9957-F142-A488-D9E69811D6D3}"/>
              </a:ext>
            </a:extLst>
          </p:cNvPr>
          <p:cNvSpPr>
            <a:spLocks noGrp="1"/>
          </p:cNvSpPr>
          <p:nvPr>
            <p:ph type="title"/>
          </p:nvPr>
        </p:nvSpPr>
        <p:spPr>
          <a:xfrm>
            <a:off x="276303" y="96275"/>
            <a:ext cx="11610897" cy="1101213"/>
          </a:xfrm>
        </p:spPr>
        <p:txBody>
          <a:bodyPr/>
          <a:lstStyle/>
          <a:p>
            <a:r>
              <a:rPr lang="en-US" dirty="0"/>
              <a:t>Internet Explorer™ 11 on Windows™ 7</a:t>
            </a:r>
          </a:p>
        </p:txBody>
      </p:sp>
      <p:sp>
        <p:nvSpPr>
          <p:cNvPr id="4" name="Content Placeholder 3">
            <a:extLst>
              <a:ext uri="{FF2B5EF4-FFF2-40B4-BE49-F238E27FC236}">
                <a16:creationId xmlns:a16="http://schemas.microsoft.com/office/drawing/2014/main" id="{68464039-0F42-9E4C-A6ED-52190913C223}"/>
              </a:ext>
            </a:extLst>
          </p:cNvPr>
          <p:cNvSpPr>
            <a:spLocks noGrp="1"/>
          </p:cNvSpPr>
          <p:nvPr>
            <p:ph idx="1"/>
          </p:nvPr>
        </p:nvSpPr>
        <p:spPr>
          <a:xfrm>
            <a:off x="826624" y="1066800"/>
            <a:ext cx="10374776" cy="5410200"/>
          </a:xfrm>
        </p:spPr>
        <p:txBody>
          <a:bodyPr/>
          <a:lstStyle/>
          <a:p>
            <a:pPr fontAlgn="base">
              <a:lnSpc>
                <a:spcPct val="100000"/>
              </a:lnSpc>
            </a:pPr>
            <a:r>
              <a:rPr lang="en-US" dirty="0"/>
              <a:t>In January 2020, Veeva will no longer support the </a:t>
            </a:r>
            <a:r>
              <a:rPr lang="en-US" b="1" dirty="0"/>
              <a:t>combination</a:t>
            </a:r>
            <a:r>
              <a:rPr lang="en-US" dirty="0"/>
              <a:t> of</a:t>
            </a:r>
            <a:br>
              <a:rPr lang="en-US" dirty="0"/>
            </a:br>
            <a:r>
              <a:rPr lang="en-US" dirty="0"/>
              <a:t>Internet Explorer™ 11 on Windows™ 7</a:t>
            </a:r>
          </a:p>
          <a:p>
            <a:pPr lvl="1" fontAlgn="base">
              <a:lnSpc>
                <a:spcPct val="100000"/>
              </a:lnSpc>
            </a:pPr>
            <a:r>
              <a:rPr lang="en-US" dirty="0"/>
              <a:t>Internet Explorer™ 11 is still a supported browser on other operating systems</a:t>
            </a:r>
          </a:p>
          <a:p>
            <a:pPr fontAlgn="base">
              <a:lnSpc>
                <a:spcPct val="100000"/>
              </a:lnSpc>
            </a:pPr>
            <a:r>
              <a:rPr lang="en-US" dirty="0"/>
              <a:t>We encourage all Veeva customers to upgrade to a newer browser</a:t>
            </a:r>
          </a:p>
          <a:p>
            <a:pPr fontAlgn="base">
              <a:lnSpc>
                <a:spcPct val="100000"/>
              </a:lnSpc>
            </a:pPr>
            <a:r>
              <a:rPr lang="en-US" dirty="0"/>
              <a:t>Learn more about </a:t>
            </a:r>
            <a:r>
              <a:rPr lang="en-US" dirty="0">
                <a:hlinkClick r:id="rId2"/>
              </a:rPr>
              <a:t>supported browsers for Vault</a:t>
            </a:r>
            <a:endParaRPr lang="en-US" dirty="0"/>
          </a:p>
          <a:p>
            <a:endParaRPr lang="en-US" dirty="0"/>
          </a:p>
        </p:txBody>
      </p:sp>
    </p:spTree>
    <p:extLst>
      <p:ext uri="{BB962C8B-B14F-4D97-AF65-F5344CB8AC3E}">
        <p14:creationId xmlns:p14="http://schemas.microsoft.com/office/powerpoint/2010/main" val="32339583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96365" y="5202523"/>
            <a:ext cx="6003079"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18 – 20 May 2020 | Barcelona, Spain</a:t>
            </a:r>
          </a:p>
        </p:txBody>
      </p:sp>
      <p:sp>
        <p:nvSpPr>
          <p:cNvPr id="2" name="TextBox 1">
            <a:extLst>
              <a:ext uri="{FF2B5EF4-FFF2-40B4-BE49-F238E27FC236}">
                <a16:creationId xmlns:a16="http://schemas.microsoft.com/office/drawing/2014/main" id="{ECB44355-AE11-5C4A-B804-098B4D5CC5F3}"/>
              </a:ext>
            </a:extLst>
          </p:cNvPr>
          <p:cNvSpPr txBox="1"/>
          <p:nvPr/>
        </p:nvSpPr>
        <p:spPr>
          <a:xfrm>
            <a:off x="7992173" y="118114"/>
            <a:ext cx="1687131" cy="760813"/>
          </a:xfrm>
          <a:prstGeom prst="ellipse">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dirty="0">
                <a:solidFill>
                  <a:srgbClr val="FF9E16"/>
                </a:solidFill>
              </a:rPr>
              <a:t>Register Now</a:t>
            </a:r>
          </a:p>
        </p:txBody>
      </p:sp>
      <p:sp>
        <p:nvSpPr>
          <p:cNvPr id="3" name="TextBox 2">
            <a:extLst>
              <a:ext uri="{FF2B5EF4-FFF2-40B4-BE49-F238E27FC236}">
                <a16:creationId xmlns:a16="http://schemas.microsoft.com/office/drawing/2014/main" id="{4A395595-5638-2446-A1A8-9175D5213862}"/>
              </a:ext>
            </a:extLst>
          </p:cNvPr>
          <p:cNvSpPr txBox="1"/>
          <p:nvPr/>
        </p:nvSpPr>
        <p:spPr>
          <a:xfrm>
            <a:off x="1176082" y="839689"/>
            <a:ext cx="1323278" cy="597087"/>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4000" b="1" dirty="0">
                <a:solidFill>
                  <a:schemeClr val="bg1"/>
                </a:solidFill>
              </a:rPr>
              <a:t>700+</a:t>
            </a:r>
          </a:p>
        </p:txBody>
      </p:sp>
      <p:sp>
        <p:nvSpPr>
          <p:cNvPr id="8" name="TextBox 7">
            <a:extLst>
              <a:ext uri="{FF2B5EF4-FFF2-40B4-BE49-F238E27FC236}">
                <a16:creationId xmlns:a16="http://schemas.microsoft.com/office/drawing/2014/main" id="{2B74192D-C0A3-4F4D-A454-4CBD0E419651}"/>
              </a:ext>
            </a:extLst>
          </p:cNvPr>
          <p:cNvSpPr txBox="1"/>
          <p:nvPr/>
        </p:nvSpPr>
        <p:spPr>
          <a:xfrm>
            <a:off x="1176082" y="1249413"/>
            <a:ext cx="1323278"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attendees from life sciences</a:t>
            </a:r>
          </a:p>
        </p:txBody>
      </p:sp>
      <p:sp>
        <p:nvSpPr>
          <p:cNvPr id="9" name="TextBox 8">
            <a:extLst>
              <a:ext uri="{FF2B5EF4-FFF2-40B4-BE49-F238E27FC236}">
                <a16:creationId xmlns:a16="http://schemas.microsoft.com/office/drawing/2014/main" id="{DCB44D94-ED16-F941-85A5-DA0A346648FA}"/>
              </a:ext>
            </a:extLst>
          </p:cNvPr>
          <p:cNvSpPr txBox="1"/>
          <p:nvPr/>
        </p:nvSpPr>
        <p:spPr>
          <a:xfrm>
            <a:off x="9723189" y="878927"/>
            <a:ext cx="1323278" cy="597087"/>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4000" b="1" dirty="0">
                <a:solidFill>
                  <a:schemeClr val="bg1"/>
                </a:solidFill>
              </a:rPr>
              <a:t>140+</a:t>
            </a:r>
          </a:p>
        </p:txBody>
      </p:sp>
      <p:sp>
        <p:nvSpPr>
          <p:cNvPr id="10" name="TextBox 9">
            <a:extLst>
              <a:ext uri="{FF2B5EF4-FFF2-40B4-BE49-F238E27FC236}">
                <a16:creationId xmlns:a16="http://schemas.microsoft.com/office/drawing/2014/main" id="{831ADB6B-E8EE-C641-879C-D68D8D0DD6ED}"/>
              </a:ext>
            </a:extLst>
          </p:cNvPr>
          <p:cNvSpPr txBox="1"/>
          <p:nvPr/>
        </p:nvSpPr>
        <p:spPr>
          <a:xfrm>
            <a:off x="9723189" y="1288651"/>
            <a:ext cx="1323278"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life science companies</a:t>
            </a:r>
          </a:p>
        </p:txBody>
      </p:sp>
      <p:sp>
        <p:nvSpPr>
          <p:cNvPr id="11" name="TextBox 10">
            <a:extLst>
              <a:ext uri="{FF2B5EF4-FFF2-40B4-BE49-F238E27FC236}">
                <a16:creationId xmlns:a16="http://schemas.microsoft.com/office/drawing/2014/main" id="{2E56FA83-B0EB-DA4A-B791-ABA37C9559A3}"/>
              </a:ext>
            </a:extLst>
          </p:cNvPr>
          <p:cNvSpPr txBox="1"/>
          <p:nvPr/>
        </p:nvSpPr>
        <p:spPr>
          <a:xfrm>
            <a:off x="806162" y="2643281"/>
            <a:ext cx="1613547"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Join our European R&amp;D Community</a:t>
            </a:r>
          </a:p>
        </p:txBody>
      </p:sp>
      <p:sp>
        <p:nvSpPr>
          <p:cNvPr id="12" name="TextBox 11">
            <a:extLst>
              <a:ext uri="{FF2B5EF4-FFF2-40B4-BE49-F238E27FC236}">
                <a16:creationId xmlns:a16="http://schemas.microsoft.com/office/drawing/2014/main" id="{78CF21E9-1AC8-EC4E-9A3B-E1769506639D}"/>
              </a:ext>
            </a:extLst>
          </p:cNvPr>
          <p:cNvSpPr txBox="1"/>
          <p:nvPr/>
        </p:nvSpPr>
        <p:spPr>
          <a:xfrm>
            <a:off x="2499360" y="4046013"/>
            <a:ext cx="1774902"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Develop New Industry Partnerships</a:t>
            </a:r>
          </a:p>
        </p:txBody>
      </p:sp>
      <p:sp>
        <p:nvSpPr>
          <p:cNvPr id="13" name="TextBox 12">
            <a:extLst>
              <a:ext uri="{FF2B5EF4-FFF2-40B4-BE49-F238E27FC236}">
                <a16:creationId xmlns:a16="http://schemas.microsoft.com/office/drawing/2014/main" id="{B7DD4C7C-9F95-CC48-90C8-F92C0BF47A12}"/>
              </a:ext>
            </a:extLst>
          </p:cNvPr>
          <p:cNvSpPr txBox="1"/>
          <p:nvPr/>
        </p:nvSpPr>
        <p:spPr>
          <a:xfrm>
            <a:off x="9772277" y="2751002"/>
            <a:ext cx="1676695"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Share Best Practices</a:t>
            </a:r>
          </a:p>
        </p:txBody>
      </p:sp>
      <p:sp>
        <p:nvSpPr>
          <p:cNvPr id="15" name="TextBox 14">
            <a:extLst>
              <a:ext uri="{FF2B5EF4-FFF2-40B4-BE49-F238E27FC236}">
                <a16:creationId xmlns:a16="http://schemas.microsoft.com/office/drawing/2014/main" id="{76134F18-BDA2-1F4C-918F-F29408256B5D}"/>
              </a:ext>
            </a:extLst>
          </p:cNvPr>
          <p:cNvSpPr txBox="1"/>
          <p:nvPr/>
        </p:nvSpPr>
        <p:spPr>
          <a:xfrm>
            <a:off x="7948287" y="4261456"/>
            <a:ext cx="1774902"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Network with Peers</a:t>
            </a:r>
          </a:p>
        </p:txBody>
      </p:sp>
    </p:spTree>
    <p:extLst>
      <p:ext uri="{BB962C8B-B14F-4D97-AF65-F5344CB8AC3E}">
        <p14:creationId xmlns:p14="http://schemas.microsoft.com/office/powerpoint/2010/main" val="302489224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Features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0683263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1" y="96275"/>
            <a:ext cx="12192000" cy="1101213"/>
          </a:xfrm>
        </p:spPr>
        <p:txBody>
          <a:bodyPr/>
          <a:lstStyle/>
          <a:p>
            <a:r>
              <a:rPr lang="en-US" dirty="0"/>
              <a:t>Vault Quality Release Themes</a:t>
            </a:r>
          </a:p>
        </p:txBody>
      </p:sp>
      <p:cxnSp>
        <p:nvCxnSpPr>
          <p:cNvPr id="6" name="Straight Connector 5">
            <a:extLst>
              <a:ext uri="{FF2B5EF4-FFF2-40B4-BE49-F238E27FC236}">
                <a16:creationId xmlns:a16="http://schemas.microsoft.com/office/drawing/2014/main" id="{A779E80A-5372-4581-B92A-2FFA3D53F15F}"/>
              </a:ext>
            </a:extLst>
          </p:cNvPr>
          <p:cNvCxnSpPr/>
          <p:nvPr/>
        </p:nvCxnSpPr>
        <p:spPr>
          <a:xfrm>
            <a:off x="6019800" y="1901159"/>
            <a:ext cx="0" cy="3505200"/>
          </a:xfrm>
          <a:prstGeom prst="line">
            <a:avLst/>
          </a:prstGeom>
          <a:ln w="19050" cmpd="sng">
            <a:solidFill>
              <a:srgbClr val="5A7E96"/>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8" descr="Icons_PPT_Puzzle.png">
            <a:extLst>
              <a:ext uri="{FF2B5EF4-FFF2-40B4-BE49-F238E27FC236}">
                <a16:creationId xmlns:a16="http://schemas.microsoft.com/office/drawing/2014/main" id="{1D7EB522-2753-4C9B-9AF2-083CAB4C8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5018" y="3404788"/>
            <a:ext cx="1274721" cy="1042954"/>
          </a:xfrm>
          <a:prstGeom prst="rect">
            <a:avLst/>
          </a:prstGeom>
        </p:spPr>
      </p:pic>
      <p:cxnSp>
        <p:nvCxnSpPr>
          <p:cNvPr id="10" name="Straight Connector 9">
            <a:extLst>
              <a:ext uri="{FF2B5EF4-FFF2-40B4-BE49-F238E27FC236}">
                <a16:creationId xmlns:a16="http://schemas.microsoft.com/office/drawing/2014/main" id="{773932E9-73C3-4851-93B1-EE4060392C43}"/>
              </a:ext>
            </a:extLst>
          </p:cNvPr>
          <p:cNvCxnSpPr/>
          <p:nvPr/>
        </p:nvCxnSpPr>
        <p:spPr>
          <a:xfrm>
            <a:off x="4343400" y="1901159"/>
            <a:ext cx="0" cy="3505200"/>
          </a:xfrm>
          <a:prstGeom prst="line">
            <a:avLst/>
          </a:prstGeom>
          <a:ln w="19050" cmpd="sng">
            <a:solidFill>
              <a:srgbClr val="5A7E96"/>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BA769F3-682A-4D98-9264-69D42E6DB906}"/>
              </a:ext>
            </a:extLst>
          </p:cNvPr>
          <p:cNvSpPr txBox="1"/>
          <p:nvPr/>
        </p:nvSpPr>
        <p:spPr>
          <a:xfrm>
            <a:off x="7391400" y="2481133"/>
            <a:ext cx="2010881" cy="707852"/>
          </a:xfrm>
          <a:prstGeom prst="rect">
            <a:avLst/>
          </a:prstGeom>
          <a:noFill/>
        </p:spPr>
        <p:txBody>
          <a:bodyPr wrap="square" lIns="91406" tIns="45703" rIns="91406" bIns="45703"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System Administration</a:t>
            </a:r>
          </a:p>
        </p:txBody>
      </p:sp>
      <p:sp>
        <p:nvSpPr>
          <p:cNvPr id="13" name="TextBox 12">
            <a:extLst>
              <a:ext uri="{FF2B5EF4-FFF2-40B4-BE49-F238E27FC236}">
                <a16:creationId xmlns:a16="http://schemas.microsoft.com/office/drawing/2014/main" id="{FB8D5E94-6C2E-48E5-B759-855099DC28F0}"/>
              </a:ext>
            </a:extLst>
          </p:cNvPr>
          <p:cNvSpPr txBox="1"/>
          <p:nvPr/>
        </p:nvSpPr>
        <p:spPr>
          <a:xfrm>
            <a:off x="4343400" y="2484651"/>
            <a:ext cx="1697958" cy="707852"/>
          </a:xfrm>
          <a:prstGeom prst="rect">
            <a:avLst/>
          </a:prstGeom>
          <a:noFill/>
        </p:spPr>
        <p:txBody>
          <a:bodyPr wrap="square" lIns="91406" tIns="45703" rIns="91406" bIns="45703"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User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Experience</a:t>
            </a:r>
          </a:p>
        </p:txBody>
      </p:sp>
      <p:sp>
        <p:nvSpPr>
          <p:cNvPr id="14" name="TextBox 13">
            <a:extLst>
              <a:ext uri="{FF2B5EF4-FFF2-40B4-BE49-F238E27FC236}">
                <a16:creationId xmlns:a16="http://schemas.microsoft.com/office/drawing/2014/main" id="{039DF519-27EF-4764-8B26-E9B7C38CB515}"/>
              </a:ext>
            </a:extLst>
          </p:cNvPr>
          <p:cNvSpPr txBox="1"/>
          <p:nvPr/>
        </p:nvSpPr>
        <p:spPr>
          <a:xfrm>
            <a:off x="2286000" y="2481133"/>
            <a:ext cx="2142730" cy="707852"/>
          </a:xfrm>
          <a:prstGeom prst="rect">
            <a:avLst/>
          </a:prstGeom>
          <a:noFill/>
        </p:spPr>
        <p:txBody>
          <a:bodyPr wrap="square" lIns="91406" tIns="45703" rIns="91406" bIns="45703"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Document Management </a:t>
            </a:r>
          </a:p>
        </p:txBody>
      </p:sp>
      <p:pic>
        <p:nvPicPr>
          <p:cNvPr id="15" name="Picture 14" descr="Icons_PPT_Fileshare.png">
            <a:extLst>
              <a:ext uri="{FF2B5EF4-FFF2-40B4-BE49-F238E27FC236}">
                <a16:creationId xmlns:a16="http://schemas.microsoft.com/office/drawing/2014/main" id="{A922A4B4-976B-47B2-8CF4-60E9C64E74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89" t="24390" b="25695"/>
          <a:stretch/>
        </p:blipFill>
        <p:spPr>
          <a:xfrm>
            <a:off x="3053427" y="3479774"/>
            <a:ext cx="741289" cy="942167"/>
          </a:xfrm>
          <a:prstGeom prst="rect">
            <a:avLst/>
          </a:prstGeom>
        </p:spPr>
      </p:pic>
      <p:pic>
        <p:nvPicPr>
          <p:cNvPr id="16" name="Picture 15" descr="Icons_PPT_Network.png">
            <a:extLst>
              <a:ext uri="{FF2B5EF4-FFF2-40B4-BE49-F238E27FC236}">
                <a16:creationId xmlns:a16="http://schemas.microsoft.com/office/drawing/2014/main" id="{0E7A070A-362A-449D-A52D-550446BB9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715" y="3350550"/>
            <a:ext cx="1032249" cy="1032249"/>
          </a:xfrm>
          <a:prstGeom prst="rect">
            <a:avLst/>
          </a:prstGeom>
        </p:spPr>
      </p:pic>
      <p:cxnSp>
        <p:nvCxnSpPr>
          <p:cNvPr id="18" name="Straight Connector 17">
            <a:extLst>
              <a:ext uri="{FF2B5EF4-FFF2-40B4-BE49-F238E27FC236}">
                <a16:creationId xmlns:a16="http://schemas.microsoft.com/office/drawing/2014/main" id="{F147CE3E-0838-458A-9357-48FB93344C3E}"/>
              </a:ext>
            </a:extLst>
          </p:cNvPr>
          <p:cNvCxnSpPr/>
          <p:nvPr/>
        </p:nvCxnSpPr>
        <p:spPr>
          <a:xfrm>
            <a:off x="2407213" y="1901159"/>
            <a:ext cx="0" cy="3505200"/>
          </a:xfrm>
          <a:prstGeom prst="line">
            <a:avLst/>
          </a:prstGeom>
          <a:ln w="19050" cmpd="sng">
            <a:solidFill>
              <a:srgbClr val="5A7E96"/>
            </a:solidFill>
            <a:prstDash val="dot"/>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18673EE-45A4-4D6F-8CA0-D19CBA88038F}"/>
              </a:ext>
            </a:extLst>
          </p:cNvPr>
          <p:cNvSpPr txBox="1"/>
          <p:nvPr/>
        </p:nvSpPr>
        <p:spPr>
          <a:xfrm>
            <a:off x="762000" y="2481133"/>
            <a:ext cx="1635229" cy="707852"/>
          </a:xfrm>
          <a:prstGeom prst="rect">
            <a:avLst/>
          </a:prstGeom>
          <a:noFill/>
        </p:spPr>
        <p:txBody>
          <a:bodyPr wrap="square" lIns="91406" tIns="45703" rIns="91406" bIns="45703"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Quality Processes</a:t>
            </a:r>
          </a:p>
        </p:txBody>
      </p:sp>
      <p:pic>
        <p:nvPicPr>
          <p:cNvPr id="19" name="Picture 18" descr="Icons_PPT_St.png">
            <a:extLst>
              <a:ext uri="{FF2B5EF4-FFF2-40B4-BE49-F238E27FC236}">
                <a16:creationId xmlns:a16="http://schemas.microsoft.com/office/drawing/2014/main" id="{F4647AF6-82E5-4B68-A8C9-0B15B369F8A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62124" y="3350550"/>
            <a:ext cx="1196114" cy="1196114"/>
          </a:xfrm>
          <a:prstGeom prst="rect">
            <a:avLst/>
          </a:prstGeom>
        </p:spPr>
      </p:pic>
      <p:cxnSp>
        <p:nvCxnSpPr>
          <p:cNvPr id="20" name="Straight Connector 19">
            <a:extLst>
              <a:ext uri="{FF2B5EF4-FFF2-40B4-BE49-F238E27FC236}">
                <a16:creationId xmlns:a16="http://schemas.microsoft.com/office/drawing/2014/main" id="{DEF3F01B-035A-46FC-A144-71CE517D4F1F}"/>
              </a:ext>
            </a:extLst>
          </p:cNvPr>
          <p:cNvCxnSpPr/>
          <p:nvPr/>
        </p:nvCxnSpPr>
        <p:spPr>
          <a:xfrm>
            <a:off x="7391400" y="1894869"/>
            <a:ext cx="0" cy="3505200"/>
          </a:xfrm>
          <a:prstGeom prst="line">
            <a:avLst/>
          </a:prstGeom>
          <a:ln w="19050" cmpd="sng">
            <a:solidFill>
              <a:srgbClr val="5A7E96"/>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E755B09-83E8-46B0-83FD-2530311A077E}"/>
              </a:ext>
            </a:extLst>
          </p:cNvPr>
          <p:cNvSpPr txBox="1"/>
          <p:nvPr/>
        </p:nvSpPr>
        <p:spPr>
          <a:xfrm>
            <a:off x="5867400" y="2481133"/>
            <a:ext cx="1697958" cy="707852"/>
          </a:xfrm>
          <a:prstGeom prst="rect">
            <a:avLst/>
          </a:prstGeom>
          <a:noFill/>
        </p:spPr>
        <p:txBody>
          <a:bodyPr wrap="square" lIns="91406" tIns="45703" rIns="91406" bIns="45703"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D5F13"/>
                </a:solidFill>
                <a:effectLst/>
                <a:uLnTx/>
                <a:uFillTx/>
                <a:latin typeface=""/>
                <a:ea typeface="+mn-ea"/>
                <a:cs typeface="+mn-cs"/>
              </a:rPr>
              <a:t>Control</a:t>
            </a:r>
          </a:p>
        </p:txBody>
      </p:sp>
      <p:pic>
        <p:nvPicPr>
          <p:cNvPr id="22" name="Picture 21" descr="Icons_PPT_Key.png">
            <a:extLst>
              <a:ext uri="{FF2B5EF4-FFF2-40B4-BE49-F238E27FC236}">
                <a16:creationId xmlns:a16="http://schemas.microsoft.com/office/drawing/2014/main" id="{4ABC3D4F-660E-4EA3-A892-05E90AECAF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500" y="3371669"/>
            <a:ext cx="1170677" cy="1170677"/>
          </a:xfrm>
          <a:prstGeom prst="rect">
            <a:avLst/>
          </a:prstGeom>
        </p:spPr>
      </p:pic>
      <p:sp>
        <p:nvSpPr>
          <p:cNvPr id="24" name="TextBox 23">
            <a:extLst>
              <a:ext uri="{FF2B5EF4-FFF2-40B4-BE49-F238E27FC236}">
                <a16:creationId xmlns:a16="http://schemas.microsoft.com/office/drawing/2014/main" id="{C2EBD6FD-68D1-43E3-AC08-256AF07BD9E9}"/>
              </a:ext>
            </a:extLst>
          </p:cNvPr>
          <p:cNvSpPr txBox="1"/>
          <p:nvPr/>
        </p:nvSpPr>
        <p:spPr>
          <a:xfrm>
            <a:off x="9292578" y="2481133"/>
            <a:ext cx="2010881" cy="707852"/>
          </a:xfrm>
          <a:prstGeom prst="rect">
            <a:avLst/>
          </a:prstGeom>
          <a:noFill/>
        </p:spPr>
        <p:txBody>
          <a:bodyPr wrap="square" lIns="91406" tIns="45703" rIns="91406" bIns="45703" rtlCol="0" anchor="ctr">
            <a:spAutoFit/>
          </a:bodyPr>
          <a:lstStyle/>
          <a:p>
            <a:pPr algn="ctr"/>
            <a:r>
              <a:rPr lang="en-US" sz="2000" b="1" dirty="0">
                <a:solidFill>
                  <a:schemeClr val="accent1"/>
                </a:solidFill>
                <a:latin typeface=""/>
              </a:rPr>
              <a:t>Development</a:t>
            </a:r>
          </a:p>
          <a:p>
            <a:pPr algn="ctr"/>
            <a:r>
              <a:rPr lang="en-US" sz="2000" b="1" dirty="0">
                <a:solidFill>
                  <a:schemeClr val="accent1"/>
                </a:solidFill>
                <a:latin typeface=""/>
              </a:rPr>
              <a:t>Toolkit</a:t>
            </a:r>
          </a:p>
        </p:txBody>
      </p:sp>
      <p:pic>
        <p:nvPicPr>
          <p:cNvPr id="25" name="Picture 24" descr="Icons_PPT_Briefcase.png">
            <a:extLst>
              <a:ext uri="{FF2B5EF4-FFF2-40B4-BE49-F238E27FC236}">
                <a16:creationId xmlns:a16="http://schemas.microsoft.com/office/drawing/2014/main" id="{E1954C3F-EE77-4913-B2BC-E5EEF0B06D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0712" y="3371669"/>
            <a:ext cx="1023781" cy="1023781"/>
          </a:xfrm>
          <a:prstGeom prst="rect">
            <a:avLst/>
          </a:prstGeom>
        </p:spPr>
      </p:pic>
      <p:cxnSp>
        <p:nvCxnSpPr>
          <p:cNvPr id="26" name="Straight Connector 25">
            <a:extLst>
              <a:ext uri="{FF2B5EF4-FFF2-40B4-BE49-F238E27FC236}">
                <a16:creationId xmlns:a16="http://schemas.microsoft.com/office/drawing/2014/main" id="{977A0D37-1487-48D5-822C-540C46631167}"/>
              </a:ext>
            </a:extLst>
          </p:cNvPr>
          <p:cNvCxnSpPr/>
          <p:nvPr/>
        </p:nvCxnSpPr>
        <p:spPr>
          <a:xfrm>
            <a:off x="9373734" y="1820029"/>
            <a:ext cx="0" cy="3505200"/>
          </a:xfrm>
          <a:prstGeom prst="line">
            <a:avLst/>
          </a:prstGeom>
          <a:ln w="19050" cmpd="sng">
            <a:solidFill>
              <a:srgbClr val="5A7E96"/>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677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303" y="96275"/>
            <a:ext cx="11639394" cy="1101213"/>
          </a:xfrm>
        </p:spPr>
        <p:txBody>
          <a:bodyPr>
            <a:normAutofit/>
          </a:bodyPr>
          <a:lstStyle/>
          <a:p>
            <a:r>
              <a:rPr lang="en-US" dirty="0">
                <a:solidFill>
                  <a:srgbClr val="FF9E16"/>
                </a:solidFill>
              </a:rPr>
              <a:t>Vault Quality 19R3 Presenters</a:t>
            </a:r>
          </a:p>
        </p:txBody>
      </p:sp>
      <p:grpSp>
        <p:nvGrpSpPr>
          <p:cNvPr id="2" name="Group 1">
            <a:extLst>
              <a:ext uri="{FF2B5EF4-FFF2-40B4-BE49-F238E27FC236}">
                <a16:creationId xmlns:a16="http://schemas.microsoft.com/office/drawing/2014/main" id="{3263C631-5187-4ED1-9578-3F802D39B61A}"/>
              </a:ext>
            </a:extLst>
          </p:cNvPr>
          <p:cNvGrpSpPr/>
          <p:nvPr/>
        </p:nvGrpSpPr>
        <p:grpSpPr>
          <a:xfrm>
            <a:off x="571132" y="1143000"/>
            <a:ext cx="5372468" cy="1615235"/>
            <a:chOff x="571132" y="1855375"/>
            <a:chExt cx="5372468" cy="1615235"/>
          </a:xfrm>
        </p:grpSpPr>
        <p:sp>
          <p:nvSpPr>
            <p:cNvPr id="8" name="Rectangle 7">
              <a:extLst>
                <a:ext uri="{FF2B5EF4-FFF2-40B4-BE49-F238E27FC236}">
                  <a16:creationId xmlns:a16="http://schemas.microsoft.com/office/drawing/2014/main" id="{971AEC2A-9BBF-314B-9E70-E48060AD8F83}"/>
                </a:ext>
              </a:extLst>
            </p:cNvPr>
            <p:cNvSpPr/>
            <p:nvPr/>
          </p:nvSpPr>
          <p:spPr>
            <a:xfrm>
              <a:off x="1341018" y="2004345"/>
              <a:ext cx="460258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3789882-E131-6143-9680-FF30A09595C0}"/>
                </a:ext>
              </a:extLst>
            </p:cNvPr>
            <p:cNvSpPr/>
            <p:nvPr/>
          </p:nvSpPr>
          <p:spPr>
            <a:xfrm>
              <a:off x="571132" y="1855375"/>
              <a:ext cx="1608085" cy="1615235"/>
            </a:xfrm>
            <a:prstGeom prst="ellipse">
              <a:avLst/>
            </a:prstGeom>
            <a:blipFill>
              <a:blip r:embed="rId3"/>
              <a:stretch>
                <a:fillRect/>
              </a:stretch>
            </a:blip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6A06664-E4CA-6440-9341-025B1456CB76}"/>
                </a:ext>
              </a:extLst>
            </p:cNvPr>
            <p:cNvSpPr/>
            <p:nvPr/>
          </p:nvSpPr>
          <p:spPr>
            <a:xfrm>
              <a:off x="2302229" y="2007775"/>
              <a:ext cx="3641371" cy="1292662"/>
            </a:xfrm>
            <a:prstGeom prst="rect">
              <a:avLst/>
            </a:prstGeom>
          </p:spPr>
          <p:txBody>
            <a:bodyPr wrap="square">
              <a:spAutoFit/>
            </a:bodyPr>
            <a:lstStyle/>
            <a:p>
              <a:r>
                <a:rPr lang="en-US" sz="2400" b="1" dirty="0"/>
                <a:t>Bob Kenney</a:t>
              </a:r>
            </a:p>
            <a:p>
              <a:r>
                <a:rPr lang="en-US" dirty="0"/>
                <a:t>Enterprise Quality Customer Success</a:t>
              </a:r>
            </a:p>
            <a:p>
              <a:r>
                <a:rPr lang="en-US" dirty="0"/>
                <a:t>North America bob.kenney@veeva.com</a:t>
              </a:r>
            </a:p>
          </p:txBody>
        </p:sp>
      </p:grpSp>
      <p:grpSp>
        <p:nvGrpSpPr>
          <p:cNvPr id="7" name="Group 6">
            <a:extLst>
              <a:ext uri="{FF2B5EF4-FFF2-40B4-BE49-F238E27FC236}">
                <a16:creationId xmlns:a16="http://schemas.microsoft.com/office/drawing/2014/main" id="{EAF1B966-9739-4457-8715-BFA1D813D85C}"/>
              </a:ext>
            </a:extLst>
          </p:cNvPr>
          <p:cNvGrpSpPr/>
          <p:nvPr/>
        </p:nvGrpSpPr>
        <p:grpSpPr>
          <a:xfrm>
            <a:off x="6422042" y="4735580"/>
            <a:ext cx="5387595" cy="1615235"/>
            <a:chOff x="572211" y="4165427"/>
            <a:chExt cx="5387595" cy="1613832"/>
          </a:xfrm>
        </p:grpSpPr>
        <p:sp>
          <p:nvSpPr>
            <p:cNvPr id="19" name="Rectangle 18">
              <a:extLst>
                <a:ext uri="{FF2B5EF4-FFF2-40B4-BE49-F238E27FC236}">
                  <a16:creationId xmlns:a16="http://schemas.microsoft.com/office/drawing/2014/main" id="{E55D3824-C08B-4463-BA12-B9C2849B20EA}"/>
                </a:ext>
              </a:extLst>
            </p:cNvPr>
            <p:cNvSpPr/>
            <p:nvPr/>
          </p:nvSpPr>
          <p:spPr>
            <a:xfrm>
              <a:off x="1481834" y="4286207"/>
              <a:ext cx="4477972" cy="131615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356A1F2-5512-45FD-A1BF-88742B388141}"/>
                </a:ext>
              </a:extLst>
            </p:cNvPr>
            <p:cNvSpPr/>
            <p:nvPr/>
          </p:nvSpPr>
          <p:spPr>
            <a:xfrm>
              <a:off x="2302228" y="4309260"/>
              <a:ext cx="3657578" cy="1291539"/>
            </a:xfrm>
            <a:prstGeom prst="rect">
              <a:avLst/>
            </a:prstGeom>
          </p:spPr>
          <p:txBody>
            <a:bodyPr wrap="square">
              <a:spAutoFit/>
            </a:bodyPr>
            <a:lstStyle/>
            <a:p>
              <a:r>
                <a:rPr lang="en-US" sz="2400" b="1" dirty="0"/>
                <a:t>Sapan Modi</a:t>
              </a:r>
            </a:p>
            <a:p>
              <a:r>
                <a:rPr lang="en-US" dirty="0"/>
                <a:t>SMB Quality Customer Success</a:t>
              </a:r>
            </a:p>
            <a:p>
              <a:r>
                <a:rPr lang="en-US" dirty="0"/>
                <a:t>North America sapan.modi@veeva.com</a:t>
              </a:r>
            </a:p>
          </p:txBody>
        </p:sp>
        <p:pic>
          <p:nvPicPr>
            <p:cNvPr id="3" name="Picture 2">
              <a:extLst>
                <a:ext uri="{FF2B5EF4-FFF2-40B4-BE49-F238E27FC236}">
                  <a16:creationId xmlns:a16="http://schemas.microsoft.com/office/drawing/2014/main" id="{DD7E28F6-4BC0-4290-AC16-B63326488541}"/>
                </a:ext>
              </a:extLst>
            </p:cNvPr>
            <p:cNvPicPr>
              <a:picLocks noChangeAspect="1"/>
            </p:cNvPicPr>
            <p:nvPr/>
          </p:nvPicPr>
          <p:blipFill>
            <a:blip r:embed="rId4"/>
            <a:stretch>
              <a:fillRect/>
            </a:stretch>
          </p:blipFill>
          <p:spPr>
            <a:xfrm>
              <a:off x="572211" y="4165427"/>
              <a:ext cx="1613832" cy="161383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21" name="Group 20">
            <a:extLst>
              <a:ext uri="{FF2B5EF4-FFF2-40B4-BE49-F238E27FC236}">
                <a16:creationId xmlns:a16="http://schemas.microsoft.com/office/drawing/2014/main" id="{1A4FC4E6-6D73-4A9F-BC72-5D07C7DD7054}"/>
              </a:ext>
            </a:extLst>
          </p:cNvPr>
          <p:cNvGrpSpPr/>
          <p:nvPr/>
        </p:nvGrpSpPr>
        <p:grpSpPr>
          <a:xfrm>
            <a:off x="1357257" y="3027909"/>
            <a:ext cx="4586343" cy="1317294"/>
            <a:chOff x="7454620" y="4323309"/>
            <a:chExt cx="4510143" cy="1317294"/>
          </a:xfrm>
        </p:grpSpPr>
        <p:sp>
          <p:nvSpPr>
            <p:cNvPr id="22" name="Rectangle 21">
              <a:extLst>
                <a:ext uri="{FF2B5EF4-FFF2-40B4-BE49-F238E27FC236}">
                  <a16:creationId xmlns:a16="http://schemas.microsoft.com/office/drawing/2014/main" id="{3E8817DE-F655-4F36-AADD-BC11DC68866A}"/>
                </a:ext>
              </a:extLst>
            </p:cNvPr>
            <p:cNvSpPr/>
            <p:nvPr/>
          </p:nvSpPr>
          <p:spPr>
            <a:xfrm>
              <a:off x="7454620" y="4323309"/>
              <a:ext cx="4510143"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426F09A-68F5-4AD4-9AB9-A6BE59D1A643}"/>
                </a:ext>
              </a:extLst>
            </p:cNvPr>
            <p:cNvSpPr/>
            <p:nvPr/>
          </p:nvSpPr>
          <p:spPr>
            <a:xfrm>
              <a:off x="8410098" y="4343400"/>
              <a:ext cx="3554665" cy="1292662"/>
            </a:xfrm>
            <a:prstGeom prst="rect">
              <a:avLst/>
            </a:prstGeom>
          </p:spPr>
          <p:txBody>
            <a:bodyPr wrap="square">
              <a:spAutoFit/>
            </a:bodyPr>
            <a:lstStyle/>
            <a:p>
              <a:r>
                <a:rPr lang="en-US" sz="2400" b="1" dirty="0"/>
                <a:t>Jessica Kelley</a:t>
              </a:r>
            </a:p>
            <a:p>
              <a:r>
                <a:rPr lang="en-US" dirty="0"/>
                <a:t>Enterprise Quality Customer Success</a:t>
              </a:r>
            </a:p>
            <a:p>
              <a:r>
                <a:rPr lang="en-US" dirty="0"/>
                <a:t>North America jessica.kelley@veeva.com</a:t>
              </a:r>
            </a:p>
          </p:txBody>
        </p:sp>
      </p:grpSp>
      <p:pic>
        <p:nvPicPr>
          <p:cNvPr id="10" name="Picture 9">
            <a:extLst>
              <a:ext uri="{FF2B5EF4-FFF2-40B4-BE49-F238E27FC236}">
                <a16:creationId xmlns:a16="http://schemas.microsoft.com/office/drawing/2014/main" id="{BB15BAFC-1C8D-407D-BAC9-6E5534A57F6A}"/>
              </a:ext>
            </a:extLst>
          </p:cNvPr>
          <p:cNvPicPr>
            <a:picLocks noChangeAspect="1"/>
          </p:cNvPicPr>
          <p:nvPr/>
        </p:nvPicPr>
        <p:blipFill>
          <a:blip r:embed="rId5"/>
          <a:stretch>
            <a:fillRect/>
          </a:stretch>
        </p:blipFill>
        <p:spPr>
          <a:xfrm>
            <a:off x="549639" y="2939290"/>
            <a:ext cx="1615235" cy="161523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Rectangle 29">
            <a:extLst>
              <a:ext uri="{FF2B5EF4-FFF2-40B4-BE49-F238E27FC236}">
                <a16:creationId xmlns:a16="http://schemas.microsoft.com/office/drawing/2014/main" id="{CCD18E5F-60B1-D84D-91C4-753C4A457894}"/>
              </a:ext>
            </a:extLst>
          </p:cNvPr>
          <p:cNvSpPr/>
          <p:nvPr/>
        </p:nvSpPr>
        <p:spPr>
          <a:xfrm>
            <a:off x="7213988" y="1285167"/>
            <a:ext cx="459701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E8D9E4C-993B-2C4D-ACC1-67EBD66A35B5}"/>
              </a:ext>
            </a:extLst>
          </p:cNvPr>
          <p:cNvSpPr/>
          <p:nvPr/>
        </p:nvSpPr>
        <p:spPr>
          <a:xfrm>
            <a:off x="8172448" y="1295400"/>
            <a:ext cx="3638552" cy="1292662"/>
          </a:xfrm>
          <a:prstGeom prst="rect">
            <a:avLst/>
          </a:prstGeom>
        </p:spPr>
        <p:txBody>
          <a:bodyPr wrap="square">
            <a:spAutoFit/>
          </a:bodyPr>
          <a:lstStyle/>
          <a:p>
            <a:r>
              <a:rPr lang="en-US" sz="2400" b="1" dirty="0"/>
              <a:t>Jason Cox</a:t>
            </a:r>
          </a:p>
          <a:p>
            <a:r>
              <a:rPr lang="en-US" dirty="0"/>
              <a:t>Enterprise Quality Customer Success</a:t>
            </a:r>
          </a:p>
          <a:p>
            <a:r>
              <a:rPr lang="en-US" dirty="0"/>
              <a:t>Manager, North America</a:t>
            </a:r>
          </a:p>
          <a:p>
            <a:r>
              <a:rPr lang="en-US" dirty="0"/>
              <a:t>jason.cox@veeva.com</a:t>
            </a:r>
          </a:p>
        </p:txBody>
      </p:sp>
      <p:pic>
        <p:nvPicPr>
          <p:cNvPr id="11" name="Picture 10">
            <a:extLst>
              <a:ext uri="{FF2B5EF4-FFF2-40B4-BE49-F238E27FC236}">
                <a16:creationId xmlns:a16="http://schemas.microsoft.com/office/drawing/2014/main" id="{33B30DEA-E3C3-4E9E-A1BB-369C9545A583}"/>
              </a:ext>
            </a:extLst>
          </p:cNvPr>
          <p:cNvPicPr>
            <a:picLocks noChangeAspect="1"/>
          </p:cNvPicPr>
          <p:nvPr/>
        </p:nvPicPr>
        <p:blipFill>
          <a:blip r:embed="rId6"/>
          <a:stretch>
            <a:fillRect/>
          </a:stretch>
        </p:blipFill>
        <p:spPr>
          <a:xfrm>
            <a:off x="6406370" y="1124543"/>
            <a:ext cx="1615235" cy="161523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a:extLst>
              <a:ext uri="{FF2B5EF4-FFF2-40B4-BE49-F238E27FC236}">
                <a16:creationId xmlns:a16="http://schemas.microsoft.com/office/drawing/2014/main" id="{85BECA46-8A4D-4F1E-B2C8-565C2CC1408F}"/>
              </a:ext>
            </a:extLst>
          </p:cNvPr>
          <p:cNvGrpSpPr/>
          <p:nvPr/>
        </p:nvGrpSpPr>
        <p:grpSpPr>
          <a:xfrm>
            <a:off x="533400" y="4735580"/>
            <a:ext cx="5410200" cy="1615235"/>
            <a:chOff x="533400" y="4735580"/>
            <a:chExt cx="5410200" cy="1615235"/>
          </a:xfrm>
        </p:grpSpPr>
        <p:grpSp>
          <p:nvGrpSpPr>
            <p:cNvPr id="9" name="Group 8">
              <a:extLst>
                <a:ext uri="{FF2B5EF4-FFF2-40B4-BE49-F238E27FC236}">
                  <a16:creationId xmlns:a16="http://schemas.microsoft.com/office/drawing/2014/main" id="{99978A85-5A1C-4F61-A492-1C2CE9DDAE2B}"/>
                </a:ext>
              </a:extLst>
            </p:cNvPr>
            <p:cNvGrpSpPr/>
            <p:nvPr/>
          </p:nvGrpSpPr>
          <p:grpSpPr>
            <a:xfrm>
              <a:off x="1357257" y="4871917"/>
              <a:ext cx="4586343" cy="1317294"/>
              <a:chOff x="7454620" y="4323309"/>
              <a:chExt cx="4586343" cy="1317294"/>
            </a:xfrm>
          </p:grpSpPr>
          <p:sp>
            <p:nvSpPr>
              <p:cNvPr id="32" name="Rectangle 31">
                <a:extLst>
                  <a:ext uri="{FF2B5EF4-FFF2-40B4-BE49-F238E27FC236}">
                    <a16:creationId xmlns:a16="http://schemas.microsoft.com/office/drawing/2014/main" id="{E0A9DB9C-84EB-B44D-BBA4-EF0B7D6AAF6E}"/>
                  </a:ext>
                </a:extLst>
              </p:cNvPr>
              <p:cNvSpPr/>
              <p:nvPr/>
            </p:nvSpPr>
            <p:spPr>
              <a:xfrm>
                <a:off x="7454620" y="4323309"/>
                <a:ext cx="4586343"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ECABF20-541D-B642-9756-46B416BB13E5}"/>
                  </a:ext>
                </a:extLst>
              </p:cNvPr>
              <p:cNvSpPr/>
              <p:nvPr/>
            </p:nvSpPr>
            <p:spPr>
              <a:xfrm>
                <a:off x="8410098" y="4328192"/>
                <a:ext cx="3630865" cy="1292662"/>
              </a:xfrm>
              <a:prstGeom prst="rect">
                <a:avLst/>
              </a:prstGeom>
            </p:spPr>
            <p:txBody>
              <a:bodyPr wrap="square">
                <a:spAutoFit/>
              </a:bodyPr>
              <a:lstStyle/>
              <a:p>
                <a:r>
                  <a:rPr lang="en-US" sz="2400" b="1" dirty="0"/>
                  <a:t>Neelam Sidhu</a:t>
                </a:r>
              </a:p>
              <a:p>
                <a:r>
                  <a:rPr lang="pt-BR" dirty="0"/>
                  <a:t>Enterprise Quality Customer Success</a:t>
                </a:r>
              </a:p>
              <a:p>
                <a:r>
                  <a:rPr lang="pt-BR" dirty="0"/>
                  <a:t>Manager, Europe</a:t>
                </a:r>
                <a:r>
                  <a:rPr lang="en-US" dirty="0"/>
                  <a:t> neelam.sidhu@veeva.com</a:t>
                </a:r>
              </a:p>
            </p:txBody>
          </p:sp>
        </p:grpSp>
        <p:pic>
          <p:nvPicPr>
            <p:cNvPr id="13" name="Picture 12">
              <a:extLst>
                <a:ext uri="{FF2B5EF4-FFF2-40B4-BE49-F238E27FC236}">
                  <a16:creationId xmlns:a16="http://schemas.microsoft.com/office/drawing/2014/main" id="{1FB2464D-684A-405C-B4C1-662E4FC26DC0}"/>
                </a:ext>
              </a:extLst>
            </p:cNvPr>
            <p:cNvPicPr>
              <a:picLocks noChangeAspect="1"/>
            </p:cNvPicPr>
            <p:nvPr/>
          </p:nvPicPr>
          <p:blipFill>
            <a:blip r:embed="rId7"/>
            <a:stretch>
              <a:fillRect/>
            </a:stretch>
          </p:blipFill>
          <p:spPr>
            <a:xfrm>
              <a:off x="533400" y="4735580"/>
              <a:ext cx="1615235" cy="161523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7" name="Group 16">
            <a:extLst>
              <a:ext uri="{FF2B5EF4-FFF2-40B4-BE49-F238E27FC236}">
                <a16:creationId xmlns:a16="http://schemas.microsoft.com/office/drawing/2014/main" id="{61E975D2-658F-4D09-A4C2-8F3075472C3B}"/>
              </a:ext>
            </a:extLst>
          </p:cNvPr>
          <p:cNvGrpSpPr/>
          <p:nvPr/>
        </p:nvGrpSpPr>
        <p:grpSpPr>
          <a:xfrm>
            <a:off x="6420638" y="2939289"/>
            <a:ext cx="5618962" cy="1615236"/>
            <a:chOff x="6649238" y="2939289"/>
            <a:chExt cx="5618962" cy="1615236"/>
          </a:xfrm>
        </p:grpSpPr>
        <p:grpSp>
          <p:nvGrpSpPr>
            <p:cNvPr id="35" name="Group 34">
              <a:extLst>
                <a:ext uri="{FF2B5EF4-FFF2-40B4-BE49-F238E27FC236}">
                  <a16:creationId xmlns:a16="http://schemas.microsoft.com/office/drawing/2014/main" id="{55F15BA2-9D89-49D9-80A4-F645B182FC37}"/>
                </a:ext>
              </a:extLst>
            </p:cNvPr>
            <p:cNvGrpSpPr/>
            <p:nvPr/>
          </p:nvGrpSpPr>
          <p:grpSpPr>
            <a:xfrm>
              <a:off x="7441225" y="3041189"/>
              <a:ext cx="4826975" cy="1317294"/>
              <a:chOff x="7442588" y="2004345"/>
              <a:chExt cx="4826975" cy="1317294"/>
            </a:xfrm>
          </p:grpSpPr>
          <p:sp>
            <p:nvSpPr>
              <p:cNvPr id="37" name="Rectangle 36">
                <a:extLst>
                  <a:ext uri="{FF2B5EF4-FFF2-40B4-BE49-F238E27FC236}">
                    <a16:creationId xmlns:a16="http://schemas.microsoft.com/office/drawing/2014/main" id="{FFF370B9-417F-43AD-BF51-FDBF0CAB2B18}"/>
                  </a:ext>
                </a:extLst>
              </p:cNvPr>
              <p:cNvSpPr/>
              <p:nvPr/>
            </p:nvSpPr>
            <p:spPr>
              <a:xfrm>
                <a:off x="7442588" y="2004345"/>
                <a:ext cx="459701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215BA52-953D-4275-AAD5-C5361A3F36DA}"/>
                  </a:ext>
                </a:extLst>
              </p:cNvPr>
              <p:cNvSpPr/>
              <p:nvPr/>
            </p:nvSpPr>
            <p:spPr>
              <a:xfrm>
                <a:off x="8401048" y="2011156"/>
                <a:ext cx="3868515" cy="1292662"/>
              </a:xfrm>
              <a:prstGeom prst="rect">
                <a:avLst/>
              </a:prstGeom>
            </p:spPr>
            <p:txBody>
              <a:bodyPr wrap="square">
                <a:spAutoFit/>
              </a:bodyPr>
              <a:lstStyle/>
              <a:p>
                <a:r>
                  <a:rPr lang="en-US" sz="2400" b="1" dirty="0"/>
                  <a:t>Mike Holland</a:t>
                </a:r>
              </a:p>
              <a:p>
                <a:r>
                  <a:rPr lang="en-US" dirty="0"/>
                  <a:t>Enterprise Quality Customer Success</a:t>
                </a:r>
              </a:p>
              <a:p>
                <a:r>
                  <a:rPr lang="en-US" dirty="0"/>
                  <a:t>Europe</a:t>
                </a:r>
              </a:p>
              <a:p>
                <a:r>
                  <a:rPr lang="en-US" dirty="0"/>
                  <a:t>mike.holland@veeva.com</a:t>
                </a:r>
              </a:p>
            </p:txBody>
          </p:sp>
        </p:grpSp>
        <p:pic>
          <p:nvPicPr>
            <p:cNvPr id="15" name="Picture 14">
              <a:extLst>
                <a:ext uri="{FF2B5EF4-FFF2-40B4-BE49-F238E27FC236}">
                  <a16:creationId xmlns:a16="http://schemas.microsoft.com/office/drawing/2014/main" id="{6E116B96-8B26-4F37-8A31-CEFFCDE6DA2F}"/>
                </a:ext>
              </a:extLst>
            </p:cNvPr>
            <p:cNvPicPr>
              <a:picLocks noChangeAspect="1"/>
            </p:cNvPicPr>
            <p:nvPr/>
          </p:nvPicPr>
          <p:blipFill>
            <a:blip r:embed="rId8"/>
            <a:stretch>
              <a:fillRect/>
            </a:stretch>
          </p:blipFill>
          <p:spPr>
            <a:xfrm>
              <a:off x="6649238" y="2939289"/>
              <a:ext cx="1615236" cy="16152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6631912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0" y="96275"/>
            <a:ext cx="12191999" cy="1101213"/>
          </a:xfrm>
        </p:spPr>
        <p:txBody>
          <a:bodyPr/>
          <a:lstStyle/>
          <a:p>
            <a:r>
              <a:rPr lang="en-US" dirty="0"/>
              <a:t>Vault Quality Release Key Takeaways</a:t>
            </a:r>
          </a:p>
        </p:txBody>
      </p:sp>
      <p:sp>
        <p:nvSpPr>
          <p:cNvPr id="6" name="Oval 5">
            <a:extLst>
              <a:ext uri="{FF2B5EF4-FFF2-40B4-BE49-F238E27FC236}">
                <a16:creationId xmlns:a16="http://schemas.microsoft.com/office/drawing/2014/main" id="{B106C3F0-1D2A-45F7-94CA-AC41B750C6F5}"/>
              </a:ext>
            </a:extLst>
          </p:cNvPr>
          <p:cNvSpPr/>
          <p:nvPr/>
        </p:nvSpPr>
        <p:spPr>
          <a:xfrm>
            <a:off x="4843272"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dirty="0">
                <a:solidFill>
                  <a:prstClr val="white"/>
                </a:solidFill>
                <a:latin typeface="Calibri"/>
              </a:rPr>
              <a:t>Vault Spark for Variation Management in QMS / Registrations</a:t>
            </a:r>
            <a:endParaRPr lang="en-US" dirty="0">
              <a:solidFill>
                <a:prstClr val="white"/>
              </a:solidFill>
            </a:endParaRPr>
          </a:p>
        </p:txBody>
      </p:sp>
      <p:sp>
        <p:nvSpPr>
          <p:cNvPr id="8" name="Oval 7">
            <a:extLst>
              <a:ext uri="{FF2B5EF4-FFF2-40B4-BE49-F238E27FC236}">
                <a16:creationId xmlns:a16="http://schemas.microsoft.com/office/drawing/2014/main" id="{A3483200-467B-4C6A-9A5E-7277E3CF76A1}"/>
              </a:ext>
            </a:extLst>
          </p:cNvPr>
          <p:cNvSpPr/>
          <p:nvPr/>
        </p:nvSpPr>
        <p:spPr>
          <a:xfrm>
            <a:off x="8415978"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Instructor (Classroom) Training</a:t>
            </a:r>
          </a:p>
        </p:txBody>
      </p:sp>
      <p:sp>
        <p:nvSpPr>
          <p:cNvPr id="9" name="Oval 8">
            <a:extLst>
              <a:ext uri="{FF2B5EF4-FFF2-40B4-BE49-F238E27FC236}">
                <a16:creationId xmlns:a16="http://schemas.microsoft.com/office/drawing/2014/main" id="{06AF1DC2-DAEE-4259-B01F-92D27DA62A45}"/>
              </a:ext>
            </a:extLst>
          </p:cNvPr>
          <p:cNvSpPr/>
          <p:nvPr/>
        </p:nvSpPr>
        <p:spPr>
          <a:xfrm>
            <a:off x="1270566"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Station Manager for iOS</a:t>
            </a:r>
          </a:p>
        </p:txBody>
      </p:sp>
      <p:sp>
        <p:nvSpPr>
          <p:cNvPr id="11" name="Oval 10">
            <a:extLst>
              <a:ext uri="{FF2B5EF4-FFF2-40B4-BE49-F238E27FC236}">
                <a16:creationId xmlns:a16="http://schemas.microsoft.com/office/drawing/2014/main" id="{1BC9BE9F-D968-412E-91FC-EA25BABDFCDE}"/>
              </a:ext>
            </a:extLst>
          </p:cNvPr>
          <p:cNvSpPr/>
          <p:nvPr/>
        </p:nvSpPr>
        <p:spPr>
          <a:xfrm>
            <a:off x="1270566" y="3884963"/>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t>Collaborative Authoring with Microsoft Office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E7A57E81-B8B4-4225-8C1B-24C45DEA77CA}"/>
              </a:ext>
            </a:extLst>
          </p:cNvPr>
          <p:cNvSpPr/>
          <p:nvPr/>
        </p:nvSpPr>
        <p:spPr>
          <a:xfrm>
            <a:off x="8501728" y="3924808"/>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t>Limited Release Sandbox</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endParaRPr lang="en-US" dirty="0">
              <a:solidFill>
                <a:prstClr val="white"/>
              </a:solidFill>
            </a:endParaRPr>
          </a:p>
        </p:txBody>
      </p:sp>
      <p:pic>
        <p:nvPicPr>
          <p:cNvPr id="13" name="Picture 12">
            <a:extLst>
              <a:ext uri="{FF2B5EF4-FFF2-40B4-BE49-F238E27FC236}">
                <a16:creationId xmlns:a16="http://schemas.microsoft.com/office/drawing/2014/main" id="{5172BE1C-6416-4D04-B6FD-BC6F87D50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24" y="141508"/>
            <a:ext cx="609600" cy="609600"/>
          </a:xfrm>
          <a:prstGeom prst="rect">
            <a:avLst/>
          </a:prstGeom>
        </p:spPr>
      </p:pic>
      <p:sp>
        <p:nvSpPr>
          <p:cNvPr id="16" name="Oval 15">
            <a:extLst>
              <a:ext uri="{FF2B5EF4-FFF2-40B4-BE49-F238E27FC236}">
                <a16:creationId xmlns:a16="http://schemas.microsoft.com/office/drawing/2014/main" id="{6A00571F-1887-F847-A0E9-C4B42599154D}"/>
              </a:ext>
            </a:extLst>
          </p:cNvPr>
          <p:cNvSpPr/>
          <p:nvPr/>
        </p:nvSpPr>
        <p:spPr>
          <a:xfrm>
            <a:off x="4866131" y="3924808"/>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Self-Serve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Pre-Release Vaults</a:t>
            </a:r>
          </a:p>
        </p:txBody>
      </p:sp>
    </p:spTree>
    <p:extLst>
      <p:ext uri="{BB962C8B-B14F-4D97-AF65-F5344CB8AC3E}">
        <p14:creationId xmlns:p14="http://schemas.microsoft.com/office/powerpoint/2010/main" val="4110296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599B-CC22-494C-B551-F0EF477CDE9B}"/>
              </a:ext>
            </a:extLst>
          </p:cNvPr>
          <p:cNvSpPr>
            <a:spLocks noGrp="1"/>
          </p:cNvSpPr>
          <p:nvPr>
            <p:ph type="title"/>
          </p:nvPr>
        </p:nvSpPr>
        <p:spPr>
          <a:xfrm>
            <a:off x="276303" y="96275"/>
            <a:ext cx="11534697" cy="1101213"/>
          </a:xfrm>
        </p:spPr>
        <p:txBody>
          <a:bodyPr/>
          <a:lstStyle/>
          <a:p>
            <a:r>
              <a:rPr lang="en-US" dirty="0"/>
              <a:t>Feature Personas</a:t>
            </a:r>
          </a:p>
        </p:txBody>
      </p:sp>
      <p:sp>
        <p:nvSpPr>
          <p:cNvPr id="12" name="Rectangle: Rounded Corners 11">
            <a:extLst>
              <a:ext uri="{FF2B5EF4-FFF2-40B4-BE49-F238E27FC236}">
                <a16:creationId xmlns:a16="http://schemas.microsoft.com/office/drawing/2014/main" id="{1415629D-69A2-4ADF-AED5-DBB8BEDE185D}"/>
              </a:ext>
            </a:extLst>
          </p:cNvPr>
          <p:cNvSpPr/>
          <p:nvPr/>
        </p:nvSpPr>
        <p:spPr>
          <a:xfrm>
            <a:off x="1600200" y="1587500"/>
            <a:ext cx="2971800" cy="24714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Viewer</a:t>
            </a:r>
          </a:p>
        </p:txBody>
      </p:sp>
      <p:sp>
        <p:nvSpPr>
          <p:cNvPr id="13" name="Rectangle: Rounded Corners 12">
            <a:extLst>
              <a:ext uri="{FF2B5EF4-FFF2-40B4-BE49-F238E27FC236}">
                <a16:creationId xmlns:a16="http://schemas.microsoft.com/office/drawing/2014/main" id="{70EA2995-2EE4-42A8-954E-CA148726D236}"/>
              </a:ext>
            </a:extLst>
          </p:cNvPr>
          <p:cNvSpPr/>
          <p:nvPr/>
        </p:nvSpPr>
        <p:spPr>
          <a:xfrm>
            <a:off x="2285999" y="2365059"/>
            <a:ext cx="1600200" cy="11879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Power User</a:t>
            </a:r>
          </a:p>
        </p:txBody>
      </p:sp>
      <p:sp>
        <p:nvSpPr>
          <p:cNvPr id="14" name="Rectangle: Rounded Corners 13">
            <a:extLst>
              <a:ext uri="{FF2B5EF4-FFF2-40B4-BE49-F238E27FC236}">
                <a16:creationId xmlns:a16="http://schemas.microsoft.com/office/drawing/2014/main" id="{B10C8AF9-ACB9-4D54-988D-9C79C192BE2E}"/>
              </a:ext>
            </a:extLst>
          </p:cNvPr>
          <p:cNvSpPr/>
          <p:nvPr/>
        </p:nvSpPr>
        <p:spPr>
          <a:xfrm>
            <a:off x="7543800" y="1587500"/>
            <a:ext cx="2971800" cy="24714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Admin</a:t>
            </a:r>
          </a:p>
        </p:txBody>
      </p:sp>
      <p:sp>
        <p:nvSpPr>
          <p:cNvPr id="15" name="Rectangle: Rounded Corners 14">
            <a:extLst>
              <a:ext uri="{FF2B5EF4-FFF2-40B4-BE49-F238E27FC236}">
                <a16:creationId xmlns:a16="http://schemas.microsoft.com/office/drawing/2014/main" id="{AFCAC1AC-35FD-4F97-9EE3-AF5FC3806375}"/>
              </a:ext>
            </a:extLst>
          </p:cNvPr>
          <p:cNvSpPr/>
          <p:nvPr/>
        </p:nvSpPr>
        <p:spPr>
          <a:xfrm>
            <a:off x="8229600" y="2362200"/>
            <a:ext cx="1600200" cy="11879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Developer</a:t>
            </a:r>
          </a:p>
        </p:txBody>
      </p:sp>
      <p:sp>
        <p:nvSpPr>
          <p:cNvPr id="16" name="TextBox 15">
            <a:extLst>
              <a:ext uri="{FF2B5EF4-FFF2-40B4-BE49-F238E27FC236}">
                <a16:creationId xmlns:a16="http://schemas.microsoft.com/office/drawing/2014/main" id="{649D55B5-71D5-4D37-ADB7-2CD11AE48252}"/>
              </a:ext>
            </a:extLst>
          </p:cNvPr>
          <p:cNvSpPr txBox="1"/>
          <p:nvPr/>
        </p:nvSpPr>
        <p:spPr>
          <a:xfrm>
            <a:off x="902521" y="4368722"/>
            <a:ext cx="4367157" cy="1908215"/>
          </a:xfrm>
          <a:prstGeom prst="rect">
            <a:avLst/>
          </a:prstGeom>
          <a:noFill/>
        </p:spPr>
        <p:txBody>
          <a:bodyPr wrap="none" rtlCol="0">
            <a:spAutoFit/>
          </a:bodyPr>
          <a:lstStyle/>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r>
              <a:rPr lang="en-US" b="1" dirty="0"/>
              <a:t>Viewers</a:t>
            </a:r>
            <a:r>
              <a:rPr lang="en-US" dirty="0"/>
              <a:t> access approved docs and records</a:t>
            </a:r>
          </a:p>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endParaRPr lang="en-US" b="1"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Power Users</a:t>
            </a:r>
            <a:r>
              <a:rPr lang="en-US" dirty="0"/>
              <a:t> manage docs and records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through their lifecycles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using application-specific business processes</a:t>
            </a:r>
          </a:p>
        </p:txBody>
      </p:sp>
      <p:sp>
        <p:nvSpPr>
          <p:cNvPr id="17" name="TextBox 16">
            <a:extLst>
              <a:ext uri="{FF2B5EF4-FFF2-40B4-BE49-F238E27FC236}">
                <a16:creationId xmlns:a16="http://schemas.microsoft.com/office/drawing/2014/main" id="{96A82AA9-82EC-4275-8A89-9C09FFBA13D5}"/>
              </a:ext>
            </a:extLst>
          </p:cNvPr>
          <p:cNvSpPr txBox="1"/>
          <p:nvPr/>
        </p:nvSpPr>
        <p:spPr>
          <a:xfrm>
            <a:off x="6795535" y="4368722"/>
            <a:ext cx="4468339" cy="1908215"/>
          </a:xfrm>
          <a:prstGeom prst="rect">
            <a:avLst/>
          </a:prstGeom>
          <a:noFill/>
        </p:spPr>
        <p:txBody>
          <a:bodyPr wrap="none" rtlCol="0">
            <a:spAutoFit/>
          </a:bodyPr>
          <a:lstStyle/>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Business and System </a:t>
            </a:r>
            <a:r>
              <a:rPr lang="en-US" b="1" dirty="0"/>
              <a:t>Admins</a:t>
            </a:r>
            <a:r>
              <a:rPr lang="en-US" dirty="0"/>
              <a:t> </a:t>
            </a:r>
            <a:r>
              <a:rPr lang="en-US" u="sng" dirty="0"/>
              <a:t>maintain</a:t>
            </a:r>
            <a:r>
              <a:rPr lang="en-US" dirty="0"/>
              <a:t> data,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security, and configurations</a:t>
            </a:r>
          </a:p>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Developers</a:t>
            </a:r>
            <a:r>
              <a:rPr lang="en-US" dirty="0"/>
              <a:t> build</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data models, business process configurations,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system integrations, and data migrations</a:t>
            </a:r>
          </a:p>
        </p:txBody>
      </p:sp>
    </p:spTree>
    <p:extLst>
      <p:ext uri="{BB962C8B-B14F-4D97-AF65-F5344CB8AC3E}">
        <p14:creationId xmlns:p14="http://schemas.microsoft.com/office/powerpoint/2010/main" val="641810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67200"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2" name="TextBox 41"/>
          <p:cNvSpPr txBox="1"/>
          <p:nvPr/>
        </p:nvSpPr>
        <p:spPr>
          <a:xfrm>
            <a:off x="4317401" y="3726519"/>
            <a:ext cx="1820200" cy="590931"/>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Admin Checkbox</a:t>
            </a:r>
          </a:p>
        </p:txBody>
      </p:sp>
      <p:sp>
        <p:nvSpPr>
          <p:cNvPr id="21" name="Rectangle 20"/>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2" name="Rectangle 21"/>
          <p:cNvSpPr/>
          <p:nvPr/>
        </p:nvSpPr>
        <p:spPr>
          <a:xfrm>
            <a:off x="9332386"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3" name="Rectangle 22"/>
          <p:cNvSpPr/>
          <p:nvPr/>
        </p:nvSpPr>
        <p:spPr>
          <a:xfrm>
            <a:off x="68177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61" name="Title 60"/>
          <p:cNvSpPr>
            <a:spLocks noGrp="1"/>
          </p:cNvSpPr>
          <p:nvPr>
            <p:ph type="title"/>
          </p:nvPr>
        </p:nvSpPr>
        <p:spPr/>
        <p:txBody>
          <a:bodyPr/>
          <a:lstStyle/>
          <a:p>
            <a:r>
              <a:rPr lang="en-US" dirty="0"/>
              <a:t>Feature Enablement Detail</a:t>
            </a:r>
          </a:p>
        </p:txBody>
      </p:sp>
      <p:sp>
        <p:nvSpPr>
          <p:cNvPr id="39" name="TextBox 38"/>
          <p:cNvSpPr txBox="1"/>
          <p:nvPr/>
        </p:nvSpPr>
        <p:spPr>
          <a:xfrm>
            <a:off x="9394893"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Support</a:t>
            </a:r>
          </a:p>
        </p:txBody>
      </p:sp>
      <p:sp>
        <p:nvSpPr>
          <p:cNvPr id="41" name="TextBox 40"/>
          <p:cNvSpPr txBox="1"/>
          <p:nvPr/>
        </p:nvSpPr>
        <p:spPr>
          <a:xfrm>
            <a:off x="6882438"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Configuration</a:t>
            </a:r>
          </a:p>
        </p:txBody>
      </p:sp>
      <p:sp>
        <p:nvSpPr>
          <p:cNvPr id="43" name="TextBox 42"/>
          <p:cNvSpPr txBox="1"/>
          <p:nvPr/>
        </p:nvSpPr>
        <p:spPr>
          <a:xfrm>
            <a:off x="1465380" y="3726519"/>
            <a:ext cx="1677224"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Auto-On</a:t>
            </a:r>
          </a:p>
        </p:txBody>
      </p:sp>
      <p:sp>
        <p:nvSpPr>
          <p:cNvPr id="24" name="Freeform 343">
            <a:extLst>
              <a:ext uri="{FF2B5EF4-FFF2-40B4-BE49-F238E27FC236}">
                <a16:creationId xmlns:a16="http://schemas.microsoft.com/office/drawing/2014/main" id="{FA369E70-BCE2-A343-9DF2-53C303CB08EE}"/>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5" name="Group 102">
            <a:extLst>
              <a:ext uri="{FF2B5EF4-FFF2-40B4-BE49-F238E27FC236}">
                <a16:creationId xmlns:a16="http://schemas.microsoft.com/office/drawing/2014/main" id="{33CC82E1-3AFD-FA41-8967-2310F2CA2DD7}"/>
              </a:ext>
            </a:extLst>
          </p:cNvPr>
          <p:cNvGrpSpPr>
            <a:grpSpLocks noChangeAspect="1"/>
          </p:cNvGrpSpPr>
          <p:nvPr/>
        </p:nvGrpSpPr>
        <p:grpSpPr bwMode="auto">
          <a:xfrm>
            <a:off x="4761857" y="2358590"/>
            <a:ext cx="939449" cy="945230"/>
            <a:chOff x="5014" y="1131"/>
            <a:chExt cx="325" cy="327"/>
          </a:xfrm>
          <a:solidFill>
            <a:schemeClr val="tx1"/>
          </a:solidFill>
        </p:grpSpPr>
        <p:sp>
          <p:nvSpPr>
            <p:cNvPr id="26" name="Oval 103">
              <a:extLst>
                <a:ext uri="{FF2B5EF4-FFF2-40B4-BE49-F238E27FC236}">
                  <a16:creationId xmlns:a16="http://schemas.microsoft.com/office/drawing/2014/main" id="{F10493CA-F120-9345-8E3C-159B687EF450}"/>
                </a:ext>
              </a:extLst>
            </p:cNvPr>
            <p:cNvSpPr>
              <a:spLocks noChangeArrowheads="1"/>
            </p:cNvSpPr>
            <p:nvPr/>
          </p:nvSpPr>
          <p:spPr bwMode="auto">
            <a:xfrm>
              <a:off x="5014" y="1131"/>
              <a:ext cx="325" cy="327"/>
            </a:xfrm>
            <a:prstGeom prst="ellipse">
              <a:avLst/>
            </a:prstGeom>
            <a:noFill/>
            <a:ln w="301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4">
              <a:extLst>
                <a:ext uri="{FF2B5EF4-FFF2-40B4-BE49-F238E27FC236}">
                  <a16:creationId xmlns:a16="http://schemas.microsoft.com/office/drawing/2014/main" id="{DC2370C3-815D-5F4C-A8C0-7420054C62C2}"/>
                </a:ext>
              </a:extLst>
            </p:cNvPr>
            <p:cNvSpPr>
              <a:spLocks/>
            </p:cNvSpPr>
            <p:nvPr/>
          </p:nvSpPr>
          <p:spPr bwMode="auto">
            <a:xfrm>
              <a:off x="5095" y="1225"/>
              <a:ext cx="163" cy="139"/>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Freeform 363">
            <a:extLst>
              <a:ext uri="{FF2B5EF4-FFF2-40B4-BE49-F238E27FC236}">
                <a16:creationId xmlns:a16="http://schemas.microsoft.com/office/drawing/2014/main" id="{92C9AD2C-E6A4-0D43-865F-DA498C965EE1}"/>
              </a:ext>
            </a:extLst>
          </p:cNvPr>
          <p:cNvSpPr>
            <a:spLocks noChangeAspect="1" noEditPoints="1"/>
          </p:cNvSpPr>
          <p:nvPr/>
        </p:nvSpPr>
        <p:spPr bwMode="auto">
          <a:xfrm rot="19345192">
            <a:off x="7595031" y="2339975"/>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9" name="Picture 28" descr="Icons_PPT_B-White_OldPhone.png">
            <a:extLst>
              <a:ext uri="{FF2B5EF4-FFF2-40B4-BE49-F238E27FC236}">
                <a16:creationId xmlns:a16="http://schemas.microsoft.com/office/drawing/2014/main" id="{7B3A94CE-888F-6E4B-85DC-290B6FE335BC}"/>
              </a:ext>
            </a:extLst>
          </p:cNvPr>
          <p:cNvPicPr>
            <a:picLocks noChangeAspect="1"/>
          </p:cNvPicPr>
          <p:nvPr/>
        </p:nvPicPr>
        <p:blipFill>
          <a:blip r:embed="rId3" cstate="screen">
            <a:clrChange>
              <a:clrFrom>
                <a:srgbClr val="FFFFFF">
                  <a:alpha val="0"/>
                </a:srgbClr>
              </a:clrFrom>
              <a:clrTo>
                <a:srgbClr val="FFFFFF">
                  <a:alpha val="0"/>
                </a:srgbClr>
              </a:clrTo>
            </a:clrChange>
            <a:duotone>
              <a:prstClr val="black"/>
              <a:srgbClr val="4F86A0">
                <a:tint val="45000"/>
                <a:satMod val="400000"/>
              </a:srgbClr>
            </a:duotone>
            <a:alphaModFix/>
            <a:extLst>
              <a:ext uri="{BEBA8EAE-BF5A-486C-A8C5-ECC9F3942E4B}">
                <a14:imgProps xmlns:a14="http://schemas.microsoft.com/office/drawing/2010/main">
                  <a14:imgLayer r:embed="rId4">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59645" y="2222249"/>
            <a:ext cx="1090696" cy="1090696"/>
          </a:xfrm>
          <a:prstGeom prst="rect">
            <a:avLst/>
          </a:prstGeom>
        </p:spPr>
      </p:pic>
      <p:sp>
        <p:nvSpPr>
          <p:cNvPr id="32" name="TextBox 31">
            <a:extLst>
              <a:ext uri="{FF2B5EF4-FFF2-40B4-BE49-F238E27FC236}">
                <a16:creationId xmlns:a16="http://schemas.microsoft.com/office/drawing/2014/main" id="{1F609F7F-1798-0F43-A823-376438B906E7}"/>
              </a:ext>
            </a:extLst>
          </p:cNvPr>
          <p:cNvSpPr txBox="1"/>
          <p:nvPr/>
        </p:nvSpPr>
        <p:spPr>
          <a:xfrm>
            <a:off x="1331384" y="4617765"/>
            <a:ext cx="1945215" cy="1477328"/>
          </a:xfrm>
          <a:prstGeom prst="rect">
            <a:avLst/>
          </a:prstGeom>
          <a:noFill/>
        </p:spPr>
        <p:txBody>
          <a:bodyPr wrap="square" rtlCol="0">
            <a:spAutoFit/>
          </a:bodyPr>
          <a:lstStyle/>
          <a:p>
            <a:pPr algn="ctr">
              <a:spcAft>
                <a:spcPts val="1200"/>
              </a:spcAft>
            </a:pPr>
            <a:r>
              <a:rPr lang="en-US" sz="1600" b="1" dirty="0">
                <a:solidFill>
                  <a:schemeClr val="accent1"/>
                </a:solidFill>
              </a:rPr>
              <a:t>Turned On Day 1</a:t>
            </a:r>
          </a:p>
          <a:p>
            <a:pPr algn="ctr">
              <a:spcAft>
                <a:spcPts val="1200"/>
              </a:spcAft>
            </a:pPr>
            <a:r>
              <a:rPr lang="en-US" sz="1600" b="1" dirty="0">
                <a:solidFill>
                  <a:srgbClr val="807F83"/>
                </a:solidFill>
              </a:rPr>
              <a:t>Automatically available, some setup may be required</a:t>
            </a:r>
          </a:p>
        </p:txBody>
      </p:sp>
      <p:sp>
        <p:nvSpPr>
          <p:cNvPr id="33" name="TextBox 32">
            <a:extLst>
              <a:ext uri="{FF2B5EF4-FFF2-40B4-BE49-F238E27FC236}">
                <a16:creationId xmlns:a16="http://schemas.microsoft.com/office/drawing/2014/main" id="{F5930FA1-7B77-2D4C-8109-BBD967C90D5A}"/>
              </a:ext>
            </a:extLst>
          </p:cNvPr>
          <p:cNvSpPr txBox="1"/>
          <p:nvPr/>
        </p:nvSpPr>
        <p:spPr>
          <a:xfrm>
            <a:off x="4267200" y="4617765"/>
            <a:ext cx="1945214" cy="984885"/>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p>
        </p:txBody>
      </p:sp>
      <p:sp>
        <p:nvSpPr>
          <p:cNvPr id="34" name="TextBox 33">
            <a:extLst>
              <a:ext uri="{FF2B5EF4-FFF2-40B4-BE49-F238E27FC236}">
                <a16:creationId xmlns:a16="http://schemas.microsoft.com/office/drawing/2014/main" id="{4C95A365-A653-5147-8071-A709487E726F}"/>
              </a:ext>
            </a:extLst>
          </p:cNvPr>
          <p:cNvSpPr txBox="1"/>
          <p:nvPr/>
        </p:nvSpPr>
        <p:spPr>
          <a:xfrm>
            <a:off x="6817785" y="4617765"/>
            <a:ext cx="1945216"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 Requires</a:t>
            </a:r>
            <a:br>
              <a:rPr lang="en-US" sz="1600" b="1" dirty="0">
                <a:solidFill>
                  <a:srgbClr val="807F83"/>
                </a:solidFill>
              </a:rPr>
            </a:br>
            <a:r>
              <a:rPr lang="en-US" sz="1600" b="1" dirty="0">
                <a:solidFill>
                  <a:srgbClr val="807F83"/>
                </a:solidFill>
              </a:rPr>
              <a:t>configuration</a:t>
            </a:r>
          </a:p>
        </p:txBody>
      </p:sp>
      <p:sp>
        <p:nvSpPr>
          <p:cNvPr id="35" name="TextBox 34">
            <a:extLst>
              <a:ext uri="{FF2B5EF4-FFF2-40B4-BE49-F238E27FC236}">
                <a16:creationId xmlns:a16="http://schemas.microsoft.com/office/drawing/2014/main" id="{AE265BF8-8453-D54C-82EA-863868AF43BF}"/>
              </a:ext>
            </a:extLst>
          </p:cNvPr>
          <p:cNvSpPr txBox="1"/>
          <p:nvPr/>
        </p:nvSpPr>
        <p:spPr>
          <a:xfrm>
            <a:off x="9332385" y="4617765"/>
            <a:ext cx="1945215"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Product Support Request</a:t>
            </a:r>
          </a:p>
        </p:txBody>
      </p:sp>
      <p:cxnSp>
        <p:nvCxnSpPr>
          <p:cNvPr id="36" name="Straight Connector 35">
            <a:extLst>
              <a:ext uri="{FF2B5EF4-FFF2-40B4-BE49-F238E27FC236}">
                <a16:creationId xmlns:a16="http://schemas.microsoft.com/office/drawing/2014/main" id="{025EE278-EE97-6145-987C-8B4596437C4B}"/>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473EB3-3555-314C-9FC0-E2627C53FFD7}"/>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Auto-On Features</a:t>
            </a:r>
            <a:endParaRPr lang="en-US" sz="2800" dirty="0">
              <a:solidFill>
                <a:srgbClr val="FFFFFF"/>
              </a:solidFill>
            </a:endParaRPr>
          </a:p>
        </p:txBody>
      </p:sp>
      <p:sp>
        <p:nvSpPr>
          <p:cNvPr id="44" name="Rectangle 43">
            <a:extLst>
              <a:ext uri="{FF2B5EF4-FFF2-40B4-BE49-F238E27FC236}">
                <a16:creationId xmlns:a16="http://schemas.microsoft.com/office/drawing/2014/main" id="{F1B8F3F6-48D8-1C42-81DE-076ABBD6ED08}"/>
              </a:ext>
            </a:extLst>
          </p:cNvPr>
          <p:cNvSpPr/>
          <p:nvPr/>
        </p:nvSpPr>
        <p:spPr>
          <a:xfrm>
            <a:off x="3810000" y="1190253"/>
            <a:ext cx="76200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Configurable Features</a:t>
            </a:r>
            <a:endParaRPr lang="en-US" sz="2800" dirty="0">
              <a:solidFill>
                <a:srgbClr val="FFFFFF"/>
              </a:solidFill>
            </a:endParaRPr>
          </a:p>
        </p:txBody>
      </p:sp>
    </p:spTree>
    <p:extLst>
      <p:ext uri="{BB962C8B-B14F-4D97-AF65-F5344CB8AC3E}">
        <p14:creationId xmlns:p14="http://schemas.microsoft.com/office/powerpoint/2010/main" val="2155936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21" grpId="0" animBg="1"/>
      <p:bldP spid="22" grpId="0" animBg="1"/>
      <p:bldP spid="23" grpId="0" animBg="1"/>
      <p:bldP spid="39" grpId="0"/>
      <p:bldP spid="41" grpId="0"/>
      <p:bldP spid="43" grpId="0"/>
      <p:bldP spid="24" grpId="0" animBg="1"/>
      <p:bldP spid="28" grpId="0" animBg="1"/>
      <p:bldP spid="32" grpId="0"/>
      <p:bldP spid="33" grpId="0"/>
      <p:bldP spid="34" grpId="0"/>
      <p:bldP spid="35" grpId="0"/>
      <p:bldP spid="38"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Quality Processes</a:t>
            </a:r>
          </a:p>
        </p:txBody>
      </p:sp>
    </p:spTree>
    <p:extLst>
      <p:ext uri="{BB962C8B-B14F-4D97-AF65-F5344CB8AC3E}">
        <p14:creationId xmlns:p14="http://schemas.microsoft.com/office/powerpoint/2010/main" val="2156868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Station Manager for iOS</a:t>
            </a:r>
          </a:p>
        </p:txBody>
      </p:sp>
      <p:sp>
        <p:nvSpPr>
          <p:cNvPr id="3" name="Content Placeholder 2"/>
          <p:cNvSpPr>
            <a:spLocks noGrp="1"/>
          </p:cNvSpPr>
          <p:nvPr>
            <p:ph idx="1"/>
          </p:nvPr>
        </p:nvSpPr>
        <p:spPr>
          <a:xfrm>
            <a:off x="826623" y="1066800"/>
            <a:ext cx="4812177"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t>New iOS mobile app that allows users to view Quality </a:t>
            </a:r>
            <a:r>
              <a:rPr lang="en-US" sz="1600" u="sng" dirty="0"/>
              <a:t>documents</a:t>
            </a:r>
            <a:r>
              <a:rPr lang="en-US" sz="1600" dirty="0"/>
              <a:t> and </a:t>
            </a:r>
            <a:r>
              <a:rPr lang="en-US" sz="1600" u="sng" dirty="0"/>
              <a:t>videos</a:t>
            </a:r>
            <a:r>
              <a:rPr lang="en-US" sz="1600" dirty="0"/>
              <a:t> stored in QualityDocs</a:t>
            </a:r>
          </a:p>
          <a:p>
            <a:pPr marL="457200" lvl="1" indent="0">
              <a:spcAft>
                <a:spcPts val="1200"/>
              </a:spcAft>
              <a:buNone/>
            </a:pPr>
            <a:r>
              <a:rPr lang="en-US" sz="1600" dirty="0"/>
              <a:t>Fast, offline, 24 x 7, full screen access using shared iPads</a:t>
            </a:r>
          </a:p>
          <a:p>
            <a:pPr>
              <a:spcBef>
                <a:spcPts val="600"/>
              </a:spcBef>
              <a:spcAft>
                <a:spcPts val="1200"/>
              </a:spcAft>
            </a:pPr>
            <a:r>
              <a:rPr lang="en-US" sz="2000" dirty="0"/>
              <a:t>Business Justification</a:t>
            </a:r>
          </a:p>
          <a:p>
            <a:pPr marL="457200" lvl="1" indent="0">
              <a:spcAft>
                <a:spcPts val="1200"/>
              </a:spcAft>
              <a:buNone/>
            </a:pPr>
            <a:r>
              <a:rPr lang="en-US" sz="1600" dirty="0"/>
              <a:t>Provide electronic access to the latest effective versions of specific documents, reducing the need for paper controlled copies</a:t>
            </a:r>
          </a:p>
          <a:p>
            <a:pPr marL="457200" lvl="1" indent="0">
              <a:spcAft>
                <a:spcPts val="1200"/>
              </a:spcAft>
              <a:buNone/>
            </a:pPr>
            <a:r>
              <a:rPr lang="en-US" sz="1600" dirty="0"/>
              <a:t>Applicable to manufacturing and lab environments</a:t>
            </a:r>
          </a:p>
          <a:p>
            <a:pPr>
              <a:spcBef>
                <a:spcPts val="600"/>
              </a:spcBef>
              <a:spcAft>
                <a:spcPts val="1200"/>
              </a:spcAft>
            </a:pPr>
            <a:r>
              <a:rPr lang="en-US" sz="2000" dirty="0"/>
              <a:t>Considerations</a:t>
            </a:r>
          </a:p>
          <a:p>
            <a:pPr marL="457200" lvl="1" indent="0">
              <a:spcAft>
                <a:spcPts val="1200"/>
              </a:spcAft>
              <a:buNone/>
            </a:pPr>
            <a:r>
              <a:rPr lang="en-US" sz="1600" dirty="0"/>
              <a:t>Fit for purpose – e.g. minimize “pinching” for personnel wearing gloves</a:t>
            </a:r>
          </a:p>
          <a:p>
            <a:pPr marL="457200" lvl="1" indent="0">
              <a:spcAft>
                <a:spcPts val="1200"/>
              </a:spcAft>
              <a:buNone/>
            </a:pPr>
            <a:r>
              <a:rPr lang="en-US" sz="1600" dirty="0"/>
              <a:t>Only available for </a:t>
            </a:r>
            <a:r>
              <a:rPr lang="en-US" sz="1600" b="1" dirty="0"/>
              <a:t>Early Adopters</a:t>
            </a:r>
          </a:p>
          <a:p>
            <a:pPr marL="457200" lvl="1" indent="0">
              <a:spcAft>
                <a:spcPts val="1200"/>
              </a:spcAft>
              <a:buNone/>
            </a:pPr>
            <a:r>
              <a:rPr lang="en-US" sz="1600" dirty="0"/>
              <a:t>iOS Station Manager </a:t>
            </a:r>
            <a:r>
              <a:rPr lang="en-US" sz="1600" u="sng" dirty="0"/>
              <a:t>will be validated</a:t>
            </a:r>
            <a:r>
              <a:rPr lang="en-US" sz="1600" dirty="0"/>
              <a:t> in </a:t>
            </a:r>
            <a:r>
              <a:rPr lang="en-US" sz="1600" u="sng" dirty="0"/>
              <a:t>pre-release </a:t>
            </a:r>
            <a:r>
              <a:rPr lang="en-US" sz="1600" dirty="0"/>
              <a:t>Vaults</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9" name="Picture 8">
            <a:extLst>
              <a:ext uri="{FF2B5EF4-FFF2-40B4-BE49-F238E27FC236}">
                <a16:creationId xmlns:a16="http://schemas.microsoft.com/office/drawing/2014/main" id="{56050622-871F-4C75-A982-D3831DEB785F}"/>
              </a:ext>
            </a:extLst>
          </p:cNvPr>
          <p:cNvPicPr>
            <a:picLocks noChangeAspect="1"/>
          </p:cNvPicPr>
          <p:nvPr/>
        </p:nvPicPr>
        <p:blipFill rotWithShape="1">
          <a:blip r:embed="rId3">
            <a:extLst>
              <a:ext uri="{28A0092B-C50C-407E-A947-70E740481C1C}">
                <a14:useLocalDpi xmlns:a14="http://schemas.microsoft.com/office/drawing/2010/main" val="0"/>
              </a:ext>
            </a:extLst>
          </a:blip>
          <a:srcRect b="16116"/>
          <a:stretch/>
        </p:blipFill>
        <p:spPr>
          <a:xfrm>
            <a:off x="5807793" y="1032840"/>
            <a:ext cx="4191055" cy="4687475"/>
          </a:xfrm>
          <a:prstGeom prst="rect">
            <a:avLst/>
          </a:prstGeom>
          <a:ln>
            <a:solidFill>
              <a:schemeClr val="tx1"/>
            </a:solidFill>
          </a:ln>
        </p:spPr>
      </p:pic>
      <p:grpSp>
        <p:nvGrpSpPr>
          <p:cNvPr id="10" name="Group 9">
            <a:extLst>
              <a:ext uri="{FF2B5EF4-FFF2-40B4-BE49-F238E27FC236}">
                <a16:creationId xmlns:a16="http://schemas.microsoft.com/office/drawing/2014/main" id="{130A1F0D-E5C8-4FBB-BEAC-29A30B5F58D2}"/>
              </a:ext>
            </a:extLst>
          </p:cNvPr>
          <p:cNvGrpSpPr/>
          <p:nvPr/>
        </p:nvGrpSpPr>
        <p:grpSpPr>
          <a:xfrm>
            <a:off x="6762307" y="2974765"/>
            <a:ext cx="3705221" cy="3440096"/>
            <a:chOff x="6762307" y="2974765"/>
            <a:chExt cx="3705221" cy="3440096"/>
          </a:xfrm>
        </p:grpSpPr>
        <p:pic>
          <p:nvPicPr>
            <p:cNvPr id="12" name="Picture 11">
              <a:extLst>
                <a:ext uri="{FF2B5EF4-FFF2-40B4-BE49-F238E27FC236}">
                  <a16:creationId xmlns:a16="http://schemas.microsoft.com/office/drawing/2014/main" id="{57AA57FC-057B-44BB-8E17-273557C3D7A1}"/>
                </a:ext>
              </a:extLst>
            </p:cNvPr>
            <p:cNvPicPr>
              <a:picLocks noChangeAspect="1"/>
            </p:cNvPicPr>
            <p:nvPr/>
          </p:nvPicPr>
          <p:blipFill rotWithShape="1">
            <a:blip r:embed="rId4">
              <a:extLst>
                <a:ext uri="{28A0092B-C50C-407E-A947-70E740481C1C}">
                  <a14:useLocalDpi xmlns:a14="http://schemas.microsoft.com/office/drawing/2010/main" val="0"/>
                </a:ext>
              </a:extLst>
            </a:blip>
            <a:srcRect b="30367"/>
            <a:stretch/>
          </p:blipFill>
          <p:spPr>
            <a:xfrm>
              <a:off x="6762307" y="2974765"/>
              <a:ext cx="3705221" cy="3440096"/>
            </a:xfrm>
            <a:prstGeom prst="rect">
              <a:avLst/>
            </a:prstGeom>
            <a:ln>
              <a:solidFill>
                <a:schemeClr val="tx1"/>
              </a:solidFill>
            </a:ln>
          </p:spPr>
        </p:pic>
        <p:sp>
          <p:nvSpPr>
            <p:cNvPr id="13" name="Rectangle 12">
              <a:extLst>
                <a:ext uri="{FF2B5EF4-FFF2-40B4-BE49-F238E27FC236}">
                  <a16:creationId xmlns:a16="http://schemas.microsoft.com/office/drawing/2014/main" id="{5D2C3576-A9E4-43CC-9229-3E92FC83FC49}"/>
                </a:ext>
              </a:extLst>
            </p:cNvPr>
            <p:cNvSpPr/>
            <p:nvPr/>
          </p:nvSpPr>
          <p:spPr>
            <a:xfrm>
              <a:off x="7567850" y="3429000"/>
              <a:ext cx="2097812" cy="15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8EEB64DE-643A-4413-AF01-5A4A9834420D}"/>
              </a:ext>
            </a:extLst>
          </p:cNvPr>
          <p:cNvSpPr/>
          <p:nvPr/>
        </p:nvSpPr>
        <p:spPr>
          <a:xfrm>
            <a:off x="10743408" y="1219200"/>
            <a:ext cx="1451606" cy="523220"/>
          </a:xfrm>
          <a:prstGeom prst="rect">
            <a:avLst/>
          </a:prstGeom>
        </p:spPr>
        <p:txBody>
          <a:bodyPr wrap="square" anchor="t">
            <a:spAutoFit/>
          </a:bodyPr>
          <a:lstStyle/>
          <a:p>
            <a:pPr marL="0" lvl="1" algn="ctr"/>
            <a:r>
              <a:rPr lang="en-US" sz="1400" dirty="0">
                <a:solidFill>
                  <a:schemeClr val="bg1"/>
                </a:solidFill>
              </a:rPr>
              <a:t>Early Adopter Application</a:t>
            </a:r>
            <a:endParaRPr lang="en-US" dirty="0"/>
          </a:p>
        </p:txBody>
      </p:sp>
      <p:sp>
        <p:nvSpPr>
          <p:cNvPr id="16" name="TextBox 15">
            <a:extLst>
              <a:ext uri="{FF2B5EF4-FFF2-40B4-BE49-F238E27FC236}">
                <a16:creationId xmlns:a16="http://schemas.microsoft.com/office/drawing/2014/main" id="{9A2F67F8-C5A2-460B-8B63-979E627DC5E5}"/>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pic>
        <p:nvPicPr>
          <p:cNvPr id="18" name="Picture 17">
            <a:extLst>
              <a:ext uri="{FF2B5EF4-FFF2-40B4-BE49-F238E27FC236}">
                <a16:creationId xmlns:a16="http://schemas.microsoft.com/office/drawing/2014/main" id="{CE962E8F-919D-4A96-9F45-EEB53BDFA0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24" y="187228"/>
            <a:ext cx="609600" cy="609600"/>
          </a:xfrm>
          <a:prstGeom prst="rect">
            <a:avLst/>
          </a:prstGeom>
        </p:spPr>
      </p:pic>
    </p:spTree>
    <p:extLst>
      <p:ext uri="{BB962C8B-B14F-4D97-AF65-F5344CB8AC3E}">
        <p14:creationId xmlns:p14="http://schemas.microsoft.com/office/powerpoint/2010/main" val="27218113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70119" cy="1101213"/>
          </a:xfrm>
        </p:spPr>
        <p:txBody>
          <a:bodyPr/>
          <a:lstStyle/>
          <a:p>
            <a:r>
              <a:rPr lang="en-US" dirty="0"/>
              <a:t>Vault Station Manager</a:t>
            </a:r>
          </a:p>
        </p:txBody>
      </p:sp>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6" name="Picture 5">
            <a:extLst>
              <a:ext uri="{FF2B5EF4-FFF2-40B4-BE49-F238E27FC236}">
                <a16:creationId xmlns:a16="http://schemas.microsoft.com/office/drawing/2014/main" id="{E9A59822-E99B-4197-A818-1F1809291E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79414" y="1197488"/>
            <a:ext cx="1634980" cy="1634980"/>
          </a:xfrm>
          <a:prstGeom prst="rect">
            <a:avLst/>
          </a:prstGeom>
        </p:spPr>
      </p:pic>
      <p:pic>
        <p:nvPicPr>
          <p:cNvPr id="12" name="Picture 11">
            <a:extLst>
              <a:ext uri="{FF2B5EF4-FFF2-40B4-BE49-F238E27FC236}">
                <a16:creationId xmlns:a16="http://schemas.microsoft.com/office/drawing/2014/main" id="{E7254DDF-CA85-46F1-BD20-D7E1D69F1CA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85187" y="2838241"/>
            <a:ext cx="1623434" cy="1623434"/>
          </a:xfrm>
          <a:prstGeom prst="rect">
            <a:avLst/>
          </a:prstGeom>
        </p:spPr>
      </p:pic>
      <p:pic>
        <p:nvPicPr>
          <p:cNvPr id="16" name="Picture 15">
            <a:extLst>
              <a:ext uri="{FF2B5EF4-FFF2-40B4-BE49-F238E27FC236}">
                <a16:creationId xmlns:a16="http://schemas.microsoft.com/office/drawing/2014/main" id="{283CE3DA-100B-4926-96A5-18B624D7253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85187" y="4467448"/>
            <a:ext cx="1623434" cy="1623434"/>
          </a:xfrm>
          <a:prstGeom prst="rect">
            <a:avLst/>
          </a:prstGeom>
        </p:spPr>
      </p:pic>
      <p:sp>
        <p:nvSpPr>
          <p:cNvPr id="18" name="TextBox 17">
            <a:extLst>
              <a:ext uri="{FF2B5EF4-FFF2-40B4-BE49-F238E27FC236}">
                <a16:creationId xmlns:a16="http://schemas.microsoft.com/office/drawing/2014/main" id="{F86A6F9A-DFD6-4838-BBB7-8D35C22DDD8F}"/>
              </a:ext>
            </a:extLst>
          </p:cNvPr>
          <p:cNvSpPr txBox="1"/>
          <p:nvPr/>
        </p:nvSpPr>
        <p:spPr>
          <a:xfrm>
            <a:off x="2667000" y="6973416"/>
            <a:ext cx="3429000" cy="230832"/>
          </a:xfrm>
          <a:prstGeom prst="rect">
            <a:avLst/>
          </a:prstGeom>
          <a:noFill/>
        </p:spPr>
        <p:txBody>
          <a:bodyPr wrap="square" rtlCol="0">
            <a:spAutoFit/>
          </a:bodyPr>
          <a:lstStyle/>
          <a:p>
            <a:r>
              <a:rPr lang="en-US" sz="900" dirty="0">
                <a:hlinkClick r:id="rId9" tooltip="http://commons.wikimedia.org/wiki/File:User_icon_2.svg"/>
              </a:rPr>
              <a:t>This Photo</a:t>
            </a:r>
            <a:r>
              <a:rPr lang="en-US" sz="900" dirty="0"/>
              <a:t> by Unknown Author is licensed under </a:t>
            </a:r>
            <a:r>
              <a:rPr lang="en-US" sz="900" dirty="0">
                <a:hlinkClick r:id="rId10" tooltip="https://creativecommons.org/licenses/by-sa/3.0/"/>
              </a:rPr>
              <a:t>CC BY-SA</a:t>
            </a:r>
            <a:endParaRPr lang="en-US" sz="900" dirty="0"/>
          </a:p>
        </p:txBody>
      </p:sp>
      <p:sp>
        <p:nvSpPr>
          <p:cNvPr id="9" name="TextBox 8">
            <a:extLst>
              <a:ext uri="{FF2B5EF4-FFF2-40B4-BE49-F238E27FC236}">
                <a16:creationId xmlns:a16="http://schemas.microsoft.com/office/drawing/2014/main" id="{6AC3F422-C590-4014-86C7-48CCECBA3D6E}"/>
              </a:ext>
            </a:extLst>
          </p:cNvPr>
          <p:cNvSpPr txBox="1"/>
          <p:nvPr/>
        </p:nvSpPr>
        <p:spPr>
          <a:xfrm>
            <a:off x="2422022" y="1667511"/>
            <a:ext cx="6434134" cy="694934"/>
          </a:xfrm>
          <a:prstGeom prst="rect">
            <a:avLst/>
          </a:prstGeom>
          <a:noFill/>
        </p:spPr>
        <p:txBody>
          <a:bodyPr wrap="none" rtlCol="0">
            <a:spAutoFit/>
          </a:bodyPr>
          <a:lstStyle/>
          <a:p>
            <a:pPr>
              <a:lnSpc>
                <a:spcPct val="80000"/>
              </a:lnSpc>
              <a:spcBef>
                <a:spcPts val="1200"/>
              </a:spcBef>
              <a:buClr>
                <a:schemeClr val="tx2"/>
              </a:buClr>
            </a:pPr>
            <a:r>
              <a:rPr lang="en-US" b="1" dirty="0"/>
              <a:t>Site Business Administrator</a:t>
            </a:r>
          </a:p>
          <a:p>
            <a:pPr>
              <a:lnSpc>
                <a:spcPct val="80000"/>
              </a:lnSpc>
              <a:spcBef>
                <a:spcPts val="1200"/>
              </a:spcBef>
              <a:buClr>
                <a:schemeClr val="tx2"/>
              </a:buClr>
            </a:pPr>
            <a:r>
              <a:rPr lang="en-US" dirty="0"/>
              <a:t>Vault web application user that associates documents with Stations</a:t>
            </a:r>
          </a:p>
        </p:txBody>
      </p:sp>
      <p:sp>
        <p:nvSpPr>
          <p:cNvPr id="20" name="TextBox 19">
            <a:extLst>
              <a:ext uri="{FF2B5EF4-FFF2-40B4-BE49-F238E27FC236}">
                <a16:creationId xmlns:a16="http://schemas.microsoft.com/office/drawing/2014/main" id="{3964058B-378E-4146-AB8E-6F24E63D86B8}"/>
              </a:ext>
            </a:extLst>
          </p:cNvPr>
          <p:cNvSpPr txBox="1"/>
          <p:nvPr/>
        </p:nvSpPr>
        <p:spPr>
          <a:xfrm>
            <a:off x="2422022" y="3003948"/>
            <a:ext cx="8073394" cy="1292020"/>
          </a:xfrm>
          <a:prstGeom prst="rect">
            <a:avLst/>
          </a:prstGeom>
          <a:noFill/>
        </p:spPr>
        <p:txBody>
          <a:bodyPr wrap="square" rtlCol="0">
            <a:spAutoFit/>
          </a:bodyPr>
          <a:lstStyle/>
          <a:p>
            <a:pPr>
              <a:lnSpc>
                <a:spcPct val="80000"/>
              </a:lnSpc>
              <a:spcBef>
                <a:spcPts val="1200"/>
              </a:spcBef>
              <a:buClr>
                <a:schemeClr val="tx2"/>
              </a:buClr>
            </a:pPr>
            <a:r>
              <a:rPr lang="en-US" b="1" dirty="0"/>
              <a:t>Site IT</a:t>
            </a:r>
          </a:p>
          <a:p>
            <a:pPr>
              <a:lnSpc>
                <a:spcPct val="80000"/>
              </a:lnSpc>
              <a:spcBef>
                <a:spcPts val="1200"/>
              </a:spcBef>
              <a:buClr>
                <a:schemeClr val="tx2"/>
              </a:buClr>
            </a:pPr>
            <a:r>
              <a:rPr lang="en-US" dirty="0"/>
              <a:t>Sets up Station Manager by logging in and associating a tablet with a Station</a:t>
            </a:r>
          </a:p>
          <a:p>
            <a:pPr>
              <a:lnSpc>
                <a:spcPct val="80000"/>
              </a:lnSpc>
              <a:spcBef>
                <a:spcPts val="1200"/>
              </a:spcBef>
              <a:buClr>
                <a:schemeClr val="tx2"/>
              </a:buClr>
            </a:pPr>
            <a:r>
              <a:rPr lang="en-US" dirty="0"/>
              <a:t>Logs out of Station Manager when the tablet needs to be re-purposed (e.g. moved to another station)</a:t>
            </a:r>
          </a:p>
        </p:txBody>
      </p:sp>
      <p:sp>
        <p:nvSpPr>
          <p:cNvPr id="21" name="TextBox 20">
            <a:extLst>
              <a:ext uri="{FF2B5EF4-FFF2-40B4-BE49-F238E27FC236}">
                <a16:creationId xmlns:a16="http://schemas.microsoft.com/office/drawing/2014/main" id="{D9C92039-D697-4B8B-83CB-88E4DFDF74FE}"/>
              </a:ext>
            </a:extLst>
          </p:cNvPr>
          <p:cNvSpPr txBox="1"/>
          <p:nvPr/>
        </p:nvSpPr>
        <p:spPr>
          <a:xfrm>
            <a:off x="2422022" y="4743955"/>
            <a:ext cx="8073394" cy="1070421"/>
          </a:xfrm>
          <a:prstGeom prst="rect">
            <a:avLst/>
          </a:prstGeom>
          <a:noFill/>
        </p:spPr>
        <p:txBody>
          <a:bodyPr wrap="square" rtlCol="0">
            <a:spAutoFit/>
          </a:bodyPr>
          <a:lstStyle/>
          <a:p>
            <a:pPr>
              <a:lnSpc>
                <a:spcPct val="80000"/>
              </a:lnSpc>
              <a:spcBef>
                <a:spcPts val="1200"/>
              </a:spcBef>
              <a:buClr>
                <a:schemeClr val="tx2"/>
              </a:buClr>
            </a:pPr>
            <a:r>
              <a:rPr lang="en-US" b="1" dirty="0"/>
              <a:t>Site Manufacturing User</a:t>
            </a:r>
          </a:p>
          <a:p>
            <a:pPr>
              <a:lnSpc>
                <a:spcPct val="80000"/>
              </a:lnSpc>
              <a:spcBef>
                <a:spcPts val="1200"/>
              </a:spcBef>
              <a:buClr>
                <a:schemeClr val="tx2"/>
              </a:buClr>
            </a:pPr>
            <a:r>
              <a:rPr lang="en-US" dirty="0"/>
              <a:t>Accesses a tablet’s/Station’s specific documents to perform their job</a:t>
            </a:r>
          </a:p>
          <a:p>
            <a:pPr>
              <a:lnSpc>
                <a:spcPct val="80000"/>
              </a:lnSpc>
              <a:spcBef>
                <a:spcPts val="1200"/>
              </a:spcBef>
              <a:buClr>
                <a:schemeClr val="tx2"/>
              </a:buClr>
            </a:pPr>
            <a:r>
              <a:rPr lang="en-US" dirty="0"/>
              <a:t>Already trained on the Station’s documents (training tracked in LMS)</a:t>
            </a:r>
          </a:p>
        </p:txBody>
      </p:sp>
      <p:pic>
        <p:nvPicPr>
          <p:cNvPr id="23" name="Picture 22">
            <a:extLst>
              <a:ext uri="{FF2B5EF4-FFF2-40B4-BE49-F238E27FC236}">
                <a16:creationId xmlns:a16="http://schemas.microsoft.com/office/drawing/2014/main" id="{16B3B392-2440-4960-B345-A352842A07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024" y="187228"/>
            <a:ext cx="609600" cy="609600"/>
          </a:xfrm>
          <a:prstGeom prst="rect">
            <a:avLst/>
          </a:prstGeom>
        </p:spPr>
      </p:pic>
      <p:sp>
        <p:nvSpPr>
          <p:cNvPr id="25" name="Rectangle 24">
            <a:extLst>
              <a:ext uri="{FF2B5EF4-FFF2-40B4-BE49-F238E27FC236}">
                <a16:creationId xmlns:a16="http://schemas.microsoft.com/office/drawing/2014/main" id="{58EF54C3-9245-43D4-8F39-D36E011AA0CA}"/>
              </a:ext>
            </a:extLst>
          </p:cNvPr>
          <p:cNvSpPr/>
          <p:nvPr/>
        </p:nvSpPr>
        <p:spPr>
          <a:xfrm>
            <a:off x="10743408" y="1219200"/>
            <a:ext cx="1451606" cy="523220"/>
          </a:xfrm>
          <a:prstGeom prst="rect">
            <a:avLst/>
          </a:prstGeom>
        </p:spPr>
        <p:txBody>
          <a:bodyPr wrap="square" anchor="t">
            <a:spAutoFit/>
          </a:bodyPr>
          <a:lstStyle/>
          <a:p>
            <a:pPr marL="0" lvl="1" algn="ctr"/>
            <a:r>
              <a:rPr lang="en-US" sz="1400" dirty="0">
                <a:solidFill>
                  <a:schemeClr val="bg1"/>
                </a:solidFill>
              </a:rPr>
              <a:t>Early Adopter Application</a:t>
            </a:r>
            <a:endParaRPr lang="en-US" dirty="0"/>
          </a:p>
        </p:txBody>
      </p:sp>
      <p:sp>
        <p:nvSpPr>
          <p:cNvPr id="26" name="TextBox 25">
            <a:extLst>
              <a:ext uri="{FF2B5EF4-FFF2-40B4-BE49-F238E27FC236}">
                <a16:creationId xmlns:a16="http://schemas.microsoft.com/office/drawing/2014/main" id="{BEDDA4D0-EEDE-4BDC-91C6-B6BE7CBDAC4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graphicFrame>
        <p:nvGraphicFramePr>
          <p:cNvPr id="19" name="Table 18">
            <a:extLst>
              <a:ext uri="{FF2B5EF4-FFF2-40B4-BE49-F238E27FC236}">
                <a16:creationId xmlns:a16="http://schemas.microsoft.com/office/drawing/2014/main" id="{9451B348-AF0D-49FE-8FBC-2306C4E758D9}"/>
              </a:ext>
            </a:extLst>
          </p:cNvPr>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2" name="Table 21">
            <a:extLst>
              <a:ext uri="{FF2B5EF4-FFF2-40B4-BE49-F238E27FC236}">
                <a16:creationId xmlns:a16="http://schemas.microsoft.com/office/drawing/2014/main" id="{9B8AAD22-0116-4963-97A0-32A48C813A3B}"/>
              </a:ext>
            </a:extLst>
          </p:cNvPr>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079932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B084EEEB-7A6F-4E14-9160-8A40C3D6EBEA}"/>
              </a:ext>
            </a:extLst>
          </p:cNvPr>
          <p:cNvSpPr/>
          <p:nvPr/>
        </p:nvSpPr>
        <p:spPr>
          <a:xfrm>
            <a:off x="8441039" y="1249572"/>
            <a:ext cx="1901835" cy="5354011"/>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rPr>
              <a:t>RIM Vault</a:t>
            </a:r>
          </a:p>
        </p:txBody>
      </p:sp>
      <p:sp>
        <p:nvSpPr>
          <p:cNvPr id="5" name="Rectangle 4">
            <a:extLst>
              <a:ext uri="{FF2B5EF4-FFF2-40B4-BE49-F238E27FC236}">
                <a16:creationId xmlns:a16="http://schemas.microsoft.com/office/drawing/2014/main" id="{FB27747C-7F10-4CBE-AC3D-142271415B9D}"/>
              </a:ext>
            </a:extLst>
          </p:cNvPr>
          <p:cNvSpPr/>
          <p:nvPr/>
        </p:nvSpPr>
        <p:spPr>
          <a:xfrm>
            <a:off x="4687891" y="1249572"/>
            <a:ext cx="1901835" cy="5354011"/>
          </a:xfrm>
          <a:prstGeom prst="rect">
            <a:avLst/>
          </a:prstGeom>
          <a:solidFill>
            <a:srgbClr val="4F86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rPr>
              <a:t>Quality Vault</a:t>
            </a:r>
          </a:p>
        </p:txBody>
      </p:sp>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QMS Spark Connection: Change Control &amp; Variation Management</a:t>
            </a:r>
          </a:p>
        </p:txBody>
      </p:sp>
      <p:sp>
        <p:nvSpPr>
          <p:cNvPr id="3" name="Content Placeholder 2"/>
          <p:cNvSpPr>
            <a:spLocks noGrp="1"/>
          </p:cNvSpPr>
          <p:nvPr>
            <p:ph idx="1"/>
          </p:nvPr>
        </p:nvSpPr>
        <p:spPr>
          <a:xfrm>
            <a:off x="826625" y="1066800"/>
            <a:ext cx="3746520" cy="381000"/>
          </a:xfrm>
        </p:spPr>
        <p:txBody>
          <a:bodyPr/>
          <a:lstStyle/>
          <a:p>
            <a:pPr>
              <a:spcBef>
                <a:spcPts val="600"/>
              </a:spcBef>
              <a:spcAft>
                <a:spcPts val="1200"/>
              </a:spcAft>
            </a:pPr>
            <a:r>
              <a:rPr lang="en-US" sz="2000" dirty="0"/>
              <a:t>Overview</a:t>
            </a:r>
          </a:p>
          <a:p>
            <a:pPr lvl="1">
              <a:spcAft>
                <a:spcPts val="1200"/>
              </a:spcAft>
            </a:pPr>
            <a:r>
              <a:rPr lang="en-US" sz="1500" dirty="0"/>
              <a:t>Enables organizations using QMS and Registrations Vaults to automate sharing data about change events throughout the change management process</a:t>
            </a:r>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sp>
        <p:nvSpPr>
          <p:cNvPr id="13" name="Content Placeholder 2">
            <a:extLst>
              <a:ext uri="{FF2B5EF4-FFF2-40B4-BE49-F238E27FC236}">
                <a16:creationId xmlns:a16="http://schemas.microsoft.com/office/drawing/2014/main" id="{8460510C-3457-4060-A9ED-DC8187DF67B1}"/>
              </a:ext>
            </a:extLst>
          </p:cNvPr>
          <p:cNvSpPr txBox="1">
            <a:spLocks/>
          </p:cNvSpPr>
          <p:nvPr/>
        </p:nvSpPr>
        <p:spPr>
          <a:xfrm>
            <a:off x="826625" y="4800600"/>
            <a:ext cx="3746520" cy="18288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600"/>
              </a:spcAft>
              <a:buFont typeface="Calibri" panose="020F0502020204030204" pitchFamily="34" charset="0"/>
              <a:buNone/>
            </a:pPr>
            <a:r>
              <a:rPr lang="en-US" sz="1600" dirty="0"/>
              <a:t>Only available to </a:t>
            </a:r>
            <a:r>
              <a:rPr lang="en-US" sz="1600" b="1" dirty="0"/>
              <a:t>Early Adopters</a:t>
            </a:r>
          </a:p>
          <a:p>
            <a:pPr marL="457200" lvl="1" indent="0">
              <a:spcAft>
                <a:spcPts val="600"/>
              </a:spcAft>
              <a:buFont typeface="Calibri" panose="020F0502020204030204" pitchFamily="34" charset="0"/>
              <a:buNone/>
            </a:pPr>
            <a:r>
              <a:rPr lang="en-US" sz="1600" dirty="0"/>
              <a:t>QMS and Registrations applications will include the pre-built integration points</a:t>
            </a:r>
          </a:p>
          <a:p>
            <a:pPr marL="457200" lvl="1" indent="0">
              <a:spcAft>
                <a:spcPts val="600"/>
              </a:spcAft>
              <a:buFont typeface="Calibri" panose="020F0502020204030204" pitchFamily="34" charset="0"/>
              <a:buNone/>
            </a:pPr>
            <a:r>
              <a:rPr lang="en-US" sz="1600" dirty="0"/>
              <a:t>Fields are mapped between Vaults</a:t>
            </a:r>
          </a:p>
          <a:p>
            <a:endParaRPr lang="en-US" dirty="0"/>
          </a:p>
        </p:txBody>
      </p:sp>
      <p:sp>
        <p:nvSpPr>
          <p:cNvPr id="15" name="Content Placeholder 2">
            <a:extLst>
              <a:ext uri="{FF2B5EF4-FFF2-40B4-BE49-F238E27FC236}">
                <a16:creationId xmlns:a16="http://schemas.microsoft.com/office/drawing/2014/main" id="{E23B408B-BEE8-4300-825A-38E76D74B027}"/>
              </a:ext>
            </a:extLst>
          </p:cNvPr>
          <p:cNvSpPr txBox="1">
            <a:spLocks/>
          </p:cNvSpPr>
          <p:nvPr/>
        </p:nvSpPr>
        <p:spPr>
          <a:xfrm>
            <a:off x="826625" y="2667000"/>
            <a:ext cx="3746520" cy="1967168"/>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lvl="1">
              <a:spcAft>
                <a:spcPts val="600"/>
              </a:spcAft>
            </a:pPr>
            <a:r>
              <a:rPr lang="en-US" sz="1600" dirty="0"/>
              <a:t>Streamline the variation process for manufacturing change controls</a:t>
            </a:r>
          </a:p>
          <a:p>
            <a:pPr lvl="1">
              <a:spcAft>
                <a:spcPts val="600"/>
              </a:spcAft>
            </a:pPr>
            <a:r>
              <a:rPr lang="en-US" sz="1600" dirty="0"/>
              <a:t>Increase stakeholder visibility throughout the process</a:t>
            </a:r>
          </a:p>
          <a:p>
            <a:pPr lvl="1">
              <a:spcAft>
                <a:spcPts val="600"/>
              </a:spcAft>
            </a:pPr>
            <a:r>
              <a:rPr lang="en-US" sz="1600" dirty="0"/>
              <a:t>Eliminate duplication of data across Vaults</a:t>
            </a:r>
          </a:p>
        </p:txBody>
      </p:sp>
      <p:sp>
        <p:nvSpPr>
          <p:cNvPr id="16" name="Rectangle 15">
            <a:extLst>
              <a:ext uri="{FF2B5EF4-FFF2-40B4-BE49-F238E27FC236}">
                <a16:creationId xmlns:a16="http://schemas.microsoft.com/office/drawing/2014/main" id="{E6426EF5-A980-4FAE-A2C4-E1D7D109B56E}"/>
              </a:ext>
            </a:extLst>
          </p:cNvPr>
          <p:cNvSpPr/>
          <p:nvPr/>
        </p:nvSpPr>
        <p:spPr>
          <a:xfrm>
            <a:off x="10743408" y="1219200"/>
            <a:ext cx="1451606" cy="523220"/>
          </a:xfrm>
          <a:prstGeom prst="rect">
            <a:avLst/>
          </a:prstGeom>
        </p:spPr>
        <p:txBody>
          <a:bodyPr wrap="square" anchor="t">
            <a:spAutoFit/>
          </a:bodyPr>
          <a:lstStyle/>
          <a:p>
            <a:pPr marL="0" lvl="1" algn="ctr"/>
            <a:r>
              <a:rPr lang="en-US" sz="1400" dirty="0">
                <a:solidFill>
                  <a:schemeClr val="bg1"/>
                </a:solidFill>
              </a:rPr>
              <a:t>Early Adopter Feature</a:t>
            </a:r>
            <a:endParaRPr lang="en-US" dirty="0"/>
          </a:p>
        </p:txBody>
      </p:sp>
      <p:sp>
        <p:nvSpPr>
          <p:cNvPr id="32" name="Rectangle 31">
            <a:extLst>
              <a:ext uri="{FF2B5EF4-FFF2-40B4-BE49-F238E27FC236}">
                <a16:creationId xmlns:a16="http://schemas.microsoft.com/office/drawing/2014/main" id="{316A38C3-9CE7-4B96-89D5-302EECD1C41C}"/>
              </a:ext>
            </a:extLst>
          </p:cNvPr>
          <p:cNvSpPr/>
          <p:nvPr/>
        </p:nvSpPr>
        <p:spPr>
          <a:xfrm>
            <a:off x="4981411" y="1841859"/>
            <a:ext cx="1311166" cy="1096080"/>
          </a:xfrm>
          <a:prstGeom prst="rect">
            <a:avLst/>
          </a:prstGeom>
          <a:solidFill>
            <a:srgbClr val="4F8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Change Impact Assessment</a:t>
            </a:r>
          </a:p>
        </p:txBody>
      </p:sp>
      <p:sp>
        <p:nvSpPr>
          <p:cNvPr id="33" name="Rectangle 32">
            <a:extLst>
              <a:ext uri="{FF2B5EF4-FFF2-40B4-BE49-F238E27FC236}">
                <a16:creationId xmlns:a16="http://schemas.microsoft.com/office/drawing/2014/main" id="{379BB762-5AC4-4BE8-BF6D-9ABDC46BA4A9}"/>
              </a:ext>
            </a:extLst>
          </p:cNvPr>
          <p:cNvSpPr/>
          <p:nvPr/>
        </p:nvSpPr>
        <p:spPr>
          <a:xfrm>
            <a:off x="8743293" y="1845800"/>
            <a:ext cx="1371600" cy="110121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Regulatory Impact Assessment</a:t>
            </a:r>
          </a:p>
        </p:txBody>
      </p:sp>
      <p:sp>
        <p:nvSpPr>
          <p:cNvPr id="38" name="Rectangle 37">
            <a:extLst>
              <a:ext uri="{FF2B5EF4-FFF2-40B4-BE49-F238E27FC236}">
                <a16:creationId xmlns:a16="http://schemas.microsoft.com/office/drawing/2014/main" id="{A4EE9D4D-E952-48B0-AB38-1662A180D938}"/>
              </a:ext>
            </a:extLst>
          </p:cNvPr>
          <p:cNvSpPr/>
          <p:nvPr/>
        </p:nvSpPr>
        <p:spPr>
          <a:xfrm>
            <a:off x="4953000" y="3650143"/>
            <a:ext cx="1371600" cy="1066800"/>
          </a:xfrm>
          <a:prstGeom prst="rect">
            <a:avLst/>
          </a:prstGeom>
          <a:solidFill>
            <a:srgbClr val="4F8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Execute Approved Change</a:t>
            </a:r>
          </a:p>
        </p:txBody>
      </p:sp>
      <p:cxnSp>
        <p:nvCxnSpPr>
          <p:cNvPr id="40" name="Straight Arrow Connector 39">
            <a:extLst>
              <a:ext uri="{FF2B5EF4-FFF2-40B4-BE49-F238E27FC236}">
                <a16:creationId xmlns:a16="http://schemas.microsoft.com/office/drawing/2014/main" id="{BB317667-1602-4499-A0FE-2731AEAEBC3A}"/>
              </a:ext>
            </a:extLst>
          </p:cNvPr>
          <p:cNvCxnSpPr>
            <a:cxnSpLocks/>
            <a:stCxn id="32" idx="2"/>
            <a:endCxn id="38" idx="0"/>
          </p:cNvCxnSpPr>
          <p:nvPr/>
        </p:nvCxnSpPr>
        <p:spPr>
          <a:xfrm>
            <a:off x="5636994" y="2937939"/>
            <a:ext cx="1806" cy="7122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E83E4EE-DED7-44F0-9F38-66E65C78008C}"/>
              </a:ext>
            </a:extLst>
          </p:cNvPr>
          <p:cNvSpPr/>
          <p:nvPr/>
        </p:nvSpPr>
        <p:spPr>
          <a:xfrm>
            <a:off x="8743293" y="3657600"/>
            <a:ext cx="1371600" cy="10668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Regulatory Filing Updates</a:t>
            </a:r>
          </a:p>
        </p:txBody>
      </p:sp>
      <p:sp>
        <p:nvSpPr>
          <p:cNvPr id="45" name="Rectangle 44">
            <a:extLst>
              <a:ext uri="{FF2B5EF4-FFF2-40B4-BE49-F238E27FC236}">
                <a16:creationId xmlns:a16="http://schemas.microsoft.com/office/drawing/2014/main" id="{B4A4C486-6A36-4E62-97B9-3B82002FBF5B}"/>
              </a:ext>
            </a:extLst>
          </p:cNvPr>
          <p:cNvSpPr/>
          <p:nvPr/>
        </p:nvSpPr>
        <p:spPr>
          <a:xfrm>
            <a:off x="8743293" y="5410198"/>
            <a:ext cx="1371600" cy="10668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Regulatory Country Approvals</a:t>
            </a:r>
          </a:p>
        </p:txBody>
      </p:sp>
      <p:cxnSp>
        <p:nvCxnSpPr>
          <p:cNvPr id="48" name="Straight Arrow Connector 47">
            <a:extLst>
              <a:ext uri="{FF2B5EF4-FFF2-40B4-BE49-F238E27FC236}">
                <a16:creationId xmlns:a16="http://schemas.microsoft.com/office/drawing/2014/main" id="{C80B94E2-3FDE-49E1-8CB1-30746BBEBC6C}"/>
              </a:ext>
            </a:extLst>
          </p:cNvPr>
          <p:cNvCxnSpPr>
            <a:cxnSpLocks/>
            <a:stCxn id="33" idx="2"/>
            <a:endCxn id="43" idx="0"/>
          </p:cNvCxnSpPr>
          <p:nvPr/>
        </p:nvCxnSpPr>
        <p:spPr>
          <a:xfrm>
            <a:off x="9429093" y="2947013"/>
            <a:ext cx="0" cy="710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645C9BE-2B47-456B-9954-05D13B548A34}"/>
              </a:ext>
            </a:extLst>
          </p:cNvPr>
          <p:cNvCxnSpPr>
            <a:cxnSpLocks/>
            <a:stCxn id="43" idx="2"/>
            <a:endCxn id="45" idx="0"/>
          </p:cNvCxnSpPr>
          <p:nvPr/>
        </p:nvCxnSpPr>
        <p:spPr>
          <a:xfrm>
            <a:off x="9429093" y="4724400"/>
            <a:ext cx="0" cy="685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B37D76F-8558-4280-9F39-8C65AF9BDA91}"/>
              </a:ext>
            </a:extLst>
          </p:cNvPr>
          <p:cNvSpPr/>
          <p:nvPr/>
        </p:nvSpPr>
        <p:spPr>
          <a:xfrm>
            <a:off x="4953000" y="5410198"/>
            <a:ext cx="1371600" cy="1066801"/>
          </a:xfrm>
          <a:prstGeom prst="rect">
            <a:avLst/>
          </a:prstGeom>
          <a:solidFill>
            <a:srgbClr val="4F8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Execute Approved Change</a:t>
            </a:r>
          </a:p>
        </p:txBody>
      </p:sp>
      <p:cxnSp>
        <p:nvCxnSpPr>
          <p:cNvPr id="55" name="Straight Arrow Connector 54">
            <a:extLst>
              <a:ext uri="{FF2B5EF4-FFF2-40B4-BE49-F238E27FC236}">
                <a16:creationId xmlns:a16="http://schemas.microsoft.com/office/drawing/2014/main" id="{D558D431-1A66-4116-9BEC-A5735CD75B66}"/>
              </a:ext>
            </a:extLst>
          </p:cNvPr>
          <p:cNvCxnSpPr>
            <a:cxnSpLocks/>
            <a:stCxn id="38" idx="2"/>
            <a:endCxn id="53" idx="0"/>
          </p:cNvCxnSpPr>
          <p:nvPr/>
        </p:nvCxnSpPr>
        <p:spPr>
          <a:xfrm>
            <a:off x="5638800" y="4716943"/>
            <a:ext cx="0" cy="693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Arrow: Right 93">
            <a:extLst>
              <a:ext uri="{FF2B5EF4-FFF2-40B4-BE49-F238E27FC236}">
                <a16:creationId xmlns:a16="http://schemas.microsoft.com/office/drawing/2014/main" id="{0D9ACF4C-9124-4503-BF3A-C50544CFA594}"/>
              </a:ext>
            </a:extLst>
          </p:cNvPr>
          <p:cNvSpPr/>
          <p:nvPr/>
        </p:nvSpPr>
        <p:spPr>
          <a:xfrm>
            <a:off x="6408456" y="1606667"/>
            <a:ext cx="2275095" cy="807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Perform Regulatory Impact Assessment</a:t>
            </a:r>
          </a:p>
        </p:txBody>
      </p:sp>
      <p:sp>
        <p:nvSpPr>
          <p:cNvPr id="96" name="Arrow: Right 95">
            <a:extLst>
              <a:ext uri="{FF2B5EF4-FFF2-40B4-BE49-F238E27FC236}">
                <a16:creationId xmlns:a16="http://schemas.microsoft.com/office/drawing/2014/main" id="{8DA0120B-8EE7-467C-9101-A8141F13544D}"/>
              </a:ext>
            </a:extLst>
          </p:cNvPr>
          <p:cNvSpPr/>
          <p:nvPr/>
        </p:nvSpPr>
        <p:spPr>
          <a:xfrm flipH="1">
            <a:off x="6324600" y="2407202"/>
            <a:ext cx="2364682" cy="736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Build &amp; Approve Change Plan</a:t>
            </a:r>
          </a:p>
        </p:txBody>
      </p:sp>
      <p:sp>
        <p:nvSpPr>
          <p:cNvPr id="97" name="Arrow: Right 96">
            <a:extLst>
              <a:ext uri="{FF2B5EF4-FFF2-40B4-BE49-F238E27FC236}">
                <a16:creationId xmlns:a16="http://schemas.microsoft.com/office/drawing/2014/main" id="{165B98BA-70C8-4F71-9494-550985A166B9}"/>
              </a:ext>
            </a:extLst>
          </p:cNvPr>
          <p:cNvSpPr/>
          <p:nvPr/>
        </p:nvSpPr>
        <p:spPr>
          <a:xfrm>
            <a:off x="6408456" y="3822905"/>
            <a:ext cx="2275095" cy="736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Implement Change Plan</a:t>
            </a:r>
          </a:p>
        </p:txBody>
      </p:sp>
      <p:sp>
        <p:nvSpPr>
          <p:cNvPr id="101" name="Arrow: Right 100">
            <a:extLst>
              <a:ext uri="{FF2B5EF4-FFF2-40B4-BE49-F238E27FC236}">
                <a16:creationId xmlns:a16="http://schemas.microsoft.com/office/drawing/2014/main" id="{0B404DB0-B14C-401F-8638-48E378AF9D4E}"/>
              </a:ext>
            </a:extLst>
          </p:cNvPr>
          <p:cNvSpPr/>
          <p:nvPr/>
        </p:nvSpPr>
        <p:spPr>
          <a:xfrm flipH="1">
            <a:off x="6372030" y="4981444"/>
            <a:ext cx="2275095" cy="84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02" name="Arrow: Right 101">
            <a:extLst>
              <a:ext uri="{FF2B5EF4-FFF2-40B4-BE49-F238E27FC236}">
                <a16:creationId xmlns:a16="http://schemas.microsoft.com/office/drawing/2014/main" id="{93842799-6C4C-4CB7-B2A1-7DAAD5091292}"/>
              </a:ext>
            </a:extLst>
          </p:cNvPr>
          <p:cNvSpPr/>
          <p:nvPr/>
        </p:nvSpPr>
        <p:spPr>
          <a:xfrm flipH="1">
            <a:off x="6414187" y="5095459"/>
            <a:ext cx="2275095" cy="84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Update Status of Regulatory Filing Activities</a:t>
            </a:r>
          </a:p>
        </p:txBody>
      </p:sp>
      <p:sp>
        <p:nvSpPr>
          <p:cNvPr id="103" name="Arrow: Right 102">
            <a:extLst>
              <a:ext uri="{FF2B5EF4-FFF2-40B4-BE49-F238E27FC236}">
                <a16:creationId xmlns:a16="http://schemas.microsoft.com/office/drawing/2014/main" id="{59288117-010B-47C9-8206-BB650B917B20}"/>
              </a:ext>
            </a:extLst>
          </p:cNvPr>
          <p:cNvSpPr/>
          <p:nvPr/>
        </p:nvSpPr>
        <p:spPr>
          <a:xfrm>
            <a:off x="6456345" y="5867400"/>
            <a:ext cx="2275095" cy="736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Change Complete</a:t>
            </a:r>
          </a:p>
        </p:txBody>
      </p:sp>
      <p:pic>
        <p:nvPicPr>
          <p:cNvPr id="110" name="Picture 109">
            <a:extLst>
              <a:ext uri="{FF2B5EF4-FFF2-40B4-BE49-F238E27FC236}">
                <a16:creationId xmlns:a16="http://schemas.microsoft.com/office/drawing/2014/main" id="{5875300C-C8EA-4C8A-8C72-381F83900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87228"/>
            <a:ext cx="609600" cy="609600"/>
          </a:xfrm>
          <a:prstGeom prst="rect">
            <a:avLst/>
          </a:prstGeom>
        </p:spPr>
      </p:pic>
      <p:sp>
        <p:nvSpPr>
          <p:cNvPr id="111" name="TextBox 110">
            <a:extLst>
              <a:ext uri="{FF2B5EF4-FFF2-40B4-BE49-F238E27FC236}">
                <a16:creationId xmlns:a16="http://schemas.microsoft.com/office/drawing/2014/main" id="{AE42BC6C-9445-42C0-80E0-FB8569261781}"/>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49" name="TextBox 48">
            <a:extLst>
              <a:ext uri="{FF2B5EF4-FFF2-40B4-BE49-F238E27FC236}">
                <a16:creationId xmlns:a16="http://schemas.microsoft.com/office/drawing/2014/main" id="{C6D28EA0-EC31-4DA4-9734-416B1631C43A}"/>
              </a:ext>
            </a:extLst>
          </p:cNvPr>
          <p:cNvSpPr txBox="1"/>
          <p:nvPr/>
        </p:nvSpPr>
        <p:spPr>
          <a:xfrm>
            <a:off x="6564465" y="1137120"/>
            <a:ext cx="1901836" cy="541046"/>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b="1" i="1" dirty="0">
                <a:solidFill>
                  <a:srgbClr val="DD5F13"/>
                </a:solidFill>
              </a:rPr>
              <a:t>Spark Connections</a:t>
            </a:r>
          </a:p>
        </p:txBody>
      </p:sp>
    </p:spTree>
    <p:extLst>
      <p:ext uri="{BB962C8B-B14F-4D97-AF65-F5344CB8AC3E}">
        <p14:creationId xmlns:p14="http://schemas.microsoft.com/office/powerpoint/2010/main" val="3586454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animBg="1"/>
      <p:bldP spid="97" grpId="0" animBg="1"/>
      <p:bldP spid="101" grpId="0" animBg="1"/>
      <p:bldP spid="102" grpId="0" animBg="1"/>
      <p:bldP spid="103" grpId="0" animBg="1"/>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623181" y="-92167"/>
            <a:ext cx="10470119" cy="1101213"/>
          </a:xfrm>
        </p:spPr>
        <p:txBody>
          <a:bodyPr/>
          <a:lstStyle/>
          <a:p>
            <a:r>
              <a:rPr lang="en-US" dirty="0"/>
              <a:t>Instructor-Led Training</a:t>
            </a:r>
          </a:p>
        </p:txBody>
      </p:sp>
      <p:sp>
        <p:nvSpPr>
          <p:cNvPr id="3" name="Content Placeholder 2"/>
          <p:cNvSpPr>
            <a:spLocks noGrp="1"/>
          </p:cNvSpPr>
          <p:nvPr>
            <p:ph idx="1"/>
          </p:nvPr>
        </p:nvSpPr>
        <p:spPr>
          <a:xfrm>
            <a:off x="649698" y="940530"/>
            <a:ext cx="9800588" cy="5588524"/>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supports the tracking of Instructor-Led Training in a classroom or group setting. Instructor-Led Training enables organizations to:</a:t>
            </a:r>
          </a:p>
          <a:p>
            <a:pPr lvl="1">
              <a:spcAft>
                <a:spcPts val="1200"/>
              </a:spcAft>
            </a:pPr>
            <a:r>
              <a:rPr lang="en-US" sz="1600" dirty="0"/>
              <a:t>Create a training class</a:t>
            </a:r>
          </a:p>
          <a:p>
            <a:pPr lvl="1">
              <a:spcAft>
                <a:spcPts val="1200"/>
              </a:spcAft>
            </a:pPr>
            <a:r>
              <a:rPr lang="en-US" sz="1600" dirty="0"/>
              <a:t>Capture sessions, locations and times</a:t>
            </a:r>
          </a:p>
          <a:p>
            <a:pPr lvl="1">
              <a:spcAft>
                <a:spcPts val="1200"/>
              </a:spcAft>
            </a:pPr>
            <a:r>
              <a:rPr lang="en-US" sz="1600" dirty="0"/>
              <a:t>Select materials taught in a class</a:t>
            </a:r>
          </a:p>
          <a:p>
            <a:pPr lvl="1">
              <a:spcAft>
                <a:spcPts val="1200"/>
              </a:spcAft>
            </a:pPr>
            <a:r>
              <a:rPr lang="en-US" sz="1600" dirty="0"/>
              <a:t>Build a class roster of Learners</a:t>
            </a:r>
          </a:p>
          <a:p>
            <a:pPr lvl="1">
              <a:spcAft>
                <a:spcPts val="1200"/>
              </a:spcAft>
            </a:pPr>
            <a:r>
              <a:rPr lang="en-US" sz="1600" dirty="0"/>
              <a:t>Track Learner attendance</a:t>
            </a:r>
          </a:p>
          <a:p>
            <a:pPr lvl="1">
              <a:spcAft>
                <a:spcPts val="1200"/>
              </a:spcAft>
            </a:pPr>
            <a:r>
              <a:rPr lang="en-US" sz="1600" dirty="0"/>
              <a:t>Issue quizzes to assess competency</a:t>
            </a:r>
          </a:p>
          <a:p>
            <a:pPr>
              <a:spcBef>
                <a:spcPts val="600"/>
              </a:spcBef>
              <a:spcAft>
                <a:spcPts val="1200"/>
              </a:spcAft>
            </a:pPr>
            <a:r>
              <a:rPr lang="en-US" sz="2000" dirty="0"/>
              <a:t>Business Justification</a:t>
            </a:r>
          </a:p>
          <a:p>
            <a:pPr marL="457200" lvl="1" indent="0">
              <a:spcAft>
                <a:spcPts val="1200"/>
              </a:spcAft>
              <a:buNone/>
            </a:pPr>
            <a:r>
              <a:rPr lang="en-US" sz="1600" dirty="0"/>
              <a:t>Provide role based learning to ensure learners are trained, organizations are audit ready, and can demonstrate compliance</a:t>
            </a:r>
          </a:p>
          <a:p>
            <a:pPr>
              <a:spcBef>
                <a:spcPts val="600"/>
              </a:spcBef>
              <a:spcAft>
                <a:spcPts val="1200"/>
              </a:spcAft>
            </a:pPr>
            <a:r>
              <a:rPr lang="en-US" sz="2000" dirty="0"/>
              <a:t>Considerations</a:t>
            </a:r>
          </a:p>
          <a:p>
            <a:pPr marL="457200" lvl="1" indent="0">
              <a:spcAft>
                <a:spcPts val="1200"/>
              </a:spcAft>
              <a:buNone/>
            </a:pPr>
            <a:r>
              <a:rPr lang="en-US" sz="1600" dirty="0"/>
              <a:t>Requires </a:t>
            </a:r>
            <a:r>
              <a:rPr lang="en-US" sz="1600" i="1" dirty="0"/>
              <a:t>Training Requirement Impact Assessment </a:t>
            </a:r>
            <a:r>
              <a:rPr lang="en-US" sz="1600" dirty="0"/>
              <a:t>process configuration</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5" name="Picture 4" descr="A screenshot of a cell phone&#10;&#10;Description automatically generated">
            <a:extLst>
              <a:ext uri="{FF2B5EF4-FFF2-40B4-BE49-F238E27FC236}">
                <a16:creationId xmlns:a16="http://schemas.microsoft.com/office/drawing/2014/main" id="{37D6E5D3-2DE8-424A-BAB5-E7CA4CAD7CB3}"/>
              </a:ext>
            </a:extLst>
          </p:cNvPr>
          <p:cNvPicPr>
            <a:picLocks noChangeAspect="1"/>
          </p:cNvPicPr>
          <p:nvPr/>
        </p:nvPicPr>
        <p:blipFill rotWithShape="1">
          <a:blip r:embed="rId2"/>
          <a:srcRect l="1658" r="2397"/>
          <a:stretch/>
        </p:blipFill>
        <p:spPr>
          <a:xfrm>
            <a:off x="4876800" y="1937340"/>
            <a:ext cx="5170398" cy="2791766"/>
          </a:xfrm>
          <a:prstGeom prst="rect">
            <a:avLst/>
          </a:prstGeom>
          <a:ln>
            <a:solidFill>
              <a:schemeClr val="tx1"/>
            </a:solidFill>
          </a:ln>
        </p:spPr>
      </p:pic>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10" name="Picture 9">
            <a:extLst>
              <a:ext uri="{FF2B5EF4-FFF2-40B4-BE49-F238E27FC236}">
                <a16:creationId xmlns:a16="http://schemas.microsoft.com/office/drawing/2014/main" id="{9C8E96CF-04F3-4318-9C59-00D902BB4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87228"/>
            <a:ext cx="609600" cy="609600"/>
          </a:xfrm>
          <a:prstGeom prst="rect">
            <a:avLst/>
          </a:prstGeom>
        </p:spPr>
      </p:pic>
      <p:sp>
        <p:nvSpPr>
          <p:cNvPr id="12" name="TextBox 11">
            <a:extLst>
              <a:ext uri="{FF2B5EF4-FFF2-40B4-BE49-F238E27FC236}">
                <a16:creationId xmlns:a16="http://schemas.microsoft.com/office/drawing/2014/main" id="{A1281681-8198-4F58-9C36-8B50DBE3B935}"/>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60407992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Learner Task Page for Document Training Assignments</a:t>
            </a:r>
          </a:p>
        </p:txBody>
      </p:sp>
      <p:sp>
        <p:nvSpPr>
          <p:cNvPr id="3" name="Content Placeholder 2"/>
          <p:cNvSpPr>
            <a:spLocks noGrp="1"/>
          </p:cNvSpPr>
          <p:nvPr>
            <p:ph idx="1"/>
          </p:nvPr>
        </p:nvSpPr>
        <p:spPr>
          <a:xfrm>
            <a:off x="274703" y="1064000"/>
            <a:ext cx="9915370" cy="894427"/>
          </a:xfrm>
        </p:spPr>
        <p:txBody>
          <a:bodyPr/>
          <a:lstStyle/>
          <a:p>
            <a:pPr>
              <a:spcBef>
                <a:spcPts val="600"/>
              </a:spcBef>
              <a:spcAft>
                <a:spcPts val="1200"/>
              </a:spcAft>
            </a:pPr>
            <a:r>
              <a:rPr lang="en-US" sz="2000" dirty="0"/>
              <a:t>Overview</a:t>
            </a:r>
          </a:p>
          <a:p>
            <a:pPr marL="457200" lvl="1" indent="0">
              <a:spcAft>
                <a:spcPts val="1200"/>
              </a:spcAft>
              <a:buNone/>
            </a:pPr>
            <a:r>
              <a:rPr lang="en-US" sz="1600" dirty="0"/>
              <a:t>The user experience has been enhanced for Learners completing document training in Vault …</a:t>
            </a:r>
          </a:p>
          <a:p>
            <a:pPr marL="0" lvl="1" indent="0">
              <a:spcAft>
                <a:spcPts val="1200"/>
              </a:spcAft>
              <a:buClr>
                <a:schemeClr val="tx2"/>
              </a:buClr>
              <a:buNone/>
            </a:pPr>
            <a:endParaRPr lang="en-US" sz="1600" dirty="0"/>
          </a:p>
          <a:p>
            <a:pPr marL="0" lvl="1" indent="0">
              <a:spcAft>
                <a:spcPts val="1200"/>
              </a:spcAft>
              <a:buClr>
                <a:schemeClr val="tx2"/>
              </a:buClr>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09EDFEA-0153-4165-9AED-B5AF6B600235}"/>
              </a:ext>
            </a:extLst>
          </p:cNvPr>
          <p:cNvPicPr>
            <a:picLocks noChangeAspect="1"/>
          </p:cNvPicPr>
          <p:nvPr/>
        </p:nvPicPr>
        <p:blipFill>
          <a:blip r:embed="rId4"/>
          <a:stretch>
            <a:fillRect/>
          </a:stretch>
        </p:blipFill>
        <p:spPr>
          <a:xfrm>
            <a:off x="3045575" y="1903934"/>
            <a:ext cx="7698633" cy="4457690"/>
          </a:xfrm>
          <a:prstGeom prst="rect">
            <a:avLst/>
          </a:prstGeom>
          <a:ln>
            <a:solidFill>
              <a:schemeClr val="tx1"/>
            </a:solidFill>
          </a:ln>
        </p:spPr>
      </p:pic>
      <p:sp>
        <p:nvSpPr>
          <p:cNvPr id="5" name="TextBox 4">
            <a:extLst>
              <a:ext uri="{FF2B5EF4-FFF2-40B4-BE49-F238E27FC236}">
                <a16:creationId xmlns:a16="http://schemas.microsoft.com/office/drawing/2014/main" id="{D14E0339-15B1-45D0-B931-369665EE88DE}"/>
              </a:ext>
            </a:extLst>
          </p:cNvPr>
          <p:cNvSpPr txBox="1"/>
          <p:nvPr/>
        </p:nvSpPr>
        <p:spPr>
          <a:xfrm>
            <a:off x="4611390" y="2457603"/>
            <a:ext cx="291173" cy="3130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solidFill>
                  <a:srgbClr val="FF0000"/>
                </a:solidFill>
              </a:rPr>
              <a:t>1</a:t>
            </a:r>
          </a:p>
        </p:txBody>
      </p:sp>
      <p:sp>
        <p:nvSpPr>
          <p:cNvPr id="12" name="TextBox 11">
            <a:extLst>
              <a:ext uri="{FF2B5EF4-FFF2-40B4-BE49-F238E27FC236}">
                <a16:creationId xmlns:a16="http://schemas.microsoft.com/office/drawing/2014/main" id="{51329D2F-830D-4079-B498-6E92A176CFD4}"/>
              </a:ext>
            </a:extLst>
          </p:cNvPr>
          <p:cNvSpPr txBox="1"/>
          <p:nvPr/>
        </p:nvSpPr>
        <p:spPr>
          <a:xfrm>
            <a:off x="2897030" y="2709574"/>
            <a:ext cx="291173" cy="3130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solidFill>
                  <a:srgbClr val="FF0000"/>
                </a:solidFill>
              </a:rPr>
              <a:t>2</a:t>
            </a:r>
          </a:p>
        </p:txBody>
      </p:sp>
      <p:sp>
        <p:nvSpPr>
          <p:cNvPr id="13" name="TextBox 12">
            <a:extLst>
              <a:ext uri="{FF2B5EF4-FFF2-40B4-BE49-F238E27FC236}">
                <a16:creationId xmlns:a16="http://schemas.microsoft.com/office/drawing/2014/main" id="{1FE6C6FC-1CBA-48E4-8BE0-971C8FBCC91C}"/>
              </a:ext>
            </a:extLst>
          </p:cNvPr>
          <p:cNvSpPr txBox="1"/>
          <p:nvPr/>
        </p:nvSpPr>
        <p:spPr>
          <a:xfrm>
            <a:off x="9670822" y="2396564"/>
            <a:ext cx="291173" cy="3130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solidFill>
                  <a:srgbClr val="FF0000"/>
                </a:solidFill>
              </a:rPr>
              <a:t>3</a:t>
            </a:r>
          </a:p>
        </p:txBody>
      </p:sp>
      <p:sp>
        <p:nvSpPr>
          <p:cNvPr id="14" name="TextBox 13">
            <a:extLst>
              <a:ext uri="{FF2B5EF4-FFF2-40B4-BE49-F238E27FC236}">
                <a16:creationId xmlns:a16="http://schemas.microsoft.com/office/drawing/2014/main" id="{8B6D6096-C30D-4C47-A283-96E5B5BD43C1}"/>
              </a:ext>
            </a:extLst>
          </p:cNvPr>
          <p:cNvSpPr txBox="1"/>
          <p:nvPr/>
        </p:nvSpPr>
        <p:spPr>
          <a:xfrm>
            <a:off x="2897030" y="1993744"/>
            <a:ext cx="291173" cy="3130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solidFill>
                  <a:srgbClr val="FF0000"/>
                </a:solidFill>
              </a:rPr>
              <a:t>4</a:t>
            </a:r>
          </a:p>
        </p:txBody>
      </p:sp>
      <p:sp>
        <p:nvSpPr>
          <p:cNvPr id="15" name="TextBox 14">
            <a:extLst>
              <a:ext uri="{FF2B5EF4-FFF2-40B4-BE49-F238E27FC236}">
                <a16:creationId xmlns:a16="http://schemas.microsoft.com/office/drawing/2014/main" id="{84CBCD12-0948-42EB-93A9-0DCB1E24CF18}"/>
              </a:ext>
            </a:extLst>
          </p:cNvPr>
          <p:cNvSpPr txBox="1"/>
          <p:nvPr/>
        </p:nvSpPr>
        <p:spPr>
          <a:xfrm>
            <a:off x="6034897" y="5274026"/>
            <a:ext cx="291173" cy="3130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solidFill>
                  <a:srgbClr val="FF0000"/>
                </a:solidFill>
              </a:rPr>
              <a:t>5</a:t>
            </a:r>
          </a:p>
        </p:txBody>
      </p:sp>
      <p:sp>
        <p:nvSpPr>
          <p:cNvPr id="16" name="TextBox 15">
            <a:extLst>
              <a:ext uri="{FF2B5EF4-FFF2-40B4-BE49-F238E27FC236}">
                <a16:creationId xmlns:a16="http://schemas.microsoft.com/office/drawing/2014/main" id="{77548899-98B4-4F0E-9344-E626F445E8C6}"/>
              </a:ext>
            </a:extLst>
          </p:cNvPr>
          <p:cNvSpPr txBox="1"/>
          <p:nvPr/>
        </p:nvSpPr>
        <p:spPr>
          <a:xfrm>
            <a:off x="9961995" y="1926577"/>
            <a:ext cx="291173" cy="3130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b="1" dirty="0">
                <a:solidFill>
                  <a:srgbClr val="FF0000"/>
                </a:solidFill>
              </a:rPr>
              <a:t>6</a:t>
            </a:r>
          </a:p>
        </p:txBody>
      </p:sp>
      <p:sp>
        <p:nvSpPr>
          <p:cNvPr id="17" name="Content Placeholder 2">
            <a:extLst>
              <a:ext uri="{FF2B5EF4-FFF2-40B4-BE49-F238E27FC236}">
                <a16:creationId xmlns:a16="http://schemas.microsoft.com/office/drawing/2014/main" id="{AF94A2A5-5B28-4FD0-A9BF-103927853099}"/>
              </a:ext>
            </a:extLst>
          </p:cNvPr>
          <p:cNvSpPr txBox="1">
            <a:spLocks/>
          </p:cNvSpPr>
          <p:nvPr/>
        </p:nvSpPr>
        <p:spPr>
          <a:xfrm>
            <a:off x="225126" y="2083082"/>
            <a:ext cx="2814421" cy="4607025"/>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27013">
              <a:spcBef>
                <a:spcPts val="600"/>
              </a:spcBef>
              <a:spcAft>
                <a:spcPts val="1200"/>
              </a:spcAft>
              <a:buAutoNum type="arabicPeriod"/>
            </a:pPr>
            <a:r>
              <a:rPr lang="en-US" sz="1600" dirty="0"/>
              <a:t>Support for multi-doc training &amp; visual indicators to track docs already viewed</a:t>
            </a:r>
          </a:p>
          <a:p>
            <a:pPr marL="231775" indent="-227013">
              <a:spcBef>
                <a:spcPts val="600"/>
              </a:spcBef>
              <a:spcAft>
                <a:spcPts val="1200"/>
              </a:spcAft>
              <a:buAutoNum type="arabicPeriod"/>
            </a:pPr>
            <a:r>
              <a:rPr lang="en-US" sz="1600" dirty="0"/>
              <a:t>Configurable ordered-reading lists - option to force Learner to read in order</a:t>
            </a:r>
          </a:p>
          <a:p>
            <a:pPr marL="231775" indent="-227013">
              <a:spcBef>
                <a:spcPts val="600"/>
              </a:spcBef>
              <a:spcAft>
                <a:spcPts val="1200"/>
              </a:spcAft>
              <a:buAutoNum type="arabicPeriod"/>
            </a:pPr>
            <a:r>
              <a:rPr lang="en-US" sz="1600" dirty="0"/>
              <a:t>Toggle between reading content &amp; metadata (includes doc relationships and version history)</a:t>
            </a:r>
          </a:p>
          <a:p>
            <a:pPr marL="231775" indent="-227013">
              <a:spcBef>
                <a:spcPts val="600"/>
              </a:spcBef>
              <a:spcAft>
                <a:spcPts val="1200"/>
              </a:spcAft>
              <a:buAutoNum type="arabicPeriod"/>
            </a:pPr>
            <a:r>
              <a:rPr lang="en-US" sz="1600" dirty="0"/>
              <a:t>Task descriptions &amp; due dates </a:t>
            </a:r>
          </a:p>
          <a:p>
            <a:pPr marL="231775" indent="-227013">
              <a:spcBef>
                <a:spcPts val="600"/>
              </a:spcBef>
              <a:spcAft>
                <a:spcPts val="1200"/>
              </a:spcAft>
              <a:buAutoNum type="arabicPeriod"/>
            </a:pPr>
            <a:r>
              <a:rPr lang="en-US" sz="1600" dirty="0"/>
              <a:t>Hovercard to open two documents at the same time</a:t>
            </a:r>
          </a:p>
          <a:p>
            <a:pPr marL="231775" indent="-227013">
              <a:spcBef>
                <a:spcPts val="600"/>
              </a:spcBef>
              <a:spcAft>
                <a:spcPts val="1200"/>
              </a:spcAft>
              <a:buAutoNum type="arabicPeriod"/>
            </a:pPr>
            <a:r>
              <a:rPr lang="en-US" sz="1600" i="1" dirty="0"/>
              <a:t>Complete Training</a:t>
            </a:r>
            <a:r>
              <a:rPr lang="en-US" sz="1600" dirty="0"/>
              <a:t> or </a:t>
            </a:r>
            <a:r>
              <a:rPr lang="en-US" sz="1600" i="1" dirty="0"/>
              <a:t>Take Quiz</a:t>
            </a:r>
            <a:r>
              <a:rPr lang="en-US" sz="1600" dirty="0"/>
              <a:t> available after Learner opens every document</a:t>
            </a:r>
          </a:p>
          <a:p>
            <a:pPr marL="0" lvl="1" indent="0">
              <a:spcAft>
                <a:spcPts val="1200"/>
              </a:spcAft>
              <a:buClr>
                <a:schemeClr val="tx2"/>
              </a:buClr>
              <a:buFont typeface="Calibri" panose="020F0502020204030204" pitchFamily="34" charset="0"/>
              <a:buNone/>
            </a:pPr>
            <a:endParaRPr lang="en-US" sz="1600" dirty="0"/>
          </a:p>
          <a:p>
            <a:pPr marL="457200" lvl="1" indent="0">
              <a:spcAft>
                <a:spcPts val="1200"/>
              </a:spcAft>
              <a:buFont typeface="Calibri" panose="020F0502020204030204" pitchFamily="34" charset="0"/>
              <a:buNone/>
            </a:pPr>
            <a:endParaRPr lang="en-US" sz="1600" dirty="0"/>
          </a:p>
        </p:txBody>
      </p:sp>
      <p:sp>
        <p:nvSpPr>
          <p:cNvPr id="18" name="TextBox 17">
            <a:extLst>
              <a:ext uri="{FF2B5EF4-FFF2-40B4-BE49-F238E27FC236}">
                <a16:creationId xmlns:a16="http://schemas.microsoft.com/office/drawing/2014/main" id="{EC1D385F-16C5-431E-96F5-34FCF6EBBE1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16558483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a:xfrm>
            <a:off x="1" y="96275"/>
            <a:ext cx="12192000" cy="1101213"/>
          </a:xfrm>
        </p:spPr>
        <p:txBody>
          <a:bodyPr/>
          <a:lstStyle/>
          <a:p>
            <a:r>
              <a:rPr lang="en-US" dirty="0"/>
              <a:t>Quality Processes Poll</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826624" y="1066800"/>
            <a:ext cx="10538752" cy="5410200"/>
          </a:xfrm>
        </p:spPr>
        <p:txBody>
          <a:bodyPr/>
          <a:lstStyle/>
          <a:p>
            <a:pPr marL="0" indent="0" defTabSz="948507">
              <a:buNone/>
              <a:defRPr/>
            </a:pPr>
            <a:r>
              <a:rPr lang="en-US" dirty="0"/>
              <a:t>Based on what you know about the </a:t>
            </a:r>
            <a:r>
              <a:rPr lang="en-US" b="1" dirty="0"/>
              <a:t>Quality Process</a:t>
            </a:r>
            <a:r>
              <a:rPr lang="en-US" dirty="0"/>
              <a:t> applications and features we just covered, which ones do you think you will use?</a:t>
            </a:r>
          </a:p>
          <a:p>
            <a:pPr>
              <a:spcBef>
                <a:spcPts val="1200"/>
              </a:spcBef>
              <a:spcAft>
                <a:spcPts val="1200"/>
              </a:spcAft>
            </a:pPr>
            <a:endParaRPr lang="en-US" dirty="0"/>
          </a:p>
          <a:p>
            <a:pPr>
              <a:spcBef>
                <a:spcPts val="1200"/>
              </a:spcBef>
              <a:spcAft>
                <a:spcPts val="1200"/>
              </a:spcAft>
            </a:pPr>
            <a:r>
              <a:rPr lang="en-US" dirty="0"/>
              <a:t>Station Manager for iOS</a:t>
            </a:r>
          </a:p>
          <a:p>
            <a:pPr>
              <a:spcBef>
                <a:spcPts val="1200"/>
              </a:spcBef>
              <a:spcAft>
                <a:spcPts val="1200"/>
              </a:spcAft>
            </a:pPr>
            <a:r>
              <a:rPr lang="en-US" dirty="0"/>
              <a:t>QMS Spark Connection: Change Control &amp; Variation Management</a:t>
            </a:r>
          </a:p>
          <a:p>
            <a:pPr>
              <a:spcBef>
                <a:spcPts val="1200"/>
              </a:spcBef>
              <a:spcAft>
                <a:spcPts val="1200"/>
              </a:spcAft>
            </a:pPr>
            <a:r>
              <a:rPr lang="en-US" dirty="0"/>
              <a:t>Vault Training with </a:t>
            </a:r>
            <a:r>
              <a:rPr lang="en-US" i="1" dirty="0"/>
              <a:t>Instructor-Led Training</a:t>
            </a:r>
            <a:r>
              <a:rPr lang="en-US" dirty="0"/>
              <a:t> and </a:t>
            </a:r>
            <a:r>
              <a:rPr lang="en-US" i="1" dirty="0"/>
              <a:t>New Learner Task Page for Document Training Assignments</a:t>
            </a:r>
          </a:p>
        </p:txBody>
      </p:sp>
    </p:spTree>
    <p:extLst>
      <p:ext uri="{BB962C8B-B14F-4D97-AF65-F5344CB8AC3E}">
        <p14:creationId xmlns:p14="http://schemas.microsoft.com/office/powerpoint/2010/main" val="41052195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275"/>
            <a:ext cx="11430000" cy="1101213"/>
          </a:xfrm>
        </p:spPr>
        <p:txBody>
          <a:bodyPr>
            <a:normAutofit/>
          </a:bodyPr>
          <a:lstStyle/>
          <a:p>
            <a:r>
              <a:rPr lang="en-US" dirty="0"/>
              <a:t>Foreword</a:t>
            </a:r>
          </a:p>
        </p:txBody>
      </p:sp>
      <p:sp>
        <p:nvSpPr>
          <p:cNvPr id="6" name="Text Placeholder 5"/>
          <p:cNvSpPr>
            <a:spLocks noGrp="1"/>
          </p:cNvSpPr>
          <p:nvPr>
            <p:ph idx="1"/>
          </p:nvPr>
        </p:nvSpPr>
        <p:spPr/>
        <p:txBody>
          <a:bodyPr anchor="t">
            <a:normAutofit/>
          </a:bodyPr>
          <a:lstStyle/>
          <a:p>
            <a:pPr>
              <a:lnSpc>
                <a:spcPct val="100000"/>
              </a:lnSpc>
              <a:spcBef>
                <a:spcPts val="1200"/>
              </a:spcBef>
            </a:pPr>
            <a:r>
              <a:rPr lang="en-US" dirty="0"/>
              <a:t>The content of this presentation is </a:t>
            </a:r>
            <a:r>
              <a:rPr lang="en-US" b="1" u="sng" dirty="0"/>
              <a:t>subject to change</a:t>
            </a:r>
            <a:r>
              <a:rPr lang="en-US" dirty="0"/>
              <a:t> prior to the 19R3 Release</a:t>
            </a:r>
          </a:p>
          <a:p>
            <a:pPr marL="0" indent="0">
              <a:lnSpc>
                <a:spcPct val="100000"/>
              </a:lnSpc>
              <a:spcBef>
                <a:spcPts val="1200"/>
              </a:spcBef>
              <a:buNone/>
            </a:pPr>
            <a:r>
              <a:rPr lang="en-US" sz="2100" dirty="0">
                <a:solidFill>
                  <a:srgbClr val="FF9E16"/>
                </a:solidFill>
              </a:rPr>
              <a:t>	</a:t>
            </a:r>
            <a:r>
              <a:rPr lang="en-US" dirty="0">
                <a:solidFill>
                  <a:srgbClr val="FF9E16"/>
                </a:solidFill>
              </a:rPr>
              <a:t>Please note the revision date on the title slide</a:t>
            </a:r>
          </a:p>
          <a:p>
            <a:pPr>
              <a:lnSpc>
                <a:spcPct val="100000"/>
              </a:lnSpc>
              <a:spcBef>
                <a:spcPts val="1200"/>
              </a:spcBef>
            </a:pPr>
            <a:r>
              <a:rPr lang="en-US" dirty="0"/>
              <a:t>Veeva encourages you to always reference Release documentation from our Release pages to ensure you are using the </a:t>
            </a:r>
            <a:r>
              <a:rPr lang="en-US" b="1" u="sng" dirty="0"/>
              <a:t>latest information</a:t>
            </a:r>
          </a:p>
          <a:p>
            <a:pPr marL="0" indent="0">
              <a:lnSpc>
                <a:spcPct val="100000"/>
              </a:lnSpc>
              <a:spcBef>
                <a:spcPts val="1200"/>
              </a:spcBef>
              <a:buNone/>
            </a:pPr>
            <a:r>
              <a:rPr lang="en-US" dirty="0">
                <a:solidFill>
                  <a:srgbClr val="F8991C"/>
                </a:solidFill>
              </a:rPr>
              <a:t>	Help </a:t>
            </a:r>
            <a:r>
              <a:rPr lang="en-US" dirty="0">
                <a:sym typeface="Wingdings" panose="05000000000000000000" pitchFamily="2" charset="2"/>
              </a:rPr>
              <a:t></a:t>
            </a:r>
            <a:r>
              <a:rPr lang="en-US" dirty="0">
                <a:solidFill>
                  <a:srgbClr val="F8991C"/>
                </a:solidFill>
                <a:sym typeface="Wingdings" panose="05000000000000000000" pitchFamily="2" charset="2"/>
              </a:rPr>
              <a:t> Release Notes </a:t>
            </a:r>
            <a:r>
              <a:rPr lang="en-US" dirty="0">
                <a:sym typeface="Wingdings" panose="05000000000000000000" pitchFamily="2" charset="2"/>
              </a:rPr>
              <a:t></a:t>
            </a:r>
            <a:r>
              <a:rPr lang="en-US" dirty="0">
                <a:solidFill>
                  <a:srgbClr val="F8991C"/>
                </a:solidFill>
                <a:sym typeface="Wingdings" panose="05000000000000000000" pitchFamily="2" charset="2"/>
              </a:rPr>
              <a:t> About the 19R3 Release</a:t>
            </a:r>
            <a:endParaRPr lang="en-US" dirty="0">
              <a:solidFill>
                <a:srgbClr val="F8991C"/>
              </a:solidFill>
            </a:endParaRPr>
          </a:p>
          <a:p>
            <a:pPr>
              <a:lnSpc>
                <a:spcPct val="100000"/>
              </a:lnSpc>
              <a:spcBef>
                <a:spcPts val="1200"/>
              </a:spcBef>
            </a:pPr>
            <a:endParaRPr lang="en-US" dirty="0"/>
          </a:p>
        </p:txBody>
      </p:sp>
    </p:spTree>
    <p:extLst>
      <p:ext uri="{BB962C8B-B14F-4D97-AF65-F5344CB8AC3E}">
        <p14:creationId xmlns:p14="http://schemas.microsoft.com/office/powerpoint/2010/main" val="6597478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413-F9BE-45A2-9A3F-97991F3D7253}"/>
              </a:ext>
            </a:extLst>
          </p:cNvPr>
          <p:cNvSpPr>
            <a:spLocks noGrp="1"/>
          </p:cNvSpPr>
          <p:nvPr>
            <p:ph type="title"/>
          </p:nvPr>
        </p:nvSpPr>
        <p:spPr>
          <a:xfrm>
            <a:off x="276303" y="96275"/>
            <a:ext cx="11687097" cy="1101213"/>
          </a:xfrm>
        </p:spPr>
        <p:txBody>
          <a:bodyPr/>
          <a:lstStyle/>
          <a:p>
            <a:r>
              <a:rPr lang="en-US" dirty="0"/>
              <a:t>Other Quality Process Features</a:t>
            </a:r>
          </a:p>
        </p:txBody>
      </p:sp>
      <p:sp>
        <p:nvSpPr>
          <p:cNvPr id="3" name="Content Placeholder 2">
            <a:extLst>
              <a:ext uri="{FF2B5EF4-FFF2-40B4-BE49-F238E27FC236}">
                <a16:creationId xmlns:a16="http://schemas.microsoft.com/office/drawing/2014/main" id="{1CABAAFD-7140-43D7-BE91-B8CED840664E}"/>
              </a:ext>
            </a:extLst>
          </p:cNvPr>
          <p:cNvSpPr>
            <a:spLocks noGrp="1"/>
          </p:cNvSpPr>
          <p:nvPr>
            <p:ph idx="1"/>
          </p:nvPr>
        </p:nvSpPr>
        <p:spPr>
          <a:xfrm>
            <a:off x="826624" y="1066800"/>
            <a:ext cx="10679576" cy="5410200"/>
          </a:xfrm>
        </p:spPr>
        <p:txBody>
          <a:bodyPr/>
          <a:lstStyle/>
          <a:p>
            <a:pPr>
              <a:spcBef>
                <a:spcPts val="1200"/>
              </a:spcBef>
              <a:spcAft>
                <a:spcPts val="1200"/>
              </a:spcAft>
            </a:pPr>
            <a:r>
              <a:rPr lang="en-US" dirty="0"/>
              <a:t>Station Manager (Android): Additional Supporting Documents Relationship</a:t>
            </a:r>
          </a:p>
          <a:p>
            <a:pPr>
              <a:spcBef>
                <a:spcPts val="1200"/>
              </a:spcBef>
              <a:spcAft>
                <a:spcPts val="1200"/>
              </a:spcAft>
            </a:pPr>
            <a:r>
              <a:rPr lang="en-US" dirty="0"/>
              <a:t>Quality Teams: Cancel Role-Assigned Task When User is Removed from Role</a:t>
            </a:r>
          </a:p>
          <a:p>
            <a:pPr>
              <a:spcBef>
                <a:spcPts val="1200"/>
              </a:spcBef>
              <a:spcAft>
                <a:spcPts val="1200"/>
              </a:spcAft>
            </a:pPr>
            <a:r>
              <a:rPr lang="en-US" dirty="0"/>
              <a:t>Vault Training</a:t>
            </a:r>
          </a:p>
          <a:p>
            <a:pPr lvl="1">
              <a:spcBef>
                <a:spcPts val="1200"/>
              </a:spcBef>
              <a:spcAft>
                <a:spcPts val="1200"/>
              </a:spcAft>
            </a:pPr>
            <a:r>
              <a:rPr lang="en-US" dirty="0"/>
              <a:t>Training Requirement Recurrence Enhancement (i.e. absolute due date - annually, every August 1</a:t>
            </a:r>
            <a:r>
              <a:rPr lang="en-US" baseline="30000" dirty="0"/>
              <a:t>st</a:t>
            </a:r>
            <a:r>
              <a:rPr lang="en-US" dirty="0"/>
              <a:t>)</a:t>
            </a:r>
          </a:p>
          <a:p>
            <a:pPr lvl="1">
              <a:spcBef>
                <a:spcPts val="1200"/>
              </a:spcBef>
              <a:spcAft>
                <a:spcPts val="1200"/>
              </a:spcAft>
            </a:pPr>
            <a:r>
              <a:rPr lang="en-US" dirty="0"/>
              <a:t>Multi-Document Training Requirements (i.e. one training requirement for an SOP and its forms, or related SOPs)</a:t>
            </a:r>
          </a:p>
          <a:p>
            <a:pPr lvl="1">
              <a:spcBef>
                <a:spcPts val="1200"/>
              </a:spcBef>
              <a:spcAft>
                <a:spcPts val="1200"/>
              </a:spcAft>
            </a:pPr>
            <a:r>
              <a:rPr lang="en-US" dirty="0"/>
              <a:t>Copy Custom Fields (i.e. copy Department from a Training Requirement to Learners’ Training Assignments)</a:t>
            </a:r>
          </a:p>
          <a:p>
            <a:pPr lvl="1">
              <a:spcBef>
                <a:spcPts val="1200"/>
              </a:spcBef>
              <a:spcAft>
                <a:spcPts val="1200"/>
              </a:spcAft>
            </a:pPr>
            <a:r>
              <a:rPr lang="en-US" dirty="0"/>
              <a:t>Job Logging (Improves readability of the actions automatically performed by the </a:t>
            </a:r>
            <a:r>
              <a:rPr lang="en-US" i="1" dirty="0"/>
              <a:t>Update Training Assignments</a:t>
            </a:r>
            <a:r>
              <a:rPr lang="en-US" dirty="0"/>
              <a:t> job )</a:t>
            </a:r>
          </a:p>
          <a:p>
            <a:pPr lvl="1">
              <a:spcBef>
                <a:spcPts val="1200"/>
              </a:spcBef>
              <a:spcAft>
                <a:spcPts val="1200"/>
              </a:spcAft>
            </a:pPr>
            <a:r>
              <a:rPr lang="en-US" dirty="0"/>
              <a:t>Data Model Changes for Training Assignment Checklist Lifecycle (FYI)</a:t>
            </a:r>
          </a:p>
          <a:p>
            <a:pPr>
              <a:spcBef>
                <a:spcPts val="1200"/>
              </a:spcBef>
              <a:spcAft>
                <a:spcPts val="1200"/>
              </a:spcAft>
            </a:pPr>
            <a:endParaRPr lang="en-US" dirty="0"/>
          </a:p>
        </p:txBody>
      </p:sp>
    </p:spTree>
    <p:extLst>
      <p:ext uri="{BB962C8B-B14F-4D97-AF65-F5344CB8AC3E}">
        <p14:creationId xmlns:p14="http://schemas.microsoft.com/office/powerpoint/2010/main" val="41630705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Additional Supporting Documents Relationship</a:t>
            </a:r>
          </a:p>
        </p:txBody>
      </p:sp>
      <p:sp>
        <p:nvSpPr>
          <p:cNvPr id="3" name="Content Placeholder 2"/>
          <p:cNvSpPr>
            <a:spLocks noGrp="1"/>
          </p:cNvSpPr>
          <p:nvPr>
            <p:ph idx="1"/>
          </p:nvPr>
        </p:nvSpPr>
        <p:spPr>
          <a:xfrm>
            <a:off x="826624" y="1066800"/>
            <a:ext cx="4580264"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The Station Manager mobile app allows users can see/navigate to a document’s related Supporting Documents</a:t>
            </a:r>
          </a:p>
          <a:p>
            <a:pPr marL="457200" lvl="1" indent="0">
              <a:spcAft>
                <a:spcPts val="1200"/>
              </a:spcAft>
              <a:buNone/>
            </a:pPr>
            <a:r>
              <a:rPr lang="en-US" sz="1600" dirty="0"/>
              <a:t>This release extends the </a:t>
            </a:r>
            <a:r>
              <a:rPr lang="en-US" sz="1600" b="1" dirty="0"/>
              <a:t>Android</a:t>
            </a:r>
            <a:r>
              <a:rPr lang="en-US" sz="1600" dirty="0"/>
              <a:t> mobile app’s ability to show Supporting Documents for certain kinds of Supporting Document relationships (see Considerations)</a:t>
            </a:r>
          </a:p>
          <a:p>
            <a:pPr>
              <a:spcBef>
                <a:spcPts val="600"/>
              </a:spcBef>
              <a:spcAft>
                <a:spcPts val="1200"/>
              </a:spcAft>
            </a:pPr>
            <a:r>
              <a:rPr lang="en-US" sz="2000" dirty="0"/>
              <a:t>Business Justification</a:t>
            </a:r>
          </a:p>
          <a:p>
            <a:pPr marL="457200" lvl="1" indent="0">
              <a:spcAft>
                <a:spcPts val="1200"/>
              </a:spcAft>
              <a:buNone/>
            </a:pPr>
            <a:r>
              <a:rPr lang="en-US" sz="1600" dirty="0"/>
              <a:t>Allows users to understand how a document relates to other documents</a:t>
            </a:r>
          </a:p>
          <a:p>
            <a:pPr>
              <a:spcBef>
                <a:spcPts val="600"/>
              </a:spcBef>
              <a:spcAft>
                <a:spcPts val="1200"/>
              </a:spcAft>
            </a:pPr>
            <a:r>
              <a:rPr lang="en-US" sz="2000" dirty="0"/>
              <a:t>Considerations</a:t>
            </a:r>
          </a:p>
          <a:p>
            <a:pPr marL="457200" lvl="1" indent="0">
              <a:spcAft>
                <a:spcPts val="600"/>
              </a:spcAft>
              <a:buNone/>
            </a:pPr>
            <a:r>
              <a:rPr lang="en-US" sz="1600" dirty="0"/>
              <a:t>Applies to supporting_documents__c relationship (previous release only applied to supporting_documents__vs)</a:t>
            </a:r>
          </a:p>
          <a:p>
            <a:pPr marL="457200" lvl="1" indent="0">
              <a:spcAft>
                <a:spcPts val="600"/>
              </a:spcAft>
              <a:buNone/>
            </a:pPr>
            <a:r>
              <a:rPr lang="en-US" sz="1600" dirty="0"/>
              <a:t>Station Manager is only available for </a:t>
            </a:r>
            <a:r>
              <a:rPr lang="en-US" sz="1600" b="1" dirty="0"/>
              <a:t>Early Adopters</a:t>
            </a:r>
          </a:p>
          <a:p>
            <a:pPr marL="457200" lvl="1" indent="0">
              <a:spcAft>
                <a:spcPts val="600"/>
              </a:spcAft>
              <a:buNone/>
            </a:pPr>
            <a:r>
              <a:rPr lang="en-US" sz="1600" dirty="0"/>
              <a:t>Android Station Manager </a:t>
            </a:r>
            <a:r>
              <a:rPr lang="en-US" sz="1600" u="sng" dirty="0"/>
              <a:t>will not be validated</a:t>
            </a:r>
            <a:r>
              <a:rPr lang="en-US" sz="1600" dirty="0"/>
              <a:t> in </a:t>
            </a:r>
            <a:r>
              <a:rPr lang="en-US" sz="1600" u="sng" dirty="0"/>
              <a:t>prerelease</a:t>
            </a:r>
            <a:r>
              <a:rPr lang="en-US" sz="1600" dirty="0"/>
              <a:t> Vaults</a:t>
            </a:r>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grpSp>
        <p:nvGrpSpPr>
          <p:cNvPr id="15" name="Group 14">
            <a:extLst>
              <a:ext uri="{FF2B5EF4-FFF2-40B4-BE49-F238E27FC236}">
                <a16:creationId xmlns:a16="http://schemas.microsoft.com/office/drawing/2014/main" id="{3AD899AF-2B84-4B75-AF36-A4EF58E59C34}"/>
              </a:ext>
            </a:extLst>
          </p:cNvPr>
          <p:cNvGrpSpPr/>
          <p:nvPr/>
        </p:nvGrpSpPr>
        <p:grpSpPr>
          <a:xfrm>
            <a:off x="5738135" y="1185913"/>
            <a:ext cx="4304586" cy="5181622"/>
            <a:chOff x="6122506" y="1185913"/>
            <a:chExt cx="4304586" cy="5181622"/>
          </a:xfrm>
        </p:grpSpPr>
        <p:grpSp>
          <p:nvGrpSpPr>
            <p:cNvPr id="10" name="Group 9">
              <a:extLst>
                <a:ext uri="{FF2B5EF4-FFF2-40B4-BE49-F238E27FC236}">
                  <a16:creationId xmlns:a16="http://schemas.microsoft.com/office/drawing/2014/main" id="{CF359D50-803F-4E87-97AC-A73F2C6D7C3C}"/>
                </a:ext>
              </a:extLst>
            </p:cNvPr>
            <p:cNvGrpSpPr/>
            <p:nvPr/>
          </p:nvGrpSpPr>
          <p:grpSpPr>
            <a:xfrm>
              <a:off x="6122506" y="1185913"/>
              <a:ext cx="4304586" cy="5181622"/>
              <a:chOff x="5473148" y="1371600"/>
              <a:chExt cx="4304586" cy="5181622"/>
            </a:xfrm>
          </p:grpSpPr>
          <p:grpSp>
            <p:nvGrpSpPr>
              <p:cNvPr id="6" name="Group 5">
                <a:extLst>
                  <a:ext uri="{FF2B5EF4-FFF2-40B4-BE49-F238E27FC236}">
                    <a16:creationId xmlns:a16="http://schemas.microsoft.com/office/drawing/2014/main" id="{9D75D74F-A067-4583-A613-FE25F8712F67}"/>
                  </a:ext>
                </a:extLst>
              </p:cNvPr>
              <p:cNvGrpSpPr/>
              <p:nvPr/>
            </p:nvGrpSpPr>
            <p:grpSpPr>
              <a:xfrm>
                <a:off x="5491484" y="1371600"/>
                <a:ext cx="4286250" cy="5181622"/>
                <a:chOff x="5847936" y="661157"/>
                <a:chExt cx="4286250" cy="5181622"/>
              </a:xfrm>
            </p:grpSpPr>
            <p:pic>
              <p:nvPicPr>
                <p:cNvPr id="5" name="Picture 4">
                  <a:extLst>
                    <a:ext uri="{FF2B5EF4-FFF2-40B4-BE49-F238E27FC236}">
                      <a16:creationId xmlns:a16="http://schemas.microsoft.com/office/drawing/2014/main" id="{2781E534-9A51-48F5-BC1E-816EF219AD2B}"/>
                    </a:ext>
                  </a:extLst>
                </p:cNvPr>
                <p:cNvPicPr>
                  <a:picLocks noChangeAspect="1"/>
                </p:cNvPicPr>
                <p:nvPr/>
              </p:nvPicPr>
              <p:blipFill rotWithShape="1">
                <a:blip r:embed="rId3"/>
                <a:srcRect b="28406"/>
                <a:stretch/>
              </p:blipFill>
              <p:spPr>
                <a:xfrm>
                  <a:off x="5847936" y="661157"/>
                  <a:ext cx="4286250" cy="4909952"/>
                </a:xfrm>
                <a:prstGeom prst="rect">
                  <a:avLst/>
                </a:prstGeom>
              </p:spPr>
            </p:pic>
            <p:pic>
              <p:nvPicPr>
                <p:cNvPr id="12" name="Picture 11">
                  <a:extLst>
                    <a:ext uri="{FF2B5EF4-FFF2-40B4-BE49-F238E27FC236}">
                      <a16:creationId xmlns:a16="http://schemas.microsoft.com/office/drawing/2014/main" id="{69A067B5-E15C-4FB9-9E9B-E22B760527CB}"/>
                    </a:ext>
                  </a:extLst>
                </p:cNvPr>
                <p:cNvPicPr>
                  <a:picLocks noChangeAspect="1"/>
                </p:cNvPicPr>
                <p:nvPr/>
              </p:nvPicPr>
              <p:blipFill rotWithShape="1">
                <a:blip r:embed="rId3"/>
                <a:srcRect t="95063"/>
                <a:stretch/>
              </p:blipFill>
              <p:spPr>
                <a:xfrm>
                  <a:off x="5847936" y="5504224"/>
                  <a:ext cx="4286250" cy="338555"/>
                </a:xfrm>
                <a:prstGeom prst="rect">
                  <a:avLst/>
                </a:prstGeom>
              </p:spPr>
            </p:pic>
          </p:grpSp>
          <p:sp>
            <p:nvSpPr>
              <p:cNvPr id="9" name="Rectangle 8">
                <a:extLst>
                  <a:ext uri="{FF2B5EF4-FFF2-40B4-BE49-F238E27FC236}">
                    <a16:creationId xmlns:a16="http://schemas.microsoft.com/office/drawing/2014/main" id="{A5A36953-69B9-4485-880F-4E9E772F1CE9}"/>
                  </a:ext>
                </a:extLst>
              </p:cNvPr>
              <p:cNvSpPr/>
              <p:nvPr/>
            </p:nvSpPr>
            <p:spPr>
              <a:xfrm>
                <a:off x="5473148" y="1371600"/>
                <a:ext cx="4304586" cy="51816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rrow: Right 12">
              <a:extLst>
                <a:ext uri="{FF2B5EF4-FFF2-40B4-BE49-F238E27FC236}">
                  <a16:creationId xmlns:a16="http://schemas.microsoft.com/office/drawing/2014/main" id="{4D0A9C94-22D7-42F8-9C3F-B6594F409FE2}"/>
                </a:ext>
              </a:extLst>
            </p:cNvPr>
            <p:cNvSpPr/>
            <p:nvPr/>
          </p:nvSpPr>
          <p:spPr>
            <a:xfrm rot="8892664">
              <a:off x="7268411" y="4128052"/>
              <a:ext cx="556591" cy="4174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AA514E01-CCCB-426E-B064-E89F7E09D71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17823389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Quality Teams: Cancel Role-Assigned Task When User is Removed from Role</a:t>
            </a:r>
          </a:p>
        </p:txBody>
      </p:sp>
      <p:sp>
        <p:nvSpPr>
          <p:cNvPr id="3" name="Content Placeholder 2"/>
          <p:cNvSpPr>
            <a:spLocks noGrp="1"/>
          </p:cNvSpPr>
          <p:nvPr>
            <p:ph idx="1"/>
          </p:nvPr>
        </p:nvSpPr>
        <p:spPr>
          <a:xfrm>
            <a:off x="826624" y="1066800"/>
            <a:ext cx="9649219"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When a user is assigned a workflow task via a Quality Team Role …</a:t>
            </a:r>
          </a:p>
          <a:p>
            <a:pPr lvl="1">
              <a:spcAft>
                <a:spcPts val="1200"/>
              </a:spcAft>
            </a:pPr>
            <a:r>
              <a:rPr lang="en-US" sz="1600" dirty="0"/>
              <a:t>and later that </a:t>
            </a:r>
            <a:r>
              <a:rPr lang="en-US" sz="1600" b="1" dirty="0"/>
              <a:t>user is removed</a:t>
            </a:r>
            <a:r>
              <a:rPr lang="en-US" sz="1600" dirty="0"/>
              <a:t> from the Quality Team Role, Vault will </a:t>
            </a:r>
            <a:r>
              <a:rPr lang="en-US" sz="1600" b="1" dirty="0"/>
              <a:t>automatically cancel </a:t>
            </a:r>
            <a:r>
              <a:rPr lang="en-US" sz="1600" dirty="0"/>
              <a:t>their task</a:t>
            </a:r>
          </a:p>
          <a:p>
            <a:pPr lvl="1">
              <a:spcAft>
                <a:spcPts val="1200"/>
              </a:spcAft>
            </a:pPr>
            <a:r>
              <a:rPr lang="en-US" sz="1600" dirty="0"/>
              <a:t>and later </a:t>
            </a:r>
            <a:r>
              <a:rPr lang="en-US" sz="1600" b="1" dirty="0"/>
              <a:t>replaced with another user</a:t>
            </a:r>
            <a:r>
              <a:rPr lang="en-US" sz="1600" dirty="0"/>
              <a:t> in the Quality Team Role, Vault will </a:t>
            </a:r>
            <a:r>
              <a:rPr lang="en-US" sz="1600" b="1" dirty="0"/>
              <a:t>automatically reassign</a:t>
            </a:r>
            <a:r>
              <a:rPr lang="en-US" sz="1600" dirty="0"/>
              <a:t> their task</a:t>
            </a:r>
          </a:p>
          <a:p>
            <a:pPr marL="1027113" lvl="1" indent="-569913">
              <a:spcAft>
                <a:spcPts val="1200"/>
              </a:spcAft>
              <a:buNone/>
            </a:pPr>
            <a:r>
              <a:rPr lang="en-US" sz="1600" dirty="0"/>
              <a:t>NOTE: Vault already </a:t>
            </a:r>
            <a:r>
              <a:rPr lang="en-US" sz="1600" b="1" dirty="0"/>
              <a:t>automatically adds a user</a:t>
            </a:r>
            <a:r>
              <a:rPr lang="en-US" sz="1600" dirty="0"/>
              <a:t> to a Quality Team role’s </a:t>
            </a:r>
            <a:r>
              <a:rPr lang="en-US" sz="1600" b="1" dirty="0"/>
              <a:t>workflow task</a:t>
            </a:r>
            <a:r>
              <a:rPr lang="en-US" sz="1600" dirty="0"/>
              <a:t> when the </a:t>
            </a:r>
            <a:r>
              <a:rPr lang="en-US" sz="1600" b="1" dirty="0"/>
              <a:t>user is added</a:t>
            </a:r>
            <a:r>
              <a:rPr lang="en-US" sz="1600" dirty="0"/>
              <a:t> to the Quality Team role</a:t>
            </a:r>
          </a:p>
          <a:p>
            <a:pPr>
              <a:spcBef>
                <a:spcPts val="600"/>
              </a:spcBef>
              <a:spcAft>
                <a:spcPts val="1200"/>
              </a:spcAft>
            </a:pPr>
            <a:r>
              <a:rPr lang="en-US" sz="2000" dirty="0"/>
              <a:t>Business Justification</a:t>
            </a:r>
          </a:p>
          <a:p>
            <a:pPr marL="457200" lvl="1" indent="0">
              <a:spcAft>
                <a:spcPts val="1200"/>
              </a:spcAft>
              <a:buNone/>
            </a:pPr>
            <a:r>
              <a:rPr lang="en-US" sz="1600" dirty="0"/>
              <a:t>Eliminates the manual step to cancel or reassign a user’s task, after they are removed or replaced from a Quality Team role</a:t>
            </a:r>
          </a:p>
          <a:p>
            <a:pPr>
              <a:spcBef>
                <a:spcPts val="600"/>
              </a:spcBef>
              <a:spcAft>
                <a:spcPts val="1200"/>
              </a:spcAft>
            </a:pPr>
            <a:r>
              <a:rPr lang="en-US" sz="2000" dirty="0"/>
              <a:t>Considerations</a:t>
            </a:r>
            <a:endParaRPr lang="en-US" sz="1600" dirty="0"/>
          </a:p>
          <a:p>
            <a:pPr marL="457200" lvl="1" indent="0">
              <a:spcAft>
                <a:spcPts val="600"/>
              </a:spcAft>
              <a:buNone/>
            </a:pPr>
            <a:r>
              <a:rPr lang="en-US" sz="1600" dirty="0"/>
              <a:t>Automatically enabled for all customers using the Quality Teams feature</a:t>
            </a:r>
          </a:p>
          <a:p>
            <a:pPr marL="457200" lvl="1" indent="0">
              <a:spcAft>
                <a:spcPts val="600"/>
              </a:spcAft>
              <a:buNone/>
            </a:pPr>
            <a:r>
              <a:rPr lang="en-US" sz="1600" dirty="0"/>
              <a:t>Applies when a workflow task is issued to all members of a specific Quality Team role</a:t>
            </a:r>
          </a:p>
          <a:p>
            <a:pPr marL="457200" lvl="1" indent="0">
              <a:spcAft>
                <a:spcPts val="600"/>
              </a:spcAft>
              <a:buNone/>
            </a:pPr>
            <a:r>
              <a:rPr lang="en-US" sz="1600" dirty="0"/>
              <a:t>This feature also cancels/reassigns a user’s Quality Team workflow tasks on related child records when a Quality Team Role is configured to cascade it’s membership to child records</a:t>
            </a:r>
          </a:p>
          <a:p>
            <a:pPr marL="457200" lvl="1" indent="0">
              <a:spcAft>
                <a:spcPts val="600"/>
              </a:spcAft>
              <a:buNone/>
            </a:pPr>
            <a:r>
              <a:rPr lang="en-US" sz="1600" dirty="0"/>
              <a:t>Consider adding decision steps in workflows to address situations where a workflow task is cancelled and there was only one user assigned to the task when the user was removed from the Quality Team role </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C1AC54FF-424F-48C9-A5F5-961955C7E13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39834253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Training Requirement Recurrence Enhancement</a:t>
            </a:r>
          </a:p>
        </p:txBody>
      </p:sp>
      <p:sp>
        <p:nvSpPr>
          <p:cNvPr id="3" name="Content Placeholder 2"/>
          <p:cNvSpPr>
            <a:spLocks noGrp="1"/>
          </p:cNvSpPr>
          <p:nvPr>
            <p:ph idx="1"/>
          </p:nvPr>
        </p:nvSpPr>
        <p:spPr>
          <a:xfrm>
            <a:off x="826624" y="1066800"/>
            <a:ext cx="9708854"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new “Absolute” </a:t>
            </a:r>
            <a:r>
              <a:rPr lang="en-US" sz="1600" i="1" dirty="0"/>
              <a:t>Training Requirement</a:t>
            </a:r>
            <a:r>
              <a:rPr lang="en-US" sz="1600" dirty="0"/>
              <a:t> recurrence option issues training tasks to </a:t>
            </a:r>
            <a:r>
              <a:rPr lang="en-US" sz="1600" i="1" dirty="0"/>
              <a:t>Learners</a:t>
            </a:r>
            <a:r>
              <a:rPr lang="en-US" sz="1600" dirty="0"/>
              <a:t> on a fixed date</a:t>
            </a:r>
          </a:p>
          <a:p>
            <a:pPr marL="457200" lvl="1" indent="0">
              <a:spcAft>
                <a:spcPts val="1200"/>
              </a:spcAft>
              <a:buNone/>
            </a:pPr>
            <a:r>
              <a:rPr lang="en-US" sz="1600" dirty="0"/>
              <a:t>Example: Issue a training task for the “Insider Trading Policy” </a:t>
            </a:r>
            <a:r>
              <a:rPr lang="en-US" sz="1600" i="1" dirty="0"/>
              <a:t>Training Requirement</a:t>
            </a:r>
            <a:r>
              <a:rPr lang="en-US" sz="1600" dirty="0"/>
              <a:t> on August 1</a:t>
            </a:r>
            <a:r>
              <a:rPr lang="en-US" sz="1600" baseline="30000" dirty="0"/>
              <a:t>st</a:t>
            </a:r>
            <a:r>
              <a:rPr lang="en-US" sz="1600" dirty="0"/>
              <a:t> every year</a:t>
            </a:r>
          </a:p>
          <a:p>
            <a:pPr>
              <a:spcBef>
                <a:spcPts val="600"/>
              </a:spcBef>
              <a:spcAft>
                <a:spcPts val="1200"/>
              </a:spcAft>
            </a:pPr>
            <a:r>
              <a:rPr lang="en-US" sz="2000" dirty="0"/>
              <a:t>Business Justification</a:t>
            </a:r>
          </a:p>
          <a:p>
            <a:pPr marL="457200" lvl="1" indent="0">
              <a:spcAft>
                <a:spcPts val="1200"/>
              </a:spcAft>
              <a:buNone/>
            </a:pPr>
            <a:r>
              <a:rPr lang="en-US" sz="1600" dirty="0"/>
              <a:t>Support recurring training that occurs on a fixed date </a:t>
            </a:r>
          </a:p>
          <a:p>
            <a:pPr>
              <a:spcBef>
                <a:spcPts val="600"/>
              </a:spcBef>
              <a:spcAft>
                <a:spcPts val="1200"/>
              </a:spcAft>
            </a:pPr>
            <a:r>
              <a:rPr lang="en-US" sz="2000" dirty="0"/>
              <a:t>Considerations</a:t>
            </a:r>
          </a:p>
          <a:p>
            <a:pPr marL="457200" lvl="1" indent="0">
              <a:spcAft>
                <a:spcPts val="1200"/>
              </a:spcAft>
              <a:buNone/>
            </a:pPr>
            <a:r>
              <a:rPr lang="en-US" sz="1600" dirty="0"/>
              <a:t>Applies to the following </a:t>
            </a:r>
            <a:r>
              <a:rPr lang="en-US" sz="1600" i="1" dirty="0"/>
              <a:t>Training Requirement</a:t>
            </a:r>
            <a:r>
              <a:rPr lang="en-US" sz="1600" dirty="0"/>
              <a:t> types:</a:t>
            </a:r>
          </a:p>
          <a:p>
            <a:pPr lvl="1">
              <a:spcAft>
                <a:spcPts val="1200"/>
              </a:spcAft>
            </a:pPr>
            <a:r>
              <a:rPr lang="en-US" sz="1600" dirty="0"/>
              <a:t>Vault Document</a:t>
            </a:r>
          </a:p>
          <a:p>
            <a:pPr lvl="1">
              <a:spcAft>
                <a:spcPts val="1200"/>
              </a:spcAft>
            </a:pPr>
            <a:r>
              <a:rPr lang="en-US" sz="1600" dirty="0"/>
              <a:t>Classroom</a:t>
            </a:r>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E504427A-2B1F-47AB-BCC5-602036F8F7B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235305454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Content Placeholder 2"/>
          <p:cNvSpPr>
            <a:spLocks noGrp="1"/>
          </p:cNvSpPr>
          <p:nvPr>
            <p:ph idx="1"/>
          </p:nvPr>
        </p:nvSpPr>
        <p:spPr/>
        <p:txBody>
          <a:bodyPr/>
          <a:lstStyle/>
          <a:p>
            <a:pPr>
              <a:spcBef>
                <a:spcPts val="600"/>
              </a:spcBef>
              <a:spcAft>
                <a:spcPts val="1200"/>
              </a:spcAft>
            </a:pPr>
            <a:r>
              <a:rPr lang="en-US" sz="2000" dirty="0"/>
              <a:t>Overview</a:t>
            </a:r>
          </a:p>
          <a:p>
            <a:pPr marL="457200" lvl="1" indent="0">
              <a:spcAft>
                <a:spcPts val="1200"/>
              </a:spcAft>
              <a:buNone/>
            </a:pPr>
            <a:r>
              <a:rPr lang="en-US" sz="1600" dirty="0"/>
              <a:t>Allow multiple documents to be included in a single </a:t>
            </a:r>
            <a:r>
              <a:rPr lang="en-US" sz="1600" i="1" dirty="0"/>
              <a:t>Training Requirement</a:t>
            </a:r>
            <a:r>
              <a:rPr lang="en-US" sz="1600" dirty="0"/>
              <a:t> and related </a:t>
            </a:r>
            <a:r>
              <a:rPr lang="en-US" sz="1600" i="1" dirty="0"/>
              <a:t>Training Assignments</a:t>
            </a:r>
            <a:r>
              <a:rPr lang="en-US" sz="1600" dirty="0"/>
              <a:t> </a:t>
            </a:r>
          </a:p>
          <a:p>
            <a:pPr marL="457200" lvl="1" indent="0">
              <a:spcAft>
                <a:spcPts val="1200"/>
              </a:spcAft>
              <a:buNone/>
            </a:pPr>
            <a:r>
              <a:rPr lang="en-US" sz="1600" dirty="0"/>
              <a:t>Training administrators can configure …</a:t>
            </a:r>
          </a:p>
          <a:p>
            <a:pPr lvl="1">
              <a:spcAft>
                <a:spcPts val="1200"/>
              </a:spcAft>
            </a:pPr>
            <a:r>
              <a:rPr lang="en-US" sz="1600" dirty="0"/>
              <a:t>which document versions to include in a </a:t>
            </a:r>
            <a:r>
              <a:rPr lang="en-US" sz="1600" i="1" dirty="0"/>
              <a:t>Training Requirement</a:t>
            </a:r>
          </a:p>
          <a:p>
            <a:pPr lvl="1">
              <a:spcAft>
                <a:spcPts val="1200"/>
              </a:spcAft>
            </a:pPr>
            <a:r>
              <a:rPr lang="en-US" sz="1600" dirty="0"/>
              <a:t>the order in which those documents will be presented to the </a:t>
            </a:r>
            <a:r>
              <a:rPr lang="en-US" sz="1600" i="1" dirty="0"/>
              <a:t>Learner</a:t>
            </a:r>
          </a:p>
          <a:p>
            <a:pPr lvl="1">
              <a:spcAft>
                <a:spcPts val="1200"/>
              </a:spcAft>
            </a:pPr>
            <a:r>
              <a:rPr lang="en-US" sz="1600" dirty="0"/>
              <a:t>whether or not to force the </a:t>
            </a:r>
            <a:r>
              <a:rPr lang="en-US" sz="1600" i="1" dirty="0"/>
              <a:t>Learner</a:t>
            </a:r>
            <a:r>
              <a:rPr lang="en-US" sz="1600" dirty="0"/>
              <a:t> to read documents in a specific order</a:t>
            </a:r>
          </a:p>
          <a:p>
            <a:pPr>
              <a:spcBef>
                <a:spcPts val="600"/>
              </a:spcBef>
              <a:spcAft>
                <a:spcPts val="1200"/>
              </a:spcAft>
            </a:pPr>
            <a:r>
              <a:rPr lang="en-US" sz="2000" dirty="0"/>
              <a:t>Business Justification</a:t>
            </a:r>
          </a:p>
          <a:p>
            <a:pPr marL="457200" lvl="1" indent="0">
              <a:spcAft>
                <a:spcPts val="1200"/>
              </a:spcAft>
              <a:buNone/>
            </a:pPr>
            <a:r>
              <a:rPr lang="en-US" sz="1600" dirty="0"/>
              <a:t>Send Learners a single training task with multiple related SOPs, and optionally require a single quiz to confirm competency with information conveyed in all documents</a:t>
            </a:r>
          </a:p>
          <a:p>
            <a:pPr>
              <a:spcBef>
                <a:spcPts val="600"/>
              </a:spcBef>
              <a:spcAft>
                <a:spcPts val="1200"/>
              </a:spcAft>
            </a:pPr>
            <a:r>
              <a:rPr lang="en-US" sz="2000" dirty="0"/>
              <a:t>Considerations</a:t>
            </a:r>
          </a:p>
          <a:p>
            <a:pPr marL="457200" lvl="1" indent="0">
              <a:spcAft>
                <a:spcPts val="1200"/>
              </a:spcAft>
              <a:buNone/>
            </a:pPr>
            <a:r>
              <a:rPr lang="en-US" sz="1600" dirty="0"/>
              <a:t>Prohibits modification of documents on </a:t>
            </a:r>
            <a:r>
              <a:rPr lang="en-US" sz="1600" i="1" dirty="0"/>
              <a:t>Training Requirements</a:t>
            </a:r>
            <a:r>
              <a:rPr lang="en-US" sz="1600" dirty="0"/>
              <a:t> in the </a:t>
            </a:r>
            <a:r>
              <a:rPr lang="en-US" sz="1600" i="1" dirty="0"/>
              <a:t>Retired</a:t>
            </a:r>
            <a:r>
              <a:rPr lang="en-US" sz="1600" dirty="0"/>
              <a:t> or </a:t>
            </a:r>
            <a:r>
              <a:rPr lang="en-US" sz="1600" i="1" dirty="0"/>
              <a:t>Available</a:t>
            </a:r>
            <a:r>
              <a:rPr lang="en-US" sz="1600" dirty="0"/>
              <a:t> lifecycle states</a:t>
            </a:r>
          </a:p>
          <a:p>
            <a:pPr marL="457200" lvl="1" indent="0">
              <a:spcAft>
                <a:spcPts val="1200"/>
              </a:spcAft>
              <a:buNone/>
            </a:pPr>
            <a:r>
              <a:rPr lang="en-US" sz="1600" dirty="0"/>
              <a:t>A </a:t>
            </a:r>
            <a:r>
              <a:rPr lang="en-US" sz="1600" i="1" dirty="0"/>
              <a:t>Training Requirements Impact Assessment</a:t>
            </a:r>
            <a:r>
              <a:rPr lang="en-US" sz="1600" dirty="0"/>
              <a:t> process must be configured to use this feature</a:t>
            </a:r>
          </a:p>
          <a:p>
            <a:endParaRPr lang="en-US" dirty="0"/>
          </a:p>
        </p:txBody>
      </p:sp>
      <p:sp>
        <p:nvSpPr>
          <p:cNvPr id="4" name="Text Placeholder 3">
            <a:extLst>
              <a:ext uri="{FF2B5EF4-FFF2-40B4-BE49-F238E27FC236}">
                <a16:creationId xmlns:a16="http://schemas.microsoft.com/office/drawing/2014/main" id="{A319E89D-C884-40EC-BE2C-F1E704E4B2A0}"/>
              </a:ext>
            </a:extLst>
          </p:cNvPr>
          <p:cNvSpPr>
            <a:spLocks noGrp="1"/>
          </p:cNvSpPr>
          <p:nvPr>
            <p:ph type="body" sz="quarter" idx="13"/>
          </p:nvPr>
        </p:nvSpPr>
        <p:spPr>
          <a:xfrm>
            <a:off x="765970" y="907082"/>
            <a:ext cx="9253241" cy="579664"/>
          </a:xfrm>
        </p:spPr>
        <p:txBody>
          <a:bodyPr/>
          <a:lstStyle/>
          <a:p>
            <a:r>
              <a:rPr lang="en-US" dirty="0"/>
              <a:t>Training Assignments</a:t>
            </a:r>
          </a:p>
        </p:txBody>
      </p:sp>
      <p:sp>
        <p:nvSpPr>
          <p:cNvPr id="2" name="Title 1"/>
          <p:cNvSpPr>
            <a:spLocks noGrp="1"/>
          </p:cNvSpPr>
          <p:nvPr>
            <p:ph type="title"/>
          </p:nvPr>
        </p:nvSpPr>
        <p:spPr>
          <a:xfrm>
            <a:off x="276303" y="96275"/>
            <a:ext cx="10465691" cy="1101213"/>
          </a:xfrm>
        </p:spPr>
        <p:txBody>
          <a:bodyPr/>
          <a:lstStyle/>
          <a:p>
            <a:r>
              <a:rPr lang="en-US" dirty="0"/>
              <a:t>Multi-Document Training Requirements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DA605DF3-C41E-43F9-8B0F-FB5F378334D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34168126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Content Placeholder 2"/>
          <p:cNvSpPr>
            <a:spLocks noGrp="1"/>
          </p:cNvSpPr>
          <p:nvPr>
            <p:ph idx="1"/>
          </p:nvPr>
        </p:nvSpPr>
        <p:spPr>
          <a:xfrm>
            <a:off x="826624" y="1371600"/>
            <a:ext cx="9490193" cy="51054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is capable of starting a </a:t>
            </a:r>
            <a:r>
              <a:rPr lang="en-US" sz="1600" i="1" dirty="0"/>
              <a:t>Training Requirement Impact Assessment</a:t>
            </a:r>
            <a:r>
              <a:rPr lang="en-US" sz="1600" dirty="0"/>
              <a:t> process</a:t>
            </a:r>
          </a:p>
          <a:p>
            <a:pPr>
              <a:spcBef>
                <a:spcPts val="600"/>
              </a:spcBef>
              <a:spcAft>
                <a:spcPts val="1200"/>
              </a:spcAft>
            </a:pPr>
            <a:endParaRPr lang="en-US" sz="2000" dirty="0"/>
          </a:p>
          <a:p>
            <a:pPr>
              <a:spcBef>
                <a:spcPts val="600"/>
              </a:spcBef>
              <a:spcAft>
                <a:spcPts val="1200"/>
              </a:spcAft>
            </a:pPr>
            <a:endParaRPr lang="en-US" sz="2000" dirty="0"/>
          </a:p>
          <a:p>
            <a:pPr>
              <a:spcBef>
                <a:spcPts val="600"/>
              </a:spcBef>
              <a:spcAft>
                <a:spcPts val="1200"/>
              </a:spcAft>
            </a:pPr>
            <a:endParaRPr lang="en-US" sz="2000" dirty="0"/>
          </a:p>
          <a:p>
            <a:pPr>
              <a:spcBef>
                <a:spcPts val="600"/>
              </a:spcBef>
              <a:spcAft>
                <a:spcPts val="1200"/>
              </a:spcAft>
            </a:pPr>
            <a:endParaRPr lang="en-US" sz="2000" dirty="0"/>
          </a:p>
          <a:p>
            <a:pPr>
              <a:spcBef>
                <a:spcPts val="600"/>
              </a:spcBef>
              <a:spcAft>
                <a:spcPts val="1200"/>
              </a:spcAft>
            </a:pPr>
            <a:endParaRPr lang="en-US" sz="2000" dirty="0"/>
          </a:p>
          <a:p>
            <a:pPr>
              <a:spcBef>
                <a:spcPts val="600"/>
              </a:spcBef>
              <a:spcAft>
                <a:spcPts val="1200"/>
              </a:spcAft>
            </a:pPr>
            <a:r>
              <a:rPr lang="en-US" sz="2000" dirty="0"/>
              <a:t>Business Justification</a:t>
            </a:r>
          </a:p>
          <a:p>
            <a:pPr marL="457200" lvl="1" indent="0">
              <a:spcAft>
                <a:spcPts val="1200"/>
              </a:spcAft>
              <a:buNone/>
            </a:pPr>
            <a:r>
              <a:rPr lang="en-US" sz="1600" dirty="0"/>
              <a:t>Ensure trainers make informed decisions about updating </a:t>
            </a:r>
            <a:r>
              <a:rPr lang="en-US" sz="1600" i="1" dirty="0"/>
              <a:t>Training Requirements</a:t>
            </a:r>
            <a:r>
              <a:rPr lang="en-US" sz="1600" dirty="0"/>
              <a:t> and </a:t>
            </a:r>
            <a:r>
              <a:rPr lang="en-US" sz="1600" i="1" dirty="0"/>
              <a:t>Quizzes</a:t>
            </a:r>
            <a:r>
              <a:rPr lang="en-US" sz="1600" dirty="0"/>
              <a:t> when documents change</a:t>
            </a:r>
          </a:p>
        </p:txBody>
      </p:sp>
      <p:sp>
        <p:nvSpPr>
          <p:cNvPr id="4" name="Text Placeholder 3">
            <a:extLst>
              <a:ext uri="{FF2B5EF4-FFF2-40B4-BE49-F238E27FC236}">
                <a16:creationId xmlns:a16="http://schemas.microsoft.com/office/drawing/2014/main" id="{A319E89D-C884-40EC-BE2C-F1E704E4B2A0}"/>
              </a:ext>
            </a:extLst>
          </p:cNvPr>
          <p:cNvSpPr>
            <a:spLocks noGrp="1"/>
          </p:cNvSpPr>
          <p:nvPr>
            <p:ph type="body" sz="quarter" idx="13"/>
          </p:nvPr>
        </p:nvSpPr>
        <p:spPr>
          <a:xfrm>
            <a:off x="765970" y="907082"/>
            <a:ext cx="9490194" cy="579664"/>
          </a:xfrm>
        </p:spPr>
        <p:txBody>
          <a:bodyPr/>
          <a:lstStyle/>
          <a:p>
            <a:r>
              <a:rPr lang="en-US" dirty="0"/>
              <a:t>Training Requirement Impact Assessments</a:t>
            </a:r>
          </a:p>
        </p:txBody>
      </p:sp>
      <p:sp>
        <p:nvSpPr>
          <p:cNvPr id="2" name="Title 1"/>
          <p:cNvSpPr>
            <a:spLocks noGrp="1"/>
          </p:cNvSpPr>
          <p:nvPr>
            <p:ph type="title"/>
          </p:nvPr>
        </p:nvSpPr>
        <p:spPr>
          <a:xfrm>
            <a:off x="276303" y="96275"/>
            <a:ext cx="10465691" cy="1101213"/>
          </a:xfrm>
        </p:spPr>
        <p:txBody>
          <a:bodyPr/>
          <a:lstStyle/>
          <a:p>
            <a:r>
              <a:rPr lang="en-US" dirty="0"/>
              <a:t>Multi-Document Training Requirements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5" name="Rectangle 4">
            <a:extLst>
              <a:ext uri="{FF2B5EF4-FFF2-40B4-BE49-F238E27FC236}">
                <a16:creationId xmlns:a16="http://schemas.microsoft.com/office/drawing/2014/main" id="{534E306F-CEF6-48C4-B9D4-A4A743EC0903}"/>
              </a:ext>
            </a:extLst>
          </p:cNvPr>
          <p:cNvSpPr/>
          <p:nvPr/>
        </p:nvSpPr>
        <p:spPr>
          <a:xfrm>
            <a:off x="1338142" y="2293484"/>
            <a:ext cx="3490308" cy="2471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nchorCtr="0"/>
          <a:lstStyle/>
          <a:p>
            <a:pPr marL="111125" lvl="1">
              <a:spcAft>
                <a:spcPts val="1200"/>
              </a:spcAft>
            </a:pPr>
            <a:r>
              <a:rPr lang="en-US" sz="1600" dirty="0">
                <a:solidFill>
                  <a:schemeClr val="tx1"/>
                </a:solidFill>
              </a:rPr>
              <a:t>Training Impact Assessors (role on a document) receive a task that describes:</a:t>
            </a:r>
          </a:p>
          <a:p>
            <a:pPr marL="396875" lvl="1" indent="-285750">
              <a:spcAft>
                <a:spcPts val="600"/>
              </a:spcAft>
              <a:buFont typeface="Arial" panose="020B0604020202020204" pitchFamily="34" charset="0"/>
              <a:buChar char="•"/>
            </a:pPr>
            <a:r>
              <a:rPr lang="en-US" sz="1600" dirty="0">
                <a:solidFill>
                  <a:schemeClr val="tx1"/>
                </a:solidFill>
              </a:rPr>
              <a:t>the </a:t>
            </a:r>
            <a:r>
              <a:rPr lang="en-US" sz="1600" i="1" dirty="0">
                <a:solidFill>
                  <a:schemeClr val="tx1"/>
                </a:solidFill>
              </a:rPr>
              <a:t>Training Requirement</a:t>
            </a:r>
            <a:r>
              <a:rPr lang="en-US" sz="1600" dirty="0">
                <a:solidFill>
                  <a:schemeClr val="tx1"/>
                </a:solidFill>
              </a:rPr>
              <a:t> impacted</a:t>
            </a:r>
          </a:p>
          <a:p>
            <a:pPr marL="396875" lvl="1" indent="-285750">
              <a:spcAft>
                <a:spcPts val="600"/>
              </a:spcAft>
              <a:buFont typeface="Arial" panose="020B0604020202020204" pitchFamily="34" charset="0"/>
              <a:buChar char="•"/>
            </a:pPr>
            <a:r>
              <a:rPr lang="en-US" sz="1600" dirty="0">
                <a:solidFill>
                  <a:schemeClr val="tx1"/>
                </a:solidFill>
              </a:rPr>
              <a:t>the associated document versions</a:t>
            </a:r>
          </a:p>
          <a:p>
            <a:pPr marL="396875" lvl="1" indent="-285750">
              <a:spcAft>
                <a:spcPts val="600"/>
              </a:spcAft>
              <a:buFont typeface="Arial" panose="020B0604020202020204" pitchFamily="34" charset="0"/>
              <a:buChar char="•"/>
            </a:pPr>
            <a:r>
              <a:rPr lang="en-US" sz="1600" dirty="0">
                <a:solidFill>
                  <a:schemeClr val="tx1"/>
                </a:solidFill>
              </a:rPr>
              <a:t>the quiz currently in use </a:t>
            </a:r>
          </a:p>
          <a:p>
            <a:pPr marL="396875" lvl="1" indent="-285750">
              <a:spcAft>
                <a:spcPts val="600"/>
              </a:spcAft>
              <a:buFont typeface="Arial" panose="020B0604020202020204" pitchFamily="34" charset="0"/>
              <a:buChar char="•"/>
            </a:pPr>
            <a:r>
              <a:rPr lang="en-US" sz="1600" dirty="0">
                <a:solidFill>
                  <a:schemeClr val="tx1"/>
                </a:solidFill>
              </a:rPr>
              <a:t>a suggested set of new document versions</a:t>
            </a:r>
          </a:p>
        </p:txBody>
      </p:sp>
      <p:sp>
        <p:nvSpPr>
          <p:cNvPr id="12" name="Rectangle 11">
            <a:extLst>
              <a:ext uri="{FF2B5EF4-FFF2-40B4-BE49-F238E27FC236}">
                <a16:creationId xmlns:a16="http://schemas.microsoft.com/office/drawing/2014/main" id="{3955DEB7-5F6F-40C2-B4BD-8F5D9836A05C}"/>
              </a:ext>
            </a:extLst>
          </p:cNvPr>
          <p:cNvSpPr/>
          <p:nvPr/>
        </p:nvSpPr>
        <p:spPr>
          <a:xfrm>
            <a:off x="5045977" y="2293025"/>
            <a:ext cx="5564483" cy="2471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nchorCtr="0"/>
          <a:lstStyle/>
          <a:p>
            <a:pPr marL="111125" lvl="1">
              <a:spcAft>
                <a:spcPts val="1200"/>
              </a:spcAft>
            </a:pPr>
            <a:r>
              <a:rPr lang="en-US" sz="1600" dirty="0">
                <a:solidFill>
                  <a:schemeClr val="tx1"/>
                </a:solidFill>
              </a:rPr>
              <a:t>Training Impact Assessors complete the task, and select a verdict to proceed as follows:</a:t>
            </a:r>
          </a:p>
          <a:p>
            <a:pPr marL="396875" lvl="1" indent="-285750">
              <a:spcAft>
                <a:spcPts val="600"/>
              </a:spcAft>
              <a:buFont typeface="Arial" panose="020B0604020202020204" pitchFamily="34" charset="0"/>
              <a:buChar char="•"/>
            </a:pPr>
            <a:r>
              <a:rPr lang="en-US" sz="1600" dirty="0">
                <a:solidFill>
                  <a:schemeClr val="tx1"/>
                </a:solidFill>
              </a:rPr>
              <a:t>Update the </a:t>
            </a:r>
            <a:r>
              <a:rPr lang="en-US" sz="1600" i="1" dirty="0">
                <a:solidFill>
                  <a:schemeClr val="tx1"/>
                </a:solidFill>
              </a:rPr>
              <a:t>Training Requirement</a:t>
            </a:r>
            <a:r>
              <a:rPr lang="en-US" sz="1600" dirty="0">
                <a:solidFill>
                  <a:schemeClr val="tx1"/>
                </a:solidFill>
              </a:rPr>
              <a:t> with the changes specified</a:t>
            </a:r>
          </a:p>
          <a:p>
            <a:pPr marL="396875" lvl="1" indent="-285750">
              <a:spcAft>
                <a:spcPts val="600"/>
              </a:spcAft>
              <a:buFont typeface="Arial" panose="020B0604020202020204" pitchFamily="34" charset="0"/>
              <a:buChar char="•"/>
            </a:pPr>
            <a:r>
              <a:rPr lang="en-US" sz="1600" dirty="0">
                <a:solidFill>
                  <a:schemeClr val="tx1"/>
                </a:solidFill>
              </a:rPr>
              <a:t>Retire the </a:t>
            </a:r>
            <a:r>
              <a:rPr lang="en-US" sz="1600" i="1" dirty="0">
                <a:solidFill>
                  <a:schemeClr val="tx1"/>
                </a:solidFill>
              </a:rPr>
              <a:t>Training Requirement</a:t>
            </a:r>
          </a:p>
          <a:p>
            <a:pPr marL="396875" lvl="1" indent="-285750">
              <a:spcAft>
                <a:spcPts val="600"/>
              </a:spcAft>
              <a:buFont typeface="Arial" panose="020B0604020202020204" pitchFamily="34" charset="0"/>
              <a:buChar char="•"/>
            </a:pPr>
            <a:r>
              <a:rPr lang="en-US" sz="1600" dirty="0">
                <a:solidFill>
                  <a:schemeClr val="tx1"/>
                </a:solidFill>
              </a:rPr>
              <a:t>Pause the impact assessment to wait for additional documents to become available</a:t>
            </a:r>
          </a:p>
          <a:p>
            <a:pPr marL="396875" lvl="1" indent="-285750">
              <a:spcAft>
                <a:spcPts val="600"/>
              </a:spcAft>
              <a:buFont typeface="Arial" panose="020B0604020202020204" pitchFamily="34" charset="0"/>
              <a:buChar char="•"/>
            </a:pPr>
            <a:r>
              <a:rPr lang="en-US" sz="1600" dirty="0">
                <a:solidFill>
                  <a:schemeClr val="tx1"/>
                </a:solidFill>
              </a:rPr>
              <a:t>End the impact assessment with no impact to the </a:t>
            </a:r>
            <a:r>
              <a:rPr lang="en-US" sz="1600" i="1" dirty="0">
                <a:solidFill>
                  <a:schemeClr val="tx1"/>
                </a:solidFill>
              </a:rPr>
              <a:t>Training Requirement</a:t>
            </a:r>
          </a:p>
          <a:p>
            <a:pPr marL="111125" algn="ctr"/>
            <a:endParaRPr lang="en-US" dirty="0">
              <a:solidFill>
                <a:schemeClr val="tx1"/>
              </a:solidFill>
            </a:endParaRPr>
          </a:p>
        </p:txBody>
      </p:sp>
      <p:sp>
        <p:nvSpPr>
          <p:cNvPr id="13" name="TextBox 12">
            <a:extLst>
              <a:ext uri="{FF2B5EF4-FFF2-40B4-BE49-F238E27FC236}">
                <a16:creationId xmlns:a16="http://schemas.microsoft.com/office/drawing/2014/main" id="{DBEC1FF1-7F17-4DD8-961A-9D1CD5325F2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20353773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Copy Custom Fields</a:t>
            </a:r>
          </a:p>
        </p:txBody>
      </p:sp>
      <p:sp>
        <p:nvSpPr>
          <p:cNvPr id="3" name="Content Placeholder 2"/>
          <p:cNvSpPr>
            <a:spLocks noGrp="1"/>
          </p:cNvSpPr>
          <p:nvPr>
            <p:ph idx="1"/>
          </p:nvPr>
        </p:nvSpPr>
        <p:spPr>
          <a:xfrm>
            <a:off x="826624" y="1066800"/>
            <a:ext cx="966247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new Vault Training feature allows custom fields’ data values to be copied from </a:t>
            </a:r>
            <a:r>
              <a:rPr lang="en-US" sz="1600" i="1" dirty="0"/>
              <a:t>Training Requirement</a:t>
            </a:r>
            <a:r>
              <a:rPr lang="en-US" sz="1600" dirty="0"/>
              <a:t> records to identically named fields on </a:t>
            </a:r>
            <a:r>
              <a:rPr lang="en-US" sz="1600" i="1" dirty="0"/>
              <a:t>Training Assignment</a:t>
            </a:r>
            <a:r>
              <a:rPr lang="en-US" sz="1600" dirty="0"/>
              <a:t> records</a:t>
            </a:r>
          </a:p>
          <a:p>
            <a:pPr>
              <a:spcBef>
                <a:spcPts val="600"/>
              </a:spcBef>
              <a:spcAft>
                <a:spcPts val="1200"/>
              </a:spcAft>
            </a:pPr>
            <a:r>
              <a:rPr lang="en-US" sz="2000" dirty="0"/>
              <a:t>Business Justification</a:t>
            </a:r>
          </a:p>
          <a:p>
            <a:pPr marL="457200" lvl="1" indent="0">
              <a:spcAft>
                <a:spcPts val="1200"/>
              </a:spcAft>
              <a:buNone/>
            </a:pPr>
            <a:r>
              <a:rPr lang="en-US" sz="1600" dirty="0"/>
              <a:t>This feature allows customers to give access to </a:t>
            </a:r>
            <a:r>
              <a:rPr lang="en-US" sz="1600" i="1" dirty="0"/>
              <a:t>Training Assignment</a:t>
            </a:r>
            <a:r>
              <a:rPr lang="en-US" sz="1600" dirty="0"/>
              <a:t> records beyond the </a:t>
            </a:r>
            <a:r>
              <a:rPr lang="en-US" sz="1600" i="1" dirty="0"/>
              <a:t>Learner</a:t>
            </a:r>
            <a:r>
              <a:rPr lang="en-US" sz="1600" dirty="0"/>
              <a:t> role</a:t>
            </a:r>
          </a:p>
          <a:p>
            <a:pPr lvl="1">
              <a:spcAft>
                <a:spcPts val="1200"/>
              </a:spcAft>
            </a:pPr>
            <a:r>
              <a:rPr lang="en-US" sz="1600" dirty="0"/>
              <a:t>Example: Copy the user in a </a:t>
            </a:r>
            <a:r>
              <a:rPr lang="en-US" sz="1600" i="1" dirty="0"/>
              <a:t>Training Requirement’s</a:t>
            </a:r>
            <a:r>
              <a:rPr lang="en-US" sz="1600" dirty="0"/>
              <a:t> Quality Manager field to related Training Requirement records so the user can view the </a:t>
            </a:r>
            <a:r>
              <a:rPr lang="en-US" sz="1600" i="1" dirty="0"/>
              <a:t>Training Assignment</a:t>
            </a:r>
            <a:r>
              <a:rPr lang="en-US" sz="1600" dirty="0"/>
              <a:t> records</a:t>
            </a:r>
          </a:p>
          <a:p>
            <a:pPr>
              <a:spcBef>
                <a:spcPts val="600"/>
              </a:spcBef>
              <a:spcAft>
                <a:spcPts val="1200"/>
              </a:spcAft>
            </a:pPr>
            <a:r>
              <a:rPr lang="en-US" sz="2000" dirty="0"/>
              <a:t>Considerations</a:t>
            </a:r>
          </a:p>
          <a:p>
            <a:pPr marL="457200" lvl="1" indent="0">
              <a:spcAft>
                <a:spcPts val="1200"/>
              </a:spcAft>
              <a:buNone/>
            </a:pPr>
            <a:r>
              <a:rPr lang="en-US" sz="1600" dirty="0"/>
              <a:t>Grant access to </a:t>
            </a:r>
            <a:r>
              <a:rPr lang="en-US" sz="1600" i="1" dirty="0"/>
              <a:t>Training </a:t>
            </a:r>
            <a:r>
              <a:rPr lang="en-US" sz="1600" dirty="0"/>
              <a:t>Assignment records by configuring Dynamic Access Control (DAC) </a:t>
            </a:r>
            <a:r>
              <a:rPr lang="en-US" sz="1600" i="1" dirty="0"/>
              <a:t>Custom Sharing Rules</a:t>
            </a:r>
            <a:r>
              <a:rPr lang="en-US" sz="1600" dirty="0"/>
              <a:t> or </a:t>
            </a:r>
            <a:r>
              <a:rPr lang="en-US" sz="1600" i="1" dirty="0"/>
              <a:t>Matching Sharing Rules</a:t>
            </a:r>
            <a:r>
              <a:rPr lang="en-US" sz="1600" dirty="0"/>
              <a:t> on </a:t>
            </a:r>
            <a:r>
              <a:rPr lang="en-US" sz="1600" i="1" dirty="0"/>
              <a:t>Training Assignment</a:t>
            </a:r>
            <a:r>
              <a:rPr lang="en-US" sz="1600" dirty="0"/>
              <a:t> records using the custom field values copied from </a:t>
            </a:r>
            <a:r>
              <a:rPr lang="en-US" sz="1600" i="1" dirty="0"/>
              <a:t>Training Requirements</a:t>
            </a:r>
          </a:p>
          <a:p>
            <a:pPr marL="457200" lvl="1" indent="0">
              <a:spcAft>
                <a:spcPts val="1200"/>
              </a:spcAft>
              <a:buNone/>
            </a:pPr>
            <a:r>
              <a:rPr lang="en-US" sz="1600" dirty="0"/>
              <a:t>The following field types cannot be copied</a:t>
            </a:r>
          </a:p>
          <a:p>
            <a:pPr lvl="1">
              <a:spcAft>
                <a:spcPts val="600"/>
              </a:spcAft>
            </a:pPr>
            <a:r>
              <a:rPr lang="en-US" sz="1600" dirty="0"/>
              <a:t>Formula</a:t>
            </a:r>
          </a:p>
          <a:p>
            <a:pPr lvl="1">
              <a:spcAft>
                <a:spcPts val="600"/>
              </a:spcAft>
            </a:pPr>
            <a:r>
              <a:rPr lang="en-US" sz="1600" dirty="0"/>
              <a:t>Currency</a:t>
            </a:r>
          </a:p>
          <a:p>
            <a:pPr lvl="1">
              <a:spcAft>
                <a:spcPts val="600"/>
              </a:spcAft>
            </a:pPr>
            <a:r>
              <a:rPr lang="en-US" sz="1600" dirty="0"/>
              <a:t>Lookup</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97310CBD-8649-44A5-ACCB-3DB0E86A7161}"/>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a:t>
            </a:r>
          </a:p>
        </p:txBody>
      </p:sp>
    </p:spTree>
    <p:extLst>
      <p:ext uri="{BB962C8B-B14F-4D97-AF65-F5344CB8AC3E}">
        <p14:creationId xmlns:p14="http://schemas.microsoft.com/office/powerpoint/2010/main" val="37001944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Job Logging</a:t>
            </a:r>
          </a:p>
        </p:txBody>
      </p:sp>
      <p:sp>
        <p:nvSpPr>
          <p:cNvPr id="3" name="Content Placeholder 2"/>
          <p:cNvSpPr>
            <a:spLocks noGrp="1"/>
          </p:cNvSpPr>
          <p:nvPr>
            <p:ph idx="1"/>
          </p:nvPr>
        </p:nvSpPr>
        <p:spPr>
          <a:xfrm>
            <a:off x="826623" y="1066800"/>
            <a:ext cx="4941987"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Vault Training application’s </a:t>
            </a:r>
            <a:r>
              <a:rPr lang="en-US" sz="1600" i="1" dirty="0"/>
              <a:t>Update Training Assignments</a:t>
            </a:r>
            <a:r>
              <a:rPr lang="en-US" sz="1600" dirty="0"/>
              <a:t> job automates creation and distribution of assignments and tasks</a:t>
            </a:r>
          </a:p>
          <a:p>
            <a:pPr marL="457200" lvl="1" indent="0">
              <a:spcAft>
                <a:spcPts val="1200"/>
              </a:spcAft>
              <a:buNone/>
            </a:pPr>
            <a:r>
              <a:rPr lang="en-US" sz="1600" dirty="0"/>
              <a:t>This feature enhances the information captured in the job’s log file as follows:</a:t>
            </a:r>
          </a:p>
          <a:p>
            <a:pPr lvl="1">
              <a:spcAft>
                <a:spcPts val="1200"/>
              </a:spcAft>
            </a:pPr>
            <a:r>
              <a:rPr lang="en-US" sz="1600" dirty="0"/>
              <a:t>count of changes that were flagged for processing</a:t>
            </a:r>
          </a:p>
          <a:p>
            <a:pPr lvl="1">
              <a:spcAft>
                <a:spcPts val="1200"/>
              </a:spcAft>
            </a:pPr>
            <a:r>
              <a:rPr lang="en-US" sz="1600" dirty="0"/>
              <a:t>changes that were successfully processed</a:t>
            </a:r>
          </a:p>
          <a:p>
            <a:pPr lvl="1">
              <a:spcAft>
                <a:spcPts val="1200"/>
              </a:spcAft>
            </a:pPr>
            <a:r>
              <a:rPr lang="en-US" sz="1600" dirty="0"/>
              <a:t>errors that occurred, if any</a:t>
            </a:r>
          </a:p>
          <a:p>
            <a:pPr>
              <a:spcBef>
                <a:spcPts val="600"/>
              </a:spcBef>
              <a:spcAft>
                <a:spcPts val="1200"/>
              </a:spcAft>
            </a:pPr>
            <a:r>
              <a:rPr lang="en-US" sz="2000" dirty="0"/>
              <a:t>Business Justification</a:t>
            </a:r>
          </a:p>
          <a:p>
            <a:pPr marL="457200" lvl="1" indent="0">
              <a:spcAft>
                <a:spcPts val="1200"/>
              </a:spcAft>
              <a:buNone/>
            </a:pPr>
            <a:r>
              <a:rPr lang="en-US" sz="1600" dirty="0"/>
              <a:t>Improves readability of the actions automatically performed by the </a:t>
            </a:r>
            <a:r>
              <a:rPr lang="en-US" sz="1600" i="1" dirty="0"/>
              <a:t>Update Training Assignments</a:t>
            </a:r>
            <a:r>
              <a:rPr lang="en-US" sz="1600" dirty="0"/>
              <a:t> job </a:t>
            </a:r>
          </a:p>
          <a:p>
            <a:pPr marL="457200" lvl="1" indent="0">
              <a:spcAft>
                <a:spcPts val="1200"/>
              </a:spcAft>
              <a:buNone/>
            </a:pPr>
            <a:r>
              <a:rPr lang="en-US" sz="1600" dirty="0"/>
              <a:t>Enables your Administrator staff to troubleshoot issues and take appropriate actions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4CBEA820-15E9-4DA4-9B23-997D1495D03C}"/>
              </a:ext>
            </a:extLst>
          </p:cNvPr>
          <p:cNvPicPr>
            <a:picLocks noChangeAspect="1"/>
          </p:cNvPicPr>
          <p:nvPr/>
        </p:nvPicPr>
        <p:blipFill rotWithShape="1">
          <a:blip r:embed="rId3"/>
          <a:srcRect t="20139" r="29866"/>
          <a:stretch/>
        </p:blipFill>
        <p:spPr>
          <a:xfrm>
            <a:off x="5774639" y="1680025"/>
            <a:ext cx="4431496" cy="1805422"/>
          </a:xfrm>
          <a:prstGeom prst="rect">
            <a:avLst/>
          </a:prstGeom>
          <a:ln>
            <a:solidFill>
              <a:schemeClr val="tx1"/>
            </a:solidFill>
          </a:ln>
        </p:spPr>
      </p:pic>
      <p:pic>
        <p:nvPicPr>
          <p:cNvPr id="1026" name="Picture 2" descr="http://vaulthelp2.vod309.com/wordpress/wp-content/uploads/Vault_Training_Job_Log_19R23.png">
            <a:extLst>
              <a:ext uri="{FF2B5EF4-FFF2-40B4-BE49-F238E27FC236}">
                <a16:creationId xmlns:a16="http://schemas.microsoft.com/office/drawing/2014/main" id="{399067A8-1F83-4C9C-8264-6514CF0BB5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5944710" y="3729142"/>
            <a:ext cx="4091354" cy="2120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83282425-B1E8-4FCA-A130-DD9AB36E3627}"/>
              </a:ext>
            </a:extLst>
          </p:cNvPr>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E100F2FE-3038-4144-96FE-DDF9E79E975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78938512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Data Model Changes for Training Assignment</a:t>
            </a:r>
            <a:br>
              <a:rPr lang="en-US" dirty="0"/>
            </a:br>
            <a:r>
              <a:rPr lang="en-US" dirty="0"/>
              <a:t>Checklist Lifecycle</a:t>
            </a:r>
          </a:p>
        </p:txBody>
      </p:sp>
      <p:sp>
        <p:nvSpPr>
          <p:cNvPr id="3" name="Content Placeholder 2"/>
          <p:cNvSpPr>
            <a:spLocks noGrp="1"/>
          </p:cNvSpPr>
          <p:nvPr>
            <p:ph idx="1"/>
          </p:nvPr>
        </p:nvSpPr>
        <p:spPr>
          <a:xfrm>
            <a:off x="826624" y="1066800"/>
            <a:ext cx="920527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Entry Actions were added for the </a:t>
            </a:r>
            <a:r>
              <a:rPr lang="en-US" sz="1600" i="1" dirty="0"/>
              <a:t>TA Checklist Lifecycle</a:t>
            </a:r>
            <a:r>
              <a:rPr lang="en-US" sz="1600" dirty="0"/>
              <a:t> &gt;&gt; </a:t>
            </a:r>
            <a:r>
              <a:rPr lang="en-US" sz="1600" i="1" dirty="0"/>
              <a:t>Passed</a:t>
            </a:r>
            <a:r>
              <a:rPr lang="en-US" sz="1600" dirty="0"/>
              <a:t> lifecycle state</a:t>
            </a:r>
          </a:p>
          <a:p>
            <a:pPr lvl="1">
              <a:spcAft>
                <a:spcPts val="1200"/>
              </a:spcAft>
            </a:pPr>
            <a:r>
              <a:rPr lang="en-US" sz="1600" dirty="0"/>
              <a:t>Added a condition to execute existing Entry Actions if </a:t>
            </a:r>
            <a:r>
              <a:rPr lang="en-US" sz="1600" i="1" dirty="0"/>
              <a:t>Quiz Issuance Tracker</a:t>
            </a:r>
            <a:r>
              <a:rPr lang="en-US" sz="1600" dirty="0"/>
              <a:t> is blank</a:t>
            </a:r>
          </a:p>
          <a:p>
            <a:pPr lvl="1">
              <a:spcAft>
                <a:spcPts val="1200"/>
              </a:spcAft>
            </a:pPr>
            <a:r>
              <a:rPr lang="en-US" sz="1600" dirty="0"/>
              <a:t>The </a:t>
            </a:r>
            <a:r>
              <a:rPr lang="en-US" sz="1600" i="1" dirty="0"/>
              <a:t>Copy Field To Related Object</a:t>
            </a:r>
            <a:r>
              <a:rPr lang="en-US" sz="1600" dirty="0"/>
              <a:t> Entry Action was replaced with </a:t>
            </a:r>
            <a:r>
              <a:rPr lang="en-US" sz="1600" i="1" dirty="0"/>
              <a:t>Update Related Record Field</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There is no functional impact to this change</a:t>
            </a:r>
          </a:p>
          <a:p>
            <a:pPr>
              <a:spcBef>
                <a:spcPts val="600"/>
              </a:spcBef>
              <a:spcAft>
                <a:spcPts val="1200"/>
              </a:spcAft>
            </a:pPr>
            <a:r>
              <a:rPr lang="en-US" sz="2000" dirty="0"/>
              <a:t>Considerations</a:t>
            </a:r>
            <a:endParaRPr lang="en-US" sz="1600" dirty="0"/>
          </a:p>
          <a:p>
            <a:pPr marL="457200" lvl="1" indent="0">
              <a:spcAft>
                <a:spcPts val="1200"/>
              </a:spcAft>
              <a:buNone/>
            </a:pPr>
            <a:r>
              <a:rPr lang="en-US" sz="1600" dirty="0"/>
              <a:t>These changes were made to be consistent with additional Entry Actions that were added as part of the </a:t>
            </a:r>
            <a:r>
              <a:rPr lang="en-US" sz="1600" i="1" dirty="0"/>
              <a:t>Instructor-Led Training</a:t>
            </a:r>
            <a:r>
              <a:rPr lang="en-US" sz="1600" dirty="0"/>
              <a:t> feature</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FA65D3A5-5DE1-4471-89CA-FD227564291F}"/>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3" name="Picture 12" descr="Icons_PPT_White_ThumbsUp.png">
            <a:extLst>
              <a:ext uri="{FF2B5EF4-FFF2-40B4-BE49-F238E27FC236}">
                <a16:creationId xmlns:a16="http://schemas.microsoft.com/office/drawing/2014/main" id="{90660B7A-62BE-401A-9C25-448847A7FF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9" name="TextBox 8">
            <a:extLst>
              <a:ext uri="{FF2B5EF4-FFF2-40B4-BE49-F238E27FC236}">
                <a16:creationId xmlns:a16="http://schemas.microsoft.com/office/drawing/2014/main" id="{5650DD2D-9B8E-449D-86FC-EFD73F2CB11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378343447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Business Strategy Poll</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5122889" y="1501580"/>
            <a:ext cx="6985592" cy="3984820"/>
          </a:xfrm>
        </p:spPr>
        <p:txBody>
          <a:bodyPr/>
          <a:lstStyle/>
          <a:p>
            <a:pPr marL="0" indent="0" defTabSz="948507">
              <a:buNone/>
              <a:defRPr/>
            </a:pPr>
            <a:r>
              <a:rPr lang="en-US" dirty="0"/>
              <a:t>If your organization is using (or considering) the Quality Risk Management process in QMS, what risk assessment methodologies do you prefer to leverage? </a:t>
            </a:r>
          </a:p>
          <a:p>
            <a:pPr>
              <a:spcBef>
                <a:spcPts val="1200"/>
              </a:spcBef>
              <a:spcAft>
                <a:spcPts val="1200"/>
              </a:spcAft>
            </a:pPr>
            <a:endParaRPr lang="en-US" dirty="0"/>
          </a:p>
          <a:p>
            <a:pPr>
              <a:spcBef>
                <a:spcPts val="1200"/>
              </a:spcBef>
              <a:spcAft>
                <a:spcPts val="1200"/>
              </a:spcAft>
            </a:pPr>
            <a:r>
              <a:rPr lang="en-US" dirty="0"/>
              <a:t>FMEA</a:t>
            </a:r>
          </a:p>
          <a:p>
            <a:pPr>
              <a:spcBef>
                <a:spcPts val="1200"/>
              </a:spcBef>
              <a:spcAft>
                <a:spcPts val="1200"/>
              </a:spcAft>
            </a:pPr>
            <a:r>
              <a:rPr lang="en-US" dirty="0"/>
              <a:t>Other</a:t>
            </a:r>
          </a:p>
          <a:p>
            <a:pPr>
              <a:spcBef>
                <a:spcPts val="1200"/>
              </a:spcBef>
              <a:spcAft>
                <a:spcPts val="1200"/>
              </a:spcAft>
            </a:pPr>
            <a:r>
              <a:rPr lang="en-US" dirty="0"/>
              <a:t>I don’t know</a:t>
            </a:r>
          </a:p>
          <a:p>
            <a:pPr>
              <a:spcBef>
                <a:spcPts val="1200"/>
              </a:spcBef>
              <a:spcAft>
                <a:spcPts val="1200"/>
              </a:spcAft>
            </a:pPr>
            <a:r>
              <a:rPr lang="en-US" dirty="0"/>
              <a:t>Not planning to use Quality Risk Management in QMS</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1054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Risk Assessment Poll</a:t>
            </a:r>
          </a:p>
        </p:txBody>
      </p:sp>
    </p:spTree>
    <p:extLst>
      <p:ext uri="{BB962C8B-B14F-4D97-AF65-F5344CB8AC3E}">
        <p14:creationId xmlns:p14="http://schemas.microsoft.com/office/powerpoint/2010/main" val="510444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098"/>
            <a:ext cx="12192000" cy="1383443"/>
          </a:xfrm>
          <a:prstGeom prst="rect">
            <a:avLst/>
          </a:prstGeom>
          <a:solidFill>
            <a:srgbClr val="FF9E16"/>
          </a:solidFill>
          <a:ln w="9525">
            <a:noFill/>
            <a:miter lim="800000"/>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p>
            <a:pPr algn="ctr"/>
            <a:r>
              <a:rPr lang="en-US" sz="4000" dirty="0">
                <a:solidFill>
                  <a:schemeClr val="bg1"/>
                </a:solidFill>
              </a:rPr>
              <a:t>Interact With Us!</a:t>
            </a:r>
          </a:p>
        </p:txBody>
      </p:sp>
      <p:pic>
        <p:nvPicPr>
          <p:cNvPr id="4" name="Picture 3">
            <a:extLst>
              <a:ext uri="{FF2B5EF4-FFF2-40B4-BE49-F238E27FC236}">
                <a16:creationId xmlns:a16="http://schemas.microsoft.com/office/drawing/2014/main" id="{BF1EFA37-BEC1-4C0F-8063-9E714A1D5478}"/>
              </a:ext>
            </a:extLst>
          </p:cNvPr>
          <p:cNvPicPr>
            <a:picLocks noChangeAspect="1"/>
          </p:cNvPicPr>
          <p:nvPr/>
        </p:nvPicPr>
        <p:blipFill>
          <a:blip r:embed="rId2"/>
          <a:stretch>
            <a:fillRect/>
          </a:stretch>
        </p:blipFill>
        <p:spPr>
          <a:xfrm>
            <a:off x="3213069" y="2286000"/>
            <a:ext cx="5765861" cy="3410790"/>
          </a:xfrm>
          <a:prstGeom prst="rect">
            <a:avLst/>
          </a:prstGeom>
        </p:spPr>
      </p:pic>
    </p:spTree>
    <p:extLst>
      <p:ext uri="{BB962C8B-B14F-4D97-AF65-F5344CB8AC3E}">
        <p14:creationId xmlns:p14="http://schemas.microsoft.com/office/powerpoint/2010/main" val="262081301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Document Management</a:t>
            </a:r>
          </a:p>
        </p:txBody>
      </p:sp>
    </p:spTree>
    <p:extLst>
      <p:ext uri="{BB962C8B-B14F-4D97-AF65-F5344CB8AC3E}">
        <p14:creationId xmlns:p14="http://schemas.microsoft.com/office/powerpoint/2010/main" val="89382931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533400" y="84700"/>
            <a:ext cx="10213022" cy="1101213"/>
          </a:xfrm>
        </p:spPr>
        <p:txBody>
          <a:bodyPr/>
          <a:lstStyle/>
          <a:p>
            <a:r>
              <a:rPr lang="en-US" dirty="0"/>
              <a:t>Collaborative Authoring with Microsoft Office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We are adding a new way to work on Microsoft Word documents by enabling the collaborative authoring functionality. With this feature, customers who leverage an Azure / Office 365 tenant can work simultaneously on the same document</a:t>
            </a:r>
          </a:p>
          <a:p>
            <a:pPr>
              <a:spcBef>
                <a:spcPts val="600"/>
              </a:spcBef>
              <a:spcAft>
                <a:spcPts val="1200"/>
              </a:spcAft>
            </a:pPr>
            <a:r>
              <a:rPr lang="en-US" sz="2000" dirty="0"/>
              <a:t>Business Justification</a:t>
            </a:r>
          </a:p>
          <a:p>
            <a:pPr marL="457200" lvl="1" indent="0">
              <a:spcAft>
                <a:spcPts val="1200"/>
              </a:spcAft>
              <a:buNone/>
            </a:pPr>
            <a:r>
              <a:rPr lang="en-US" sz="1600" dirty="0"/>
              <a:t>Document editors can easily check out and check in MS Word documents to Office 365 using their desktop client, allowing multiple users to edit a document at the same time</a:t>
            </a:r>
          </a:p>
          <a:p>
            <a:pPr>
              <a:spcBef>
                <a:spcPts val="600"/>
              </a:spcBef>
              <a:spcAft>
                <a:spcPts val="1200"/>
              </a:spcAft>
            </a:pPr>
            <a:r>
              <a:rPr lang="en-US" sz="2000" dirty="0"/>
              <a:t>Considerations</a:t>
            </a:r>
          </a:p>
          <a:p>
            <a:pPr marL="457200" lvl="1" indent="0">
              <a:spcAft>
                <a:spcPts val="1200"/>
              </a:spcAft>
              <a:buNone/>
            </a:pPr>
            <a:r>
              <a:rPr lang="en-US" sz="1600" dirty="0"/>
              <a:t>Only Microsoft Word documents (</a:t>
            </a:r>
            <a:r>
              <a:rPr lang="en-US" sz="1600" b="1" dirty="0"/>
              <a:t>*.docx</a:t>
            </a:r>
            <a:r>
              <a:rPr lang="en-US" sz="1600" dirty="0"/>
              <a:t>)</a:t>
            </a:r>
            <a:br>
              <a:rPr lang="en-US" sz="1600" dirty="0"/>
            </a:br>
            <a:r>
              <a:rPr lang="en-US" sz="1600" dirty="0"/>
              <a:t>are supported as of the 19R3 release</a:t>
            </a:r>
          </a:p>
          <a:p>
            <a:pPr marL="457200" lvl="1" indent="0">
              <a:spcAft>
                <a:spcPts val="1200"/>
              </a:spcAft>
              <a:buNone/>
            </a:pPr>
            <a:r>
              <a:rPr lang="en-US" sz="1600" dirty="0"/>
              <a:t>Azure / Office 365 tenant setup is required</a:t>
            </a:r>
            <a:br>
              <a:rPr lang="en-US" sz="1600" dirty="0"/>
            </a:br>
            <a:r>
              <a:rPr lang="en-US" sz="1600" dirty="0"/>
              <a:t>before configuring in Vault</a:t>
            </a:r>
          </a:p>
          <a:p>
            <a:pPr marL="457200" lvl="1" indent="0">
              <a:spcAft>
                <a:spcPts val="1200"/>
              </a:spcAft>
              <a:buNone/>
            </a:pPr>
            <a:r>
              <a:rPr lang="en-US" sz="1600" u="sng" dirty="0"/>
              <a:t>All</a:t>
            </a:r>
            <a:r>
              <a:rPr lang="en-US" sz="1600" dirty="0"/>
              <a:t> users with </a:t>
            </a:r>
            <a:r>
              <a:rPr lang="en-US" sz="1600" i="1" dirty="0"/>
              <a:t>Edit</a:t>
            </a:r>
            <a:r>
              <a:rPr lang="en-US" sz="1600" dirty="0"/>
              <a:t> permission can collaborate</a:t>
            </a:r>
            <a:br>
              <a:rPr lang="en-US" sz="1600" dirty="0"/>
            </a:br>
            <a:r>
              <a:rPr lang="en-US" sz="1600" dirty="0"/>
              <a:t>on the document so it’s critical to have </a:t>
            </a:r>
            <a:br>
              <a:rPr lang="en-US" sz="1600" dirty="0"/>
            </a:br>
            <a:r>
              <a:rPr lang="en-US" sz="1600" dirty="0"/>
              <a:t>communication between authors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6D7AAED0-957C-024B-9FDB-D8369750792F}"/>
              </a:ext>
            </a:extLst>
          </p:cNvPr>
          <p:cNvPicPr>
            <a:picLocks noChangeAspect="1"/>
          </p:cNvPicPr>
          <p:nvPr/>
        </p:nvPicPr>
        <p:blipFill>
          <a:blip r:embed="rId3"/>
          <a:stretch>
            <a:fillRect/>
          </a:stretch>
        </p:blipFill>
        <p:spPr>
          <a:xfrm>
            <a:off x="5784309" y="3575105"/>
            <a:ext cx="4279951" cy="512703"/>
          </a:xfrm>
          <a:prstGeom prst="rect">
            <a:avLst/>
          </a:prstGeom>
          <a:ln>
            <a:solidFill>
              <a:schemeClr val="tx1"/>
            </a:solidFill>
          </a:ln>
        </p:spPr>
      </p:pic>
      <p:pic>
        <p:nvPicPr>
          <p:cNvPr id="5" name="Picture 4">
            <a:extLst>
              <a:ext uri="{FF2B5EF4-FFF2-40B4-BE49-F238E27FC236}">
                <a16:creationId xmlns:a16="http://schemas.microsoft.com/office/drawing/2014/main" id="{7A2DFFF5-2DB6-D348-8F07-F7349E712FCF}"/>
              </a:ext>
            </a:extLst>
          </p:cNvPr>
          <p:cNvPicPr>
            <a:picLocks noChangeAspect="1"/>
          </p:cNvPicPr>
          <p:nvPr/>
        </p:nvPicPr>
        <p:blipFill>
          <a:blip r:embed="rId4"/>
          <a:stretch>
            <a:fillRect/>
          </a:stretch>
        </p:blipFill>
        <p:spPr>
          <a:xfrm>
            <a:off x="6627334" y="4276467"/>
            <a:ext cx="2593900" cy="1856185"/>
          </a:xfrm>
          <a:prstGeom prst="rect">
            <a:avLst/>
          </a:prstGeom>
          <a:ln>
            <a:solidFill>
              <a:schemeClr val="tx1"/>
            </a:solidFill>
          </a:ln>
        </p:spPr>
      </p:pic>
      <p:sp>
        <p:nvSpPr>
          <p:cNvPr id="12" name="TextBox 11">
            <a:extLst>
              <a:ext uri="{FF2B5EF4-FFF2-40B4-BE49-F238E27FC236}">
                <a16:creationId xmlns:a16="http://schemas.microsoft.com/office/drawing/2014/main" id="{AB523034-C5A7-44BC-817C-C793D4B2D85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3" name="Picture 12">
            <a:extLst>
              <a:ext uri="{FF2B5EF4-FFF2-40B4-BE49-F238E27FC236}">
                <a16:creationId xmlns:a16="http://schemas.microsoft.com/office/drawing/2014/main" id="{5A5115C7-A9E5-49F3-A4C9-C41FD141C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24" y="187228"/>
            <a:ext cx="609600" cy="609600"/>
          </a:xfrm>
          <a:prstGeom prst="rect">
            <a:avLst/>
          </a:prstGeom>
        </p:spPr>
      </p:pic>
      <p:sp>
        <p:nvSpPr>
          <p:cNvPr id="9" name="Rectangle: Rounded Corners 8">
            <a:extLst>
              <a:ext uri="{FF2B5EF4-FFF2-40B4-BE49-F238E27FC236}">
                <a16:creationId xmlns:a16="http://schemas.microsoft.com/office/drawing/2014/main" id="{3E0E81B8-CBC9-4960-B02E-EEFBFC266133}"/>
              </a:ext>
            </a:extLst>
          </p:cNvPr>
          <p:cNvSpPr/>
          <p:nvPr/>
        </p:nvSpPr>
        <p:spPr>
          <a:xfrm>
            <a:off x="8694184" y="3711032"/>
            <a:ext cx="527050" cy="26318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IN EDIT</a:t>
            </a:r>
          </a:p>
        </p:txBody>
      </p:sp>
    </p:spTree>
    <p:extLst>
      <p:ext uri="{BB962C8B-B14F-4D97-AF65-F5344CB8AC3E}">
        <p14:creationId xmlns:p14="http://schemas.microsoft.com/office/powerpoint/2010/main" val="281932355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xfrm>
            <a:off x="878812" y="1600200"/>
            <a:ext cx="10538752" cy="4834668"/>
          </a:xfrm>
          <a:prstGeom prst="rect">
            <a:avLst/>
          </a:prstGeom>
          <a:noFill/>
          <a:ln>
            <a:noFill/>
          </a:ln>
        </p:spPr>
        <p:txBody>
          <a:bodyPr vert="horz" wrap="square" lIns="91425" tIns="45700" rIns="91425" bIns="45700" rtlCol="0" anchor="t" anchorCtr="0">
            <a:noAutofit/>
          </a:bodyPr>
          <a:lstStyle/>
          <a:p>
            <a:pPr>
              <a:spcBef>
                <a:spcPts val="600"/>
              </a:spcBef>
            </a:pPr>
            <a:r>
              <a:rPr lang="en-US" dirty="0"/>
              <a:t>If you are interested in enabling Collaborative Authoring with Microsoft Office:</a:t>
            </a:r>
          </a:p>
          <a:p>
            <a:pPr lvl="1"/>
            <a:r>
              <a:rPr lang="en-US" dirty="0"/>
              <a:t>Identify your organization’s Azure / Microsoft 365 administrators</a:t>
            </a:r>
          </a:p>
          <a:p>
            <a:pPr lvl="1"/>
            <a:r>
              <a:rPr lang="en-US" dirty="0"/>
              <a:t>Ask them to join a live technical enablement Q&amp;A session with the Veeva Product, Customer Success and Services team.</a:t>
            </a:r>
          </a:p>
          <a:p>
            <a:pPr marL="457200" lvl="1" indent="0">
              <a:buNone/>
            </a:pPr>
            <a:endParaRPr lang="en-US" sz="1000" b="1" dirty="0">
              <a:solidFill>
                <a:schemeClr val="tx2"/>
              </a:solidFill>
            </a:endParaRPr>
          </a:p>
          <a:p>
            <a:pPr>
              <a:spcBef>
                <a:spcPts val="600"/>
              </a:spcBef>
            </a:pPr>
            <a:r>
              <a:rPr lang="en-US" dirty="0"/>
              <a:t>This webinar is geared towards current Azure / Office 365 and Vault Administrators responsible for configuring the Vault Collaborative Authoring and Azure / Office 365 connection.</a:t>
            </a:r>
          </a:p>
          <a:p>
            <a:pPr marL="0" indent="0">
              <a:spcBef>
                <a:spcPts val="600"/>
              </a:spcBef>
              <a:buNone/>
            </a:pPr>
            <a:endParaRPr lang="en-US" sz="1000" dirty="0"/>
          </a:p>
          <a:p>
            <a:pPr>
              <a:spcBef>
                <a:spcPts val="600"/>
              </a:spcBef>
            </a:pPr>
            <a:r>
              <a:rPr lang="en-US" dirty="0"/>
              <a:t>Key topics for discussion will include: </a:t>
            </a:r>
          </a:p>
          <a:p>
            <a:pPr lvl="1"/>
            <a:r>
              <a:rPr lang="en-US" dirty="0"/>
              <a:t>Overview of Collaborative Authoring with Microsoft Office Capability</a:t>
            </a:r>
          </a:p>
          <a:p>
            <a:pPr lvl="1"/>
            <a:r>
              <a:rPr lang="en-US" dirty="0"/>
              <a:t>Review of Prerequisites to Enable Collaborative Authoring</a:t>
            </a:r>
          </a:p>
          <a:p>
            <a:pPr lvl="1"/>
            <a:r>
              <a:rPr lang="en-US" dirty="0"/>
              <a:t>Review of Published Knowledge Articles and Resources</a:t>
            </a:r>
          </a:p>
          <a:p>
            <a:pPr lvl="1"/>
            <a:r>
              <a:rPr lang="en-US" dirty="0"/>
              <a:t>Open Q&amp;A</a:t>
            </a:r>
          </a:p>
          <a:p>
            <a:pPr marL="457200" lvl="1" indent="0">
              <a:buNone/>
            </a:pPr>
            <a:endParaRPr lang="en-US" sz="1000" dirty="0"/>
          </a:p>
          <a:p>
            <a:r>
              <a:rPr lang="en-US"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a:xfrm>
            <a:off x="818157" y="1063365"/>
            <a:ext cx="10660063" cy="579664"/>
          </a:xfrm>
        </p:spPr>
        <p:txBody>
          <a:bodyPr/>
          <a:lstStyle/>
          <a:p>
            <a:r>
              <a:rPr lang="en-US" b="1" dirty="0"/>
              <a:t>Thursday, 12-December at 8 a.m. PT / 11 a.m. ET / 4 p.m. GMT</a:t>
            </a:r>
          </a:p>
          <a:p>
            <a:endParaRPr lang="en-US" dirty="0"/>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Collaborative Authoring with Microsoft Office – Technical Enablement Q&amp;A</a:t>
            </a:r>
          </a:p>
        </p:txBody>
      </p:sp>
      <p:grpSp>
        <p:nvGrpSpPr>
          <p:cNvPr id="16" name="Group 252">
            <a:extLst>
              <a:ext uri="{FF2B5EF4-FFF2-40B4-BE49-F238E27FC236}">
                <a16:creationId xmlns:a16="http://schemas.microsoft.com/office/drawing/2014/main" id="{EB90F3AA-B636-A54F-AB59-E43BE1A28E91}"/>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17" name="Freeform 253">
              <a:extLst>
                <a:ext uri="{FF2B5EF4-FFF2-40B4-BE49-F238E27FC236}">
                  <a16:creationId xmlns:a16="http://schemas.microsoft.com/office/drawing/2014/main" id="{992ED0E2-F1C8-384A-9465-28D0094B930B}"/>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8" name="Freeform 254">
              <a:extLst>
                <a:ext uri="{FF2B5EF4-FFF2-40B4-BE49-F238E27FC236}">
                  <a16:creationId xmlns:a16="http://schemas.microsoft.com/office/drawing/2014/main" id="{67F77E56-1504-A048-B3D3-C9CE528CD38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19" name="Freeform 255">
              <a:extLst>
                <a:ext uri="{FF2B5EF4-FFF2-40B4-BE49-F238E27FC236}">
                  <a16:creationId xmlns:a16="http://schemas.microsoft.com/office/drawing/2014/main" id="{E20145D4-3215-DD4B-BA27-8E0F5B8034F2}"/>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20" name="Freeform 256">
              <a:extLst>
                <a:ext uri="{FF2B5EF4-FFF2-40B4-BE49-F238E27FC236}">
                  <a16:creationId xmlns:a16="http://schemas.microsoft.com/office/drawing/2014/main" id="{591A1E92-F6D2-F341-AABD-306BBC432A4E}"/>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AB0A83BC-E9D0-4CA7-84B9-99B52D735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24" y="187228"/>
            <a:ext cx="609600" cy="609600"/>
          </a:xfrm>
          <a:prstGeom prst="rect">
            <a:avLst/>
          </a:prstGeom>
        </p:spPr>
      </p:pic>
    </p:spTree>
    <p:extLst>
      <p:ext uri="{BB962C8B-B14F-4D97-AF65-F5344CB8AC3E}">
        <p14:creationId xmlns:p14="http://schemas.microsoft.com/office/powerpoint/2010/main" val="46471681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Disable Enhanced Checkout for All Vaults</a:t>
            </a:r>
          </a:p>
        </p:txBody>
      </p:sp>
      <p:sp>
        <p:nvSpPr>
          <p:cNvPr id="3" name="Content Placeholder 2"/>
          <p:cNvSpPr>
            <a:spLocks noGrp="1"/>
          </p:cNvSpPr>
          <p:nvPr>
            <p:ph idx="1"/>
          </p:nvPr>
        </p:nvSpPr>
        <p:spPr>
          <a:xfrm>
            <a:off x="826624" y="1066800"/>
            <a:ext cx="9307976" cy="54864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a:t>
            </a:r>
            <a:r>
              <a:rPr lang="en-US" sz="1600" i="1" dirty="0"/>
              <a:t>Enhanced Checkout</a:t>
            </a:r>
            <a:r>
              <a:rPr lang="en-US" sz="1600" dirty="0"/>
              <a:t> Java Applet has been completely disabled</a:t>
            </a:r>
          </a:p>
          <a:p>
            <a:pPr>
              <a:spcBef>
                <a:spcPts val="600"/>
              </a:spcBef>
              <a:spcAft>
                <a:spcPts val="1200"/>
              </a:spcAft>
            </a:pPr>
            <a:r>
              <a:rPr lang="en-US" sz="2000" dirty="0"/>
              <a:t>Business Justification</a:t>
            </a:r>
          </a:p>
          <a:p>
            <a:pPr marL="457200" lvl="1" indent="0">
              <a:spcAft>
                <a:spcPts val="1200"/>
              </a:spcAft>
              <a:buNone/>
            </a:pPr>
            <a:r>
              <a:rPr lang="en-US" sz="1600" dirty="0"/>
              <a:t>Modern browsers do not support Java applets, and keeping the correct Java version installed on client machines has been problematic</a:t>
            </a:r>
          </a:p>
          <a:p>
            <a:pPr>
              <a:spcBef>
                <a:spcPts val="600"/>
              </a:spcBef>
              <a:spcAft>
                <a:spcPts val="1200"/>
              </a:spcAft>
            </a:pPr>
            <a:r>
              <a:rPr lang="en-US" sz="2000" dirty="0"/>
              <a:t>Considerations</a:t>
            </a:r>
          </a:p>
          <a:p>
            <a:pPr marL="457200" lvl="1" indent="0">
              <a:spcAft>
                <a:spcPts val="1200"/>
              </a:spcAft>
              <a:buNone/>
            </a:pPr>
            <a:r>
              <a:rPr lang="en-US" sz="1600" dirty="0"/>
              <a:t>Available alternatives include:</a:t>
            </a:r>
          </a:p>
          <a:p>
            <a:pPr marL="981075" lvl="2" indent="-285750">
              <a:spcAft>
                <a:spcPts val="1200"/>
              </a:spcAft>
              <a:buFont typeface="Calibri" panose="020F0502020204030204" pitchFamily="34" charset="0"/>
              <a:buChar char="—"/>
            </a:pPr>
            <a:r>
              <a:rPr lang="en-US" b="1" i="1" dirty="0"/>
              <a:t>Vault File Manager</a:t>
            </a:r>
            <a:br>
              <a:rPr lang="en-US" dirty="0"/>
            </a:br>
            <a:r>
              <a:rPr lang="en-US" dirty="0"/>
              <a:t>Provides an efficient way to check out, edit, and check in Vault documents (Windows only)</a:t>
            </a:r>
          </a:p>
          <a:p>
            <a:pPr marL="981075" lvl="2" indent="-285750">
              <a:spcAft>
                <a:spcPts val="1200"/>
              </a:spcAft>
              <a:buFont typeface="Calibri" panose="020F0502020204030204" pitchFamily="34" charset="0"/>
              <a:buChar char="—"/>
            </a:pPr>
            <a:r>
              <a:rPr lang="en-US" b="1" i="1" dirty="0"/>
              <a:t>Checkout to Office Online</a:t>
            </a:r>
            <a:r>
              <a:rPr lang="en-US" b="1" dirty="0"/>
              <a:t> or </a:t>
            </a:r>
            <a:r>
              <a:rPr lang="en-US" b="1" dirty="0">
                <a:solidFill>
                  <a:srgbClr val="FF0000"/>
                </a:solidFill>
              </a:rPr>
              <a:t>new</a:t>
            </a:r>
            <a:r>
              <a:rPr lang="en-US" b="1" dirty="0"/>
              <a:t> </a:t>
            </a:r>
            <a:r>
              <a:rPr lang="en-US" b="1" i="1" dirty="0"/>
              <a:t>Collaborative Authoring</a:t>
            </a:r>
            <a:br>
              <a:rPr lang="en-US" i="1" dirty="0"/>
            </a:br>
            <a:r>
              <a:rPr lang="en-US" dirty="0"/>
              <a:t>Available to Office 365 subscribers (Mac and Windows)</a:t>
            </a:r>
          </a:p>
          <a:p>
            <a:pPr marL="981075" lvl="2" indent="-285750">
              <a:spcAft>
                <a:spcPts val="1200"/>
              </a:spcAft>
              <a:buFont typeface="Calibri" panose="020F0502020204030204" pitchFamily="34" charset="0"/>
              <a:buChar char="—"/>
            </a:pPr>
            <a:r>
              <a:rPr lang="en-US" b="1" i="1" dirty="0"/>
              <a:t>Basic Checkout</a:t>
            </a:r>
            <a:br>
              <a:rPr lang="en-US" i="1" dirty="0"/>
            </a:br>
            <a:r>
              <a:rPr lang="en-US" dirty="0"/>
              <a:t>Vault relies on your browser to handle the download and upload (Mac and Windows)</a:t>
            </a:r>
          </a:p>
          <a:p>
            <a:pPr marL="457200" lvl="1" indent="0">
              <a:spcAft>
                <a:spcPts val="1200"/>
              </a:spcAft>
              <a:buNone/>
            </a:pPr>
            <a:r>
              <a:rPr lang="en-US" sz="1600" dirty="0"/>
              <a:t>Replay: </a:t>
            </a:r>
            <a:r>
              <a:rPr lang="en-US" sz="1600" dirty="0">
                <a:hlinkClick r:id="rId2"/>
              </a:rPr>
              <a:t>Retirement of Enhanced Checkout &amp; Adoption of Vault File Manager</a:t>
            </a:r>
            <a:endParaRPr lang="en-US" sz="1600" dirty="0"/>
          </a:p>
          <a:p>
            <a:pPr marL="981075" lvl="2" indent="-285750">
              <a:spcAft>
                <a:spcPts val="1200"/>
              </a:spcAft>
              <a:buFont typeface="Calibri" panose="020F0502020204030204" pitchFamily="34" charset="0"/>
              <a:buChar char="—"/>
            </a:pPr>
            <a:endParaRPr lang="en-US" dirty="0"/>
          </a:p>
          <a:p>
            <a:pPr marL="238125" lvl="1" indent="0">
              <a:spcAft>
                <a:spcPts val="1200"/>
              </a:spcAft>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E2F28A9A-468F-4D1B-B545-160D3FC8F6E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6701490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Improved File Transfer for Vault File Manager</a:t>
            </a:r>
          </a:p>
        </p:txBody>
      </p:sp>
      <p:sp>
        <p:nvSpPr>
          <p:cNvPr id="3" name="Content Placeholder 2"/>
          <p:cNvSpPr>
            <a:spLocks noGrp="1"/>
          </p:cNvSpPr>
          <p:nvPr>
            <p:ph idx="1"/>
          </p:nvPr>
        </p:nvSpPr>
        <p:spPr>
          <a:xfrm>
            <a:off x="826625" y="1066800"/>
            <a:ext cx="2988922" cy="5376333"/>
          </a:xfrm>
        </p:spPr>
        <p:txBody>
          <a:bodyPr/>
          <a:lstStyle/>
          <a:p>
            <a:pPr>
              <a:spcBef>
                <a:spcPts val="600"/>
              </a:spcBef>
              <a:spcAft>
                <a:spcPts val="1200"/>
              </a:spcAft>
            </a:pPr>
            <a:r>
              <a:rPr lang="en-US" sz="2000" dirty="0"/>
              <a:t>Overview</a:t>
            </a:r>
          </a:p>
          <a:p>
            <a:pPr marL="457200" lvl="1" indent="0">
              <a:spcAft>
                <a:spcPts val="1200"/>
              </a:spcAft>
              <a:buNone/>
            </a:pPr>
            <a:r>
              <a:rPr lang="en-US" sz="1600" dirty="0"/>
              <a:t>Download and upload up to 8 files at the same time instead of one at a time</a:t>
            </a:r>
          </a:p>
          <a:p>
            <a:pPr marL="457200" lvl="1" indent="0">
              <a:spcAft>
                <a:spcPts val="1200"/>
              </a:spcAft>
              <a:buNone/>
            </a:pPr>
            <a:r>
              <a:rPr lang="en-US" sz="1600" dirty="0"/>
              <a:t>Displays progress bar and % complete for each file being checked in/out</a:t>
            </a:r>
          </a:p>
          <a:p>
            <a:pPr marL="457200" lvl="1" indent="0">
              <a:spcAft>
                <a:spcPts val="1200"/>
              </a:spcAft>
              <a:buNone/>
            </a:pPr>
            <a:r>
              <a:rPr lang="en-US" sz="1600" dirty="0"/>
              <a:t>Ability to skip or cancel downloads/uploads</a:t>
            </a:r>
          </a:p>
          <a:p>
            <a:pPr marL="457200" lvl="1" indent="0">
              <a:spcAft>
                <a:spcPts val="1200"/>
              </a:spcAft>
              <a:buNone/>
            </a:pPr>
            <a:r>
              <a:rPr lang="en-US" sz="1600" dirty="0"/>
              <a:t>Addition of new columns: New vs opened file status (not shown) and file size</a:t>
            </a:r>
          </a:p>
          <a:p>
            <a:pPr marL="0" indent="0">
              <a:spcBef>
                <a:spcPts val="600"/>
              </a:spcBef>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14DEC51C-EF23-4896-946E-64FA9F00F61C}"/>
              </a:ext>
            </a:extLst>
          </p:cNvPr>
          <p:cNvPicPr>
            <a:picLocks noChangeAspect="1"/>
          </p:cNvPicPr>
          <p:nvPr/>
        </p:nvPicPr>
        <p:blipFill rotWithShape="1">
          <a:blip r:embed="rId3"/>
          <a:srcRect r="7640"/>
          <a:stretch/>
        </p:blipFill>
        <p:spPr>
          <a:xfrm>
            <a:off x="3821575" y="1066800"/>
            <a:ext cx="6798733" cy="3626262"/>
          </a:xfrm>
          <a:prstGeom prst="rect">
            <a:avLst/>
          </a:prstGeom>
          <a:ln>
            <a:solidFill>
              <a:schemeClr val="tx1"/>
            </a:solidFill>
          </a:ln>
        </p:spPr>
      </p:pic>
      <p:sp>
        <p:nvSpPr>
          <p:cNvPr id="12" name="TextBox 11">
            <a:extLst>
              <a:ext uri="{FF2B5EF4-FFF2-40B4-BE49-F238E27FC236}">
                <a16:creationId xmlns:a16="http://schemas.microsoft.com/office/drawing/2014/main" id="{9910C4DD-6FC4-45FC-B891-02A8535E210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13" name="Content Placeholder 2">
            <a:extLst>
              <a:ext uri="{FF2B5EF4-FFF2-40B4-BE49-F238E27FC236}">
                <a16:creationId xmlns:a16="http://schemas.microsoft.com/office/drawing/2014/main" id="{B40A4199-823A-4364-87FA-E4304C87F6E7}"/>
              </a:ext>
            </a:extLst>
          </p:cNvPr>
          <p:cNvSpPr txBox="1">
            <a:spLocks/>
          </p:cNvSpPr>
          <p:nvPr/>
        </p:nvSpPr>
        <p:spPr>
          <a:xfrm>
            <a:off x="914400" y="4576501"/>
            <a:ext cx="8839200" cy="2129099"/>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Improves file transfer functionality for files &gt;100mb and up to 4GB</a:t>
            </a:r>
          </a:p>
          <a:p>
            <a:pPr>
              <a:spcBef>
                <a:spcPts val="600"/>
              </a:spcBef>
              <a:spcAft>
                <a:spcPts val="1200"/>
              </a:spcAft>
            </a:pPr>
            <a:r>
              <a:rPr lang="en-US" sz="2000" dirty="0"/>
              <a:t>Considerations</a:t>
            </a:r>
          </a:p>
          <a:p>
            <a:pPr marL="457200" lvl="1" indent="0">
              <a:spcAft>
                <a:spcPts val="600"/>
              </a:spcAft>
              <a:buNone/>
            </a:pPr>
            <a:r>
              <a:rPr lang="en-US" sz="1600" dirty="0"/>
              <a:t>Windows only (No Mac)</a:t>
            </a:r>
          </a:p>
          <a:p>
            <a:pPr marL="457200" lvl="1" indent="0">
              <a:spcAft>
                <a:spcPts val="600"/>
              </a:spcAft>
              <a:buNone/>
            </a:pPr>
            <a:r>
              <a:rPr lang="en-US" sz="1600" dirty="0"/>
              <a:t>No resumable download/upload (Planned for future release)</a:t>
            </a:r>
          </a:p>
          <a:p>
            <a:pPr>
              <a:spcBef>
                <a:spcPts val="600"/>
              </a:spcBef>
              <a:spcAft>
                <a:spcPts val="1200"/>
              </a:spcAft>
            </a:pPr>
            <a:endParaRPr lang="en-US" sz="2000" dirty="0"/>
          </a:p>
          <a:p>
            <a:pPr marL="0" indent="0">
              <a:spcBef>
                <a:spcPts val="600"/>
              </a:spcBef>
              <a:spcAft>
                <a:spcPts val="1200"/>
              </a:spcAft>
              <a:buFont typeface="Arial" panose="020B0604020202020204" pitchFamily="34" charset="0"/>
              <a:buNone/>
            </a:pPr>
            <a:endParaRPr lang="en-US" sz="1600" dirty="0"/>
          </a:p>
          <a:p>
            <a:endParaRPr lang="en-US" dirty="0"/>
          </a:p>
        </p:txBody>
      </p:sp>
      <p:sp>
        <p:nvSpPr>
          <p:cNvPr id="14" name="Flowchart: Process 13">
            <a:extLst>
              <a:ext uri="{FF2B5EF4-FFF2-40B4-BE49-F238E27FC236}">
                <a16:creationId xmlns:a16="http://schemas.microsoft.com/office/drawing/2014/main" id="{437265AC-72B3-4982-8324-19AE6FBF38BF}"/>
              </a:ext>
            </a:extLst>
          </p:cNvPr>
          <p:cNvSpPr/>
          <p:nvPr/>
        </p:nvSpPr>
        <p:spPr>
          <a:xfrm>
            <a:off x="7848600" y="1830658"/>
            <a:ext cx="2590800" cy="1750742"/>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395996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sp>
        <p:nvSpPr>
          <p:cNvPr id="3" name="Content Placeholder 2"/>
          <p:cNvSpPr>
            <a:spLocks noGrp="1"/>
          </p:cNvSpPr>
          <p:nvPr>
            <p:ph idx="1"/>
          </p:nvPr>
        </p:nvSpPr>
        <p:spPr>
          <a:xfrm>
            <a:off x="826624" y="113714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Prevent inclusion of documents in a Multi-Document Workflow (MDW) based on</a:t>
            </a:r>
          </a:p>
          <a:p>
            <a:pPr lvl="1">
              <a:spcAft>
                <a:spcPts val="1200"/>
              </a:spcAft>
            </a:pPr>
            <a:r>
              <a:rPr lang="en-US" sz="1600" dirty="0"/>
              <a:t>document status </a:t>
            </a:r>
          </a:p>
          <a:p>
            <a:pPr lvl="1">
              <a:spcAft>
                <a:spcPts val="1200"/>
              </a:spcAft>
            </a:pPr>
            <a:r>
              <a:rPr lang="en-US" sz="1600" dirty="0"/>
              <a:t>document field values</a:t>
            </a:r>
          </a:p>
          <a:p>
            <a:pPr marL="457200" lvl="1" indent="0">
              <a:spcAft>
                <a:spcPts val="1200"/>
              </a:spcAft>
              <a:buNone/>
            </a:pPr>
            <a:r>
              <a:rPr lang="en-US" sz="1600" dirty="0"/>
              <a:t>For example: only allow </a:t>
            </a:r>
            <a:r>
              <a:rPr lang="en-US" sz="1600" b="1" dirty="0"/>
              <a:t>Effective </a:t>
            </a:r>
            <a:r>
              <a:rPr lang="en-US" sz="1600" dirty="0"/>
              <a:t>documents to be included in a </a:t>
            </a:r>
            <a:r>
              <a:rPr lang="en-US" sz="1600" b="1" dirty="0"/>
              <a:t>Periodic Review</a:t>
            </a:r>
            <a:r>
              <a:rPr lang="en-US" sz="1600" dirty="0"/>
              <a:t> for Multi-Document Workflow</a:t>
            </a:r>
          </a:p>
          <a:p>
            <a:pPr>
              <a:spcBef>
                <a:spcPts val="600"/>
              </a:spcBef>
              <a:spcAft>
                <a:spcPts val="1200"/>
              </a:spcAft>
            </a:pPr>
            <a:r>
              <a:rPr lang="en-US" sz="2000" dirty="0"/>
              <a:t>Business Justification</a:t>
            </a:r>
          </a:p>
          <a:p>
            <a:pPr marL="457200" lvl="1" indent="0">
              <a:spcAft>
                <a:spcPts val="1200"/>
              </a:spcAft>
              <a:buNone/>
            </a:pPr>
            <a:r>
              <a:rPr lang="en-US" sz="1600" dirty="0"/>
              <a:t>Streamline MDW and prevent potential errors</a:t>
            </a:r>
          </a:p>
          <a:p>
            <a:pPr>
              <a:spcBef>
                <a:spcPts val="600"/>
              </a:spcBef>
              <a:spcAft>
                <a:spcPts val="1200"/>
              </a:spcAft>
            </a:pPr>
            <a:r>
              <a:rPr lang="en-US" sz="2000" dirty="0"/>
              <a:t>Considerations</a:t>
            </a:r>
          </a:p>
          <a:p>
            <a:pPr marL="457200" lvl="1" indent="0">
              <a:spcAft>
                <a:spcPts val="1200"/>
              </a:spcAft>
              <a:buNone/>
            </a:pPr>
            <a:r>
              <a:rPr lang="en-US" sz="1600" dirty="0"/>
              <a:t>Workflow must be configured as a “specific lifecycle” workflow – Not “Any Document Lifecycle”</a:t>
            </a:r>
          </a:p>
          <a:p>
            <a:pPr marL="457200" lvl="1" indent="0">
              <a:spcAft>
                <a:spcPts val="1200"/>
              </a:spcAft>
              <a:buNone/>
            </a:pPr>
            <a:r>
              <a:rPr lang="en-US" sz="1600" dirty="0"/>
              <a:t>Requires configuration of document user action in the relevant document state with required conditions</a:t>
            </a:r>
          </a:p>
          <a:p>
            <a:pPr marL="457200" lvl="1" indent="0">
              <a:spcAft>
                <a:spcPts val="1200"/>
              </a:spcAft>
              <a:buNone/>
            </a:pPr>
            <a:r>
              <a:rPr lang="en-US" sz="1600" dirty="0"/>
              <a:t>NOTE: Existing specific-lifecycle workflow configured since 19R2 now require the configuration of a Document Lifecycle User Action for the MDW so that the workflow will show up on Doc Info page and on the Library</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9944FDF2-7ED4-4C31-8B63-9F32F6CE374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7605702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Content Placeholder 8">
            <a:extLst>
              <a:ext uri="{FF2B5EF4-FFF2-40B4-BE49-F238E27FC236}">
                <a16:creationId xmlns:a16="http://schemas.microsoft.com/office/drawing/2014/main" id="{1122C2F0-9B9A-4B37-9971-F2D620C54946}"/>
              </a:ext>
            </a:extLst>
          </p:cNvPr>
          <p:cNvSpPr>
            <a:spLocks noGrp="1"/>
          </p:cNvSpPr>
          <p:nvPr>
            <p:ph idx="1"/>
          </p:nvPr>
        </p:nvSpPr>
        <p:spPr>
          <a:xfrm>
            <a:off x="826624" y="1116038"/>
            <a:ext cx="9915370" cy="5410200"/>
          </a:xfrm>
        </p:spPr>
        <p:txBody>
          <a:bodyPr/>
          <a:lstStyle/>
          <a:p>
            <a:r>
              <a:rPr lang="en-US" sz="2000" dirty="0"/>
              <a:t>This prevents documents that are already Inspection Ready from being included in this MDW</a:t>
            </a:r>
          </a:p>
          <a:p>
            <a:endParaRPr lang="en-US" dirty="0"/>
          </a:p>
        </p:txBody>
      </p:sp>
      <p:pic>
        <p:nvPicPr>
          <p:cNvPr id="10" name="Picture 9">
            <a:extLst>
              <a:ext uri="{FF2B5EF4-FFF2-40B4-BE49-F238E27FC236}">
                <a16:creationId xmlns:a16="http://schemas.microsoft.com/office/drawing/2014/main" id="{9F7F8675-0990-4C41-8A2E-3151526EDFBD}"/>
              </a:ext>
            </a:extLst>
          </p:cNvPr>
          <p:cNvPicPr>
            <a:picLocks noChangeAspect="1"/>
          </p:cNvPicPr>
          <p:nvPr/>
        </p:nvPicPr>
        <p:blipFill>
          <a:blip r:embed="rId4"/>
          <a:stretch>
            <a:fillRect/>
          </a:stretch>
        </p:blipFill>
        <p:spPr>
          <a:xfrm>
            <a:off x="450847" y="1743258"/>
            <a:ext cx="10121030" cy="337148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9E8B2BC2-B27E-4ABA-AD17-73821AB8E70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05351353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Constrain Multi-Document Workflow Based on Document Status &amp; Field Values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6" name="Picture 5">
            <a:extLst>
              <a:ext uri="{FF2B5EF4-FFF2-40B4-BE49-F238E27FC236}">
                <a16:creationId xmlns:a16="http://schemas.microsoft.com/office/drawing/2014/main" id="{81401A53-34A1-47DD-809B-1B6E993E6E7E}"/>
              </a:ext>
            </a:extLst>
          </p:cNvPr>
          <p:cNvPicPr>
            <a:picLocks noChangeAspect="1"/>
          </p:cNvPicPr>
          <p:nvPr/>
        </p:nvPicPr>
        <p:blipFill>
          <a:blip r:embed="rId4"/>
          <a:stretch>
            <a:fillRect/>
          </a:stretch>
        </p:blipFill>
        <p:spPr>
          <a:xfrm>
            <a:off x="143304" y="2657485"/>
            <a:ext cx="10515436" cy="1601961"/>
          </a:xfrm>
          <a:prstGeom prst="rect">
            <a:avLst/>
          </a:prstGeom>
          <a:ln>
            <a:noFill/>
          </a:ln>
          <a:effectLst>
            <a:outerShdw blurRad="292100" dist="139700" dir="2700000" algn="tl" rotWithShape="0">
              <a:srgbClr val="333333">
                <a:alpha val="65000"/>
              </a:srgbClr>
            </a:outerShdw>
          </a:effectLst>
        </p:spPr>
      </p:pic>
      <p:sp>
        <p:nvSpPr>
          <p:cNvPr id="12" name="Speech Bubble: Rectangle with Corners Rounded 11">
            <a:extLst>
              <a:ext uri="{FF2B5EF4-FFF2-40B4-BE49-F238E27FC236}">
                <a16:creationId xmlns:a16="http://schemas.microsoft.com/office/drawing/2014/main" id="{D62697BF-57C6-40E3-B200-9FEC68FE9E23}"/>
              </a:ext>
            </a:extLst>
          </p:cNvPr>
          <p:cNvSpPr/>
          <p:nvPr/>
        </p:nvSpPr>
        <p:spPr>
          <a:xfrm>
            <a:off x="3814086" y="1803748"/>
            <a:ext cx="3313224" cy="853737"/>
          </a:xfrm>
          <a:prstGeom prst="wedgeRoundRectCallout">
            <a:avLst>
              <a:gd name="adj1" fmla="val 3875"/>
              <a:gd name="adj2" fmla="val 18109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Specific Document Lifecycle (not “Any document lifecycle”)</a:t>
            </a:r>
          </a:p>
        </p:txBody>
      </p:sp>
      <p:sp>
        <p:nvSpPr>
          <p:cNvPr id="10" name="TextBox 9">
            <a:extLst>
              <a:ext uri="{FF2B5EF4-FFF2-40B4-BE49-F238E27FC236}">
                <a16:creationId xmlns:a16="http://schemas.microsoft.com/office/drawing/2014/main" id="{FE92E56D-C263-4D06-9153-2B4E358B68B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1987553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Remove Documents from Envelope </a:t>
            </a:r>
          </a:p>
        </p:txBody>
      </p:sp>
      <p:sp>
        <p:nvSpPr>
          <p:cNvPr id="3" name="Content Placeholder 2"/>
          <p:cNvSpPr>
            <a:spLocks noGrp="1"/>
          </p:cNvSpPr>
          <p:nvPr>
            <p:ph idx="1"/>
          </p:nvPr>
        </p:nvSpPr>
        <p:spPr>
          <a:xfrm>
            <a:off x="826624" y="1066800"/>
            <a:ext cx="4507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Workflow initiator is able to remove a document from an active multi-document workflow (MDW)</a:t>
            </a:r>
          </a:p>
          <a:p>
            <a:pPr>
              <a:spcBef>
                <a:spcPts val="600"/>
              </a:spcBef>
              <a:spcAft>
                <a:spcPts val="1200"/>
              </a:spcAft>
            </a:pPr>
            <a:r>
              <a:rPr lang="en-US" sz="2000" dirty="0"/>
              <a:t>Business Justification</a:t>
            </a:r>
          </a:p>
          <a:p>
            <a:pPr marL="457200" lvl="1" indent="0">
              <a:spcAft>
                <a:spcPts val="1200"/>
              </a:spcAft>
              <a:buNone/>
            </a:pPr>
            <a:r>
              <a:rPr lang="en-US" sz="1600" dirty="0"/>
              <a:t>Enable documents to be removed from the MDW envelope, while other documents continue on the MDW</a:t>
            </a:r>
          </a:p>
          <a:p>
            <a:pPr>
              <a:spcBef>
                <a:spcPts val="600"/>
              </a:spcBef>
              <a:spcAft>
                <a:spcPts val="1200"/>
              </a:spcAft>
            </a:pPr>
            <a:r>
              <a:rPr lang="en-US" sz="2000" dirty="0"/>
              <a:t>Considerations</a:t>
            </a:r>
          </a:p>
          <a:p>
            <a:pPr marL="457200" lvl="1" indent="0">
              <a:spcAft>
                <a:spcPts val="1200"/>
              </a:spcAft>
              <a:buNone/>
            </a:pPr>
            <a:r>
              <a:rPr lang="en-US" sz="1600" dirty="0"/>
              <a:t>Only the workflow initiator can remove the documents</a:t>
            </a:r>
          </a:p>
          <a:p>
            <a:pPr marL="457200" lvl="1" indent="0">
              <a:spcAft>
                <a:spcPts val="1200"/>
              </a:spcAft>
              <a:buNone/>
            </a:pPr>
            <a:r>
              <a:rPr lang="en-US" sz="1600" dirty="0"/>
              <a:t>Removed documents return to the workflow cancel state</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AD1ED86-7648-4181-83B3-24759E804E20}"/>
              </a:ext>
            </a:extLst>
          </p:cNvPr>
          <p:cNvPicPr>
            <a:picLocks noChangeAspect="1"/>
          </p:cNvPicPr>
          <p:nvPr/>
        </p:nvPicPr>
        <p:blipFill rotWithShape="1">
          <a:blip r:embed="rId4"/>
          <a:srcRect l="-1" r="79584" b="58738"/>
          <a:stretch/>
        </p:blipFill>
        <p:spPr>
          <a:xfrm>
            <a:off x="5943600" y="2133600"/>
            <a:ext cx="3562595" cy="278680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48FA4CB-E014-4D94-9EA1-C48DD31BFA7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6593836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Start Multi-Document Workflow on a Single Document</a:t>
            </a:r>
          </a:p>
        </p:txBody>
      </p:sp>
      <p:sp>
        <p:nvSpPr>
          <p:cNvPr id="3" name="Content Placeholder 2"/>
          <p:cNvSpPr>
            <a:spLocks noGrp="1"/>
          </p:cNvSpPr>
          <p:nvPr>
            <p:ph idx="1"/>
          </p:nvPr>
        </p:nvSpPr>
        <p:spPr>
          <a:xfrm>
            <a:off x="826624" y="1066800"/>
            <a:ext cx="2232794" cy="2819400"/>
          </a:xfrm>
        </p:spPr>
        <p:txBody>
          <a:bodyPr/>
          <a:lstStyle/>
          <a:p>
            <a:pPr>
              <a:spcBef>
                <a:spcPts val="600"/>
              </a:spcBef>
              <a:spcAft>
                <a:spcPts val="1200"/>
              </a:spcAft>
            </a:pPr>
            <a:r>
              <a:rPr lang="en-US" sz="2000" dirty="0"/>
              <a:t>Overview</a:t>
            </a:r>
          </a:p>
          <a:p>
            <a:pPr marL="457200" lvl="1" indent="0">
              <a:spcAft>
                <a:spcPts val="1200"/>
              </a:spcAft>
              <a:buNone/>
            </a:pPr>
            <a:r>
              <a:rPr lang="en-US" sz="1600" dirty="0"/>
              <a:t>Multi-document workflows can be started for a single document from the Doc Info page</a:t>
            </a:r>
          </a:p>
          <a:p>
            <a:pPr marL="457200" lvl="1" indent="0">
              <a:spcAft>
                <a:spcPts val="1200"/>
              </a:spcAft>
              <a:buNone/>
            </a:pPr>
            <a:r>
              <a:rPr lang="en-US" sz="1600" dirty="0"/>
              <a:t>One workflow definition supports both single and multi-document use cases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A3A594C0-63EA-4534-9289-EC0269900A81}"/>
              </a:ext>
            </a:extLst>
          </p:cNvPr>
          <p:cNvPicPr>
            <a:picLocks noChangeAspect="1"/>
          </p:cNvPicPr>
          <p:nvPr/>
        </p:nvPicPr>
        <p:blipFill rotWithShape="1">
          <a:blip r:embed="rId4"/>
          <a:srcRect l="13656"/>
          <a:stretch/>
        </p:blipFill>
        <p:spPr>
          <a:xfrm>
            <a:off x="3124649" y="1211313"/>
            <a:ext cx="7406191" cy="246970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D450EDB-B85D-496A-8292-BAEEC70D16C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12" name="Content Placeholder 2">
            <a:extLst>
              <a:ext uri="{FF2B5EF4-FFF2-40B4-BE49-F238E27FC236}">
                <a16:creationId xmlns:a16="http://schemas.microsoft.com/office/drawing/2014/main" id="{C954DFC8-7CA8-4044-8F1D-37E33E1462BC}"/>
              </a:ext>
            </a:extLst>
          </p:cNvPr>
          <p:cNvSpPr txBox="1">
            <a:spLocks/>
          </p:cNvSpPr>
          <p:nvPr/>
        </p:nvSpPr>
        <p:spPr>
          <a:xfrm>
            <a:off x="762000" y="3962400"/>
            <a:ext cx="9768840" cy="26670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Consistency between multi-document and single document use cases</a:t>
            </a:r>
          </a:p>
          <a:p>
            <a:pPr marL="457200" lvl="1" indent="0">
              <a:spcAft>
                <a:spcPts val="1200"/>
              </a:spcAft>
              <a:buFont typeface="Calibri" panose="020F0502020204030204" pitchFamily="34" charset="0"/>
              <a:buNone/>
            </a:pPr>
            <a:r>
              <a:rPr lang="en-US" sz="1600" dirty="0"/>
              <a:t>Enable documents to leverage many of the features of multi-document and object workflows</a:t>
            </a:r>
          </a:p>
          <a:p>
            <a:pPr marL="914400" lvl="2" indent="0">
              <a:spcAft>
                <a:spcPts val="1200"/>
              </a:spcAft>
              <a:buNone/>
            </a:pPr>
            <a:r>
              <a:rPr lang="en-US" dirty="0"/>
              <a:t>e.g. Require a comment when a reviewer indicates the document is not ready for approval</a:t>
            </a:r>
          </a:p>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Workflow must be configured for a specific lifecycle (i.e. not “any document lifecycle”)</a:t>
            </a:r>
          </a:p>
          <a:p>
            <a:endParaRPr lang="en-US" dirty="0"/>
          </a:p>
        </p:txBody>
      </p:sp>
    </p:spTree>
    <p:extLst>
      <p:ext uri="{BB962C8B-B14F-4D97-AF65-F5344CB8AC3E}">
        <p14:creationId xmlns:p14="http://schemas.microsoft.com/office/powerpoint/2010/main" val="3735623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for the 19R3 Release</a:t>
            </a:r>
          </a:p>
        </p:txBody>
      </p:sp>
      <p:sp>
        <p:nvSpPr>
          <p:cNvPr id="4" name="Rectangle 3"/>
          <p:cNvSpPr/>
          <p:nvPr/>
        </p:nvSpPr>
        <p:spPr>
          <a:xfrm>
            <a:off x="2000359" y="1573277"/>
            <a:ext cx="8321602" cy="885073"/>
          </a:xfrm>
          <a:prstGeom prst="rect">
            <a:avLst/>
          </a:prstGeom>
          <a:solidFill>
            <a:srgbClr val="FF9E1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ingle Corner Rectangle 43"/>
          <p:cNvSpPr>
            <a:spLocks/>
          </p:cNvSpPr>
          <p:nvPr/>
        </p:nvSpPr>
        <p:spPr>
          <a:xfrm flipH="1">
            <a:off x="16683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 name="Round Single Corner Rectangle 43"/>
          <p:cNvSpPr>
            <a:spLocks/>
          </p:cNvSpPr>
          <p:nvPr/>
        </p:nvSpPr>
        <p:spPr>
          <a:xfrm flipH="1">
            <a:off x="46185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7" name="Round Single Corner Rectangle 43"/>
          <p:cNvSpPr>
            <a:spLocks/>
          </p:cNvSpPr>
          <p:nvPr/>
        </p:nvSpPr>
        <p:spPr>
          <a:xfrm flipH="1">
            <a:off x="7653254"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8" name="Rectangle 7"/>
          <p:cNvSpPr/>
          <p:nvPr/>
        </p:nvSpPr>
        <p:spPr>
          <a:xfrm>
            <a:off x="17798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Identify key</a:t>
            </a:r>
          </a:p>
          <a:p>
            <a:pPr algn="ctr"/>
            <a:r>
              <a:rPr lang="en-US" dirty="0">
                <a:latin typeface="Calibri" panose="020F0502020204030204" pitchFamily="34" charset="0"/>
                <a:cs typeface="Calibri" panose="020F0502020204030204" pitchFamily="34" charset="0"/>
              </a:rPr>
              <a:t>release dates</a:t>
            </a:r>
          </a:p>
        </p:txBody>
      </p:sp>
      <p:sp>
        <p:nvSpPr>
          <p:cNvPr id="9" name="Rectangle 8"/>
          <p:cNvSpPr/>
          <p:nvPr/>
        </p:nvSpPr>
        <p:spPr>
          <a:xfrm>
            <a:off x="77234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Review new features</a:t>
            </a:r>
          </a:p>
          <a:p>
            <a:pPr algn="ctr"/>
            <a:r>
              <a:rPr lang="en-US" dirty="0">
                <a:latin typeface="Calibri" panose="020F0502020204030204" pitchFamily="34" charset="0"/>
                <a:cs typeface="Calibri" panose="020F0502020204030204" pitchFamily="34" charset="0"/>
              </a:rPr>
              <a:t>based on themes</a:t>
            </a:r>
          </a:p>
        </p:txBody>
      </p:sp>
      <p:cxnSp>
        <p:nvCxnSpPr>
          <p:cNvPr id="11" name="Straight Connector 10"/>
          <p:cNvCxnSpPr/>
          <p:nvPr/>
        </p:nvCxnSpPr>
        <p:spPr>
          <a:xfrm>
            <a:off x="30480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8988"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16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Arrow: Chevron 48"/>
          <p:cNvSpPr/>
          <p:nvPr/>
        </p:nvSpPr>
        <p:spPr>
          <a:xfrm>
            <a:off x="166952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latin typeface="+mj-lt"/>
                <a:ea typeface="ＭＳ Ｐゴシック" charset="0"/>
                <a:cs typeface="ＭＳ Ｐゴシック" charset="0"/>
              </a:rPr>
              <a:t>Logistics</a:t>
            </a:r>
          </a:p>
        </p:txBody>
      </p:sp>
      <p:sp>
        <p:nvSpPr>
          <p:cNvPr id="15" name="Arrow: Chevron 49"/>
          <p:cNvSpPr/>
          <p:nvPr/>
        </p:nvSpPr>
        <p:spPr>
          <a:xfrm>
            <a:off x="4618585"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2000" b="1" kern="0" dirty="0">
              <a:solidFill>
                <a:srgbClr val="595959"/>
              </a:solidFill>
              <a:ea typeface="ＭＳ Ｐゴシック" charset="0"/>
              <a:cs typeface="ＭＳ Ｐゴシック" charset="0"/>
            </a:endParaRPr>
          </a:p>
          <a:p>
            <a:pPr algn="ctr" defTabSz="685800"/>
            <a:r>
              <a:rPr lang="en-US" sz="2000" b="1" kern="0" dirty="0">
                <a:solidFill>
                  <a:srgbClr val="595959"/>
                </a:solidFill>
                <a:ea typeface="ＭＳ Ｐゴシック" charset="0"/>
                <a:cs typeface="ＭＳ Ｐゴシック" charset="0"/>
              </a:rPr>
              <a:t>Announcements</a:t>
            </a:r>
          </a:p>
          <a:p>
            <a:pPr algn="ctr" defTabSz="685800"/>
            <a:endParaRPr lang="en-US" sz="2000" b="1" kern="0" dirty="0">
              <a:solidFill>
                <a:srgbClr val="595959"/>
              </a:solidFill>
              <a:latin typeface="+mj-lt"/>
              <a:ea typeface="ＭＳ Ｐゴシック" charset="0"/>
              <a:cs typeface="ＭＳ Ｐゴシック" charset="0"/>
            </a:endParaRPr>
          </a:p>
        </p:txBody>
      </p:sp>
      <p:sp>
        <p:nvSpPr>
          <p:cNvPr id="16" name="Arrow: Chevron 50"/>
          <p:cNvSpPr/>
          <p:nvPr/>
        </p:nvSpPr>
        <p:spPr>
          <a:xfrm>
            <a:off x="757455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ea typeface="ＭＳ Ｐゴシック" charset="0"/>
                <a:cs typeface="ＭＳ Ｐゴシック" charset="0"/>
              </a:rPr>
              <a:t>Features</a:t>
            </a:r>
            <a:endParaRPr lang="en-US" sz="2000" b="1" kern="0" dirty="0">
              <a:solidFill>
                <a:srgbClr val="595959"/>
              </a:solidFill>
              <a:latin typeface="+mj-lt"/>
              <a:ea typeface="ＭＳ Ｐゴシック" charset="0"/>
              <a:cs typeface="ＭＳ Ｐゴシック" charset="0"/>
            </a:endParaRPr>
          </a:p>
        </p:txBody>
      </p:sp>
      <p:sp>
        <p:nvSpPr>
          <p:cNvPr id="17" name="Rectangle 16"/>
          <p:cNvSpPr/>
          <p:nvPr/>
        </p:nvSpPr>
        <p:spPr>
          <a:xfrm>
            <a:off x="1981200" y="4926844"/>
            <a:ext cx="8229600" cy="1169158"/>
          </a:xfrm>
          <a:prstGeom prst="rect">
            <a:avLst/>
          </a:prstGeom>
          <a:solidFill>
            <a:srgbClr val="FF9E16"/>
          </a:solidFill>
          <a:ln>
            <a:solidFill>
              <a:srgbClr val="FF9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Note: Keep Alert for Polling!</a:t>
            </a:r>
          </a:p>
        </p:txBody>
      </p:sp>
      <p:sp>
        <p:nvSpPr>
          <p:cNvPr id="19" name="Rectangle 18"/>
          <p:cNvSpPr/>
          <p:nvPr/>
        </p:nvSpPr>
        <p:spPr>
          <a:xfrm>
            <a:off x="4750859"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Promote awareness of Veeva events</a:t>
            </a:r>
          </a:p>
        </p:txBody>
      </p:sp>
    </p:spTree>
    <p:extLst>
      <p:ext uri="{BB962C8B-B14F-4D97-AF65-F5344CB8AC3E}">
        <p14:creationId xmlns:p14="http://schemas.microsoft.com/office/powerpoint/2010/main" val="428838747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highlight>
                  <a:srgbClr val="FFFFFF"/>
                </a:highlight>
              </a:rPr>
              <a:t>Multi-Document Workflow: </a:t>
            </a:r>
            <a:br>
              <a:rPr lang="en-US" dirty="0">
                <a:highlight>
                  <a:srgbClr val="FFFFFF"/>
                </a:highlight>
              </a:rPr>
            </a:br>
            <a:r>
              <a:rPr lang="en-US" dirty="0">
                <a:highlight>
                  <a:srgbClr val="FFFFFF"/>
                </a:highlight>
              </a:rPr>
              <a:t>Updated Envelope Viewer</a:t>
            </a:r>
            <a:endParaRPr lang="en-US" dirty="0"/>
          </a:p>
        </p:txBody>
      </p:sp>
      <p:sp>
        <p:nvSpPr>
          <p:cNvPr id="3" name="Content Placeholder 2"/>
          <p:cNvSpPr>
            <a:spLocks noGrp="1"/>
          </p:cNvSpPr>
          <p:nvPr>
            <p:ph idx="1"/>
          </p:nvPr>
        </p:nvSpPr>
        <p:spPr>
          <a:xfrm>
            <a:off x="826624" y="1066800"/>
            <a:ext cx="3337374" cy="3505200"/>
          </a:xfrm>
        </p:spPr>
        <p:txBody>
          <a:bodyPr/>
          <a:lstStyle/>
          <a:p>
            <a:pPr>
              <a:spcBef>
                <a:spcPts val="600"/>
              </a:spcBef>
              <a:spcAft>
                <a:spcPts val="600"/>
              </a:spcAft>
            </a:pPr>
            <a:r>
              <a:rPr lang="en-US" sz="2000" dirty="0"/>
              <a:t>Overview</a:t>
            </a:r>
          </a:p>
          <a:p>
            <a:pPr marL="457200" lvl="1" indent="0">
              <a:spcAft>
                <a:spcPts val="1200"/>
              </a:spcAft>
              <a:buNone/>
            </a:pPr>
            <a:r>
              <a:rPr lang="en-US" sz="1600" dirty="0"/>
              <a:t>The Multi-Document Workflow Envelope Viewer has been updated to open a dialog to prompt for configured input beyond a simple verdict</a:t>
            </a:r>
          </a:p>
          <a:p>
            <a:pPr>
              <a:spcBef>
                <a:spcPts val="600"/>
              </a:spcBef>
              <a:spcAft>
                <a:spcPts val="600"/>
              </a:spcAft>
            </a:pPr>
            <a:r>
              <a:rPr lang="en-US" sz="2000" dirty="0"/>
              <a:t>Business Justification</a:t>
            </a:r>
          </a:p>
          <a:p>
            <a:pPr marL="457200" lvl="1" indent="0">
              <a:spcAft>
                <a:spcPts val="1200"/>
              </a:spcAft>
              <a:buNone/>
            </a:pPr>
            <a:r>
              <a:rPr lang="en-US" sz="1600" dirty="0"/>
              <a:t>In order to accommodate configuring reasons or comments for verdicts, the MDW Viewer has been updated to collect verdicts</a:t>
            </a:r>
          </a:p>
        </p:txBody>
      </p:sp>
      <p:graphicFrame>
        <p:nvGraphicFramePr>
          <p:cNvPr id="7" name="Table 6"/>
          <p:cNvGraphicFramePr>
            <a:graphicFrameLocks noGrp="1"/>
          </p:cNvGraphicFramePr>
          <p:nvPr>
            <p:extLst>
              <p:ext uri="{D42A27DB-BD31-4B8C-83A1-F6EECF244321}">
                <p14:modId xmlns:p14="http://schemas.microsoft.com/office/powerpoint/2010/main" val="63184690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55356310"/>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5" name="Content Placeholder 2">
            <a:extLst>
              <a:ext uri="{FF2B5EF4-FFF2-40B4-BE49-F238E27FC236}">
                <a16:creationId xmlns:a16="http://schemas.microsoft.com/office/drawing/2014/main" id="{3DE0C8D9-0160-489F-BDA5-D4D40DCF54D9}"/>
              </a:ext>
            </a:extLst>
          </p:cNvPr>
          <p:cNvSpPr txBox="1">
            <a:spLocks/>
          </p:cNvSpPr>
          <p:nvPr/>
        </p:nvSpPr>
        <p:spPr>
          <a:xfrm>
            <a:off x="826624" y="4229100"/>
            <a:ext cx="9384176" cy="24003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Prior to this release, task owners selected verdicts for each document directly from the list of documents in the viewer</a:t>
            </a:r>
          </a:p>
          <a:p>
            <a:endParaRPr lang="en-US" dirty="0"/>
          </a:p>
        </p:txBody>
      </p:sp>
      <p:sp>
        <p:nvSpPr>
          <p:cNvPr id="16" name="Content Placeholder 2">
            <a:extLst>
              <a:ext uri="{FF2B5EF4-FFF2-40B4-BE49-F238E27FC236}">
                <a16:creationId xmlns:a16="http://schemas.microsoft.com/office/drawing/2014/main" id="{4F8B34C7-9F01-4D36-80A3-AD943FCA3039}"/>
              </a:ext>
            </a:extLst>
          </p:cNvPr>
          <p:cNvSpPr txBox="1">
            <a:spLocks/>
          </p:cNvSpPr>
          <p:nvPr/>
        </p:nvSpPr>
        <p:spPr>
          <a:xfrm>
            <a:off x="820596" y="5316094"/>
            <a:ext cx="9748024" cy="1008506"/>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1200"/>
              </a:spcAft>
              <a:buFont typeface="Calibri" panose="020F0502020204030204" pitchFamily="34" charset="0"/>
              <a:buNone/>
            </a:pPr>
            <a:r>
              <a:rPr lang="en-US" sz="1600" dirty="0"/>
              <a:t>Task owners now need to click on the “Document Task” link to provide all of the required input</a:t>
            </a:r>
          </a:p>
          <a:p>
            <a:pPr marL="457200" lvl="1" indent="0">
              <a:spcAft>
                <a:spcPts val="1200"/>
              </a:spcAft>
              <a:buNone/>
            </a:pPr>
            <a:r>
              <a:rPr lang="en-US" sz="1600" dirty="0"/>
              <a:t>When hovering over the document name, users can see the selected verdict and any provided reasons / comments without having to open the dialog</a:t>
            </a:r>
          </a:p>
          <a:p>
            <a:endParaRPr lang="en-US" dirty="0"/>
          </a:p>
        </p:txBody>
      </p:sp>
      <p:sp>
        <p:nvSpPr>
          <p:cNvPr id="18" name="TextBox 17">
            <a:extLst>
              <a:ext uri="{FF2B5EF4-FFF2-40B4-BE49-F238E27FC236}">
                <a16:creationId xmlns:a16="http://schemas.microsoft.com/office/drawing/2014/main" id="{246923C3-5BC8-4599-B1E8-13FA09097C8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grpSp>
        <p:nvGrpSpPr>
          <p:cNvPr id="22" name="Group 21">
            <a:extLst>
              <a:ext uri="{FF2B5EF4-FFF2-40B4-BE49-F238E27FC236}">
                <a16:creationId xmlns:a16="http://schemas.microsoft.com/office/drawing/2014/main" id="{C82620A7-7962-4D8B-837A-3572E3B620F3}"/>
              </a:ext>
            </a:extLst>
          </p:cNvPr>
          <p:cNvGrpSpPr/>
          <p:nvPr/>
        </p:nvGrpSpPr>
        <p:grpSpPr>
          <a:xfrm>
            <a:off x="4164982" y="1621631"/>
            <a:ext cx="6225220" cy="2797969"/>
            <a:chOff x="4343400" y="1316830"/>
            <a:chExt cx="6225220" cy="2797969"/>
          </a:xfrm>
        </p:grpSpPr>
        <p:pic>
          <p:nvPicPr>
            <p:cNvPr id="4" name="Picture 3">
              <a:extLst>
                <a:ext uri="{FF2B5EF4-FFF2-40B4-BE49-F238E27FC236}">
                  <a16:creationId xmlns:a16="http://schemas.microsoft.com/office/drawing/2014/main" id="{8F5C5859-9F77-4CA3-9857-5FE5AA90A9DB}"/>
                </a:ext>
              </a:extLst>
            </p:cNvPr>
            <p:cNvPicPr>
              <a:picLocks noChangeAspect="1"/>
            </p:cNvPicPr>
            <p:nvPr/>
          </p:nvPicPr>
          <p:blipFill>
            <a:blip r:embed="rId2"/>
            <a:stretch>
              <a:fillRect/>
            </a:stretch>
          </p:blipFill>
          <p:spPr>
            <a:xfrm>
              <a:off x="4343400" y="1316830"/>
              <a:ext cx="6225220" cy="2797969"/>
            </a:xfrm>
            <a:prstGeom prst="rect">
              <a:avLst/>
            </a:prstGeom>
            <a:solidFill>
              <a:schemeClr val="tx1"/>
            </a:solidFill>
          </p:spPr>
        </p:pic>
        <p:sp>
          <p:nvSpPr>
            <p:cNvPr id="21" name="Flowchart: Process 20">
              <a:extLst>
                <a:ext uri="{FF2B5EF4-FFF2-40B4-BE49-F238E27FC236}">
                  <a16:creationId xmlns:a16="http://schemas.microsoft.com/office/drawing/2014/main" id="{4A93B83F-3C23-4EEB-83E5-545A0530480A}"/>
                </a:ext>
              </a:extLst>
            </p:cNvPr>
            <p:cNvSpPr/>
            <p:nvPr/>
          </p:nvSpPr>
          <p:spPr>
            <a:xfrm>
              <a:off x="4627059" y="2971800"/>
              <a:ext cx="859341" cy="228599"/>
            </a:xfrm>
            <a:prstGeom prst="flowChartProcess">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945A599D-C24F-4561-99E1-158539A61A15}"/>
                </a:ext>
              </a:extLst>
            </p:cNvPr>
            <p:cNvSpPr/>
            <p:nvPr/>
          </p:nvSpPr>
          <p:spPr>
            <a:xfrm>
              <a:off x="5599655" y="2898531"/>
              <a:ext cx="1495327" cy="2825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18">
            <a:extLst>
              <a:ext uri="{FF2B5EF4-FFF2-40B4-BE49-F238E27FC236}">
                <a16:creationId xmlns:a16="http://schemas.microsoft.com/office/drawing/2014/main" id="{F57D8B1D-7142-4D4B-B098-54E6BDCEDD4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24" name="Picture 23" descr="Icons_PPT_White_ThumbsUp.png">
            <a:extLst>
              <a:ext uri="{FF2B5EF4-FFF2-40B4-BE49-F238E27FC236}">
                <a16:creationId xmlns:a16="http://schemas.microsoft.com/office/drawing/2014/main" id="{8AE38BA4-7192-4D7C-BFA5-40FA68D98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Tree>
    <p:extLst>
      <p:ext uri="{BB962C8B-B14F-4D97-AF65-F5344CB8AC3E}">
        <p14:creationId xmlns:p14="http://schemas.microsoft.com/office/powerpoint/2010/main" val="301053622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highlight>
                  <a:srgbClr val="FFFFFF"/>
                </a:highlight>
              </a:rPr>
              <a:t>Multi-Document Workflow: </a:t>
            </a:r>
            <a:br>
              <a:rPr lang="en-US" dirty="0">
                <a:highlight>
                  <a:srgbClr val="FFFFFF"/>
                </a:highlight>
              </a:rPr>
            </a:br>
            <a:r>
              <a:rPr lang="en-US" dirty="0">
                <a:highlight>
                  <a:srgbClr val="FFFFFF"/>
                </a:highlight>
              </a:rPr>
              <a:t>Verdict-Based Prompt for Comments and Reasons</a:t>
            </a:r>
            <a:endParaRPr lang="en-US" dirty="0"/>
          </a:p>
        </p:txBody>
      </p:sp>
      <p:sp>
        <p:nvSpPr>
          <p:cNvPr id="3" name="Content Placeholder 2"/>
          <p:cNvSpPr>
            <a:spLocks noGrp="1"/>
          </p:cNvSpPr>
          <p:nvPr>
            <p:ph idx="1"/>
          </p:nvPr>
        </p:nvSpPr>
        <p:spPr>
          <a:xfrm>
            <a:off x="826624" y="1066800"/>
            <a:ext cx="3440576" cy="3505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now configure a multi-document workflow task step to prompt for comments or reasons only if the task owner selects a specific verdict</a:t>
            </a:r>
          </a:p>
          <a:p>
            <a:pPr>
              <a:spcBef>
                <a:spcPts val="600"/>
              </a:spcBef>
              <a:spcAft>
                <a:spcPts val="1200"/>
              </a:spcAft>
            </a:pPr>
            <a:r>
              <a:rPr lang="en-US" sz="2000" dirty="0"/>
              <a:t>Business Justification</a:t>
            </a:r>
          </a:p>
          <a:p>
            <a:pPr marL="457200" lvl="1" indent="0">
              <a:spcAft>
                <a:spcPts val="1200"/>
              </a:spcAft>
              <a:buNone/>
            </a:pPr>
            <a:r>
              <a:rPr lang="en-US" sz="1600" dirty="0"/>
              <a:t>Ability to configure verdicts to collect optional or mandatory comments (text field), and optional or mandatory reasons (picklist)</a:t>
            </a:r>
          </a:p>
        </p:txBody>
      </p:sp>
      <p:graphicFrame>
        <p:nvGraphicFramePr>
          <p:cNvPr id="7" name="Table 6"/>
          <p:cNvGraphicFramePr>
            <a:graphicFrameLocks noGrp="1"/>
          </p:cNvGraphicFramePr>
          <p:nvPr>
            <p:extLst>
              <p:ext uri="{D42A27DB-BD31-4B8C-83A1-F6EECF244321}">
                <p14:modId xmlns:p14="http://schemas.microsoft.com/office/powerpoint/2010/main" val="2737562588"/>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8292965"/>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4" name="Group 3">
            <a:extLst>
              <a:ext uri="{FF2B5EF4-FFF2-40B4-BE49-F238E27FC236}">
                <a16:creationId xmlns:a16="http://schemas.microsoft.com/office/drawing/2014/main" id="{2457A656-1B25-4FA5-BDE7-228EBC82C4C7}"/>
              </a:ext>
            </a:extLst>
          </p:cNvPr>
          <p:cNvGrpSpPr/>
          <p:nvPr/>
        </p:nvGrpSpPr>
        <p:grpSpPr>
          <a:xfrm>
            <a:off x="4591435" y="1678827"/>
            <a:ext cx="5785319" cy="3617871"/>
            <a:chOff x="4591435" y="1678827"/>
            <a:chExt cx="5785319" cy="3617871"/>
          </a:xfrm>
        </p:grpSpPr>
        <p:pic>
          <p:nvPicPr>
            <p:cNvPr id="10" name="Picture 9">
              <a:extLst>
                <a:ext uri="{FF2B5EF4-FFF2-40B4-BE49-F238E27FC236}">
                  <a16:creationId xmlns:a16="http://schemas.microsoft.com/office/drawing/2014/main" id="{82B4C7D7-EB5E-434F-B6D2-CD386925C14F}"/>
                </a:ext>
              </a:extLst>
            </p:cNvPr>
            <p:cNvPicPr>
              <a:picLocks noChangeAspect="1"/>
            </p:cNvPicPr>
            <p:nvPr/>
          </p:nvPicPr>
          <p:blipFill rotWithShape="1">
            <a:blip r:embed="rId2"/>
            <a:srcRect b="7481"/>
            <a:stretch/>
          </p:blipFill>
          <p:spPr>
            <a:xfrm>
              <a:off x="4591435" y="1678827"/>
              <a:ext cx="5785319" cy="3617871"/>
            </a:xfrm>
            <a:prstGeom prst="rect">
              <a:avLst/>
            </a:prstGeom>
          </p:spPr>
        </p:pic>
        <p:sp>
          <p:nvSpPr>
            <p:cNvPr id="13" name="Arrow: Right 12">
              <a:extLst>
                <a:ext uri="{FF2B5EF4-FFF2-40B4-BE49-F238E27FC236}">
                  <a16:creationId xmlns:a16="http://schemas.microsoft.com/office/drawing/2014/main" id="{67D24E81-79E0-402B-B08E-6A86FAE28D98}"/>
                </a:ext>
              </a:extLst>
            </p:cNvPr>
            <p:cNvSpPr/>
            <p:nvPr/>
          </p:nvSpPr>
          <p:spPr>
            <a:xfrm>
              <a:off x="6458721" y="4077498"/>
              <a:ext cx="533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8381ABF3-29B6-4B12-AFC6-FE90612469B2}"/>
                </a:ext>
              </a:extLst>
            </p:cNvPr>
            <p:cNvSpPr/>
            <p:nvPr/>
          </p:nvSpPr>
          <p:spPr>
            <a:xfrm>
              <a:off x="6458721" y="4534698"/>
              <a:ext cx="533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ntent Placeholder 2">
            <a:extLst>
              <a:ext uri="{FF2B5EF4-FFF2-40B4-BE49-F238E27FC236}">
                <a16:creationId xmlns:a16="http://schemas.microsoft.com/office/drawing/2014/main" id="{3DE0C8D9-0160-489F-BDA5-D4D40DCF54D9}"/>
              </a:ext>
            </a:extLst>
          </p:cNvPr>
          <p:cNvSpPr txBox="1">
            <a:spLocks/>
          </p:cNvSpPr>
          <p:nvPr/>
        </p:nvSpPr>
        <p:spPr>
          <a:xfrm>
            <a:off x="826624" y="4451500"/>
            <a:ext cx="3440576" cy="13397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None/>
            </a:pPr>
            <a:r>
              <a:rPr lang="en-US" sz="1600" dirty="0"/>
              <a:t>Comments and reasons provided by task owners are tracked in a document’s audit trail</a:t>
            </a:r>
          </a:p>
          <a:p>
            <a:endParaRPr lang="en-US" dirty="0"/>
          </a:p>
        </p:txBody>
      </p:sp>
      <p:sp>
        <p:nvSpPr>
          <p:cNvPr id="16" name="Content Placeholder 2">
            <a:extLst>
              <a:ext uri="{FF2B5EF4-FFF2-40B4-BE49-F238E27FC236}">
                <a16:creationId xmlns:a16="http://schemas.microsoft.com/office/drawing/2014/main" id="{4F8B34C7-9F01-4D36-80A3-AD943FCA3039}"/>
              </a:ext>
            </a:extLst>
          </p:cNvPr>
          <p:cNvSpPr txBox="1">
            <a:spLocks/>
          </p:cNvSpPr>
          <p:nvPr/>
        </p:nvSpPr>
        <p:spPr>
          <a:xfrm>
            <a:off x="840364" y="5778038"/>
            <a:ext cx="8684635" cy="760812"/>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1200"/>
              </a:spcAft>
              <a:buFont typeface="Calibri" panose="020F0502020204030204" pitchFamily="34" charset="0"/>
              <a:buNone/>
            </a:pPr>
            <a:endParaRPr lang="en-US" sz="1600" dirty="0"/>
          </a:p>
          <a:p>
            <a:endParaRPr lang="en-US" dirty="0"/>
          </a:p>
        </p:txBody>
      </p:sp>
      <p:sp>
        <p:nvSpPr>
          <p:cNvPr id="18" name="TextBox 17">
            <a:extLst>
              <a:ext uri="{FF2B5EF4-FFF2-40B4-BE49-F238E27FC236}">
                <a16:creationId xmlns:a16="http://schemas.microsoft.com/office/drawing/2014/main" id="{246923C3-5BC8-4599-B1E8-13FA09097C8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19" name="TextBox 18">
            <a:extLst>
              <a:ext uri="{FF2B5EF4-FFF2-40B4-BE49-F238E27FC236}">
                <a16:creationId xmlns:a16="http://schemas.microsoft.com/office/drawing/2014/main" id="{B3B0F303-CB82-419A-82A3-A7029A6B4E5F}"/>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20" name="Picture 19" descr="Icons_PPT_White_Wrench.png">
            <a:extLst>
              <a:ext uri="{FF2B5EF4-FFF2-40B4-BE49-F238E27FC236}">
                <a16:creationId xmlns:a16="http://schemas.microsoft.com/office/drawing/2014/main" id="{ADD27501-F898-424E-8B99-879100DA5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Tree>
    <p:extLst>
      <p:ext uri="{BB962C8B-B14F-4D97-AF65-F5344CB8AC3E}">
        <p14:creationId xmlns:p14="http://schemas.microsoft.com/office/powerpoint/2010/main" val="172736336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Task Instructions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Task Instructions can now be included in </a:t>
            </a:r>
            <a:r>
              <a:rPr lang="en-US" sz="1600" i="1" dirty="0"/>
              <a:t>Workflow with Document</a:t>
            </a:r>
            <a:r>
              <a:rPr lang="en-US" sz="1600" dirty="0"/>
              <a:t> reports</a:t>
            </a:r>
          </a:p>
          <a:p>
            <a:pPr>
              <a:spcBef>
                <a:spcPts val="600"/>
              </a:spcBef>
              <a:spcAft>
                <a:spcPts val="1200"/>
              </a:spcAft>
            </a:pPr>
            <a:r>
              <a:rPr lang="en-US" sz="2000" dirty="0"/>
              <a:t>Business Justification</a:t>
            </a:r>
          </a:p>
          <a:p>
            <a:pPr marL="457200" lvl="1" indent="0">
              <a:spcAft>
                <a:spcPts val="1200"/>
              </a:spcAft>
              <a:buNone/>
            </a:pPr>
            <a:r>
              <a:rPr lang="en-US" sz="1600" dirty="0"/>
              <a:t>Users will be able to view previous document workflow task instructions, providing context to later steps, actions, and decisions</a:t>
            </a:r>
          </a:p>
          <a:p>
            <a:pPr>
              <a:spcBef>
                <a:spcPts val="600"/>
              </a:spcBef>
              <a:spcAft>
                <a:spcPts val="1200"/>
              </a:spcAft>
            </a:pPr>
            <a:r>
              <a:rPr lang="en-US" sz="2000" dirty="0"/>
              <a:t>Considerations</a:t>
            </a:r>
          </a:p>
          <a:p>
            <a:pPr marL="457200" lvl="1" indent="0">
              <a:spcAft>
                <a:spcPts val="1200"/>
              </a:spcAft>
              <a:buNone/>
            </a:pPr>
            <a:r>
              <a:rPr lang="en-US" sz="1600" dirty="0"/>
              <a:t>Instructions can be viewed only after a document workflow has been initiated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0" name="Group 9">
            <a:extLst>
              <a:ext uri="{FF2B5EF4-FFF2-40B4-BE49-F238E27FC236}">
                <a16:creationId xmlns:a16="http://schemas.microsoft.com/office/drawing/2014/main" id="{3AA733A9-5D8C-464D-8BF1-B5F0692A168D}"/>
              </a:ext>
            </a:extLst>
          </p:cNvPr>
          <p:cNvGrpSpPr/>
          <p:nvPr/>
        </p:nvGrpSpPr>
        <p:grpSpPr>
          <a:xfrm>
            <a:off x="2572661" y="3861108"/>
            <a:ext cx="6423296" cy="2587803"/>
            <a:chOff x="5684703" y="3771900"/>
            <a:chExt cx="5554797" cy="2237904"/>
          </a:xfrm>
        </p:grpSpPr>
        <p:pic>
          <p:nvPicPr>
            <p:cNvPr id="12" name="Picture 11">
              <a:extLst>
                <a:ext uri="{FF2B5EF4-FFF2-40B4-BE49-F238E27FC236}">
                  <a16:creationId xmlns:a16="http://schemas.microsoft.com/office/drawing/2014/main" id="{288630EF-1547-1748-B792-6575EBB22C81}"/>
                </a:ext>
              </a:extLst>
            </p:cNvPr>
            <p:cNvPicPr>
              <a:picLocks noChangeAspect="1"/>
            </p:cNvPicPr>
            <p:nvPr/>
          </p:nvPicPr>
          <p:blipFill>
            <a:blip r:embed="rId3"/>
            <a:stretch>
              <a:fillRect/>
            </a:stretch>
          </p:blipFill>
          <p:spPr>
            <a:xfrm>
              <a:off x="5684703" y="3771900"/>
              <a:ext cx="5554797" cy="2237904"/>
            </a:xfrm>
            <a:prstGeom prst="rect">
              <a:avLst/>
            </a:prstGeom>
            <a:ln w="12700">
              <a:solidFill>
                <a:schemeClr val="tx1">
                  <a:lumMod val="75000"/>
                </a:schemeClr>
              </a:solidFill>
            </a:ln>
            <a:effectLst/>
          </p:spPr>
        </p:pic>
        <p:sp>
          <p:nvSpPr>
            <p:cNvPr id="13" name="Rectangle 12">
              <a:extLst>
                <a:ext uri="{FF2B5EF4-FFF2-40B4-BE49-F238E27FC236}">
                  <a16:creationId xmlns:a16="http://schemas.microsoft.com/office/drawing/2014/main" id="{11F80997-4EB9-F741-BA1B-F7B451725734}"/>
                </a:ext>
              </a:extLst>
            </p:cNvPr>
            <p:cNvSpPr/>
            <p:nvPr/>
          </p:nvSpPr>
          <p:spPr>
            <a:xfrm>
              <a:off x="9984722" y="5003258"/>
              <a:ext cx="1214138" cy="97653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62900839-550E-43F0-99C0-D671A9B7B2B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55006821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a:xfrm>
            <a:off x="1" y="96275"/>
            <a:ext cx="12192000" cy="1101213"/>
          </a:xfrm>
        </p:spPr>
        <p:txBody>
          <a:bodyPr/>
          <a:lstStyle/>
          <a:p>
            <a:r>
              <a:rPr lang="en-US" dirty="0"/>
              <a:t>Document Management Poll</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826624" y="1066800"/>
            <a:ext cx="10538752" cy="5410200"/>
          </a:xfrm>
        </p:spPr>
        <p:txBody>
          <a:bodyPr/>
          <a:lstStyle/>
          <a:p>
            <a:pPr marL="0" indent="0" defTabSz="948507">
              <a:spcAft>
                <a:spcPts val="1200"/>
              </a:spcAft>
              <a:buNone/>
              <a:defRPr/>
            </a:pPr>
            <a:r>
              <a:rPr lang="en-US" dirty="0"/>
              <a:t>Based on what you know about the </a:t>
            </a:r>
            <a:r>
              <a:rPr lang="en-US" b="1" dirty="0"/>
              <a:t>Document Management</a:t>
            </a:r>
            <a:r>
              <a:rPr lang="en-US" dirty="0"/>
              <a:t> features we just covered, which ones do you think you will use?</a:t>
            </a:r>
          </a:p>
          <a:p>
            <a:pPr>
              <a:spcBef>
                <a:spcPts val="1200"/>
              </a:spcBef>
              <a:spcAft>
                <a:spcPts val="1200"/>
              </a:spcAft>
            </a:pPr>
            <a:r>
              <a:rPr lang="en-US" dirty="0"/>
              <a:t>Collaborative Authoring with Microsoft Office</a:t>
            </a:r>
          </a:p>
          <a:p>
            <a:pPr>
              <a:spcBef>
                <a:spcPts val="1200"/>
              </a:spcBef>
              <a:spcAft>
                <a:spcPts val="1200"/>
              </a:spcAft>
            </a:pPr>
            <a:r>
              <a:rPr lang="en-US" dirty="0"/>
              <a:t>File Manager</a:t>
            </a:r>
            <a:endParaRPr lang="en-US" i="1" dirty="0"/>
          </a:p>
          <a:p>
            <a:pPr>
              <a:spcBef>
                <a:spcPts val="1200"/>
              </a:spcBef>
              <a:spcAft>
                <a:spcPts val="1200"/>
              </a:spcAft>
            </a:pPr>
            <a:r>
              <a:rPr lang="en-US" dirty="0"/>
              <a:t>Multi-Document Workflow</a:t>
            </a:r>
          </a:p>
          <a:p>
            <a:pPr>
              <a:spcBef>
                <a:spcPts val="1200"/>
              </a:spcBef>
              <a:spcAft>
                <a:spcPts val="1200"/>
              </a:spcAft>
            </a:pPr>
            <a:r>
              <a:rPr lang="en-US" dirty="0"/>
              <a:t>Include Task Instructions in Document Workflow Reports</a:t>
            </a:r>
          </a:p>
          <a:p>
            <a:pPr>
              <a:spcBef>
                <a:spcPts val="1200"/>
              </a:spcBef>
              <a:spcAft>
                <a:spcPts val="1200"/>
              </a:spcAft>
            </a:pPr>
            <a:endParaRPr lang="en-US" dirty="0"/>
          </a:p>
        </p:txBody>
      </p:sp>
    </p:spTree>
    <p:extLst>
      <p:ext uri="{BB962C8B-B14F-4D97-AF65-F5344CB8AC3E}">
        <p14:creationId xmlns:p14="http://schemas.microsoft.com/office/powerpoint/2010/main" val="14960765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413-F9BE-45A2-9A3F-97991F3D7253}"/>
              </a:ext>
            </a:extLst>
          </p:cNvPr>
          <p:cNvSpPr>
            <a:spLocks noGrp="1"/>
          </p:cNvSpPr>
          <p:nvPr>
            <p:ph type="title"/>
          </p:nvPr>
        </p:nvSpPr>
        <p:spPr>
          <a:xfrm>
            <a:off x="276303" y="96275"/>
            <a:ext cx="11687097" cy="1101213"/>
          </a:xfrm>
        </p:spPr>
        <p:txBody>
          <a:bodyPr/>
          <a:lstStyle/>
          <a:p>
            <a:r>
              <a:rPr lang="en-US" dirty="0"/>
              <a:t>Other Document Management Features</a:t>
            </a:r>
          </a:p>
        </p:txBody>
      </p:sp>
      <p:sp>
        <p:nvSpPr>
          <p:cNvPr id="3" name="Content Placeholder 2">
            <a:extLst>
              <a:ext uri="{FF2B5EF4-FFF2-40B4-BE49-F238E27FC236}">
                <a16:creationId xmlns:a16="http://schemas.microsoft.com/office/drawing/2014/main" id="{1CABAAFD-7140-43D7-BE91-B8CED840664E}"/>
              </a:ext>
            </a:extLst>
          </p:cNvPr>
          <p:cNvSpPr>
            <a:spLocks noGrp="1"/>
          </p:cNvSpPr>
          <p:nvPr>
            <p:ph idx="1"/>
          </p:nvPr>
        </p:nvSpPr>
        <p:spPr/>
        <p:txBody>
          <a:bodyPr/>
          <a:lstStyle/>
          <a:p>
            <a:pPr>
              <a:spcBef>
                <a:spcPts val="1200"/>
              </a:spcBef>
              <a:spcAft>
                <a:spcPts val="1200"/>
              </a:spcAft>
            </a:pPr>
            <a:r>
              <a:rPr lang="en-US" dirty="0"/>
              <a:t>Create Anchors </a:t>
            </a:r>
          </a:p>
          <a:p>
            <a:pPr>
              <a:spcBef>
                <a:spcPts val="1200"/>
              </a:spcBef>
              <a:spcAft>
                <a:spcPts val="1200"/>
              </a:spcAft>
            </a:pPr>
            <a:r>
              <a:rPr lang="en-US" dirty="0"/>
              <a:t>Improved Handling for Multiple Action Bookmarks</a:t>
            </a:r>
          </a:p>
          <a:p>
            <a:pPr>
              <a:spcBef>
                <a:spcPts val="1200"/>
              </a:spcBef>
              <a:spcAft>
                <a:spcPts val="1200"/>
              </a:spcAft>
            </a:pPr>
            <a:r>
              <a:rPr lang="en-US" dirty="0"/>
              <a:t>Remove Deprecated Re-Render Options</a:t>
            </a:r>
          </a:p>
          <a:p>
            <a:pPr>
              <a:spcBef>
                <a:spcPts val="1200"/>
              </a:spcBef>
              <a:spcAft>
                <a:spcPts val="1200"/>
              </a:spcAft>
            </a:pPr>
            <a:r>
              <a:rPr lang="en-US" strike="sngStrike" dirty="0">
                <a:solidFill>
                  <a:srgbClr val="FF0000"/>
                </a:solidFill>
              </a:rPr>
              <a:t>Scalable Overlay Processing</a:t>
            </a:r>
          </a:p>
          <a:p>
            <a:pPr>
              <a:spcBef>
                <a:spcPts val="1200"/>
              </a:spcBef>
              <a:spcAft>
                <a:spcPts val="1200"/>
              </a:spcAft>
            </a:pPr>
            <a:r>
              <a:rPr lang="en-US" dirty="0"/>
              <a:t>Download Notes to CSV</a:t>
            </a:r>
          </a:p>
          <a:p>
            <a:pPr>
              <a:spcBef>
                <a:spcPts val="1200"/>
              </a:spcBef>
              <a:spcAft>
                <a:spcPts val="1200"/>
              </a:spcAft>
            </a:pPr>
            <a:r>
              <a:rPr lang="en-US" dirty="0"/>
              <a:t>Document Workflow: Add Participants to Unselected Optional Tasks</a:t>
            </a:r>
          </a:p>
          <a:p>
            <a:pPr>
              <a:spcBef>
                <a:spcPts val="1200"/>
              </a:spcBef>
              <a:spcAft>
                <a:spcPts val="1200"/>
              </a:spcAft>
            </a:pPr>
            <a:r>
              <a:rPr lang="en-US" dirty="0"/>
              <a:t>Download List of Records Blocking Document Deletion</a:t>
            </a:r>
          </a:p>
        </p:txBody>
      </p:sp>
    </p:spTree>
    <p:extLst>
      <p:ext uri="{BB962C8B-B14F-4D97-AF65-F5344CB8AC3E}">
        <p14:creationId xmlns:p14="http://schemas.microsoft.com/office/powerpoint/2010/main" val="274119414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Create Anchors</a:t>
            </a:r>
          </a:p>
        </p:txBody>
      </p:sp>
      <p:sp>
        <p:nvSpPr>
          <p:cNvPr id="3" name="Content Placeholder 2"/>
          <p:cNvSpPr>
            <a:spLocks noGrp="1"/>
          </p:cNvSpPr>
          <p:nvPr>
            <p:ph idx="1"/>
          </p:nvPr>
        </p:nvSpPr>
        <p:spPr>
          <a:xfrm>
            <a:off x="826624" y="1066800"/>
            <a:ext cx="4793591"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new tool enables users with the proper permissions (including the new </a:t>
            </a:r>
            <a:r>
              <a:rPr lang="en-US" sz="1600" i="1" dirty="0"/>
              <a:t>Create Anchors</a:t>
            </a:r>
            <a:r>
              <a:rPr lang="en-US" sz="1600" dirty="0"/>
              <a:t> permission) to create anchors on documents directly</a:t>
            </a:r>
          </a:p>
          <a:p>
            <a:pPr>
              <a:spcBef>
                <a:spcPts val="600"/>
              </a:spcBef>
              <a:spcAft>
                <a:spcPts val="1200"/>
              </a:spcAft>
            </a:pPr>
            <a:r>
              <a:rPr lang="en-US" sz="2000" dirty="0"/>
              <a:t>Business Justification</a:t>
            </a:r>
          </a:p>
          <a:p>
            <a:pPr marL="457200" lvl="1" indent="0">
              <a:spcAft>
                <a:spcPts val="1200"/>
              </a:spcAft>
              <a:buNone/>
            </a:pPr>
            <a:r>
              <a:rPr lang="en-US" sz="1600" dirty="0"/>
              <a:t>Streamlines anchor creation and gives Admins the ability to control who can create anchors, leading to a cleaner and more accurate anchor database</a:t>
            </a:r>
          </a:p>
          <a:p>
            <a:pPr>
              <a:spcBef>
                <a:spcPts val="600"/>
              </a:spcBef>
              <a:spcAft>
                <a:spcPts val="1200"/>
              </a:spcAft>
            </a:pPr>
            <a:r>
              <a:rPr lang="en-US" sz="2000" dirty="0"/>
              <a:t>Considerations</a:t>
            </a:r>
          </a:p>
          <a:p>
            <a:pPr marL="457200" lvl="1" indent="0">
              <a:spcAft>
                <a:spcPts val="1200"/>
              </a:spcAft>
              <a:buNone/>
            </a:pPr>
            <a:r>
              <a:rPr lang="en-US" sz="1600" dirty="0"/>
              <a:t>Anchors created with the Create Anchor tool can be either text or image selections</a:t>
            </a:r>
          </a:p>
          <a:p>
            <a:pPr marL="457200" lvl="1" indent="0">
              <a:spcAft>
                <a:spcPts val="1200"/>
              </a:spcAft>
              <a:buNone/>
            </a:pPr>
            <a:r>
              <a:rPr lang="en-US" sz="1600" dirty="0"/>
              <a:t>Created anchors are available for selection when creating Link Annotations</a:t>
            </a:r>
          </a:p>
          <a:p>
            <a:pPr marL="457200" lvl="1" indent="0">
              <a:spcAft>
                <a:spcPts val="1200"/>
              </a:spcAft>
              <a:buNone/>
            </a:pPr>
            <a:r>
              <a:rPr lang="en-US" sz="1600" dirty="0"/>
              <a:t>To use the Create Anchor tool, users must have </a:t>
            </a:r>
            <a:r>
              <a:rPr lang="en-US" sz="1600" i="1" dirty="0"/>
              <a:t>View Document</a:t>
            </a:r>
            <a:r>
              <a:rPr lang="en-US" sz="1600" dirty="0"/>
              <a:t>, </a:t>
            </a:r>
            <a:r>
              <a:rPr lang="en-US" sz="1600" i="1" dirty="0"/>
              <a:t>View Content</a:t>
            </a:r>
            <a:r>
              <a:rPr lang="en-US" sz="1600" dirty="0"/>
              <a:t>, </a:t>
            </a:r>
            <a:r>
              <a:rPr lang="en-US" sz="1600" i="1" dirty="0"/>
              <a:t>Annotate</a:t>
            </a:r>
            <a:r>
              <a:rPr lang="en-US" sz="1600" dirty="0"/>
              <a:t>, and </a:t>
            </a:r>
            <a:r>
              <a:rPr lang="en-US" sz="1600" i="1" dirty="0"/>
              <a:t>Create Anchors </a:t>
            </a:r>
            <a:r>
              <a:rPr lang="en-US" sz="1600" dirty="0"/>
              <a:t>permissions on the target document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30A0314D-8ABC-264C-BD3F-FC44130BEDEA}"/>
              </a:ext>
            </a:extLst>
          </p:cNvPr>
          <p:cNvPicPr>
            <a:picLocks noChangeAspect="1"/>
          </p:cNvPicPr>
          <p:nvPr/>
        </p:nvPicPr>
        <p:blipFill rotWithShape="1">
          <a:blip r:embed="rId3"/>
          <a:srcRect r="11851"/>
          <a:stretch/>
        </p:blipFill>
        <p:spPr>
          <a:xfrm>
            <a:off x="6149271" y="1378497"/>
            <a:ext cx="4336227" cy="3150862"/>
          </a:xfrm>
          <a:prstGeom prst="rect">
            <a:avLst/>
          </a:prstGeom>
          <a:ln>
            <a:solidFill>
              <a:schemeClr val="tx1"/>
            </a:solidFill>
          </a:ln>
        </p:spPr>
      </p:pic>
      <p:sp>
        <p:nvSpPr>
          <p:cNvPr id="13" name="Line Callout 1 12">
            <a:extLst>
              <a:ext uri="{FF2B5EF4-FFF2-40B4-BE49-F238E27FC236}">
                <a16:creationId xmlns:a16="http://schemas.microsoft.com/office/drawing/2014/main" id="{20DC2BF3-B9CD-164E-880F-0DEDD6C048E2}"/>
              </a:ext>
            </a:extLst>
          </p:cNvPr>
          <p:cNvSpPr/>
          <p:nvPr/>
        </p:nvSpPr>
        <p:spPr>
          <a:xfrm>
            <a:off x="8077200" y="2810807"/>
            <a:ext cx="2000328" cy="369332"/>
          </a:xfrm>
          <a:prstGeom prst="borderCallout1">
            <a:avLst>
              <a:gd name="adj1" fmla="val 4716"/>
              <a:gd name="adj2" fmla="val 42243"/>
              <a:gd name="adj3" fmla="val -50370"/>
              <a:gd name="adj4" fmla="val 47914"/>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b="1" dirty="0"/>
              <a:t>New ‘Create Anchor’ tool</a:t>
            </a:r>
          </a:p>
        </p:txBody>
      </p:sp>
      <p:pic>
        <p:nvPicPr>
          <p:cNvPr id="4" name="Picture 3">
            <a:extLst>
              <a:ext uri="{FF2B5EF4-FFF2-40B4-BE49-F238E27FC236}">
                <a16:creationId xmlns:a16="http://schemas.microsoft.com/office/drawing/2014/main" id="{60B2C61A-D52D-C14F-BE67-39A24469995A}"/>
              </a:ext>
            </a:extLst>
          </p:cNvPr>
          <p:cNvPicPr>
            <a:picLocks noChangeAspect="1"/>
          </p:cNvPicPr>
          <p:nvPr/>
        </p:nvPicPr>
        <p:blipFill>
          <a:blip r:embed="rId4"/>
          <a:stretch>
            <a:fillRect/>
          </a:stretch>
        </p:blipFill>
        <p:spPr>
          <a:xfrm>
            <a:off x="5715000" y="3428999"/>
            <a:ext cx="4517425" cy="2865455"/>
          </a:xfrm>
          <a:prstGeom prst="rect">
            <a:avLst/>
          </a:prstGeom>
          <a:ln w="25400">
            <a:solidFill>
              <a:schemeClr val="tx1"/>
            </a:solidFill>
          </a:ln>
        </p:spPr>
      </p:pic>
      <p:sp>
        <p:nvSpPr>
          <p:cNvPr id="12" name="TextBox 11">
            <a:extLst>
              <a:ext uri="{FF2B5EF4-FFF2-40B4-BE49-F238E27FC236}">
                <a16:creationId xmlns:a16="http://schemas.microsoft.com/office/drawing/2014/main" id="{A5FBA85F-F99C-424E-A798-B939F47EB0D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07417826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Improved Handling for Multiple Action Bookmarks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improves Vault’s handling of multi-action bookmarks in PDF source documents to inspect all actions on the bookmark and enable navigation for the first supported action</a:t>
            </a:r>
          </a:p>
          <a:p>
            <a:pPr>
              <a:spcBef>
                <a:spcPts val="600"/>
              </a:spcBef>
              <a:spcAft>
                <a:spcPts val="1200"/>
              </a:spcAft>
            </a:pPr>
            <a:r>
              <a:rPr lang="en-US" sz="2000" dirty="0"/>
              <a:t>Business Justification</a:t>
            </a:r>
          </a:p>
          <a:p>
            <a:pPr marL="457200" lvl="1" indent="0">
              <a:spcAft>
                <a:spcPts val="1200"/>
              </a:spcAft>
              <a:buNone/>
            </a:pPr>
            <a:r>
              <a:rPr lang="en-US" sz="1600" dirty="0"/>
              <a:t>Ensures that all bookmarks will be displayed in viewable renditions. Previously, Vault only inspected the first action of a multi-action bookmark, and if the application did not support that action, Vault did not display the bookmark</a:t>
            </a:r>
          </a:p>
          <a:p>
            <a:pPr>
              <a:spcBef>
                <a:spcPts val="600"/>
              </a:spcBef>
              <a:spcAft>
                <a:spcPts val="1200"/>
              </a:spcAft>
            </a:pPr>
            <a:r>
              <a:rPr lang="en-US" sz="2000" dirty="0"/>
              <a:t>Considerations</a:t>
            </a:r>
          </a:p>
          <a:p>
            <a:pPr marL="457200" lvl="1" indent="0">
              <a:spcAft>
                <a:spcPts val="1200"/>
              </a:spcAft>
              <a:buNone/>
            </a:pPr>
            <a:r>
              <a:rPr lang="en-US" sz="1600" dirty="0"/>
              <a:t>Additionally, Vault displays all bookmarks, including those with no supported actions, and maintains the correct nested structure in keeping with the structure of bookmarks in the source PDF</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035D465A-9AEF-434F-926A-AC196CD146C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28911458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Removes several re-render options that are no longer applicable</a:t>
            </a:r>
          </a:p>
          <a:p>
            <a:pPr marL="457200" lvl="1" indent="0">
              <a:spcAft>
                <a:spcPts val="1200"/>
              </a:spcAft>
              <a:buNone/>
            </a:pPr>
            <a:r>
              <a:rPr lang="en-US" sz="1600" dirty="0"/>
              <a:t>Other options that control rendition settings remain available in the </a:t>
            </a:r>
            <a:r>
              <a:rPr lang="en-US" sz="1600" i="1" dirty="0"/>
              <a:t>Re-render Document</a:t>
            </a:r>
            <a:r>
              <a:rPr lang="en-US" sz="1600" dirty="0"/>
              <a:t> dialog (shown below)</a:t>
            </a:r>
          </a:p>
          <a:p>
            <a:pPr>
              <a:spcBef>
                <a:spcPts val="600"/>
              </a:spcBef>
              <a:spcAft>
                <a:spcPts val="1200"/>
              </a:spcAft>
            </a:pPr>
            <a:r>
              <a:rPr lang="en-US" sz="2000" dirty="0"/>
              <a:t>Business Justification</a:t>
            </a:r>
          </a:p>
          <a:p>
            <a:pPr marL="457200" lvl="1" indent="0">
              <a:spcAft>
                <a:spcPts val="1200"/>
              </a:spcAft>
              <a:buNone/>
            </a:pPr>
            <a:r>
              <a:rPr lang="en-US" sz="1600" dirty="0"/>
              <a:t>Lays the groundwork for future enhancements, and eliminates dependency on 3</a:t>
            </a:r>
            <a:r>
              <a:rPr lang="en-US" sz="1600" baseline="30000" dirty="0"/>
              <a:t>rd</a:t>
            </a:r>
            <a:r>
              <a:rPr lang="en-US" sz="1600" dirty="0"/>
              <a:t> party rendering capabilities</a:t>
            </a:r>
          </a:p>
          <a:p>
            <a:endParaRPr lang="en-US" dirty="0"/>
          </a:p>
        </p:txBody>
      </p:sp>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Remove Deprecated Re-Render Options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4" name="Group 3">
            <a:extLst>
              <a:ext uri="{FF2B5EF4-FFF2-40B4-BE49-F238E27FC236}">
                <a16:creationId xmlns:a16="http://schemas.microsoft.com/office/drawing/2014/main" id="{95575826-CE4B-4869-8506-DF86034BA0CA}"/>
              </a:ext>
            </a:extLst>
          </p:cNvPr>
          <p:cNvGrpSpPr/>
          <p:nvPr/>
        </p:nvGrpSpPr>
        <p:grpSpPr>
          <a:xfrm>
            <a:off x="1371600" y="3429000"/>
            <a:ext cx="8893262" cy="3099116"/>
            <a:chOff x="991402" y="2975215"/>
            <a:chExt cx="9366548" cy="3552901"/>
          </a:xfrm>
        </p:grpSpPr>
        <p:pic>
          <p:nvPicPr>
            <p:cNvPr id="5" name="Picture 4" descr="A screenshot of a social media post&#10;&#10;Description automatically generated">
              <a:extLst>
                <a:ext uri="{FF2B5EF4-FFF2-40B4-BE49-F238E27FC236}">
                  <a16:creationId xmlns:a16="http://schemas.microsoft.com/office/drawing/2014/main" id="{A36C53DB-752E-4E1F-ACA4-E6E36A92974A}"/>
                </a:ext>
              </a:extLst>
            </p:cNvPr>
            <p:cNvPicPr>
              <a:picLocks noChangeAspect="1"/>
            </p:cNvPicPr>
            <p:nvPr/>
          </p:nvPicPr>
          <p:blipFill>
            <a:blip r:embed="rId3"/>
            <a:stretch>
              <a:fillRect/>
            </a:stretch>
          </p:blipFill>
          <p:spPr>
            <a:xfrm>
              <a:off x="991402" y="3111943"/>
              <a:ext cx="3977895" cy="2076954"/>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9442C629-4441-40D4-9F82-3EAAC6D83D23}"/>
                </a:ext>
              </a:extLst>
            </p:cNvPr>
            <p:cNvSpPr/>
            <p:nvPr/>
          </p:nvSpPr>
          <p:spPr>
            <a:xfrm>
              <a:off x="2128470" y="2975215"/>
              <a:ext cx="1661390"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Word Doc</a:t>
              </a:r>
            </a:p>
          </p:txBody>
        </p:sp>
        <p:pic>
          <p:nvPicPr>
            <p:cNvPr id="12" name="Picture 11" descr="A screenshot of a social media post&#10;&#10;Description automatically generated">
              <a:extLst>
                <a:ext uri="{FF2B5EF4-FFF2-40B4-BE49-F238E27FC236}">
                  <a16:creationId xmlns:a16="http://schemas.microsoft.com/office/drawing/2014/main" id="{15D33972-0186-4A5C-9520-0D3F0FBB13BE}"/>
                </a:ext>
              </a:extLst>
            </p:cNvPr>
            <p:cNvPicPr>
              <a:picLocks noChangeAspect="1"/>
            </p:cNvPicPr>
            <p:nvPr/>
          </p:nvPicPr>
          <p:blipFill>
            <a:blip r:embed="rId4"/>
            <a:stretch>
              <a:fillRect/>
            </a:stretch>
          </p:blipFill>
          <p:spPr>
            <a:xfrm>
              <a:off x="3751192" y="3833964"/>
              <a:ext cx="3977894" cy="2076954"/>
            </a:xfrm>
            <a:prstGeom prst="rect">
              <a:avLst/>
            </a:prstGeom>
            <a:ln>
              <a:noFill/>
            </a:ln>
            <a:effectLst>
              <a:outerShdw blurRad="292100" dist="139700" dir="2700000" algn="tl" rotWithShape="0">
                <a:srgbClr val="333333">
                  <a:alpha val="65000"/>
                </a:srgbClr>
              </a:outerShdw>
            </a:effectLst>
          </p:spPr>
        </p:pic>
        <p:pic>
          <p:nvPicPr>
            <p:cNvPr id="14" name="Picture 13" descr="A screenshot of a social media post&#10;&#10;Description automatically generated">
              <a:extLst>
                <a:ext uri="{FF2B5EF4-FFF2-40B4-BE49-F238E27FC236}">
                  <a16:creationId xmlns:a16="http://schemas.microsoft.com/office/drawing/2014/main" id="{0EC85B04-9C73-41A3-80B8-AB861C63F14E}"/>
                </a:ext>
              </a:extLst>
            </p:cNvPr>
            <p:cNvPicPr>
              <a:picLocks noChangeAspect="1"/>
            </p:cNvPicPr>
            <p:nvPr/>
          </p:nvPicPr>
          <p:blipFill>
            <a:blip r:embed="rId5"/>
            <a:stretch>
              <a:fillRect/>
            </a:stretch>
          </p:blipFill>
          <p:spPr>
            <a:xfrm>
              <a:off x="6120718" y="4584489"/>
              <a:ext cx="4237232" cy="1943627"/>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BF85BBEC-B3DF-4911-A5C2-94B10DC3E8A5}"/>
                </a:ext>
              </a:extLst>
            </p:cNvPr>
            <p:cNvSpPr/>
            <p:nvPr/>
          </p:nvSpPr>
          <p:spPr>
            <a:xfrm>
              <a:off x="4895402" y="3707261"/>
              <a:ext cx="1668080"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Email Doc</a:t>
              </a:r>
            </a:p>
          </p:txBody>
        </p:sp>
        <p:sp>
          <p:nvSpPr>
            <p:cNvPr id="18" name="Rectangle: Rounded Corners 17">
              <a:extLst>
                <a:ext uri="{FF2B5EF4-FFF2-40B4-BE49-F238E27FC236}">
                  <a16:creationId xmlns:a16="http://schemas.microsoft.com/office/drawing/2014/main" id="{83341364-5CA8-4F70-8779-E7C863F03D2C}"/>
                </a:ext>
              </a:extLst>
            </p:cNvPr>
            <p:cNvSpPr/>
            <p:nvPr/>
          </p:nvSpPr>
          <p:spPr>
            <a:xfrm>
              <a:off x="7585290" y="4458557"/>
              <a:ext cx="1549667" cy="29838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For HTML</a:t>
              </a:r>
            </a:p>
          </p:txBody>
        </p:sp>
      </p:grpSp>
      <p:sp>
        <p:nvSpPr>
          <p:cNvPr id="19" name="TextBox 18">
            <a:extLst>
              <a:ext uri="{FF2B5EF4-FFF2-40B4-BE49-F238E27FC236}">
                <a16:creationId xmlns:a16="http://schemas.microsoft.com/office/drawing/2014/main" id="{4D766B18-1E52-40BE-A891-861EC7FA912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8520955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Notes to CSV</a:t>
            </a:r>
          </a:p>
        </p:txBody>
      </p:sp>
      <p:sp>
        <p:nvSpPr>
          <p:cNvPr id="3" name="Content Placeholder 2"/>
          <p:cNvSpPr>
            <a:spLocks noGrp="1"/>
          </p:cNvSpPr>
          <p:nvPr>
            <p:ph idx="1"/>
          </p:nvPr>
        </p:nvSpPr>
        <p:spPr>
          <a:xfrm>
            <a:off x="826624" y="1066800"/>
            <a:ext cx="588072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solidFill>
                  <a:srgbClr val="646569">
                    <a:lumMod val="75000"/>
                  </a:srgbClr>
                </a:solidFill>
              </a:rPr>
              <a:t>Users can download annotations from vault documents as a CSV file</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When documents contain many annotations, users can </a:t>
            </a:r>
            <a:r>
              <a:rPr lang="en-US" sz="1600" i="1" dirty="0"/>
              <a:t>Download Notes</a:t>
            </a:r>
            <a:r>
              <a:rPr lang="en-US" sz="1600" dirty="0"/>
              <a:t> to review comments information in a concise, easy to read CSV file</a:t>
            </a:r>
          </a:p>
          <a:p>
            <a:pPr>
              <a:spcBef>
                <a:spcPts val="600"/>
              </a:spcBef>
              <a:spcAft>
                <a:spcPts val="1200"/>
              </a:spcAft>
            </a:pPr>
            <a:r>
              <a:rPr lang="en-US" sz="2000" dirty="0"/>
              <a:t>Considerations</a:t>
            </a:r>
          </a:p>
          <a:p>
            <a:pPr marL="457200" lvl="1" indent="0">
              <a:spcAft>
                <a:spcPts val="1200"/>
              </a:spcAft>
              <a:buNone/>
            </a:pPr>
            <a:r>
              <a:rPr lang="en-US" sz="1600" dirty="0"/>
              <a:t>The action is available to users with </a:t>
            </a:r>
            <a:r>
              <a:rPr lang="en-US" sz="1600" i="1" dirty="0"/>
              <a:t>View Content</a:t>
            </a:r>
            <a:r>
              <a:rPr lang="en-US" sz="1600" dirty="0"/>
              <a:t> permission whenever the document has a viewable rendition and one or more annotations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9684007-8C30-ED47-9B13-2EEA85D796D6}"/>
              </a:ext>
            </a:extLst>
          </p:cNvPr>
          <p:cNvPicPr>
            <a:picLocks noChangeAspect="1"/>
          </p:cNvPicPr>
          <p:nvPr/>
        </p:nvPicPr>
        <p:blipFill>
          <a:blip r:embed="rId3"/>
          <a:stretch>
            <a:fillRect/>
          </a:stretch>
        </p:blipFill>
        <p:spPr>
          <a:xfrm>
            <a:off x="7177487" y="2091422"/>
            <a:ext cx="3098800" cy="2273300"/>
          </a:xfrm>
          <a:prstGeom prst="rect">
            <a:avLst/>
          </a:prstGeom>
          <a:ln>
            <a:solidFill>
              <a:schemeClr val="tx1"/>
            </a:solidFill>
          </a:ln>
        </p:spPr>
      </p:pic>
      <p:pic>
        <p:nvPicPr>
          <p:cNvPr id="10" name="Picture 9">
            <a:extLst>
              <a:ext uri="{FF2B5EF4-FFF2-40B4-BE49-F238E27FC236}">
                <a16:creationId xmlns:a16="http://schemas.microsoft.com/office/drawing/2014/main" id="{1B9839AE-70CE-DD46-AC20-8118C44FBE4E}"/>
              </a:ext>
            </a:extLst>
          </p:cNvPr>
          <p:cNvPicPr>
            <a:picLocks noChangeAspect="1"/>
          </p:cNvPicPr>
          <p:nvPr/>
        </p:nvPicPr>
        <p:blipFill>
          <a:blip r:embed="rId4"/>
          <a:stretch>
            <a:fillRect/>
          </a:stretch>
        </p:blipFill>
        <p:spPr>
          <a:xfrm>
            <a:off x="1173873" y="4966583"/>
            <a:ext cx="8674977" cy="1209051"/>
          </a:xfrm>
          <a:prstGeom prst="rect">
            <a:avLst/>
          </a:prstGeom>
          <a:ln w="12700">
            <a:solidFill>
              <a:schemeClr val="tx1">
                <a:lumMod val="75000"/>
              </a:schemeClr>
            </a:solidFill>
          </a:ln>
          <a:effectLst/>
        </p:spPr>
      </p:pic>
      <p:sp>
        <p:nvSpPr>
          <p:cNvPr id="5" name="Left Arrow 4">
            <a:extLst>
              <a:ext uri="{FF2B5EF4-FFF2-40B4-BE49-F238E27FC236}">
                <a16:creationId xmlns:a16="http://schemas.microsoft.com/office/drawing/2014/main" id="{2598EABC-E1BD-1E41-965B-787112B0A533}"/>
              </a:ext>
            </a:extLst>
          </p:cNvPr>
          <p:cNvSpPr/>
          <p:nvPr/>
        </p:nvSpPr>
        <p:spPr>
          <a:xfrm rot="18863488">
            <a:off x="5657385" y="4258948"/>
            <a:ext cx="2141034" cy="512914"/>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60361D7-A4E8-4E10-9D7A-F9AD973F175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66186497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Document Workflow: Add Participants to Unselected Optional Tasks</a:t>
            </a:r>
          </a:p>
        </p:txBody>
      </p:sp>
      <p:sp>
        <p:nvSpPr>
          <p:cNvPr id="3" name="Content Placeholder 2"/>
          <p:cNvSpPr>
            <a:spLocks noGrp="1"/>
          </p:cNvSpPr>
          <p:nvPr>
            <p:ph idx="1"/>
          </p:nvPr>
        </p:nvSpPr>
        <p:spPr>
          <a:xfrm>
            <a:off x="826624" y="1066800"/>
            <a:ext cx="5406908"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Participant groups for optional tasks now appear in the </a:t>
            </a:r>
            <a:r>
              <a:rPr lang="en-US" sz="1600" i="1" dirty="0"/>
              <a:t>Add Workflow Participants</a:t>
            </a:r>
            <a:r>
              <a:rPr lang="en-US" sz="1600" dirty="0"/>
              <a:t> dialog window even if the associated optional task was not assigned when originally starting the workflow</a:t>
            </a:r>
          </a:p>
          <a:p>
            <a:pPr>
              <a:spcBef>
                <a:spcPts val="600"/>
              </a:spcBef>
              <a:spcAft>
                <a:spcPts val="1200"/>
              </a:spcAft>
            </a:pPr>
            <a:r>
              <a:rPr lang="en-US" sz="2000" dirty="0"/>
              <a:t>Business Justification</a:t>
            </a:r>
          </a:p>
          <a:p>
            <a:pPr marL="457200" lvl="1" indent="0">
              <a:spcAft>
                <a:spcPts val="1200"/>
              </a:spcAft>
              <a:buNone/>
            </a:pPr>
            <a:r>
              <a:rPr lang="en-US" sz="1600" dirty="0"/>
              <a:t>Previously, if the workflow initiator needed to add participants to optional tasks after a workflow has already started, they had to cancel the workflow and restart. Now, even if an optional reviewer/approver was not selected at the workflow start, they can still be added from the </a:t>
            </a:r>
            <a:r>
              <a:rPr lang="en-US" sz="1600" i="1" dirty="0"/>
              <a:t>Add Workflow Participant</a:t>
            </a:r>
            <a:r>
              <a:rPr lang="en-US" sz="1600" dirty="0"/>
              <a:t> action</a:t>
            </a:r>
          </a:p>
          <a:p>
            <a:pPr>
              <a:spcBef>
                <a:spcPts val="600"/>
              </a:spcBef>
              <a:spcAft>
                <a:spcPts val="1200"/>
              </a:spcAft>
            </a:pPr>
            <a:r>
              <a:rPr lang="en-US" sz="2000" dirty="0"/>
              <a:t>Considerations</a:t>
            </a:r>
          </a:p>
          <a:p>
            <a:pPr marL="457200" lvl="1" indent="0">
              <a:spcAft>
                <a:spcPts val="1200"/>
              </a:spcAft>
              <a:buNone/>
            </a:pPr>
            <a:r>
              <a:rPr lang="en-US" sz="1600" dirty="0"/>
              <a:t>You can add participants as long as the other parallel tasks have not yet been completed and the workflow has not proceeded beyond the tasks relevant to those participant groups</a:t>
            </a:r>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grpSp>
        <p:nvGrpSpPr>
          <p:cNvPr id="4" name="Group 3">
            <a:extLst>
              <a:ext uri="{FF2B5EF4-FFF2-40B4-BE49-F238E27FC236}">
                <a16:creationId xmlns:a16="http://schemas.microsoft.com/office/drawing/2014/main" id="{27E5C109-80FD-5B43-B84B-20B25F471CB4}"/>
              </a:ext>
            </a:extLst>
          </p:cNvPr>
          <p:cNvGrpSpPr/>
          <p:nvPr/>
        </p:nvGrpSpPr>
        <p:grpSpPr>
          <a:xfrm>
            <a:off x="6500648" y="2330642"/>
            <a:ext cx="3795711" cy="2555705"/>
            <a:chOff x="6648182" y="4293256"/>
            <a:chExt cx="3795711" cy="2555705"/>
          </a:xfrm>
        </p:grpSpPr>
        <p:pic>
          <p:nvPicPr>
            <p:cNvPr id="10" name="Picture 9">
              <a:extLst>
                <a:ext uri="{FF2B5EF4-FFF2-40B4-BE49-F238E27FC236}">
                  <a16:creationId xmlns:a16="http://schemas.microsoft.com/office/drawing/2014/main" id="{3BCF1D4E-E0E5-4E40-A763-0792192F587A}"/>
                </a:ext>
              </a:extLst>
            </p:cNvPr>
            <p:cNvPicPr>
              <a:picLocks noChangeAspect="1"/>
            </p:cNvPicPr>
            <p:nvPr/>
          </p:nvPicPr>
          <p:blipFill>
            <a:blip r:embed="rId3"/>
            <a:stretch>
              <a:fillRect/>
            </a:stretch>
          </p:blipFill>
          <p:spPr>
            <a:xfrm>
              <a:off x="6648182" y="4293256"/>
              <a:ext cx="3438827" cy="2555705"/>
            </a:xfrm>
            <a:prstGeom prst="rect">
              <a:avLst/>
            </a:prstGeom>
            <a:ln>
              <a:solidFill>
                <a:schemeClr val="tx1">
                  <a:lumMod val="75000"/>
                </a:schemeClr>
              </a:solidFill>
            </a:ln>
          </p:spPr>
        </p:pic>
        <p:sp>
          <p:nvSpPr>
            <p:cNvPr id="12" name="Rectangle 11">
              <a:extLst>
                <a:ext uri="{FF2B5EF4-FFF2-40B4-BE49-F238E27FC236}">
                  <a16:creationId xmlns:a16="http://schemas.microsoft.com/office/drawing/2014/main" id="{4B808829-7BF3-374E-B8D7-AB12D4D05BEF}"/>
                </a:ext>
              </a:extLst>
            </p:cNvPr>
            <p:cNvSpPr/>
            <p:nvPr/>
          </p:nvSpPr>
          <p:spPr>
            <a:xfrm>
              <a:off x="6648182" y="5471364"/>
              <a:ext cx="1203257" cy="1005636"/>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Line Callout 1 12">
              <a:extLst>
                <a:ext uri="{FF2B5EF4-FFF2-40B4-BE49-F238E27FC236}">
                  <a16:creationId xmlns:a16="http://schemas.microsoft.com/office/drawing/2014/main" id="{28B2723B-5E1B-EA4C-94D0-93DBF132612F}"/>
                </a:ext>
              </a:extLst>
            </p:cNvPr>
            <p:cNvSpPr/>
            <p:nvPr/>
          </p:nvSpPr>
          <p:spPr>
            <a:xfrm>
              <a:off x="8750410" y="5280435"/>
              <a:ext cx="1693483" cy="553998"/>
            </a:xfrm>
            <a:prstGeom prst="borderCallout1">
              <a:avLst>
                <a:gd name="adj1" fmla="val 47707"/>
                <a:gd name="adj2" fmla="val -755"/>
                <a:gd name="adj3" fmla="val 92680"/>
                <a:gd name="adj4" fmla="val -53838"/>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dirty="0"/>
                <a:t>Add optional task participants</a:t>
              </a:r>
            </a:p>
          </p:txBody>
        </p:sp>
      </p:grpSp>
      <p:sp>
        <p:nvSpPr>
          <p:cNvPr id="15" name="TextBox 14">
            <a:extLst>
              <a:ext uri="{FF2B5EF4-FFF2-40B4-BE49-F238E27FC236}">
                <a16:creationId xmlns:a16="http://schemas.microsoft.com/office/drawing/2014/main" id="{5F08811C-1430-4667-9767-9A46A9792EE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9055401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Logistics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86876047"/>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List of Records Blocking Document Deletion</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 user cannot delete a document that is referenced by an object record, they can now click on a link to download a CSV file containing the a list of records blocking document deletion</a:t>
            </a:r>
          </a:p>
          <a:p>
            <a:pPr>
              <a:spcBef>
                <a:spcPts val="600"/>
              </a:spcBef>
              <a:spcAft>
                <a:spcPts val="1200"/>
              </a:spcAft>
            </a:pPr>
            <a:r>
              <a:rPr lang="en-US" sz="2000" dirty="0"/>
              <a:t>Business Justification</a:t>
            </a:r>
          </a:p>
          <a:p>
            <a:pPr marL="457200" lvl="1" indent="0">
              <a:spcAft>
                <a:spcPts val="1200"/>
              </a:spcAft>
              <a:buNone/>
            </a:pPr>
            <a:r>
              <a:rPr lang="en-US" sz="1600" dirty="0"/>
              <a:t>Easier to delete document knowing which object records are blocking the deletion</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a:extLst>
              <a:ext uri="{FF2B5EF4-FFF2-40B4-BE49-F238E27FC236}">
                <a16:creationId xmlns:a16="http://schemas.microsoft.com/office/drawing/2014/main" id="{B81585D9-3A19-45E1-9B45-07B1FBDB4FAF}"/>
              </a:ext>
            </a:extLst>
          </p:cNvPr>
          <p:cNvPicPr>
            <a:picLocks noChangeAspect="1"/>
          </p:cNvPicPr>
          <p:nvPr/>
        </p:nvPicPr>
        <p:blipFill rotWithShape="1">
          <a:blip r:embed="rId3"/>
          <a:srcRect l="1407" t="2207"/>
          <a:stretch/>
        </p:blipFill>
        <p:spPr>
          <a:xfrm>
            <a:off x="3648456" y="3547872"/>
            <a:ext cx="3785616" cy="223404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E038F4-B851-415A-9EED-AFA047F0819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86831241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Business Strategy Poll</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p:txBody>
          <a:bodyPr/>
          <a:lstStyle/>
          <a:p>
            <a:pPr marL="0" indent="0" defTabSz="948507">
              <a:buNone/>
              <a:defRPr/>
            </a:pPr>
            <a:r>
              <a:rPr lang="en-US" dirty="0"/>
              <a:t>How interested are you in making forms fully electronic (eForms) and log books (eLogs)?</a:t>
            </a:r>
          </a:p>
          <a:p>
            <a:pPr>
              <a:spcBef>
                <a:spcPts val="1200"/>
              </a:spcBef>
              <a:spcAft>
                <a:spcPts val="1200"/>
              </a:spcAft>
            </a:pPr>
            <a:endParaRPr lang="en-US" dirty="0"/>
          </a:p>
          <a:p>
            <a:pPr>
              <a:spcBef>
                <a:spcPts val="1200"/>
              </a:spcBef>
              <a:spcAft>
                <a:spcPts val="1200"/>
              </a:spcAft>
            </a:pPr>
            <a:r>
              <a:rPr lang="en-US" dirty="0"/>
              <a:t>Highly interested</a:t>
            </a:r>
          </a:p>
          <a:p>
            <a:pPr>
              <a:spcBef>
                <a:spcPts val="1200"/>
              </a:spcBef>
              <a:spcAft>
                <a:spcPts val="1200"/>
              </a:spcAft>
            </a:pPr>
            <a:r>
              <a:rPr lang="en-US" dirty="0"/>
              <a:t>Somewhat interested</a:t>
            </a:r>
          </a:p>
          <a:p>
            <a:pPr>
              <a:spcBef>
                <a:spcPts val="1200"/>
              </a:spcBef>
              <a:spcAft>
                <a:spcPts val="1200"/>
              </a:spcAft>
            </a:pPr>
            <a:r>
              <a:rPr lang="en-US" dirty="0"/>
              <a:t>Not interested</a:t>
            </a:r>
          </a:p>
          <a:p>
            <a:pPr>
              <a:spcBef>
                <a:spcPts val="1200"/>
              </a:spcBef>
              <a:spcAft>
                <a:spcPts val="1200"/>
              </a:spcAft>
            </a:pPr>
            <a:r>
              <a:rPr lang="en-US" dirty="0"/>
              <a:t>Not applicable</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1054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Electronic Forms Poll</a:t>
            </a:r>
          </a:p>
        </p:txBody>
      </p:sp>
    </p:spTree>
    <p:extLst>
      <p:ext uri="{BB962C8B-B14F-4D97-AF65-F5344CB8AC3E}">
        <p14:creationId xmlns:p14="http://schemas.microsoft.com/office/powerpoint/2010/main" val="263616074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User Experience</a:t>
            </a:r>
          </a:p>
        </p:txBody>
      </p:sp>
    </p:spTree>
    <p:extLst>
      <p:ext uri="{BB962C8B-B14F-4D97-AF65-F5344CB8AC3E}">
        <p14:creationId xmlns:p14="http://schemas.microsoft.com/office/powerpoint/2010/main" val="202662070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Coming in 2020</a:t>
            </a:r>
            <a:r>
              <a:rPr lang="en-US" b="1" dirty="0"/>
              <a:t>: </a:t>
            </a:r>
            <a:r>
              <a:rPr lang="en-US" dirty="0"/>
              <a:t>Create Button Unification</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09690" y="1169680"/>
            <a:ext cx="10589553" cy="593480"/>
          </a:xfrm>
        </p:spPr>
        <p:txBody>
          <a:bodyPr>
            <a:normAutofit lnSpcReduction="10000"/>
          </a:bodyPr>
          <a:lstStyle/>
          <a:p>
            <a:pPr>
              <a:spcAft>
                <a:spcPts val="1200"/>
              </a:spcAft>
            </a:pPr>
            <a:r>
              <a:rPr lang="en-US" sz="2200" dirty="0"/>
              <a:t>In early 2020, we will unify Vault Create buttons and use the Global Create button across document, object, report, and custom tabs.</a:t>
            </a:r>
          </a:p>
        </p:txBody>
      </p:sp>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943600" y="1869170"/>
            <a:ext cx="5681495" cy="105854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100" dirty="0"/>
              <a:t>Merges document create actions – i.e. Create from Template, Create Binder, and Upload Document etc. under one option</a:t>
            </a:r>
          </a:p>
          <a:p>
            <a:pPr marL="350838" lvl="1"/>
            <a:r>
              <a:rPr lang="en-US" sz="2000" dirty="0"/>
              <a:t>Removes the inline Create button from Object </a:t>
            </a:r>
            <a:r>
              <a:rPr lang="en-US" sz="2000" dirty="0">
                <a:solidFill>
                  <a:schemeClr val="tx1"/>
                </a:solidFill>
              </a:rPr>
              <a:t>Tabs</a:t>
            </a:r>
            <a:r>
              <a:rPr lang="en-US" sz="2000" dirty="0"/>
              <a:t> and Reports </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860491" y="1888914"/>
            <a:ext cx="4648200" cy="114403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100" dirty="0"/>
              <a:t>The ‘Global Create’ button will be contextual – i.e. dynamic based on the context of the action</a:t>
            </a:r>
          </a:p>
          <a:p>
            <a:pPr marL="350838" lvl="1"/>
            <a:r>
              <a:rPr lang="en-US" sz="2000" dirty="0"/>
              <a:t> Introduces ‘Most Recent’ create action options</a:t>
            </a:r>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The Unified Global Create button will be designated as ‘Auto-on’</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548012"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No action required for 19R3</a:t>
            </a:r>
          </a:p>
          <a:p>
            <a:pPr marL="350838" lvl="1"/>
            <a:r>
              <a:rPr lang="en-US" sz="2000" b="1" dirty="0">
                <a:solidFill>
                  <a:srgbClr val="FF0000"/>
                </a:solidFill>
              </a:rPr>
              <a:t>Planned for 20R1</a:t>
            </a:r>
          </a:p>
        </p:txBody>
      </p:sp>
      <p:pic>
        <p:nvPicPr>
          <p:cNvPr id="5" name="Picture 4">
            <a:extLst>
              <a:ext uri="{FF2B5EF4-FFF2-40B4-BE49-F238E27FC236}">
                <a16:creationId xmlns:a16="http://schemas.microsoft.com/office/drawing/2014/main" id="{E0289A60-FAD2-274C-8912-8988550EAAC6}"/>
              </a:ext>
            </a:extLst>
          </p:cNvPr>
          <p:cNvPicPr>
            <a:picLocks noChangeAspect="1"/>
          </p:cNvPicPr>
          <p:nvPr/>
        </p:nvPicPr>
        <p:blipFill>
          <a:blip r:embed="rId3"/>
          <a:stretch>
            <a:fillRect/>
          </a:stretch>
        </p:blipFill>
        <p:spPr>
          <a:xfrm>
            <a:off x="1371600" y="4380220"/>
            <a:ext cx="9742804" cy="1791980"/>
          </a:xfrm>
          <a:prstGeom prst="rect">
            <a:avLst/>
          </a:prstGeom>
          <a:ln>
            <a:solidFill>
              <a:schemeClr val="tx1"/>
            </a:solidFill>
          </a:ln>
        </p:spPr>
      </p:pic>
    </p:spTree>
    <p:extLst>
      <p:ext uri="{BB962C8B-B14F-4D97-AF65-F5344CB8AC3E}">
        <p14:creationId xmlns:p14="http://schemas.microsoft.com/office/powerpoint/2010/main" val="64933237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it-IT" dirty="0"/>
              <a:t>Relabel Doc Info Page Edit Button</a:t>
            </a:r>
            <a:endParaRPr lang="en-US" dirty="0"/>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“Edit” button on the Doc Info page is now labeled "Edit Fields"</a:t>
            </a:r>
          </a:p>
          <a:p>
            <a:pPr>
              <a:spcBef>
                <a:spcPts val="600"/>
              </a:spcBef>
              <a:spcAft>
                <a:spcPts val="1200"/>
              </a:spcAft>
            </a:pPr>
            <a:r>
              <a:rPr lang="en-US" sz="2000" dirty="0"/>
              <a:t>Business Justification</a:t>
            </a:r>
          </a:p>
          <a:p>
            <a:pPr marL="457200" lvl="1" indent="0">
              <a:spcAft>
                <a:spcPts val="1200"/>
              </a:spcAft>
              <a:buNone/>
            </a:pPr>
            <a:r>
              <a:rPr lang="en-US" sz="1600" dirty="0"/>
              <a:t>This supports the addition of a new Edit button for the ‘Collaborative Authoring with Microsoft Office’ feature</a:t>
            </a:r>
          </a:p>
          <a:p>
            <a:pPr>
              <a:spcBef>
                <a:spcPts val="600"/>
              </a:spcBef>
              <a:spcAft>
                <a:spcPts val="1200"/>
              </a:spcAft>
            </a:pPr>
            <a:r>
              <a:rPr lang="en-US" sz="2000" dirty="0"/>
              <a:t>Considerations</a:t>
            </a:r>
          </a:p>
          <a:p>
            <a:pPr marL="457200" lvl="1" indent="0">
              <a:spcAft>
                <a:spcPts val="1200"/>
              </a:spcAft>
              <a:buNone/>
            </a:pPr>
            <a:r>
              <a:rPr lang="en-US" sz="1600" dirty="0"/>
              <a:t>May need to update screenshots within training materials to reflect new button label</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2953F06-B03C-4EC3-860D-3B93E696F3B2}"/>
              </a:ext>
            </a:extLst>
          </p:cNvPr>
          <p:cNvPicPr>
            <a:picLocks noChangeAspect="1"/>
          </p:cNvPicPr>
          <p:nvPr/>
        </p:nvPicPr>
        <p:blipFill rotWithShape="1">
          <a:blip r:embed="rId3"/>
          <a:srcRect t="3441" b="41377"/>
          <a:stretch/>
        </p:blipFill>
        <p:spPr>
          <a:xfrm>
            <a:off x="5784309" y="4705350"/>
            <a:ext cx="4586557" cy="1151267"/>
          </a:xfrm>
          <a:prstGeom prst="rect">
            <a:avLst/>
          </a:prstGeom>
          <a:ln>
            <a:solidFill>
              <a:schemeClr val="tx1"/>
            </a:solidFill>
          </a:ln>
        </p:spPr>
      </p:pic>
      <p:sp>
        <p:nvSpPr>
          <p:cNvPr id="5" name="TextBox 4">
            <a:extLst>
              <a:ext uri="{FF2B5EF4-FFF2-40B4-BE49-F238E27FC236}">
                <a16:creationId xmlns:a16="http://schemas.microsoft.com/office/drawing/2014/main" id="{FA662253-AC60-4719-88B2-B6A2A94F45B5}"/>
              </a:ext>
            </a:extLst>
          </p:cNvPr>
          <p:cNvSpPr txBox="1"/>
          <p:nvPr/>
        </p:nvSpPr>
        <p:spPr>
          <a:xfrm>
            <a:off x="9334500" y="5105400"/>
            <a:ext cx="949866" cy="381000"/>
          </a:xfrm>
          <a:prstGeom prst="rect">
            <a:avLst/>
          </a:prstGeom>
          <a:noFill/>
          <a:ln w="19050">
            <a:solidFill>
              <a:srgbClr val="FF0000"/>
            </a:solidFill>
          </a:ln>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pic>
        <p:nvPicPr>
          <p:cNvPr id="14" name="Picture 13">
            <a:extLst>
              <a:ext uri="{FF2B5EF4-FFF2-40B4-BE49-F238E27FC236}">
                <a16:creationId xmlns:a16="http://schemas.microsoft.com/office/drawing/2014/main" id="{DE3E10B0-A420-4D95-9B61-04D96A05C010}"/>
              </a:ext>
            </a:extLst>
          </p:cNvPr>
          <p:cNvPicPr>
            <a:picLocks noChangeAspect="1"/>
          </p:cNvPicPr>
          <p:nvPr/>
        </p:nvPicPr>
        <p:blipFill rotWithShape="1">
          <a:blip r:embed="rId4"/>
          <a:srcRect t="5044"/>
          <a:stretch/>
        </p:blipFill>
        <p:spPr>
          <a:xfrm>
            <a:off x="970912" y="4705350"/>
            <a:ext cx="4669109" cy="1151267"/>
          </a:xfrm>
          <a:prstGeom prst="rect">
            <a:avLst/>
          </a:prstGeom>
          <a:ln>
            <a:solidFill>
              <a:schemeClr val="tx1"/>
            </a:solidFill>
          </a:ln>
        </p:spPr>
      </p:pic>
      <p:sp>
        <p:nvSpPr>
          <p:cNvPr id="17" name="TextBox 16">
            <a:extLst>
              <a:ext uri="{FF2B5EF4-FFF2-40B4-BE49-F238E27FC236}">
                <a16:creationId xmlns:a16="http://schemas.microsoft.com/office/drawing/2014/main" id="{2AE07003-E10D-443F-AC4B-7B9404898FFE}"/>
              </a:ext>
            </a:extLst>
          </p:cNvPr>
          <p:cNvSpPr txBox="1"/>
          <p:nvPr/>
        </p:nvSpPr>
        <p:spPr>
          <a:xfrm>
            <a:off x="4943474" y="5124450"/>
            <a:ext cx="616491" cy="381000"/>
          </a:xfrm>
          <a:prstGeom prst="rect">
            <a:avLst/>
          </a:prstGeom>
          <a:noFill/>
          <a:ln w="19050">
            <a:solidFill>
              <a:srgbClr val="FF0000"/>
            </a:solidFill>
          </a:ln>
        </p:spPr>
        <p:txBody>
          <a:bodyPr wrap="square" rtlCol="0">
            <a:spAutoFit/>
          </a:bodyPr>
          <a:lstStyle/>
          <a:p>
            <a: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pPr>
            <a:endParaRPr lang="en-US" dirty="0"/>
          </a:p>
        </p:txBody>
      </p:sp>
      <p:sp>
        <p:nvSpPr>
          <p:cNvPr id="20" name="TextBox 19">
            <a:extLst>
              <a:ext uri="{FF2B5EF4-FFF2-40B4-BE49-F238E27FC236}">
                <a16:creationId xmlns:a16="http://schemas.microsoft.com/office/drawing/2014/main" id="{62D1C2EA-DE79-43A2-90BD-4459DE74E36A}"/>
              </a:ext>
            </a:extLst>
          </p:cNvPr>
          <p:cNvSpPr txBox="1"/>
          <p:nvPr/>
        </p:nvSpPr>
        <p:spPr>
          <a:xfrm>
            <a:off x="2733966" y="4084967"/>
            <a:ext cx="1143000"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solidFill>
                  <a:schemeClr val="tx2"/>
                </a:solidFill>
                <a:latin typeface="+mj-lt"/>
                <a:ea typeface="+mj-ea"/>
                <a:cs typeface="+mj-cs"/>
              </a:rPr>
              <a:t>BEFORE</a:t>
            </a:r>
            <a:endParaRPr lang="en-US" sz="4000" dirty="0">
              <a:solidFill>
                <a:schemeClr val="tx2"/>
              </a:solidFill>
              <a:latin typeface="+mj-lt"/>
              <a:ea typeface="+mj-ea"/>
              <a:cs typeface="+mj-cs"/>
            </a:endParaRPr>
          </a:p>
        </p:txBody>
      </p:sp>
      <p:sp>
        <p:nvSpPr>
          <p:cNvPr id="21" name="TextBox 20">
            <a:extLst>
              <a:ext uri="{FF2B5EF4-FFF2-40B4-BE49-F238E27FC236}">
                <a16:creationId xmlns:a16="http://schemas.microsoft.com/office/drawing/2014/main" id="{609495A0-2B42-405E-A7DC-0F08A4EFE8BF}"/>
              </a:ext>
            </a:extLst>
          </p:cNvPr>
          <p:cNvSpPr txBox="1"/>
          <p:nvPr/>
        </p:nvSpPr>
        <p:spPr>
          <a:xfrm>
            <a:off x="7673112" y="4081772"/>
            <a:ext cx="808949" cy="319446"/>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dirty="0">
                <a:solidFill>
                  <a:schemeClr val="tx2"/>
                </a:solidFill>
                <a:latin typeface="+mj-lt"/>
                <a:ea typeface="+mj-ea"/>
                <a:cs typeface="+mj-cs"/>
              </a:rPr>
              <a:t>AFTER</a:t>
            </a:r>
          </a:p>
        </p:txBody>
      </p:sp>
      <p:sp>
        <p:nvSpPr>
          <p:cNvPr id="15" name="TextBox 14">
            <a:extLst>
              <a:ext uri="{FF2B5EF4-FFF2-40B4-BE49-F238E27FC236}">
                <a16:creationId xmlns:a16="http://schemas.microsoft.com/office/drawing/2014/main" id="{C5766CB6-494A-4843-84A3-583DD50077E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40009619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Pareto Charts</a:t>
            </a:r>
          </a:p>
        </p:txBody>
      </p:sp>
      <p:sp>
        <p:nvSpPr>
          <p:cNvPr id="3" name="Content Placeholder 2"/>
          <p:cNvSpPr>
            <a:spLocks noGrp="1"/>
          </p:cNvSpPr>
          <p:nvPr>
            <p:ph idx="1"/>
          </p:nvPr>
        </p:nvSpPr>
        <p:spPr>
          <a:xfrm>
            <a:off x="826624" y="1066800"/>
            <a:ext cx="6640976" cy="1070923"/>
          </a:xfrm>
        </p:spPr>
        <p:txBody>
          <a:bodyPr/>
          <a:lstStyle/>
          <a:p>
            <a:pPr>
              <a:spcBef>
                <a:spcPts val="600"/>
              </a:spcBef>
              <a:spcAft>
                <a:spcPts val="1200"/>
              </a:spcAft>
            </a:pPr>
            <a:r>
              <a:rPr lang="en-US" sz="2000" dirty="0"/>
              <a:t>Overview</a:t>
            </a:r>
          </a:p>
          <a:p>
            <a:pPr marL="457200" lvl="1" indent="0">
              <a:spcAft>
                <a:spcPts val="1200"/>
              </a:spcAft>
              <a:buNone/>
            </a:pPr>
            <a:r>
              <a:rPr lang="en-US" sz="1600" dirty="0"/>
              <a:t>New Vault Dashboard chart type, similar to column charts, but always …</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2" name="Picture 11">
            <a:extLst>
              <a:ext uri="{FF2B5EF4-FFF2-40B4-BE49-F238E27FC236}">
                <a16:creationId xmlns:a16="http://schemas.microsoft.com/office/drawing/2014/main" id="{CC67E440-B0E0-3B47-A66E-F019C3CBEAF5}"/>
              </a:ext>
            </a:extLst>
          </p:cNvPr>
          <p:cNvPicPr>
            <a:picLocks noChangeAspect="1"/>
          </p:cNvPicPr>
          <p:nvPr/>
        </p:nvPicPr>
        <p:blipFill>
          <a:blip r:embed="rId3"/>
          <a:srcRect/>
          <a:stretch/>
        </p:blipFill>
        <p:spPr>
          <a:xfrm>
            <a:off x="3180043" y="2131097"/>
            <a:ext cx="7327802" cy="3396943"/>
          </a:xfrm>
          <a:prstGeom prst="rect">
            <a:avLst/>
          </a:prstGeom>
          <a:ln w="12700">
            <a:solidFill>
              <a:schemeClr val="tx1">
                <a:lumMod val="75000"/>
              </a:schemeClr>
            </a:solidFill>
          </a:ln>
          <a:effectLst/>
        </p:spPr>
      </p:pic>
      <p:sp>
        <p:nvSpPr>
          <p:cNvPr id="15" name="TextBox 14">
            <a:extLst>
              <a:ext uri="{FF2B5EF4-FFF2-40B4-BE49-F238E27FC236}">
                <a16:creationId xmlns:a16="http://schemas.microsoft.com/office/drawing/2014/main" id="{0B31E00A-A011-4BBF-AE7D-A3EE641103A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16" name="Content Placeholder 2">
            <a:extLst>
              <a:ext uri="{FF2B5EF4-FFF2-40B4-BE49-F238E27FC236}">
                <a16:creationId xmlns:a16="http://schemas.microsoft.com/office/drawing/2014/main" id="{B1A6E942-6F53-4C09-96CB-5DD3C5D21C0D}"/>
              </a:ext>
            </a:extLst>
          </p:cNvPr>
          <p:cNvSpPr txBox="1">
            <a:spLocks/>
          </p:cNvSpPr>
          <p:nvPr/>
        </p:nvSpPr>
        <p:spPr>
          <a:xfrm>
            <a:off x="826624" y="1981200"/>
            <a:ext cx="2145176" cy="34290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1200"/>
              </a:spcAft>
            </a:pPr>
            <a:r>
              <a:rPr lang="en-US" sz="1600" dirty="0"/>
              <a:t>Displays groups in descending order</a:t>
            </a:r>
          </a:p>
          <a:p>
            <a:pPr lvl="1">
              <a:spcAft>
                <a:spcPts val="1200"/>
              </a:spcAft>
            </a:pPr>
            <a:r>
              <a:rPr lang="en-US" sz="1600" dirty="0"/>
              <a:t>Includes a cumulative percentage line</a:t>
            </a:r>
          </a:p>
          <a:p>
            <a:pPr>
              <a:spcBef>
                <a:spcPts val="600"/>
              </a:spcBef>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These charts are commonly used in quality control processes</a:t>
            </a:r>
          </a:p>
        </p:txBody>
      </p:sp>
    </p:spTree>
    <p:extLst>
      <p:ext uri="{BB962C8B-B14F-4D97-AF65-F5344CB8AC3E}">
        <p14:creationId xmlns:p14="http://schemas.microsoft.com/office/powerpoint/2010/main" val="62647775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Pareto Charts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Considerations</a:t>
            </a:r>
          </a:p>
          <a:p>
            <a:pPr lvl="1"/>
            <a:r>
              <a:rPr lang="en-US" sz="1600" dirty="0"/>
              <a:t>Pareto charts will be available as an option when bar or column charts are available for selection</a:t>
            </a:r>
          </a:p>
          <a:p>
            <a:pPr lvl="1"/>
            <a:r>
              <a:rPr lang="en-US" sz="1600" dirty="0"/>
              <a:t>Unlike a standard column chart, a ‘Group By’ option will </a:t>
            </a:r>
            <a:r>
              <a:rPr lang="en-US" sz="1600" u="sng" dirty="0"/>
              <a:t>not</a:t>
            </a:r>
            <a:r>
              <a:rPr lang="en-US" sz="1600" dirty="0"/>
              <a:t> be visible for the Pareto chart</a:t>
            </a:r>
          </a:p>
          <a:p>
            <a:pPr lvl="1"/>
            <a:r>
              <a:rPr lang="en-US" sz="1600" dirty="0"/>
              <a:t>When formatting the Pareto chart, the Cumulative % line is not editable</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5" name="Group 14">
            <a:extLst>
              <a:ext uri="{FF2B5EF4-FFF2-40B4-BE49-F238E27FC236}">
                <a16:creationId xmlns:a16="http://schemas.microsoft.com/office/drawing/2014/main" id="{931ACBCF-70A6-5A4B-AD5D-83856BC8C43A}"/>
              </a:ext>
            </a:extLst>
          </p:cNvPr>
          <p:cNvGrpSpPr/>
          <p:nvPr/>
        </p:nvGrpSpPr>
        <p:grpSpPr>
          <a:xfrm>
            <a:off x="1450006" y="2700997"/>
            <a:ext cx="4470554" cy="3296832"/>
            <a:chOff x="2074606" y="4037610"/>
            <a:chExt cx="3106994" cy="2293151"/>
          </a:xfrm>
        </p:grpSpPr>
        <p:pic>
          <p:nvPicPr>
            <p:cNvPr id="16" name="Picture 15">
              <a:extLst>
                <a:ext uri="{FF2B5EF4-FFF2-40B4-BE49-F238E27FC236}">
                  <a16:creationId xmlns:a16="http://schemas.microsoft.com/office/drawing/2014/main" id="{F79C3250-ED60-1F4E-81CD-90CA89D75821}"/>
                </a:ext>
              </a:extLst>
            </p:cNvPr>
            <p:cNvPicPr>
              <a:picLocks noChangeAspect="1"/>
            </p:cNvPicPr>
            <p:nvPr/>
          </p:nvPicPr>
          <p:blipFill>
            <a:blip r:embed="rId3"/>
            <a:srcRect/>
            <a:stretch/>
          </p:blipFill>
          <p:spPr>
            <a:xfrm>
              <a:off x="2074606" y="4037610"/>
              <a:ext cx="3106994" cy="2293151"/>
            </a:xfrm>
            <a:prstGeom prst="rect">
              <a:avLst/>
            </a:prstGeom>
            <a:ln w="12700">
              <a:solidFill>
                <a:schemeClr val="tx1">
                  <a:lumMod val="75000"/>
                </a:schemeClr>
              </a:solidFill>
            </a:ln>
            <a:effectLst/>
          </p:spPr>
        </p:pic>
        <p:sp>
          <p:nvSpPr>
            <p:cNvPr id="17" name="Rectangle 16">
              <a:extLst>
                <a:ext uri="{FF2B5EF4-FFF2-40B4-BE49-F238E27FC236}">
                  <a16:creationId xmlns:a16="http://schemas.microsoft.com/office/drawing/2014/main" id="{90155E2F-1285-1A43-9641-15091B99F03F}"/>
                </a:ext>
              </a:extLst>
            </p:cNvPr>
            <p:cNvSpPr/>
            <p:nvPr/>
          </p:nvSpPr>
          <p:spPr>
            <a:xfrm>
              <a:off x="2142506" y="4475363"/>
              <a:ext cx="991481" cy="239907"/>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18" name="Group 17">
            <a:extLst>
              <a:ext uri="{FF2B5EF4-FFF2-40B4-BE49-F238E27FC236}">
                <a16:creationId xmlns:a16="http://schemas.microsoft.com/office/drawing/2014/main" id="{99D300A3-F6AE-774C-AFE4-BAA15E4D0AAC}"/>
              </a:ext>
            </a:extLst>
          </p:cNvPr>
          <p:cNvGrpSpPr/>
          <p:nvPr/>
        </p:nvGrpSpPr>
        <p:grpSpPr>
          <a:xfrm>
            <a:off x="6271442" y="3152209"/>
            <a:ext cx="3204158" cy="2183053"/>
            <a:chOff x="7755389" y="2454850"/>
            <a:chExt cx="2859601" cy="1948300"/>
          </a:xfrm>
        </p:grpSpPr>
        <p:pic>
          <p:nvPicPr>
            <p:cNvPr id="19" name="Picture 18">
              <a:extLst>
                <a:ext uri="{FF2B5EF4-FFF2-40B4-BE49-F238E27FC236}">
                  <a16:creationId xmlns:a16="http://schemas.microsoft.com/office/drawing/2014/main" id="{ED3E2757-E151-4A45-B1D5-ED5872AA656A}"/>
                </a:ext>
              </a:extLst>
            </p:cNvPr>
            <p:cNvPicPr>
              <a:picLocks noChangeAspect="1"/>
            </p:cNvPicPr>
            <p:nvPr/>
          </p:nvPicPr>
          <p:blipFill>
            <a:blip r:embed="rId4"/>
            <a:srcRect/>
            <a:stretch/>
          </p:blipFill>
          <p:spPr>
            <a:xfrm>
              <a:off x="7755389" y="2454850"/>
              <a:ext cx="2859601" cy="1948300"/>
            </a:xfrm>
            <a:prstGeom prst="rect">
              <a:avLst/>
            </a:prstGeom>
            <a:ln w="12700">
              <a:solidFill>
                <a:schemeClr val="tx1">
                  <a:lumMod val="75000"/>
                </a:schemeClr>
              </a:solidFill>
            </a:ln>
            <a:effectLst/>
          </p:spPr>
        </p:pic>
        <p:sp>
          <p:nvSpPr>
            <p:cNvPr id="20" name="Rectangle 19">
              <a:extLst>
                <a:ext uri="{FF2B5EF4-FFF2-40B4-BE49-F238E27FC236}">
                  <a16:creationId xmlns:a16="http://schemas.microsoft.com/office/drawing/2014/main" id="{034AB46B-3CC1-C546-A2A3-1ED0B9B2D300}"/>
                </a:ext>
              </a:extLst>
            </p:cNvPr>
            <p:cNvSpPr/>
            <p:nvPr/>
          </p:nvSpPr>
          <p:spPr>
            <a:xfrm>
              <a:off x="9153673" y="2487802"/>
              <a:ext cx="880013" cy="31306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1" name="TextBox 20">
            <a:extLst>
              <a:ext uri="{FF2B5EF4-FFF2-40B4-BE49-F238E27FC236}">
                <a16:creationId xmlns:a16="http://schemas.microsoft.com/office/drawing/2014/main" id="{F27A3946-DAD5-470B-984A-19E96A74485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25563337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Prevent Report Re-Execution On Export</a:t>
            </a:r>
          </a:p>
        </p:txBody>
      </p:sp>
      <p:sp>
        <p:nvSpPr>
          <p:cNvPr id="3" name="Content Placeholder 2"/>
          <p:cNvSpPr>
            <a:spLocks noGrp="1"/>
          </p:cNvSpPr>
          <p:nvPr>
            <p:ph idx="1"/>
          </p:nvPr>
        </p:nvSpPr>
        <p:spPr>
          <a:xfrm>
            <a:off x="826624" y="1066800"/>
            <a:ext cx="93841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Tabular reports no longer re-execute upon export if the report was recently run (within 8 hours) by the same user</a:t>
            </a:r>
          </a:p>
          <a:p>
            <a:pPr>
              <a:spcBef>
                <a:spcPts val="600"/>
              </a:spcBef>
              <a:spcAft>
                <a:spcPts val="1200"/>
              </a:spcAft>
            </a:pPr>
            <a:r>
              <a:rPr lang="en-US" sz="2000" dirty="0"/>
              <a:t>Business Justification</a:t>
            </a:r>
          </a:p>
          <a:p>
            <a:pPr marL="457200" lvl="1" indent="0">
              <a:spcAft>
                <a:spcPts val="1200"/>
              </a:spcAft>
              <a:buNone/>
            </a:pPr>
            <a:r>
              <a:rPr lang="en-US" sz="1600" dirty="0"/>
              <a:t>Reduces server load, and exports will render faster since reports will not have to re-execute </a:t>
            </a:r>
          </a:p>
          <a:p>
            <a:pPr>
              <a:spcBef>
                <a:spcPts val="600"/>
              </a:spcBef>
              <a:spcAft>
                <a:spcPts val="1200"/>
              </a:spcAft>
            </a:pPr>
            <a:r>
              <a:rPr lang="en-US" sz="2000" dirty="0"/>
              <a:t>Considerations</a:t>
            </a:r>
          </a:p>
          <a:p>
            <a:pPr marL="457200" lvl="1" indent="0">
              <a:spcAft>
                <a:spcPts val="1200"/>
              </a:spcAft>
              <a:buNone/>
            </a:pPr>
            <a:r>
              <a:rPr lang="en-US" sz="1600" dirty="0"/>
              <a:t>No visible changes to end user experience when exporting</a:t>
            </a:r>
          </a:p>
          <a:p>
            <a:pPr marL="457200" lvl="1" indent="0">
              <a:spcAft>
                <a:spcPts val="1200"/>
              </a:spcAft>
              <a:buNone/>
            </a:pPr>
            <a:r>
              <a:rPr lang="en-US" sz="1600" dirty="0"/>
              <a:t>Upon opening a report, click Refresh to ensure that you are seeing the most recent data</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extLst>
              <p:ext uri="{D42A27DB-BD31-4B8C-83A1-F6EECF244321}">
                <p14:modId xmlns:p14="http://schemas.microsoft.com/office/powerpoint/2010/main" val="1110622516"/>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B9815B67-BCE4-4171-9E5D-ABBFC784162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72539180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413-F9BE-45A2-9A3F-97991F3D7253}"/>
              </a:ext>
            </a:extLst>
          </p:cNvPr>
          <p:cNvSpPr>
            <a:spLocks noGrp="1"/>
          </p:cNvSpPr>
          <p:nvPr>
            <p:ph type="title"/>
          </p:nvPr>
        </p:nvSpPr>
        <p:spPr>
          <a:xfrm>
            <a:off x="276303" y="96275"/>
            <a:ext cx="11687097" cy="1101213"/>
          </a:xfrm>
        </p:spPr>
        <p:txBody>
          <a:bodyPr/>
          <a:lstStyle/>
          <a:p>
            <a:r>
              <a:rPr lang="en-US" dirty="0"/>
              <a:t>Other User Experience Features</a:t>
            </a:r>
          </a:p>
        </p:txBody>
      </p:sp>
      <p:sp>
        <p:nvSpPr>
          <p:cNvPr id="3" name="Content Placeholder 2">
            <a:extLst>
              <a:ext uri="{FF2B5EF4-FFF2-40B4-BE49-F238E27FC236}">
                <a16:creationId xmlns:a16="http://schemas.microsoft.com/office/drawing/2014/main" id="{1CABAAFD-7140-43D7-BE91-B8CED840664E}"/>
              </a:ext>
            </a:extLst>
          </p:cNvPr>
          <p:cNvSpPr>
            <a:spLocks noGrp="1"/>
          </p:cNvSpPr>
          <p:nvPr>
            <p:ph idx="1"/>
          </p:nvPr>
        </p:nvSpPr>
        <p:spPr/>
        <p:txBody>
          <a:bodyPr/>
          <a:lstStyle/>
          <a:p>
            <a:pPr>
              <a:spcBef>
                <a:spcPts val="1200"/>
              </a:spcBef>
              <a:spcAft>
                <a:spcPts val="1200"/>
              </a:spcAft>
            </a:pPr>
            <a:r>
              <a:rPr lang="en-US" sz="2000" dirty="0"/>
              <a:t>Audit Trail</a:t>
            </a:r>
          </a:p>
          <a:p>
            <a:pPr lvl="1">
              <a:spcBef>
                <a:spcPts val="1200"/>
              </a:spcBef>
              <a:spcAft>
                <a:spcPts val="1200"/>
              </a:spcAft>
            </a:pPr>
            <a:r>
              <a:rPr lang="en-US" sz="1800" dirty="0"/>
              <a:t>System Objects Supported in Related Record Audit Trails </a:t>
            </a:r>
          </a:p>
          <a:p>
            <a:pPr lvl="1">
              <a:spcBef>
                <a:spcPts val="1200"/>
              </a:spcBef>
              <a:spcAft>
                <a:spcPts val="1200"/>
              </a:spcAft>
            </a:pPr>
            <a:r>
              <a:rPr lang="en-US" sz="1800" dirty="0"/>
              <a:t>Include Seconds in Audit Trail Export Timestamp Column</a:t>
            </a:r>
          </a:p>
          <a:p>
            <a:pPr lvl="1">
              <a:spcBef>
                <a:spcPts val="1200"/>
              </a:spcBef>
              <a:spcAft>
                <a:spcPts val="1200"/>
              </a:spcAft>
            </a:pPr>
            <a:r>
              <a:rPr lang="en-US" sz="1800" dirty="0"/>
              <a:t>Record ID &amp; Object Label Column in Object Audit Exports</a:t>
            </a:r>
          </a:p>
          <a:p>
            <a:pPr>
              <a:spcBef>
                <a:spcPts val="1200"/>
              </a:spcBef>
              <a:spcAft>
                <a:spcPts val="1200"/>
              </a:spcAft>
            </a:pPr>
            <a:r>
              <a:rPr lang="en-US" sz="2000" dirty="0"/>
              <a:t>Display Object Reference Fields as Links in Reports </a:t>
            </a:r>
          </a:p>
          <a:p>
            <a:pPr>
              <a:spcBef>
                <a:spcPts val="1200"/>
              </a:spcBef>
              <a:spcAft>
                <a:spcPts val="1200"/>
              </a:spcAft>
            </a:pPr>
            <a:r>
              <a:rPr lang="en-US" sz="2000" dirty="0"/>
              <a:t>Update EDL Item Tracking Fields When Batch Update Is No/Blank</a:t>
            </a:r>
          </a:p>
          <a:p>
            <a:pPr>
              <a:spcBef>
                <a:spcPts val="1200"/>
              </a:spcBef>
              <a:spcAft>
                <a:spcPts val="1200"/>
              </a:spcAft>
            </a:pPr>
            <a:r>
              <a:rPr lang="en-US" sz="2000" dirty="0"/>
              <a:t>Correct Currency Format in Merge Fields &amp; Formatted Output</a:t>
            </a:r>
          </a:p>
          <a:p>
            <a:pPr>
              <a:spcBef>
                <a:spcPts val="1200"/>
              </a:spcBef>
              <a:spcAft>
                <a:spcPts val="1200"/>
              </a:spcAft>
            </a:pPr>
            <a:r>
              <a:rPr lang="en-US" sz="2000" dirty="0"/>
              <a:t>Download List of Unrelated Parent Records</a:t>
            </a:r>
          </a:p>
          <a:p>
            <a:pPr>
              <a:spcBef>
                <a:spcPts val="1200"/>
              </a:spcBef>
              <a:spcAft>
                <a:spcPts val="1200"/>
              </a:spcAft>
            </a:pPr>
            <a:r>
              <a:rPr lang="en-US" sz="2000" dirty="0"/>
              <a:t>Relate Multiple Records: Complex Join Related Sections</a:t>
            </a:r>
          </a:p>
          <a:p>
            <a:pPr>
              <a:spcBef>
                <a:spcPts val="1200"/>
              </a:spcBef>
              <a:spcAft>
                <a:spcPts val="1200"/>
              </a:spcAft>
            </a:pPr>
            <a:r>
              <a:rPr lang="en-US" sz="2000" dirty="0"/>
              <a:t>Simple Join Objects Include Lifecycle State Fields</a:t>
            </a:r>
          </a:p>
        </p:txBody>
      </p:sp>
    </p:spTree>
    <p:extLst>
      <p:ext uri="{BB962C8B-B14F-4D97-AF65-F5344CB8AC3E}">
        <p14:creationId xmlns:p14="http://schemas.microsoft.com/office/powerpoint/2010/main" val="56611583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F97E3D4-060B-45FB-9868-5AF7B1E14134}"/>
              </a:ext>
            </a:extLst>
          </p:cNvPr>
          <p:cNvSpPr txBox="1">
            <a:spLocks/>
          </p:cNvSpPr>
          <p:nvPr/>
        </p:nvSpPr>
        <p:spPr>
          <a:xfrm>
            <a:off x="820596" y="3330830"/>
            <a:ext cx="9771204" cy="192697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1200"/>
              </a:spcAft>
              <a:buFont typeface="Calibri" panose="020F0502020204030204" pitchFamily="34" charset="0"/>
              <a:buNone/>
            </a:pPr>
            <a:r>
              <a:rPr lang="en-US" sz="1600" dirty="0"/>
              <a:t>Now it is also possible to view a non-system object record’s related </a:t>
            </a:r>
            <a:r>
              <a:rPr lang="en-US" sz="1600" i="1" dirty="0"/>
              <a:t>system object</a:t>
            </a:r>
            <a:r>
              <a:rPr lang="en-US" sz="1600" dirty="0"/>
              <a:t> record audit trail entries</a:t>
            </a:r>
          </a:p>
          <a:p>
            <a:pPr lvl="1">
              <a:spcAft>
                <a:spcPts val="1200"/>
              </a:spcAft>
            </a:pPr>
            <a:r>
              <a:rPr lang="en-US" sz="1600" dirty="0"/>
              <a:t>Example: Select an Office Location (custom object record), and display the audit trail history for the related User object records</a:t>
            </a:r>
          </a:p>
          <a:p>
            <a:pPr>
              <a:spcBef>
                <a:spcPts val="600"/>
              </a:spcBef>
              <a:spcAft>
                <a:spcPts val="1200"/>
              </a:spcAft>
            </a:pPr>
            <a:r>
              <a:rPr lang="en-US" sz="2000" dirty="0"/>
              <a:t>Business Justification</a:t>
            </a:r>
          </a:p>
          <a:p>
            <a:pPr marL="457200" lvl="1" indent="0">
              <a:spcAft>
                <a:spcPts val="1200"/>
              </a:spcAft>
              <a:buFont typeface="Calibri" panose="020F0502020204030204" pitchFamily="34" charset="0"/>
              <a:buNone/>
            </a:pPr>
            <a:r>
              <a:rPr lang="en-US" sz="1600" dirty="0"/>
              <a:t>Provides an easier way to identify activities for system object records</a:t>
            </a:r>
          </a:p>
          <a:p>
            <a:pPr marL="0" indent="0">
              <a:buNone/>
            </a:pPr>
            <a:endParaRPr lang="en-US" dirty="0"/>
          </a:p>
        </p:txBody>
      </p:sp>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System Objects Supported in Related Record Audit Trails</a:t>
            </a:r>
          </a:p>
        </p:txBody>
      </p:sp>
      <p:sp>
        <p:nvSpPr>
          <p:cNvPr id="3" name="Content Placeholder 2"/>
          <p:cNvSpPr>
            <a:spLocks noGrp="1"/>
          </p:cNvSpPr>
          <p:nvPr>
            <p:ph idx="1"/>
          </p:nvPr>
        </p:nvSpPr>
        <p:spPr>
          <a:xfrm>
            <a:off x="826624" y="1066800"/>
            <a:ext cx="4202576" cy="2286000"/>
          </a:xfrm>
        </p:spPr>
        <p:txBody>
          <a:bodyPr/>
          <a:lstStyle/>
          <a:p>
            <a:pPr>
              <a:spcBef>
                <a:spcPts val="600"/>
              </a:spcBef>
              <a:spcAft>
                <a:spcPts val="1200"/>
              </a:spcAft>
            </a:pPr>
            <a:r>
              <a:rPr lang="en-US" sz="2000" dirty="0"/>
              <a:t>Overview</a:t>
            </a:r>
          </a:p>
          <a:p>
            <a:pPr marL="457200" lvl="1" indent="0">
              <a:spcAft>
                <a:spcPts val="1200"/>
              </a:spcAft>
              <a:buNone/>
            </a:pPr>
            <a:r>
              <a:rPr lang="en-US" sz="1600" dirty="0"/>
              <a:t>Now it is possible to view a </a:t>
            </a:r>
            <a:r>
              <a:rPr lang="en-US" sz="1600" i="1" dirty="0"/>
              <a:t>system object record’s</a:t>
            </a:r>
            <a:r>
              <a:rPr lang="en-US" sz="1600" dirty="0"/>
              <a:t> related object record audit trail entries</a:t>
            </a:r>
          </a:p>
          <a:p>
            <a:pPr lvl="1">
              <a:spcAft>
                <a:spcPts val="1200"/>
              </a:spcAft>
            </a:pPr>
            <a:r>
              <a:rPr lang="en-US" sz="1600" dirty="0"/>
              <a:t>Example: Select a User (system object record), and display the audit trail history for the selected User’s related User Role Setup records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0" name="Picture 9">
            <a:extLst>
              <a:ext uri="{FF2B5EF4-FFF2-40B4-BE49-F238E27FC236}">
                <a16:creationId xmlns:a16="http://schemas.microsoft.com/office/drawing/2014/main" id="{7251C848-DBAE-C54F-82EF-ED2E002BE3D6}"/>
              </a:ext>
            </a:extLst>
          </p:cNvPr>
          <p:cNvPicPr>
            <a:picLocks noChangeAspect="1"/>
          </p:cNvPicPr>
          <p:nvPr/>
        </p:nvPicPr>
        <p:blipFill rotWithShape="1">
          <a:blip r:embed="rId3"/>
          <a:srcRect r="25118"/>
          <a:stretch/>
        </p:blipFill>
        <p:spPr>
          <a:xfrm>
            <a:off x="5105400" y="1371600"/>
            <a:ext cx="5163944" cy="1803923"/>
          </a:xfrm>
          <a:prstGeom prst="rect">
            <a:avLst/>
          </a:prstGeom>
          <a:ln>
            <a:solidFill>
              <a:schemeClr val="tx1">
                <a:lumMod val="75000"/>
              </a:schemeClr>
            </a:solidFill>
          </a:ln>
        </p:spPr>
      </p:pic>
      <p:sp>
        <p:nvSpPr>
          <p:cNvPr id="13" name="Rectangle 12">
            <a:extLst>
              <a:ext uri="{FF2B5EF4-FFF2-40B4-BE49-F238E27FC236}">
                <a16:creationId xmlns:a16="http://schemas.microsoft.com/office/drawing/2014/main" id="{7D6AF424-D2C1-CF4C-B77C-BF46B7E7C9DB}"/>
              </a:ext>
            </a:extLst>
          </p:cNvPr>
          <p:cNvSpPr/>
          <p:nvPr/>
        </p:nvSpPr>
        <p:spPr>
          <a:xfrm>
            <a:off x="5152890" y="1678157"/>
            <a:ext cx="1725364" cy="4952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TextBox 13">
            <a:extLst>
              <a:ext uri="{FF2B5EF4-FFF2-40B4-BE49-F238E27FC236}">
                <a16:creationId xmlns:a16="http://schemas.microsoft.com/office/drawing/2014/main" id="{14508D58-7B8D-4F2F-B6F7-A3624370C57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Viewers</a:t>
            </a:r>
          </a:p>
        </p:txBody>
      </p:sp>
    </p:spTree>
    <p:extLst>
      <p:ext uri="{BB962C8B-B14F-4D97-AF65-F5344CB8AC3E}">
        <p14:creationId xmlns:p14="http://schemas.microsoft.com/office/powerpoint/2010/main" val="17562835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19R3 Release Calendar</a:t>
            </a:r>
          </a:p>
        </p:txBody>
      </p:sp>
      <p:graphicFrame>
        <p:nvGraphicFramePr>
          <p:cNvPr id="17" name="Table 16">
            <a:extLst>
              <a:ext uri="{FF2B5EF4-FFF2-40B4-BE49-F238E27FC236}">
                <a16:creationId xmlns:a16="http://schemas.microsoft.com/office/drawing/2014/main" id="{4CA08C02-6DFD-3A4E-80A1-DBE962C336FB}"/>
              </a:ext>
            </a:extLst>
          </p:cNvPr>
          <p:cNvGraphicFramePr>
            <a:graphicFrameLocks noGrp="1"/>
          </p:cNvGraphicFramePr>
          <p:nvPr>
            <p:extLst>
              <p:ext uri="{D42A27DB-BD31-4B8C-83A1-F6EECF244321}">
                <p14:modId xmlns:p14="http://schemas.microsoft.com/office/powerpoint/2010/main" val="2059248696"/>
              </p:ext>
            </p:extLst>
          </p:nvPr>
        </p:nvGraphicFramePr>
        <p:xfrm>
          <a:off x="891983" y="1159842"/>
          <a:ext cx="10223864" cy="5577786"/>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0000"/>
                    </a:ext>
                  </a:extLst>
                </a:gridCol>
                <a:gridCol w="1458686">
                  <a:extLst>
                    <a:ext uri="{9D8B030D-6E8A-4147-A177-3AD203B41FA5}">
                      <a16:colId xmlns:a16="http://schemas.microsoft.com/office/drawing/2014/main" val="20001"/>
                    </a:ext>
                  </a:extLst>
                </a:gridCol>
                <a:gridCol w="1458686">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463040">
                  <a:extLst>
                    <a:ext uri="{9D8B030D-6E8A-4147-A177-3AD203B41FA5}">
                      <a16:colId xmlns:a16="http://schemas.microsoft.com/office/drawing/2014/main" val="20004"/>
                    </a:ext>
                  </a:extLst>
                </a:gridCol>
                <a:gridCol w="1458686">
                  <a:extLst>
                    <a:ext uri="{9D8B030D-6E8A-4147-A177-3AD203B41FA5}">
                      <a16:colId xmlns:a16="http://schemas.microsoft.com/office/drawing/2014/main" val="20005"/>
                    </a:ext>
                  </a:extLst>
                </a:gridCol>
                <a:gridCol w="1458686">
                  <a:extLst>
                    <a:ext uri="{9D8B030D-6E8A-4147-A177-3AD203B41FA5}">
                      <a16:colId xmlns:a16="http://schemas.microsoft.com/office/drawing/2014/main" val="20006"/>
                    </a:ext>
                  </a:extLst>
                </a:gridCol>
              </a:tblGrid>
              <a:tr h="430646">
                <a:tc>
                  <a:txBody>
                    <a:bodyPr/>
                    <a:lstStyle/>
                    <a:p>
                      <a:r>
                        <a:rPr lang="en-US" dirty="0"/>
                        <a:t>Sun</a:t>
                      </a:r>
                    </a:p>
                  </a:txBody>
                  <a:tcPr>
                    <a:solidFill>
                      <a:srgbClr val="F99E47"/>
                    </a:solidFill>
                  </a:tcPr>
                </a:tc>
                <a:tc>
                  <a:txBody>
                    <a:bodyPr/>
                    <a:lstStyle/>
                    <a:p>
                      <a:r>
                        <a:rPr lang="en-US" dirty="0"/>
                        <a:t>Mon</a:t>
                      </a:r>
                    </a:p>
                  </a:txBody>
                  <a:tcPr>
                    <a:solidFill>
                      <a:srgbClr val="F99E47"/>
                    </a:solidFill>
                  </a:tcPr>
                </a:tc>
                <a:tc>
                  <a:txBody>
                    <a:bodyPr/>
                    <a:lstStyle/>
                    <a:p>
                      <a:r>
                        <a:rPr lang="en-US" dirty="0"/>
                        <a:t>Tue</a:t>
                      </a:r>
                    </a:p>
                  </a:txBody>
                  <a:tcPr>
                    <a:solidFill>
                      <a:srgbClr val="F99E47"/>
                    </a:solidFill>
                  </a:tcPr>
                </a:tc>
                <a:tc>
                  <a:txBody>
                    <a:bodyPr/>
                    <a:lstStyle/>
                    <a:p>
                      <a:r>
                        <a:rPr lang="en-US" dirty="0"/>
                        <a:t>Wed</a:t>
                      </a:r>
                    </a:p>
                  </a:txBody>
                  <a:tcPr>
                    <a:solidFill>
                      <a:srgbClr val="F99E47"/>
                    </a:solidFill>
                  </a:tcPr>
                </a:tc>
                <a:tc>
                  <a:txBody>
                    <a:bodyPr/>
                    <a:lstStyle/>
                    <a:p>
                      <a:r>
                        <a:rPr lang="en-US" dirty="0"/>
                        <a:t>Thu</a:t>
                      </a:r>
                    </a:p>
                  </a:txBody>
                  <a:tcPr>
                    <a:solidFill>
                      <a:srgbClr val="F99E47"/>
                    </a:solidFill>
                  </a:tcPr>
                </a:tc>
                <a:tc>
                  <a:txBody>
                    <a:bodyPr/>
                    <a:lstStyle/>
                    <a:p>
                      <a:r>
                        <a:rPr lang="en-US" dirty="0"/>
                        <a:t>Fri</a:t>
                      </a:r>
                    </a:p>
                  </a:txBody>
                  <a:tcPr>
                    <a:solidFill>
                      <a:srgbClr val="F99E47"/>
                    </a:solidFill>
                  </a:tcPr>
                </a:tc>
                <a:tc>
                  <a:txBody>
                    <a:bodyPr/>
                    <a:lstStyle/>
                    <a:p>
                      <a:r>
                        <a:rPr lang="en-US" dirty="0"/>
                        <a:t>Sat</a:t>
                      </a:r>
                    </a:p>
                  </a:txBody>
                  <a:tcPr>
                    <a:solidFill>
                      <a:srgbClr val="F99E47"/>
                    </a:solidFill>
                  </a:tcPr>
                </a:tc>
                <a:extLst>
                  <a:ext uri="{0D108BD9-81ED-4DB2-BD59-A6C34878D82A}">
                    <a16:rowId xmlns:a16="http://schemas.microsoft.com/office/drawing/2014/main" val="10000"/>
                  </a:ext>
                </a:extLst>
              </a:tr>
              <a:tr h="876410">
                <a:tc>
                  <a:txBody>
                    <a:bodyPr/>
                    <a:lstStyle/>
                    <a:p>
                      <a:r>
                        <a:rPr lang="en-US" dirty="0"/>
                        <a:t>27</a:t>
                      </a:r>
                    </a:p>
                  </a:txBody>
                  <a:tcPr>
                    <a:solidFill>
                      <a:schemeClr val="bg1">
                        <a:lumMod val="95000"/>
                      </a:schemeClr>
                    </a:solidFill>
                  </a:tcPr>
                </a:tc>
                <a:tc>
                  <a:txBody>
                    <a:bodyPr/>
                    <a:lstStyle/>
                    <a:p>
                      <a:r>
                        <a:rPr lang="en-US"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46569"/>
                        </a:solidFill>
                        <a:effectLst/>
                        <a:uLnTx/>
                        <a:uFillTx/>
                        <a:latin typeface="+mn-lt"/>
                        <a:ea typeface="+mn-ea"/>
                        <a:cs typeface="+mn-cs"/>
                      </a:endParaRPr>
                    </a:p>
                  </a:txBody>
                  <a:tcPr>
                    <a:solidFill>
                      <a:schemeClr val="bg1">
                        <a:lumMod val="95000"/>
                      </a:schemeClr>
                    </a:solidFill>
                  </a:tcPr>
                </a:tc>
                <a:tc>
                  <a:txBody>
                    <a:bodyPr/>
                    <a:lstStyle/>
                    <a:p>
                      <a:r>
                        <a:rPr lang="en-US" dirty="0"/>
                        <a:t>29</a:t>
                      </a:r>
                    </a:p>
                    <a:p>
                      <a:endParaRPr lang="en-US" dirty="0"/>
                    </a:p>
                  </a:txBody>
                  <a:tcPr>
                    <a:solidFill>
                      <a:schemeClr val="bg1">
                        <a:lumMod val="95000"/>
                      </a:schemeClr>
                    </a:solidFill>
                  </a:tcPr>
                </a:tc>
                <a:tc>
                  <a:txBody>
                    <a:bodyPr/>
                    <a:lstStyle/>
                    <a:p>
                      <a:r>
                        <a:rPr lang="en-US" dirty="0"/>
                        <a:t>30</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lang="en-US" sz="1000" dirty="0"/>
                    </a:p>
                  </a:txBody>
                  <a:tcPr>
                    <a:solidFill>
                      <a:schemeClr val="bg1">
                        <a:lumMod val="95000"/>
                      </a:schemeClr>
                    </a:solidFill>
                  </a:tcPr>
                </a:tc>
                <a:tc>
                  <a:txBody>
                    <a:bodyPr/>
                    <a:lstStyle/>
                    <a:p>
                      <a:r>
                        <a:rPr lang="en-US" dirty="0"/>
                        <a:t>31</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lang="en-US" dirty="0"/>
                        <a:t>1</a:t>
                      </a:r>
                      <a:endParaRPr kumimoji="0" lang="en-US" sz="18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lang="en-US" dirty="0"/>
                        <a:t>2</a:t>
                      </a:r>
                    </a:p>
                  </a:txBody>
                  <a:tcPr>
                    <a:solidFill>
                      <a:schemeClr val="bg1">
                        <a:lumMod val="85000"/>
                      </a:schemeClr>
                    </a:solidFill>
                  </a:tcPr>
                </a:tc>
                <a:extLst>
                  <a:ext uri="{0D108BD9-81ED-4DB2-BD59-A6C34878D82A}">
                    <a16:rowId xmlns:a16="http://schemas.microsoft.com/office/drawing/2014/main" val="10005"/>
                  </a:ext>
                </a:extLst>
              </a:tr>
              <a:tr h="712166">
                <a:tc>
                  <a:txBody>
                    <a:bodyPr/>
                    <a:lstStyle/>
                    <a:p>
                      <a:r>
                        <a:rPr lang="en-US" dirty="0"/>
                        <a:t>3</a:t>
                      </a:r>
                    </a:p>
                  </a:txBody>
                  <a:tcPr>
                    <a:solidFill>
                      <a:schemeClr val="bg1">
                        <a:lumMod val="85000"/>
                      </a:schemeClr>
                    </a:solidFill>
                  </a:tcPr>
                </a:tc>
                <a:tc>
                  <a:txBody>
                    <a:bodyPr/>
                    <a:lstStyle/>
                    <a:p>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Pre-Release Vaults</a:t>
                      </a:r>
                      <a:br>
                        <a:rPr kumimoji="0" lang="en-US" sz="1000" b="1" i="1" u="none" strike="noStrike" kern="1200" cap="none" spc="0" normalizeH="0" baseline="0" noProof="0" dirty="0">
                          <a:ln>
                            <a:noFill/>
                          </a:ln>
                          <a:solidFill>
                            <a:srgbClr val="0070C0"/>
                          </a:solidFill>
                          <a:effectLst/>
                          <a:uLnTx/>
                          <a:uFillTx/>
                          <a:latin typeface="+mn-lt"/>
                          <a:ea typeface="+mn-ea"/>
                          <a:cs typeface="+mn-cs"/>
                        </a:rPr>
                      </a:b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p>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p>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70C0"/>
                          </a:solidFill>
                          <a:effectLst/>
                          <a:uLnTx/>
                          <a:uFillTx/>
                          <a:latin typeface="+mn-lt"/>
                          <a:ea typeface="+mn-ea"/>
                          <a:cs typeface="+mn-cs"/>
                        </a:rPr>
                        <a:t>Validation docs</a:t>
                      </a:r>
                      <a:br>
                        <a:rPr kumimoji="0" lang="en-US" sz="1000" b="1" i="1" u="none" strike="noStrike" kern="1200" cap="none" spc="0" normalizeH="0" baseline="0" noProof="0" dirty="0">
                          <a:ln>
                            <a:noFill/>
                          </a:ln>
                          <a:solidFill>
                            <a:srgbClr val="0070C0"/>
                          </a:solidFill>
                          <a:effectLst/>
                          <a:uLnTx/>
                          <a:uFillTx/>
                          <a:latin typeface="+mn-lt"/>
                          <a:ea typeface="+mn-ea"/>
                          <a:cs typeface="+mn-cs"/>
                        </a:rPr>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p>
                    <a:p>
                      <a:endParaRPr lang="en-US" dirty="0"/>
                    </a:p>
                  </a:txBody>
                  <a:tcPr>
                    <a:solidFill>
                      <a:schemeClr val="bg1">
                        <a:lumMod val="85000"/>
                      </a:schemeClr>
                    </a:solidFill>
                  </a:tcPr>
                </a:tc>
                <a:tc>
                  <a:txBody>
                    <a:bodyPr/>
                    <a:lstStyle/>
                    <a:p>
                      <a:r>
                        <a:rPr lang="en-US" dirty="0"/>
                        <a:t>6</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19R3 Release Webinars</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endParaRPr lang="en-US" dirty="0"/>
                    </a:p>
                  </a:txBody>
                  <a:tcPr>
                    <a:solidFill>
                      <a:schemeClr val="bg1">
                        <a:lumMod val="85000"/>
                      </a:schemeClr>
                    </a:solidFill>
                  </a:tcPr>
                </a:tc>
                <a:tc>
                  <a:txBody>
                    <a:bodyPr/>
                    <a:lstStyle/>
                    <a:p>
                      <a:r>
                        <a:rPr lang="en-US" dirty="0"/>
                        <a:t>7</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r>
                        <a:rPr lang="en-US" dirty="0"/>
                        <a:t>8</a:t>
                      </a:r>
                      <a:br>
                        <a:rPr lang="en-US" dirty="0"/>
                      </a:br>
                      <a:r>
                        <a:rPr lang="en-US" sz="1000" b="1" i="1" dirty="0">
                          <a:solidFill>
                            <a:srgbClr val="FF0000"/>
                          </a:solidFill>
                        </a:rPr>
                        <a:t>QMS Executed OQ Scripts</a:t>
                      </a:r>
                    </a:p>
                  </a:txBody>
                  <a:tcPr>
                    <a:solidFill>
                      <a:schemeClr val="bg1">
                        <a:lumMod val="85000"/>
                      </a:schemeClr>
                    </a:solidFill>
                  </a:tcPr>
                </a:tc>
                <a:tc>
                  <a:txBody>
                    <a:bodyPr/>
                    <a:lstStyle/>
                    <a:p>
                      <a:r>
                        <a:rPr lang="en-US" dirty="0"/>
                        <a:t>9</a:t>
                      </a:r>
                    </a:p>
                  </a:txBody>
                  <a:tcPr>
                    <a:solidFill>
                      <a:schemeClr val="bg1">
                        <a:lumMod val="85000"/>
                      </a:schemeClr>
                    </a:solidFill>
                  </a:tcPr>
                </a:tc>
                <a:extLst>
                  <a:ext uri="{0D108BD9-81ED-4DB2-BD59-A6C34878D82A}">
                    <a16:rowId xmlns:a16="http://schemas.microsoft.com/office/drawing/2014/main" val="10006"/>
                  </a:ext>
                </a:extLst>
              </a:tr>
              <a:tr h="610082">
                <a:tc>
                  <a:txBody>
                    <a:bodyPr/>
                    <a:lstStyle/>
                    <a:p>
                      <a:pPr marL="0" algn="l" defTabSz="914400" rtl="0" eaLnBrk="1" latinLnBrk="0" hangingPunct="1"/>
                      <a:r>
                        <a:rPr lang="en-US" sz="1800" kern="1200" dirty="0">
                          <a:solidFill>
                            <a:schemeClr val="dk1"/>
                          </a:solidFill>
                          <a:latin typeface="+mn-lt"/>
                          <a:ea typeface="+mn-ea"/>
                          <a:cs typeface="+mn-cs"/>
                        </a:rPr>
                        <a:t>10</a:t>
                      </a:r>
                    </a:p>
                  </a:txBody>
                  <a:tcPr>
                    <a:solidFill>
                      <a:schemeClr val="bg1">
                        <a:lumMod val="85000"/>
                      </a:schemeClr>
                    </a:solidFill>
                  </a:tcPr>
                </a:tc>
                <a:tc>
                  <a:txBody>
                    <a:bodyPr/>
                    <a:lstStyle/>
                    <a:p>
                      <a:r>
                        <a:rPr lang="en-US" dirty="0"/>
                        <a:t>11</a:t>
                      </a:r>
                    </a:p>
                  </a:txBody>
                  <a:tcPr>
                    <a:solidFill>
                      <a:schemeClr val="bg1">
                        <a:lumMod val="85000"/>
                      </a:schemeClr>
                    </a:solidFill>
                  </a:tcPr>
                </a:tc>
                <a:tc>
                  <a:txBody>
                    <a:bodyPr/>
                    <a:lstStyle/>
                    <a:p>
                      <a:r>
                        <a:rPr lang="en-US" dirty="0"/>
                        <a:t>12</a:t>
                      </a:r>
                    </a:p>
                  </a:txBody>
                  <a:tcPr>
                    <a:solidFill>
                      <a:schemeClr val="bg1">
                        <a:lumMod val="85000"/>
                      </a:schemeClr>
                    </a:solidFill>
                  </a:tcPr>
                </a:tc>
                <a:tc>
                  <a:txBody>
                    <a:bodyPr/>
                    <a:lstStyle/>
                    <a:p>
                      <a:r>
                        <a:rPr lang="en-US" dirty="0"/>
                        <a:t>13</a:t>
                      </a:r>
                    </a:p>
                  </a:txBody>
                  <a:tcPr>
                    <a:solidFill>
                      <a:schemeClr val="bg1">
                        <a:lumMod val="85000"/>
                      </a:schemeClr>
                    </a:solidFill>
                  </a:tcPr>
                </a:tc>
                <a:tc>
                  <a:txBody>
                    <a:bodyPr/>
                    <a:lstStyle/>
                    <a:p>
                      <a:r>
                        <a:rPr lang="en-US" dirty="0"/>
                        <a:t>14</a:t>
                      </a:r>
                    </a:p>
                  </a:txBody>
                  <a:tcPr>
                    <a:solidFill>
                      <a:schemeClr val="bg1">
                        <a:lumMod val="85000"/>
                      </a:schemeClr>
                    </a:solidFill>
                  </a:tcPr>
                </a:tc>
                <a:tc>
                  <a:txBody>
                    <a:bodyPr/>
                    <a:lstStyle/>
                    <a:p>
                      <a:r>
                        <a:rPr lang="en-US" dirty="0"/>
                        <a:t>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16</a:t>
                      </a:r>
                    </a:p>
                  </a:txBody>
                  <a:tcPr>
                    <a:solidFill>
                      <a:schemeClr val="bg1">
                        <a:lumMod val="85000"/>
                      </a:schemeClr>
                    </a:solidFill>
                  </a:tcPr>
                </a:tc>
                <a:extLst>
                  <a:ext uri="{0D108BD9-81ED-4DB2-BD59-A6C34878D82A}">
                    <a16:rowId xmlns:a16="http://schemas.microsoft.com/office/drawing/2014/main" val="10007"/>
                  </a:ext>
                </a:extLst>
              </a:tr>
              <a:tr h="626340">
                <a:tc>
                  <a:txBody>
                    <a:bodyPr/>
                    <a:lstStyle/>
                    <a:p>
                      <a:pPr marL="0" algn="l" defTabSz="914400" rtl="0" eaLnBrk="1" latinLnBrk="0" hangingPunct="1"/>
                      <a:r>
                        <a:rPr lang="en-US" sz="1800" kern="1200" dirty="0">
                          <a:solidFill>
                            <a:schemeClr val="dk1"/>
                          </a:solidFill>
                          <a:latin typeface="+mn-lt"/>
                          <a:ea typeface="+mn-ea"/>
                          <a:cs typeface="+mn-cs"/>
                        </a:rPr>
                        <a:t>17</a:t>
                      </a:r>
                    </a:p>
                  </a:txBody>
                  <a:tcPr>
                    <a:solidFill>
                      <a:schemeClr val="bg1">
                        <a:lumMod val="85000"/>
                      </a:schemeClr>
                    </a:solidFill>
                  </a:tcPr>
                </a:tc>
                <a:tc>
                  <a:txBody>
                    <a:bodyPr/>
                    <a:lstStyle/>
                    <a:p>
                      <a:r>
                        <a:rPr lang="en-US" dirty="0"/>
                        <a:t>18</a:t>
                      </a:r>
                    </a:p>
                  </a:txBody>
                  <a:tcPr>
                    <a:solidFill>
                      <a:schemeClr val="bg1">
                        <a:lumMod val="85000"/>
                      </a:schemeClr>
                    </a:solidFill>
                  </a:tcPr>
                </a:tc>
                <a:tc>
                  <a:txBody>
                    <a:bodyPr/>
                    <a:lstStyle/>
                    <a:p>
                      <a:r>
                        <a:rPr lang="en-US" dirty="0"/>
                        <a:t>19</a:t>
                      </a:r>
                    </a:p>
                  </a:txBody>
                  <a:tcPr>
                    <a:solidFill>
                      <a:schemeClr val="bg1">
                        <a:lumMod val="85000"/>
                      </a:schemeClr>
                    </a:solidFill>
                  </a:tcPr>
                </a:tc>
                <a:tc>
                  <a:txBody>
                    <a:bodyPr/>
                    <a:lstStyle/>
                    <a:p>
                      <a:r>
                        <a:rPr lang="en-US" dirty="0"/>
                        <a:t>20</a:t>
                      </a:r>
                    </a:p>
                  </a:txBody>
                  <a:tcPr>
                    <a:solidFill>
                      <a:schemeClr val="bg1">
                        <a:lumMod val="85000"/>
                      </a:schemeClr>
                    </a:solidFill>
                  </a:tcPr>
                </a:tc>
                <a:tc>
                  <a:txBody>
                    <a:bodyPr/>
                    <a:lstStyle/>
                    <a:p>
                      <a:r>
                        <a:rPr lang="en-US" dirty="0"/>
                        <a:t>21</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22</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70C0"/>
                          </a:solidFill>
                        </a:rPr>
                        <a:t>Upgrade - VV1-12,</a:t>
                      </a:r>
                      <a:br>
                        <a:rPr lang="en-US" sz="1000" b="1" dirty="0">
                          <a:solidFill>
                            <a:srgbClr val="0070C0"/>
                          </a:solidFill>
                        </a:rPr>
                      </a:br>
                      <a:r>
                        <a:rPr lang="en-US" sz="1000" b="1" dirty="0">
                          <a:solidFill>
                            <a:srgbClr val="0070C0"/>
                          </a:solidFill>
                        </a:rPr>
                        <a:t>VV1-1065, VV1-1069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23</a:t>
                      </a:r>
                    </a:p>
                  </a:txBody>
                  <a:tcPr>
                    <a:solidFill>
                      <a:schemeClr val="bg1">
                        <a:lumMod val="85000"/>
                      </a:schemeClr>
                    </a:solidFill>
                  </a:tcPr>
                </a:tc>
                <a:extLst>
                  <a:ext uri="{0D108BD9-81ED-4DB2-BD59-A6C34878D82A}">
                    <a16:rowId xmlns:a16="http://schemas.microsoft.com/office/drawing/2014/main" val="10008"/>
                  </a:ext>
                </a:extLst>
              </a:tr>
              <a:tr h="612648">
                <a:tc>
                  <a:txBody>
                    <a:bodyPr/>
                    <a:lstStyle/>
                    <a:p>
                      <a:pPr marL="0" algn="l" defTabSz="914400" rtl="0" eaLnBrk="1" latinLnBrk="0" hangingPunct="1"/>
                      <a:r>
                        <a:rPr lang="en-US" sz="1800" kern="1200" dirty="0">
                          <a:solidFill>
                            <a:schemeClr val="dk1"/>
                          </a:solidFill>
                          <a:latin typeface="+mn-lt"/>
                          <a:ea typeface="+mn-ea"/>
                          <a:cs typeface="+mn-cs"/>
                        </a:rPr>
                        <a:t>24</a:t>
                      </a:r>
                    </a:p>
                  </a:txBody>
                  <a:tcPr>
                    <a:solidFill>
                      <a:schemeClr val="bg1">
                        <a:lumMod val="85000"/>
                      </a:schemeClr>
                    </a:solidFill>
                  </a:tcPr>
                </a:tc>
                <a:tc>
                  <a:txBody>
                    <a:bodyPr/>
                    <a:lstStyle/>
                    <a:p>
                      <a:r>
                        <a:rPr lang="en-US" dirty="0"/>
                        <a:t>25</a:t>
                      </a:r>
                    </a:p>
                  </a:txBody>
                  <a:tcPr>
                    <a:solidFill>
                      <a:schemeClr val="bg1">
                        <a:lumMod val="85000"/>
                      </a:schemeClr>
                    </a:solidFill>
                  </a:tcPr>
                </a:tc>
                <a:tc>
                  <a:txBody>
                    <a:bodyPr/>
                    <a:lstStyle/>
                    <a:p>
                      <a:r>
                        <a:rPr lang="en-US" dirty="0"/>
                        <a:t>26</a:t>
                      </a:r>
                    </a:p>
                  </a:txBody>
                  <a:tcPr>
                    <a:solidFill>
                      <a:schemeClr val="bg1">
                        <a:lumMod val="85000"/>
                      </a:schemeClr>
                    </a:solidFill>
                  </a:tcPr>
                </a:tc>
                <a:tc>
                  <a:txBody>
                    <a:bodyPr/>
                    <a:lstStyle/>
                    <a:p>
                      <a:r>
                        <a:rPr lang="en-US" dirty="0"/>
                        <a:t>27</a:t>
                      </a:r>
                    </a:p>
                  </a:txBody>
                  <a:tcPr>
                    <a:solidFill>
                      <a:schemeClr val="bg1">
                        <a:lumMod val="85000"/>
                      </a:schemeClr>
                    </a:solidFill>
                  </a:tcPr>
                </a:tc>
                <a:tc>
                  <a:txBody>
                    <a:bodyPr/>
                    <a:lstStyle/>
                    <a:p>
                      <a:r>
                        <a:rPr lang="en-US" dirty="0"/>
                        <a:t>28</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29</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a:t>
                      </a:r>
                    </a:p>
                  </a:txBody>
                  <a:tcPr>
                    <a:solidFill>
                      <a:schemeClr val="bg1">
                        <a:lumMod val="85000"/>
                      </a:schemeClr>
                    </a:solidFill>
                  </a:tcPr>
                </a:tc>
                <a:extLst>
                  <a:ext uri="{0D108BD9-81ED-4DB2-BD59-A6C34878D82A}">
                    <a16:rowId xmlns:a16="http://schemas.microsoft.com/office/drawing/2014/main" val="10009"/>
                  </a:ext>
                </a:extLst>
              </a:tr>
              <a:tr h="838200">
                <a:tc>
                  <a:txBody>
                    <a:bodyPr/>
                    <a:lstStyle/>
                    <a:p>
                      <a:pPr marL="0" algn="l" defTabSz="914400" rtl="0" eaLnBrk="1" latinLnBrk="0" hangingPunct="1"/>
                      <a:r>
                        <a:rPr lang="en-US" sz="1800" kern="1200" dirty="0">
                          <a:solidFill>
                            <a:schemeClr val="dk1"/>
                          </a:solidFill>
                          <a:latin typeface="+mn-lt"/>
                          <a:ea typeface="+mn-ea"/>
                          <a:cs typeface="+mn-cs"/>
                        </a:rPr>
                        <a:t>1</a:t>
                      </a:r>
                    </a:p>
                  </a:txBody>
                  <a:tcPr>
                    <a:solidFill>
                      <a:schemeClr val="bg1">
                        <a:lumMod val="95000"/>
                      </a:schemeClr>
                    </a:solidFill>
                  </a:tcPr>
                </a:tc>
                <a:tc>
                  <a:txBody>
                    <a:bodyPr/>
                    <a:lstStyle/>
                    <a:p>
                      <a:r>
                        <a:rPr lang="en-US" dirty="0"/>
                        <a:t>2</a:t>
                      </a:r>
                    </a:p>
                  </a:txBody>
                  <a:tcPr>
                    <a:solidFill>
                      <a:schemeClr val="bg1">
                        <a:lumMod val="95000"/>
                      </a:schemeClr>
                    </a:solidFill>
                  </a:tcPr>
                </a:tc>
                <a:tc>
                  <a:txBody>
                    <a:bodyPr/>
                    <a:lstStyle/>
                    <a:p>
                      <a:r>
                        <a:rPr lang="en-US" dirty="0"/>
                        <a:t>3</a:t>
                      </a:r>
                    </a:p>
                  </a:txBody>
                  <a:tcPr>
                    <a:solidFill>
                      <a:schemeClr val="bg1">
                        <a:lumMod val="95000"/>
                      </a:schemeClr>
                    </a:solidFill>
                  </a:tcPr>
                </a:tc>
                <a:tc>
                  <a:txBody>
                    <a:bodyPr/>
                    <a:lstStyle/>
                    <a:p>
                      <a:r>
                        <a:rPr lang="en-US" dirty="0"/>
                        <a:t>4</a:t>
                      </a:r>
                    </a:p>
                  </a:txBody>
                  <a:tcPr>
                    <a:solidFill>
                      <a:schemeClr val="bg1">
                        <a:lumMod val="95000"/>
                      </a:schemeClr>
                    </a:solidFill>
                  </a:tcPr>
                </a:tc>
                <a:tc>
                  <a:txBody>
                    <a:bodyPr/>
                    <a:lstStyle/>
                    <a:p>
                      <a:r>
                        <a:rPr lang="en-US" sz="1800" kern="1200" dirty="0">
                          <a:solidFill>
                            <a:schemeClr val="dk1"/>
                          </a:solidFill>
                          <a:latin typeface="+mn-lt"/>
                          <a:ea typeface="+mn-ea"/>
                          <a:cs typeface="+mn-cs"/>
                        </a:rPr>
                        <a:t>5</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6</a:t>
                      </a:r>
                      <a:br>
                        <a:rPr lang="en-US" sz="1800" kern="1200" dirty="0">
                          <a:solidFill>
                            <a:schemeClr val="dk1"/>
                          </a:solidFill>
                          <a:latin typeface="+mn-lt"/>
                          <a:ea typeface="+mn-ea"/>
                          <a:cs typeface="+mn-cs"/>
                        </a:rPr>
                      </a:br>
                      <a:r>
                        <a:rPr lang="en-US" sz="1000" b="1" kern="1200" noProof="0" dirty="0">
                          <a:solidFill>
                            <a:srgbClr val="0070C0"/>
                          </a:solidFill>
                          <a:latin typeface="+mn-lt"/>
                          <a:ea typeface="+mn-ea"/>
                          <a:cs typeface="+mn-cs"/>
                        </a:rPr>
                        <a:t>Upgrade - all remaining PODs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noProof="0" dirty="0">
                        <a:solidFill>
                          <a:schemeClr val="dk1"/>
                        </a:solidFill>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a:t>
                      </a:r>
                    </a:p>
                  </a:txBody>
                  <a:tcPr>
                    <a:solidFill>
                      <a:schemeClr val="bg1">
                        <a:lumMod val="95000"/>
                      </a:schemeClr>
                    </a:solidFill>
                  </a:tcPr>
                </a:tc>
                <a:extLst>
                  <a:ext uri="{0D108BD9-81ED-4DB2-BD59-A6C34878D82A}">
                    <a16:rowId xmlns:a16="http://schemas.microsoft.com/office/drawing/2014/main" val="1203685736"/>
                  </a:ext>
                </a:extLst>
              </a:tr>
            </a:tbl>
          </a:graphicData>
        </a:graphic>
      </p:graphicFrame>
      <p:sp>
        <p:nvSpPr>
          <p:cNvPr id="23" name="Rectangle 22">
            <a:extLst>
              <a:ext uri="{FF2B5EF4-FFF2-40B4-BE49-F238E27FC236}">
                <a16:creationId xmlns:a16="http://schemas.microsoft.com/office/drawing/2014/main" id="{985AD138-629C-7342-A806-6A89AD623C27}"/>
              </a:ext>
            </a:extLst>
          </p:cNvPr>
          <p:cNvSpPr/>
          <p:nvPr/>
        </p:nvSpPr>
        <p:spPr>
          <a:xfrm>
            <a:off x="8983574" y="857590"/>
            <a:ext cx="337774" cy="7620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a:extLst>
              <a:ext uri="{FF2B5EF4-FFF2-40B4-BE49-F238E27FC236}">
                <a16:creationId xmlns:a16="http://schemas.microsoft.com/office/drawing/2014/main" id="{2B17EF56-4CFD-7649-AC4B-2839BBADA2D0}"/>
              </a:ext>
            </a:extLst>
          </p:cNvPr>
          <p:cNvSpPr txBox="1"/>
          <p:nvPr/>
        </p:nvSpPr>
        <p:spPr>
          <a:xfrm>
            <a:off x="9285747" y="739386"/>
            <a:ext cx="1915653" cy="307777"/>
          </a:xfrm>
          <a:prstGeom prst="rect">
            <a:avLst/>
          </a:prstGeom>
          <a:noFill/>
        </p:spPr>
        <p:txBody>
          <a:bodyPr wrap="none" rtlCol="0">
            <a:spAutoFit/>
          </a:bodyPr>
          <a:lstStyle/>
          <a:p>
            <a:pPr algn="r"/>
            <a:r>
              <a:rPr lang="en-US" sz="1400" b="1" dirty="0">
                <a:solidFill>
                  <a:srgbClr val="5A7E96"/>
                </a:solidFill>
              </a:rPr>
              <a:t>Customer Validation</a:t>
            </a:r>
          </a:p>
        </p:txBody>
      </p:sp>
      <p:sp>
        <p:nvSpPr>
          <p:cNvPr id="27" name="TextBox 26">
            <a:extLst>
              <a:ext uri="{FF2B5EF4-FFF2-40B4-BE49-F238E27FC236}">
                <a16:creationId xmlns:a16="http://schemas.microsoft.com/office/drawing/2014/main" id="{3D321059-56CC-5343-B742-BD093218B174}"/>
              </a:ext>
            </a:extLst>
          </p:cNvPr>
          <p:cNvSpPr txBox="1"/>
          <p:nvPr/>
        </p:nvSpPr>
        <p:spPr>
          <a:xfrm>
            <a:off x="1126852" y="1758838"/>
            <a:ext cx="1235348" cy="523220"/>
          </a:xfrm>
          <a:prstGeom prst="rect">
            <a:avLst/>
          </a:prstGeom>
          <a:noFill/>
        </p:spPr>
        <p:txBody>
          <a:bodyPr wrap="square" rtlCol="0">
            <a:spAutoFit/>
          </a:bodyPr>
          <a:lstStyle/>
          <a:p>
            <a:pPr algn="r"/>
            <a:r>
              <a:rPr lang="en-US" sz="2800" b="1" dirty="0">
                <a:solidFill>
                  <a:schemeClr val="bg1">
                    <a:lumMod val="85000"/>
                  </a:schemeClr>
                </a:solidFill>
              </a:rPr>
              <a:t>OCT</a:t>
            </a:r>
          </a:p>
        </p:txBody>
      </p:sp>
      <p:sp>
        <p:nvSpPr>
          <p:cNvPr id="32" name="Rectangle 31">
            <a:extLst>
              <a:ext uri="{FF2B5EF4-FFF2-40B4-BE49-F238E27FC236}">
                <a16:creationId xmlns:a16="http://schemas.microsoft.com/office/drawing/2014/main" id="{FFCF3995-CA35-C446-B32A-DBC3CFFC313E}"/>
              </a:ext>
            </a:extLst>
          </p:cNvPr>
          <p:cNvSpPr/>
          <p:nvPr/>
        </p:nvSpPr>
        <p:spPr>
          <a:xfrm flipV="1">
            <a:off x="2362200" y="6626352"/>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3" name="Rectangle 32">
            <a:extLst>
              <a:ext uri="{FF2B5EF4-FFF2-40B4-BE49-F238E27FC236}">
                <a16:creationId xmlns:a16="http://schemas.microsoft.com/office/drawing/2014/main" id="{C671CFF8-D06A-8848-82A1-35E76807DF2E}"/>
              </a:ext>
            </a:extLst>
          </p:cNvPr>
          <p:cNvSpPr/>
          <p:nvPr/>
        </p:nvSpPr>
        <p:spPr>
          <a:xfrm flipV="1">
            <a:off x="2362200" y="5718048"/>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ectangle 34">
            <a:extLst>
              <a:ext uri="{FF2B5EF4-FFF2-40B4-BE49-F238E27FC236}">
                <a16:creationId xmlns:a16="http://schemas.microsoft.com/office/drawing/2014/main" id="{A48C8CA7-DE4D-604E-96E4-CF651A01F240}"/>
              </a:ext>
            </a:extLst>
          </p:cNvPr>
          <p:cNvSpPr/>
          <p:nvPr/>
        </p:nvSpPr>
        <p:spPr>
          <a:xfrm flipV="1">
            <a:off x="2362200" y="39928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ectangle 35">
            <a:extLst>
              <a:ext uri="{FF2B5EF4-FFF2-40B4-BE49-F238E27FC236}">
                <a16:creationId xmlns:a16="http://schemas.microsoft.com/office/drawing/2014/main" id="{2F7E758D-E072-6040-845C-A34EA06B38DB}"/>
              </a:ext>
            </a:extLst>
          </p:cNvPr>
          <p:cNvSpPr/>
          <p:nvPr/>
        </p:nvSpPr>
        <p:spPr>
          <a:xfrm flipV="1">
            <a:off x="2362200" y="3383280"/>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D259688F-CA79-4FD2-B400-3B1472415DDF}"/>
              </a:ext>
            </a:extLst>
          </p:cNvPr>
          <p:cNvSpPr/>
          <p:nvPr/>
        </p:nvSpPr>
        <p:spPr>
          <a:xfrm flipV="1">
            <a:off x="2362200" y="5093208"/>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a:extLst>
              <a:ext uri="{FF2B5EF4-FFF2-40B4-BE49-F238E27FC236}">
                <a16:creationId xmlns:a16="http://schemas.microsoft.com/office/drawing/2014/main" id="{2DA54C59-65C9-3E40-9811-CBAD4986232F}"/>
              </a:ext>
            </a:extLst>
          </p:cNvPr>
          <p:cNvSpPr txBox="1"/>
          <p:nvPr/>
        </p:nvSpPr>
        <p:spPr>
          <a:xfrm>
            <a:off x="1126852" y="5938540"/>
            <a:ext cx="1235348" cy="523220"/>
          </a:xfrm>
          <a:prstGeom prst="rect">
            <a:avLst/>
          </a:prstGeom>
          <a:noFill/>
        </p:spPr>
        <p:txBody>
          <a:bodyPr wrap="square" rtlCol="0">
            <a:spAutoFit/>
          </a:bodyPr>
          <a:lstStyle/>
          <a:p>
            <a:pPr algn="r"/>
            <a:r>
              <a:rPr lang="en-US" sz="2800" b="1" dirty="0">
                <a:solidFill>
                  <a:schemeClr val="bg1">
                    <a:lumMod val="85000"/>
                  </a:schemeClr>
                </a:solidFill>
              </a:rPr>
              <a:t>DEC</a:t>
            </a:r>
          </a:p>
        </p:txBody>
      </p:sp>
      <p:sp>
        <p:nvSpPr>
          <p:cNvPr id="16" name="TextBox 15">
            <a:extLst>
              <a:ext uri="{FF2B5EF4-FFF2-40B4-BE49-F238E27FC236}">
                <a16:creationId xmlns:a16="http://schemas.microsoft.com/office/drawing/2014/main" id="{4642D7AF-0C81-044C-8404-F44CDD829D64}"/>
              </a:ext>
            </a:extLst>
          </p:cNvPr>
          <p:cNvSpPr txBox="1"/>
          <p:nvPr/>
        </p:nvSpPr>
        <p:spPr>
          <a:xfrm>
            <a:off x="8229600" y="1758838"/>
            <a:ext cx="1235348" cy="523220"/>
          </a:xfrm>
          <a:prstGeom prst="rect">
            <a:avLst/>
          </a:prstGeom>
          <a:noFill/>
        </p:spPr>
        <p:txBody>
          <a:bodyPr wrap="square" rtlCol="0">
            <a:spAutoFit/>
          </a:bodyPr>
          <a:lstStyle/>
          <a:p>
            <a:pPr algn="r"/>
            <a:r>
              <a:rPr lang="en-US" sz="2800" b="1" dirty="0">
                <a:solidFill>
                  <a:schemeClr val="bg1">
                    <a:lumMod val="95000"/>
                  </a:schemeClr>
                </a:solidFill>
              </a:rPr>
              <a:t>NOV</a:t>
            </a:r>
          </a:p>
        </p:txBody>
      </p:sp>
    </p:spTree>
    <p:extLst>
      <p:ext uri="{BB962C8B-B14F-4D97-AF65-F5344CB8AC3E}">
        <p14:creationId xmlns:p14="http://schemas.microsoft.com/office/powerpoint/2010/main" val="427869965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Include Seconds in Audit Trail Export </a:t>
            </a:r>
            <a:br>
              <a:rPr lang="en-US" dirty="0"/>
            </a:br>
            <a:r>
              <a:rPr lang="en-US" dirty="0"/>
              <a:t>Timestamp Column</a:t>
            </a:r>
          </a:p>
        </p:txBody>
      </p:sp>
      <p:sp>
        <p:nvSpPr>
          <p:cNvPr id="3" name="Content Placeholder 2"/>
          <p:cNvSpPr>
            <a:spLocks noGrp="1"/>
          </p:cNvSpPr>
          <p:nvPr>
            <p:ph idx="1"/>
          </p:nvPr>
        </p:nvSpPr>
        <p:spPr>
          <a:xfrm>
            <a:off x="826624" y="1066800"/>
            <a:ext cx="500579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adds seconds to the audit entry </a:t>
            </a:r>
            <a:r>
              <a:rPr lang="en-US" sz="1600" i="1" dirty="0"/>
              <a:t>Timestamp</a:t>
            </a:r>
            <a:r>
              <a:rPr lang="en-US" sz="1600" dirty="0"/>
              <a:t> column when </a:t>
            </a:r>
            <a:r>
              <a:rPr lang="en-US" sz="1600" b="1" dirty="0"/>
              <a:t>exporting</a:t>
            </a:r>
            <a:r>
              <a:rPr lang="en-US" sz="1600" dirty="0"/>
              <a:t> an audit trail from an individual document or record, or from the Admin &gt; Logs page</a:t>
            </a:r>
          </a:p>
          <a:p>
            <a:pPr>
              <a:spcBef>
                <a:spcPts val="600"/>
              </a:spcBef>
              <a:spcAft>
                <a:spcPts val="1200"/>
              </a:spcAft>
            </a:pPr>
            <a:r>
              <a:rPr lang="en-US" sz="2000" dirty="0"/>
              <a:t>Business Justification</a:t>
            </a:r>
          </a:p>
          <a:p>
            <a:pPr marL="457200" lvl="1" indent="0">
              <a:spcAft>
                <a:spcPts val="1200"/>
              </a:spcAft>
              <a:buNone/>
            </a:pPr>
            <a:r>
              <a:rPr lang="en-US" sz="1600" dirty="0"/>
              <a:t>Makes audit exports from the user interface consistent with audit exports from the API, which already included seconds</a:t>
            </a:r>
          </a:p>
          <a:p>
            <a:pPr>
              <a:spcBef>
                <a:spcPts val="600"/>
              </a:spcBef>
              <a:spcAft>
                <a:spcPts val="1200"/>
              </a:spcAft>
            </a:pPr>
            <a:r>
              <a:rPr lang="en-US" sz="2000" dirty="0"/>
              <a:t>Considerations</a:t>
            </a:r>
          </a:p>
          <a:p>
            <a:pPr marL="457200" lvl="1" indent="0">
              <a:spcAft>
                <a:spcPts val="1200"/>
              </a:spcAft>
              <a:buNone/>
            </a:pPr>
            <a:r>
              <a:rPr lang="en-US" sz="1500" dirty="0"/>
              <a:t>The user interface shows seconds when hovering over a time stamp in the Timestamp column</a:t>
            </a:r>
          </a:p>
          <a:p>
            <a:pPr marL="457200" lvl="1" indent="0">
              <a:spcAft>
                <a:spcPts val="1200"/>
              </a:spcAft>
              <a:buNone/>
            </a:pPr>
            <a:endParaRPr lang="en-US" sz="16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73AEE9E1-FA56-49A9-AFC4-9BA80CD3C2A3}"/>
              </a:ext>
            </a:extLst>
          </p:cNvPr>
          <p:cNvPicPr>
            <a:picLocks noChangeAspect="1"/>
          </p:cNvPicPr>
          <p:nvPr/>
        </p:nvPicPr>
        <p:blipFill rotWithShape="1">
          <a:blip r:embed="rId3"/>
          <a:srcRect l="2823" r="1162"/>
          <a:stretch/>
        </p:blipFill>
        <p:spPr>
          <a:xfrm>
            <a:off x="6213423" y="2222437"/>
            <a:ext cx="3993659" cy="2413124"/>
          </a:xfrm>
          <a:prstGeom prst="rect">
            <a:avLst/>
          </a:prstGeom>
        </p:spPr>
      </p:pic>
      <p:sp>
        <p:nvSpPr>
          <p:cNvPr id="5" name="Rectangle: Rounded Corners 4">
            <a:extLst>
              <a:ext uri="{FF2B5EF4-FFF2-40B4-BE49-F238E27FC236}">
                <a16:creationId xmlns:a16="http://schemas.microsoft.com/office/drawing/2014/main" id="{1757B9B5-CA8F-46A9-AE1C-0F3D615039B3}"/>
              </a:ext>
            </a:extLst>
          </p:cNvPr>
          <p:cNvSpPr/>
          <p:nvPr/>
        </p:nvSpPr>
        <p:spPr>
          <a:xfrm>
            <a:off x="7234072" y="2622622"/>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1A9106A1-0719-42E4-A9E1-A8EDFDFAAD6D}"/>
              </a:ext>
            </a:extLst>
          </p:cNvPr>
          <p:cNvSpPr/>
          <p:nvPr/>
        </p:nvSpPr>
        <p:spPr>
          <a:xfrm>
            <a:off x="7234073" y="2953927"/>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127D3EEE-BA0A-4BF3-AE76-D122C2CFD225}"/>
              </a:ext>
            </a:extLst>
          </p:cNvPr>
          <p:cNvSpPr/>
          <p:nvPr/>
        </p:nvSpPr>
        <p:spPr>
          <a:xfrm>
            <a:off x="7345261" y="3463439"/>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A3D0C9BE-1AF1-493A-8EE5-27E0D6D2893D}"/>
              </a:ext>
            </a:extLst>
          </p:cNvPr>
          <p:cNvSpPr/>
          <p:nvPr/>
        </p:nvSpPr>
        <p:spPr>
          <a:xfrm>
            <a:off x="7345261" y="3953219"/>
            <a:ext cx="252114" cy="331305"/>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CFE3C65-3676-4A38-8A9B-9FE04CDB74E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Viewers</a:t>
            </a:r>
          </a:p>
        </p:txBody>
      </p:sp>
    </p:spTree>
    <p:extLst>
      <p:ext uri="{BB962C8B-B14F-4D97-AF65-F5344CB8AC3E}">
        <p14:creationId xmlns:p14="http://schemas.microsoft.com/office/powerpoint/2010/main" val="175798998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Record ID &amp; Object Label Column in Object Audit Exports</a:t>
            </a:r>
          </a:p>
        </p:txBody>
      </p:sp>
      <p:sp>
        <p:nvSpPr>
          <p:cNvPr id="3" name="Content Placeholder 2"/>
          <p:cNvSpPr>
            <a:spLocks noGrp="1"/>
          </p:cNvSpPr>
          <p:nvPr>
            <p:ph idx="1"/>
          </p:nvPr>
        </p:nvSpPr>
        <p:spPr>
          <a:xfrm>
            <a:off x="826624" y="1066800"/>
            <a:ext cx="9459737"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 </a:t>
            </a:r>
            <a:r>
              <a:rPr lang="en-US" sz="1600" i="1" dirty="0"/>
              <a:t>Record ID</a:t>
            </a:r>
            <a:r>
              <a:rPr lang="en-US" sz="1600" dirty="0"/>
              <a:t> field is now included within the object record audit </a:t>
            </a:r>
            <a:r>
              <a:rPr lang="en-US" sz="1600" b="1" dirty="0"/>
              <a:t>exports</a:t>
            </a:r>
            <a:r>
              <a:rPr lang="en-US" sz="1600" dirty="0"/>
              <a:t>, providing a way to uniquely identify a record</a:t>
            </a:r>
          </a:p>
          <a:p>
            <a:pPr marL="457200" lvl="1" indent="0">
              <a:spcAft>
                <a:spcPts val="1200"/>
              </a:spcAft>
              <a:buNone/>
            </a:pPr>
            <a:r>
              <a:rPr lang="en-US" sz="1600" dirty="0"/>
              <a:t>Exports to CSV and Text will contain the </a:t>
            </a:r>
            <a:r>
              <a:rPr lang="en-US" sz="1600" i="1" dirty="0"/>
              <a:t>Object Label</a:t>
            </a:r>
            <a:r>
              <a:rPr lang="en-US" sz="1600" dirty="0"/>
              <a:t> field</a:t>
            </a:r>
          </a:p>
          <a:p>
            <a:pPr>
              <a:spcBef>
                <a:spcPts val="600"/>
              </a:spcBef>
              <a:spcAft>
                <a:spcPts val="1200"/>
              </a:spcAft>
            </a:pPr>
            <a:r>
              <a:rPr lang="en-US" sz="2000" dirty="0"/>
              <a:t>Business Justification</a:t>
            </a:r>
          </a:p>
          <a:p>
            <a:pPr marL="457200" lvl="1" indent="0">
              <a:spcAft>
                <a:spcPts val="1200"/>
              </a:spcAft>
              <a:buNone/>
            </a:pPr>
            <a:r>
              <a:rPr lang="en-US" sz="1600" dirty="0"/>
              <a:t>Ensures consistency across the audit trail user interface and the exported data</a:t>
            </a:r>
          </a:p>
          <a:p>
            <a:pPr>
              <a:spcBef>
                <a:spcPts val="600"/>
              </a:spcBef>
              <a:spcAft>
                <a:spcPts val="1200"/>
              </a:spcAft>
            </a:pPr>
            <a:r>
              <a:rPr lang="en-US" sz="2000" dirty="0"/>
              <a:t>Considerations</a:t>
            </a:r>
          </a:p>
          <a:p>
            <a:pPr marL="457200" lvl="1" indent="0">
              <a:spcAft>
                <a:spcPts val="1200"/>
              </a:spcAft>
              <a:buNone/>
            </a:pPr>
            <a:r>
              <a:rPr lang="en-US" sz="1600" dirty="0"/>
              <a:t>Audit trails export as TXT when the multilingual document handling setting is enabled, and as CSV when this setting is disabled</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9389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Line Callout 1 17">
            <a:extLst>
              <a:ext uri="{FF2B5EF4-FFF2-40B4-BE49-F238E27FC236}">
                <a16:creationId xmlns:a16="http://schemas.microsoft.com/office/drawing/2014/main" id="{DF2001D6-27AB-7246-B675-FAFC7D0BE667}"/>
              </a:ext>
            </a:extLst>
          </p:cNvPr>
          <p:cNvSpPr/>
          <p:nvPr/>
        </p:nvSpPr>
        <p:spPr>
          <a:xfrm>
            <a:off x="7868811" y="5162550"/>
            <a:ext cx="1927396" cy="738664"/>
          </a:xfrm>
          <a:prstGeom prst="borderCallout1">
            <a:avLst>
              <a:gd name="adj1" fmla="val 12693"/>
              <a:gd name="adj2" fmla="val -5286"/>
              <a:gd name="adj3" fmla="val -10496"/>
              <a:gd name="adj4" fmla="val -23693"/>
            </a:avLst>
          </a:prstGeom>
          <a:solidFill>
            <a:schemeClr val="accent6"/>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sz="1200" b="1" dirty="0"/>
              <a:t>Both Record ID and Object Label are now included within the export</a:t>
            </a:r>
          </a:p>
        </p:txBody>
      </p:sp>
      <p:pic>
        <p:nvPicPr>
          <p:cNvPr id="14" name="Picture 13">
            <a:extLst>
              <a:ext uri="{FF2B5EF4-FFF2-40B4-BE49-F238E27FC236}">
                <a16:creationId xmlns:a16="http://schemas.microsoft.com/office/drawing/2014/main" id="{8D963E00-2FAA-8340-B573-8A67F9507197}"/>
              </a:ext>
            </a:extLst>
          </p:cNvPr>
          <p:cNvPicPr>
            <a:picLocks noChangeAspect="1"/>
          </p:cNvPicPr>
          <p:nvPr/>
        </p:nvPicPr>
        <p:blipFill>
          <a:blip r:embed="rId3"/>
          <a:stretch>
            <a:fillRect/>
          </a:stretch>
        </p:blipFill>
        <p:spPr>
          <a:xfrm>
            <a:off x="1905639" y="4619625"/>
            <a:ext cx="5267325" cy="1400175"/>
          </a:xfrm>
          <a:prstGeom prst="rect">
            <a:avLst/>
          </a:prstGeom>
          <a:ln>
            <a:solidFill>
              <a:schemeClr val="tx1">
                <a:lumMod val="75000"/>
              </a:schemeClr>
            </a:solidFill>
          </a:ln>
        </p:spPr>
      </p:pic>
      <p:sp>
        <p:nvSpPr>
          <p:cNvPr id="15" name="Rectangle 14">
            <a:extLst>
              <a:ext uri="{FF2B5EF4-FFF2-40B4-BE49-F238E27FC236}">
                <a16:creationId xmlns:a16="http://schemas.microsoft.com/office/drawing/2014/main" id="{FFAE2E5E-6423-E444-A941-1551EFB578AC}"/>
              </a:ext>
            </a:extLst>
          </p:cNvPr>
          <p:cNvSpPr/>
          <p:nvPr/>
        </p:nvSpPr>
        <p:spPr>
          <a:xfrm>
            <a:off x="1896114" y="4892329"/>
            <a:ext cx="1194865" cy="28927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Rectangle 15">
            <a:extLst>
              <a:ext uri="{FF2B5EF4-FFF2-40B4-BE49-F238E27FC236}">
                <a16:creationId xmlns:a16="http://schemas.microsoft.com/office/drawing/2014/main" id="{6B2F4A9E-AED0-6D4C-8B38-EAA3208CD7B3}"/>
              </a:ext>
            </a:extLst>
          </p:cNvPr>
          <p:cNvSpPr/>
          <p:nvPr/>
        </p:nvSpPr>
        <p:spPr>
          <a:xfrm>
            <a:off x="3748726" y="4882804"/>
            <a:ext cx="1194865" cy="28927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TextBox 16">
            <a:extLst>
              <a:ext uri="{FF2B5EF4-FFF2-40B4-BE49-F238E27FC236}">
                <a16:creationId xmlns:a16="http://schemas.microsoft.com/office/drawing/2014/main" id="{9DDADCBF-4D08-4F39-896C-A65F7DAF689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Viewers</a:t>
            </a:r>
          </a:p>
        </p:txBody>
      </p:sp>
    </p:spTree>
    <p:extLst>
      <p:ext uri="{BB962C8B-B14F-4D97-AF65-F5344CB8AC3E}">
        <p14:creationId xmlns:p14="http://schemas.microsoft.com/office/powerpoint/2010/main" val="365471291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Display Object Reference Fields as Links in Reports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All object reference fields in a report will display as clickable links</a:t>
            </a:r>
          </a:p>
          <a:p>
            <a:pPr>
              <a:spcBef>
                <a:spcPts val="600"/>
              </a:spcBef>
              <a:spcAft>
                <a:spcPts val="1200"/>
              </a:spcAft>
            </a:pPr>
            <a:r>
              <a:rPr lang="en-US" sz="2000" dirty="0"/>
              <a:t>Business Justification</a:t>
            </a:r>
          </a:p>
          <a:p>
            <a:pPr marL="457200" lvl="1" indent="0">
              <a:spcAft>
                <a:spcPts val="1200"/>
              </a:spcAft>
              <a:buNone/>
            </a:pPr>
            <a:r>
              <a:rPr lang="en-US" sz="1600" dirty="0"/>
              <a:t>Users will be able to click on object reference fields when viewing report results</a:t>
            </a:r>
          </a:p>
          <a:p>
            <a:pPr>
              <a:spcBef>
                <a:spcPts val="600"/>
              </a:spcBef>
              <a:spcAft>
                <a:spcPts val="1200"/>
              </a:spcAft>
            </a:pPr>
            <a:r>
              <a:rPr lang="en-US" sz="2000" dirty="0"/>
              <a:t>Considerations</a:t>
            </a:r>
          </a:p>
          <a:p>
            <a:pPr marL="457200" lvl="1" indent="0">
              <a:spcAft>
                <a:spcPts val="1200"/>
              </a:spcAft>
              <a:buNone/>
            </a:pPr>
            <a:r>
              <a:rPr lang="en-US" sz="1600" dirty="0"/>
              <a:t>Both single value and multi-value reference fields will appear as links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EB7F9F29-5E88-0C42-9889-EC27786AEA47}"/>
              </a:ext>
            </a:extLst>
          </p:cNvPr>
          <p:cNvPicPr>
            <a:picLocks noChangeAspect="1"/>
          </p:cNvPicPr>
          <p:nvPr/>
        </p:nvPicPr>
        <p:blipFill>
          <a:blip r:embed="rId3"/>
          <a:stretch>
            <a:fillRect/>
          </a:stretch>
        </p:blipFill>
        <p:spPr>
          <a:xfrm>
            <a:off x="1806568" y="3714077"/>
            <a:ext cx="7955482" cy="2728986"/>
          </a:xfrm>
          <a:prstGeom prst="rect">
            <a:avLst/>
          </a:prstGeom>
          <a:ln>
            <a:solidFill>
              <a:schemeClr val="tx1"/>
            </a:solidFill>
          </a:ln>
        </p:spPr>
      </p:pic>
      <p:sp>
        <p:nvSpPr>
          <p:cNvPr id="10" name="TextBox 9">
            <a:extLst>
              <a:ext uri="{FF2B5EF4-FFF2-40B4-BE49-F238E27FC236}">
                <a16:creationId xmlns:a16="http://schemas.microsoft.com/office/drawing/2014/main" id="{6A221D91-C7B1-4351-87E9-64FD1118925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66668896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Update EDL Item Tracking Fields When Batch Update Is No/Blank</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Users can now see the accurate progress for new </a:t>
            </a:r>
            <a:r>
              <a:rPr lang="en-GB" sz="1600" i="1" dirty="0"/>
              <a:t>EDL Item</a:t>
            </a:r>
            <a:r>
              <a:rPr lang="en-GB" sz="1600" dirty="0"/>
              <a:t> records even when the </a:t>
            </a:r>
            <a:r>
              <a:rPr lang="en-GB" sz="1600" i="1" dirty="0"/>
              <a:t>Batch Update</a:t>
            </a:r>
            <a:r>
              <a:rPr lang="en-GB" sz="1600" dirty="0"/>
              <a:t> field is set to </a:t>
            </a:r>
            <a:r>
              <a:rPr lang="en-GB" sz="1600" b="1" dirty="0"/>
              <a:t>No</a:t>
            </a:r>
            <a:r>
              <a:rPr lang="en-GB" sz="1600" dirty="0"/>
              <a:t> or left blank, as long as the EDL matching job is active and has run at least once</a:t>
            </a:r>
            <a:endParaRPr lang="en-US" sz="1600" dirty="0"/>
          </a:p>
          <a:p>
            <a:pPr>
              <a:spcBef>
                <a:spcPts val="600"/>
              </a:spcBef>
              <a:spcAft>
                <a:spcPts val="1200"/>
              </a:spcAft>
            </a:pPr>
            <a:r>
              <a:rPr lang="en-US" sz="2000" dirty="0"/>
              <a:t>Business Justification</a:t>
            </a:r>
          </a:p>
          <a:p>
            <a:pPr marL="457200" lvl="1" indent="0">
              <a:spcAft>
                <a:spcPts val="1200"/>
              </a:spcAft>
              <a:buNone/>
            </a:pPr>
            <a:r>
              <a:rPr lang="en-GB" sz="1600" dirty="0"/>
              <a:t>Previously, Vault would only update the tracking fields via the continuous EDL Matching job when the Batch Update field was set to </a:t>
            </a:r>
            <a:r>
              <a:rPr lang="en-GB" sz="1600" b="1" dirty="0"/>
              <a:t>Yes</a:t>
            </a:r>
            <a:r>
              <a:rPr lang="en-GB" sz="1600" dirty="0"/>
              <a:t>, resulting in inconsistent progress indicators in a set of related EDL Items. Now, manual document matches on EDL Items with Batch Update set to No/blank will trigger the update to the tracking fields</a:t>
            </a:r>
            <a:endParaRPr lang="en-US" sz="1600" dirty="0"/>
          </a:p>
          <a:p>
            <a:pPr>
              <a:spcBef>
                <a:spcPts val="600"/>
              </a:spcBef>
              <a:spcAft>
                <a:spcPts val="1200"/>
              </a:spcAft>
            </a:pPr>
            <a:r>
              <a:rPr lang="en-US" sz="2000" dirty="0"/>
              <a:t>Considerations</a:t>
            </a:r>
          </a:p>
          <a:p>
            <a:pPr marL="457200" lvl="1" indent="0">
              <a:buClr>
                <a:schemeClr val="tx2"/>
              </a:buClr>
              <a:buNone/>
            </a:pPr>
            <a:r>
              <a:rPr lang="en-GB" sz="1600" dirty="0"/>
              <a:t>Vault will not update tracking fields on </a:t>
            </a:r>
            <a:r>
              <a:rPr lang="en-GB" sz="1600" u="sng" dirty="0"/>
              <a:t>existing records</a:t>
            </a:r>
            <a:r>
              <a:rPr lang="en-GB" sz="1600" dirty="0"/>
              <a:t> where Batch Update is set to </a:t>
            </a:r>
            <a:r>
              <a:rPr lang="en-GB" sz="1600" b="1" dirty="0"/>
              <a:t>No</a:t>
            </a:r>
            <a:r>
              <a:rPr lang="en-GB" sz="1600" dirty="0"/>
              <a:t> or left blank unless a user updates the </a:t>
            </a:r>
            <a:r>
              <a:rPr lang="en-GB" sz="1600" i="1" dirty="0"/>
              <a:t>EDL Item</a:t>
            </a:r>
            <a:r>
              <a:rPr lang="en-GB" sz="1600" dirty="0"/>
              <a:t> record or the matched document, triggering continuous matching</a:t>
            </a:r>
          </a:p>
          <a:p>
            <a:pPr marL="457200" lvl="1" indent="0">
              <a:buClr>
                <a:schemeClr val="tx2"/>
              </a:buClr>
              <a:buNone/>
            </a:pPr>
            <a:r>
              <a:rPr lang="en-GB" sz="1600" dirty="0"/>
              <a:t>To update all existing </a:t>
            </a:r>
            <a:r>
              <a:rPr lang="en-GB" sz="1600" i="1" dirty="0"/>
              <a:t>EDL Item</a:t>
            </a:r>
            <a:r>
              <a:rPr lang="en-GB" sz="1600" dirty="0"/>
              <a:t> records, contact Veeva Support</a:t>
            </a: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1580E129-AD85-4007-92D5-5145B903EDE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64607267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Correct Currency Format in Merge Fields &amp; Formatted Output</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displays currency values in </a:t>
            </a:r>
            <a:r>
              <a:rPr lang="en-US" sz="1600" i="1" dirty="0"/>
              <a:t>merge fields</a:t>
            </a:r>
            <a:r>
              <a:rPr lang="en-US" sz="1600" dirty="0"/>
              <a:t> and </a:t>
            </a:r>
            <a:r>
              <a:rPr lang="en-US" sz="1600" i="1" dirty="0"/>
              <a:t>formatted output</a:t>
            </a:r>
            <a:r>
              <a:rPr lang="en-US" sz="1600" dirty="0"/>
              <a:t> documents, using the format specified by the selected local currency</a:t>
            </a:r>
          </a:p>
          <a:p>
            <a:pPr>
              <a:spcBef>
                <a:spcPts val="600"/>
              </a:spcBef>
              <a:spcAft>
                <a:spcPts val="1200"/>
              </a:spcAft>
            </a:pPr>
            <a:r>
              <a:rPr lang="en-US" sz="2000" dirty="0"/>
              <a:t>Business Justification</a:t>
            </a:r>
          </a:p>
          <a:p>
            <a:pPr marL="457200" lvl="1" indent="0">
              <a:spcAft>
                <a:spcPts val="1200"/>
              </a:spcAft>
              <a:buNone/>
            </a:pPr>
            <a:r>
              <a:rPr lang="en-US" sz="1600" dirty="0"/>
              <a:t>Ensure currency values display with the correct formatting</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04048939"/>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27E36B8B-7AF5-4ED2-BC8D-6921D191C239}"/>
              </a:ext>
            </a:extLst>
          </p:cNvPr>
          <p:cNvSpPr txBox="1"/>
          <p:nvPr/>
        </p:nvSpPr>
        <p:spPr>
          <a:xfrm>
            <a:off x="10744200"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Viewer</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700426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Download List of Unrelated Parent Records </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From simple join Related Object sections, users can now click a link to download a CSV file containing a list of parent records that Vault could not relate to the current record</a:t>
            </a:r>
          </a:p>
          <a:p>
            <a:pPr>
              <a:spcBef>
                <a:spcPts val="600"/>
              </a:spcBef>
              <a:spcAft>
                <a:spcPts val="1200"/>
              </a:spcAft>
            </a:pPr>
            <a:r>
              <a:rPr lang="en-US" sz="2000" dirty="0"/>
              <a:t>Business Justification</a:t>
            </a:r>
          </a:p>
          <a:p>
            <a:pPr marL="457200" lvl="1" indent="0">
              <a:spcAft>
                <a:spcPts val="1200"/>
              </a:spcAft>
              <a:buNone/>
            </a:pPr>
            <a:r>
              <a:rPr lang="en-US" sz="1600" dirty="0"/>
              <a:t>Prior to 19R3, if records were not related successfully, it failed silently</a:t>
            </a:r>
          </a:p>
          <a:p>
            <a:pPr marL="457200" lvl="1" indent="0">
              <a:spcAft>
                <a:spcPts val="1200"/>
              </a:spcAft>
              <a:buNone/>
            </a:pPr>
            <a:r>
              <a:rPr lang="en-US" sz="1600" dirty="0"/>
              <a:t>This feature will allow users to see a list of records that could not be related with the reason of the failure</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025D8F51-E957-4255-96BB-C71E56D8C15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63732998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Relate Multiple Records: Complex Join Related Sections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the ability to relate multiple objects records through a complex join from the Related Object section</a:t>
            </a:r>
          </a:p>
          <a:p>
            <a:pPr>
              <a:spcBef>
                <a:spcPts val="600"/>
              </a:spcBef>
              <a:spcAft>
                <a:spcPts val="1200"/>
              </a:spcAft>
            </a:pPr>
            <a:r>
              <a:rPr lang="en-US" sz="2000" dirty="0"/>
              <a:t>Business Justification</a:t>
            </a:r>
          </a:p>
          <a:p>
            <a:pPr marL="457200" lvl="1" indent="0">
              <a:spcAft>
                <a:spcPts val="1200"/>
              </a:spcAft>
              <a:buNone/>
            </a:pPr>
            <a:r>
              <a:rPr lang="en-US" sz="1600" dirty="0"/>
              <a:t>Users can now quickly relate </a:t>
            </a:r>
            <a:r>
              <a:rPr lang="en-US" sz="1600" b="1" dirty="0"/>
              <a:t>multiple</a:t>
            </a:r>
            <a:r>
              <a:rPr lang="en-US" sz="1600" dirty="0"/>
              <a:t> object records in a complex join Related Object section on a parent object record page, similar to simple join sections</a:t>
            </a:r>
          </a:p>
          <a:p>
            <a:pPr>
              <a:spcBef>
                <a:spcPts val="600"/>
              </a:spcBef>
              <a:spcAft>
                <a:spcPts val="1200"/>
              </a:spcAft>
            </a:pPr>
            <a:r>
              <a:rPr lang="en-US" sz="2000" dirty="0"/>
              <a:t>Considerations</a:t>
            </a:r>
          </a:p>
          <a:p>
            <a:pPr marL="457200" lvl="1" indent="0">
              <a:spcAft>
                <a:spcPts val="1200"/>
              </a:spcAft>
              <a:buNone/>
            </a:pPr>
            <a:r>
              <a:rPr lang="en-US" sz="1600" dirty="0"/>
              <a:t>Vault automatically creates complex join records</a:t>
            </a:r>
            <a:br>
              <a:rPr lang="en-US" sz="1600" dirty="0"/>
            </a:br>
            <a:r>
              <a:rPr lang="en-US" sz="1600" dirty="0"/>
              <a:t>in the background</a:t>
            </a:r>
          </a:p>
          <a:p>
            <a:pPr marL="457200" lvl="1" indent="0">
              <a:spcAft>
                <a:spcPts val="1200"/>
              </a:spcAft>
              <a:buNone/>
            </a:pPr>
            <a:r>
              <a:rPr lang="en-US" sz="1600" dirty="0">
                <a:solidFill>
                  <a:schemeClr val="tx1"/>
                </a:solidFill>
              </a:rPr>
              <a:t>Records that are already related are shown with</a:t>
            </a:r>
            <a:br>
              <a:rPr lang="en-US" sz="1600" dirty="0">
                <a:solidFill>
                  <a:schemeClr val="tx1"/>
                </a:solidFill>
              </a:rPr>
            </a:br>
            <a:r>
              <a:rPr lang="en-US" sz="1600" dirty="0">
                <a:solidFill>
                  <a:schemeClr val="tx1"/>
                </a:solidFill>
              </a:rPr>
              <a:t>an indicator but can be selected again</a:t>
            </a:r>
            <a:endParaRPr lang="en-US" sz="1600" dirty="0"/>
          </a:p>
          <a:p>
            <a:pPr marL="457200" lvl="1" indent="0">
              <a:spcAft>
                <a:spcPts val="1200"/>
              </a:spcAft>
              <a:buNone/>
            </a:pPr>
            <a:r>
              <a:rPr lang="en-US" sz="1600" dirty="0"/>
              <a:t>From complex join sections, users can also click</a:t>
            </a:r>
            <a:br>
              <a:rPr lang="en-US" sz="1600" dirty="0"/>
            </a:br>
            <a:r>
              <a:rPr lang="en-US" sz="1600" dirty="0"/>
              <a:t>a link to download a CSV file containing a list of</a:t>
            </a:r>
            <a:br>
              <a:rPr lang="en-US" sz="1600" dirty="0"/>
            </a:br>
            <a:r>
              <a:rPr lang="en-US" sz="1600" dirty="0"/>
              <a:t>parent records that Vault could not relate to the</a:t>
            </a:r>
            <a:br>
              <a:rPr lang="en-US" sz="1600" dirty="0"/>
            </a:br>
            <a:r>
              <a:rPr lang="en-US" sz="1600" dirty="0"/>
              <a:t>current record</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9" name="Group 8">
            <a:extLst>
              <a:ext uri="{FF2B5EF4-FFF2-40B4-BE49-F238E27FC236}">
                <a16:creationId xmlns:a16="http://schemas.microsoft.com/office/drawing/2014/main" id="{3340667F-77F2-7E48-AB4E-99C4D75CEF89}"/>
              </a:ext>
            </a:extLst>
          </p:cNvPr>
          <p:cNvGrpSpPr/>
          <p:nvPr/>
        </p:nvGrpSpPr>
        <p:grpSpPr>
          <a:xfrm>
            <a:off x="5784309" y="3734518"/>
            <a:ext cx="4487897" cy="1836591"/>
            <a:chOff x="2526220" y="3478536"/>
            <a:chExt cx="6463362" cy="2998464"/>
          </a:xfrm>
        </p:grpSpPr>
        <p:pic>
          <p:nvPicPr>
            <p:cNvPr id="10" name="Picture 9">
              <a:extLst>
                <a:ext uri="{FF2B5EF4-FFF2-40B4-BE49-F238E27FC236}">
                  <a16:creationId xmlns:a16="http://schemas.microsoft.com/office/drawing/2014/main" id="{CB673830-BCE6-784E-BDD6-3C5DE207EE8C}"/>
                </a:ext>
              </a:extLst>
            </p:cNvPr>
            <p:cNvPicPr>
              <a:picLocks noChangeAspect="1"/>
            </p:cNvPicPr>
            <p:nvPr/>
          </p:nvPicPr>
          <p:blipFill>
            <a:blip r:embed="rId3"/>
            <a:stretch>
              <a:fillRect/>
            </a:stretch>
          </p:blipFill>
          <p:spPr>
            <a:xfrm>
              <a:off x="2526220" y="3478536"/>
              <a:ext cx="6463362" cy="2998464"/>
            </a:xfrm>
            <a:prstGeom prst="rect">
              <a:avLst/>
            </a:prstGeom>
            <a:ln w="12700">
              <a:solidFill>
                <a:schemeClr val="tx1">
                  <a:lumMod val="75000"/>
                </a:schemeClr>
              </a:solidFill>
            </a:ln>
            <a:effectLst/>
          </p:spPr>
        </p:pic>
        <p:sp>
          <p:nvSpPr>
            <p:cNvPr id="12" name="Rectangle 11">
              <a:extLst>
                <a:ext uri="{FF2B5EF4-FFF2-40B4-BE49-F238E27FC236}">
                  <a16:creationId xmlns:a16="http://schemas.microsoft.com/office/drawing/2014/main" id="{6525955A-9275-C442-92E0-4F10E0AA989A}"/>
                </a:ext>
              </a:extLst>
            </p:cNvPr>
            <p:cNvSpPr/>
            <p:nvPr/>
          </p:nvSpPr>
          <p:spPr>
            <a:xfrm>
              <a:off x="4386262" y="6109510"/>
              <a:ext cx="1709738" cy="36749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3" name="TextBox 12">
            <a:extLst>
              <a:ext uri="{FF2B5EF4-FFF2-40B4-BE49-F238E27FC236}">
                <a16:creationId xmlns:a16="http://schemas.microsoft.com/office/drawing/2014/main" id="{9BCE2CE9-20DA-4C37-982C-232D1F137CA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44016263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Relate Multiple Records: Complex Join Related Sections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9" name="Group 8">
            <a:extLst>
              <a:ext uri="{FF2B5EF4-FFF2-40B4-BE49-F238E27FC236}">
                <a16:creationId xmlns:a16="http://schemas.microsoft.com/office/drawing/2014/main" id="{64F65D3E-B07C-8D42-A167-D4F63C2B9F7D}"/>
              </a:ext>
            </a:extLst>
          </p:cNvPr>
          <p:cNvGrpSpPr/>
          <p:nvPr/>
        </p:nvGrpSpPr>
        <p:grpSpPr>
          <a:xfrm>
            <a:off x="6558764" y="2074128"/>
            <a:ext cx="3901080" cy="3802566"/>
            <a:chOff x="7181762" y="2276067"/>
            <a:chExt cx="4274818" cy="4103397"/>
          </a:xfrm>
        </p:grpSpPr>
        <p:pic>
          <p:nvPicPr>
            <p:cNvPr id="15" name="Picture 14">
              <a:extLst>
                <a:ext uri="{FF2B5EF4-FFF2-40B4-BE49-F238E27FC236}">
                  <a16:creationId xmlns:a16="http://schemas.microsoft.com/office/drawing/2014/main" id="{7DD98700-7DF6-234B-B08F-08106534D28E}"/>
                </a:ext>
              </a:extLst>
            </p:cNvPr>
            <p:cNvPicPr>
              <a:picLocks noChangeAspect="1"/>
            </p:cNvPicPr>
            <p:nvPr/>
          </p:nvPicPr>
          <p:blipFill>
            <a:blip r:embed="rId3"/>
            <a:stretch>
              <a:fillRect/>
            </a:stretch>
          </p:blipFill>
          <p:spPr>
            <a:xfrm>
              <a:off x="7181762" y="2276067"/>
              <a:ext cx="4274818" cy="4103396"/>
            </a:xfrm>
            <a:prstGeom prst="rect">
              <a:avLst/>
            </a:prstGeom>
            <a:ln w="12700">
              <a:solidFill>
                <a:schemeClr val="tx1">
                  <a:lumMod val="75000"/>
                </a:schemeClr>
              </a:solidFill>
            </a:ln>
            <a:effectLst/>
          </p:spPr>
        </p:pic>
        <p:sp>
          <p:nvSpPr>
            <p:cNvPr id="19" name="Rectangle 18">
              <a:extLst>
                <a:ext uri="{FF2B5EF4-FFF2-40B4-BE49-F238E27FC236}">
                  <a16:creationId xmlns:a16="http://schemas.microsoft.com/office/drawing/2014/main" id="{4E37A2B8-5A0F-B746-B22B-3B803035CEE6}"/>
                </a:ext>
              </a:extLst>
            </p:cNvPr>
            <p:cNvSpPr/>
            <p:nvPr/>
          </p:nvSpPr>
          <p:spPr>
            <a:xfrm>
              <a:off x="9089220" y="3994388"/>
              <a:ext cx="300037" cy="7762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0" name="Rectangle 19">
              <a:extLst>
                <a:ext uri="{FF2B5EF4-FFF2-40B4-BE49-F238E27FC236}">
                  <a16:creationId xmlns:a16="http://schemas.microsoft.com/office/drawing/2014/main" id="{E28529F7-F686-464E-B128-5C0BCCA008C4}"/>
                </a:ext>
              </a:extLst>
            </p:cNvPr>
            <p:cNvSpPr/>
            <p:nvPr/>
          </p:nvSpPr>
          <p:spPr>
            <a:xfrm>
              <a:off x="8853876" y="5773470"/>
              <a:ext cx="2602704" cy="60599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10" name="Group 9">
            <a:extLst>
              <a:ext uri="{FF2B5EF4-FFF2-40B4-BE49-F238E27FC236}">
                <a16:creationId xmlns:a16="http://schemas.microsoft.com/office/drawing/2014/main" id="{B99E6EF1-D7B8-CB48-933D-5B28DA26E8ED}"/>
              </a:ext>
            </a:extLst>
          </p:cNvPr>
          <p:cNvGrpSpPr/>
          <p:nvPr/>
        </p:nvGrpSpPr>
        <p:grpSpPr>
          <a:xfrm>
            <a:off x="771339" y="2581120"/>
            <a:ext cx="7469410" cy="2786574"/>
            <a:chOff x="715584" y="2904503"/>
            <a:chExt cx="7469410" cy="2786574"/>
          </a:xfrm>
        </p:grpSpPr>
        <p:pic>
          <p:nvPicPr>
            <p:cNvPr id="13" name="Picture 12">
              <a:extLst>
                <a:ext uri="{FF2B5EF4-FFF2-40B4-BE49-F238E27FC236}">
                  <a16:creationId xmlns:a16="http://schemas.microsoft.com/office/drawing/2014/main" id="{5223CA59-FC4A-F74E-A89B-EBED73E51D66}"/>
                </a:ext>
              </a:extLst>
            </p:cNvPr>
            <p:cNvPicPr>
              <a:picLocks noChangeAspect="1"/>
            </p:cNvPicPr>
            <p:nvPr/>
          </p:nvPicPr>
          <p:blipFill>
            <a:blip r:embed="rId4"/>
            <a:stretch>
              <a:fillRect/>
            </a:stretch>
          </p:blipFill>
          <p:spPr>
            <a:xfrm>
              <a:off x="715584" y="2904503"/>
              <a:ext cx="5080217" cy="2786574"/>
            </a:xfrm>
            <a:prstGeom prst="rect">
              <a:avLst/>
            </a:prstGeom>
            <a:ln w="12700">
              <a:solidFill>
                <a:schemeClr val="tx1">
                  <a:lumMod val="75000"/>
                </a:schemeClr>
              </a:solidFill>
            </a:ln>
            <a:effectLst/>
          </p:spPr>
        </p:pic>
        <p:sp>
          <p:nvSpPr>
            <p:cNvPr id="16" name="Rectangle 15">
              <a:extLst>
                <a:ext uri="{FF2B5EF4-FFF2-40B4-BE49-F238E27FC236}">
                  <a16:creationId xmlns:a16="http://schemas.microsoft.com/office/drawing/2014/main" id="{D4D34CAB-6C94-C544-8CFB-73131E34D6E9}"/>
                </a:ext>
              </a:extLst>
            </p:cNvPr>
            <p:cNvSpPr/>
            <p:nvPr/>
          </p:nvSpPr>
          <p:spPr>
            <a:xfrm>
              <a:off x="824770" y="4088013"/>
              <a:ext cx="537765" cy="22860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Bent-Up Arrow 26">
              <a:extLst>
                <a:ext uri="{FF2B5EF4-FFF2-40B4-BE49-F238E27FC236}">
                  <a16:creationId xmlns:a16="http://schemas.microsoft.com/office/drawing/2014/main" id="{39F29CCB-B08A-3747-9B08-F67BA33F087F}"/>
                </a:ext>
              </a:extLst>
            </p:cNvPr>
            <p:cNvSpPr/>
            <p:nvPr/>
          </p:nvSpPr>
          <p:spPr>
            <a:xfrm rot="5400000">
              <a:off x="4502482" y="843880"/>
              <a:ext cx="228602" cy="7136423"/>
            </a:xfrm>
            <a:prstGeom prst="bentUpArrow">
              <a:avLst>
                <a:gd name="adj1" fmla="val 50000"/>
                <a:gd name="adj2" fmla="val 46460"/>
                <a:gd name="adj3" fmla="val 50000"/>
              </a:avLst>
            </a:prstGeom>
            <a:solidFill>
              <a:schemeClr val="tx2"/>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4BBBF95B-8BD0-41B3-B715-705AF41966E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55582004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Simple Join Objects Include Lifecycle State Fields</a:t>
            </a:r>
          </a:p>
        </p:txBody>
      </p:sp>
      <p:sp>
        <p:nvSpPr>
          <p:cNvPr id="3" name="Content Placeholder 2"/>
          <p:cNvSpPr>
            <a:spLocks noGrp="1"/>
          </p:cNvSpPr>
          <p:nvPr>
            <p:ph idx="1"/>
          </p:nvPr>
        </p:nvSpPr>
        <p:spPr>
          <a:xfrm>
            <a:off x="826624" y="1066800"/>
            <a:ext cx="942884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When Admins add a lifecycle to a simple join object, the object will now remain a simple join object</a:t>
            </a:r>
          </a:p>
          <a:p>
            <a:pPr>
              <a:spcAft>
                <a:spcPts val="1200"/>
              </a:spcAft>
            </a:pPr>
            <a:r>
              <a:rPr lang="en-US" sz="2000" dirty="0"/>
              <a:t>Business Justification</a:t>
            </a:r>
          </a:p>
          <a:p>
            <a:pPr marL="457200" lvl="1" indent="0">
              <a:spcAft>
                <a:spcPts val="1200"/>
              </a:spcAft>
              <a:buNone/>
            </a:pPr>
            <a:r>
              <a:rPr lang="en-US" sz="1600" dirty="0"/>
              <a:t>This allows users to multi-select multiple related records and show the parent records in a simple join related object section for join objects that have a lifecycle</a:t>
            </a:r>
          </a:p>
          <a:p>
            <a:pPr>
              <a:spcAft>
                <a:spcPts val="1200"/>
              </a:spcAft>
            </a:pPr>
            <a:r>
              <a:rPr lang="en-US" sz="2000" dirty="0"/>
              <a:t>Considerations</a:t>
            </a:r>
          </a:p>
          <a:p>
            <a:pPr marL="457200" lvl="1" indent="0">
              <a:spcAft>
                <a:spcPts val="1200"/>
              </a:spcAft>
              <a:buNone/>
            </a:pPr>
            <a:r>
              <a:rPr lang="en-US" sz="1600" dirty="0"/>
              <a:t>If an existing complex join has only Lifecycle fields in addition to the System fields, Vault shows the Add button instead of the Create button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998BAAAE-3759-47DF-83D5-0A3A3B0B414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289077179"/>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Business Strategy Poll</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p:txBody>
          <a:bodyPr/>
          <a:lstStyle/>
          <a:p>
            <a:pPr marL="0" indent="0" defTabSz="948507">
              <a:buNone/>
              <a:defRPr/>
            </a:pPr>
            <a:r>
              <a:rPr lang="en-US" dirty="0"/>
              <a:t>Have you already used Vault Quality to manage your organization’s activities related to an FDA audit?</a:t>
            </a:r>
          </a:p>
          <a:p>
            <a:pPr>
              <a:spcBef>
                <a:spcPts val="1200"/>
              </a:spcBef>
              <a:spcAft>
                <a:spcPts val="1200"/>
              </a:spcAft>
            </a:pPr>
            <a:endParaRPr lang="en-US" dirty="0"/>
          </a:p>
          <a:p>
            <a:pPr>
              <a:spcBef>
                <a:spcPts val="1200"/>
              </a:spcBef>
              <a:spcAft>
                <a:spcPts val="1200"/>
              </a:spcAft>
            </a:pPr>
            <a:r>
              <a:rPr lang="en-US" dirty="0"/>
              <a:t>Yes</a:t>
            </a:r>
          </a:p>
          <a:p>
            <a:pPr>
              <a:spcBef>
                <a:spcPts val="1200"/>
              </a:spcBef>
              <a:spcAft>
                <a:spcPts val="1200"/>
              </a:spcAft>
            </a:pPr>
            <a:r>
              <a:rPr lang="en-US" dirty="0"/>
              <a:t>No</a:t>
            </a:r>
          </a:p>
          <a:p>
            <a:pPr>
              <a:spcBef>
                <a:spcPts val="1200"/>
              </a:spcBef>
              <a:spcAft>
                <a:spcPts val="1200"/>
              </a:spcAft>
            </a:pPr>
            <a:r>
              <a:rPr lang="en-US" dirty="0"/>
              <a:t>I don’t know</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1054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FDA Audit Poll</a:t>
            </a:r>
          </a:p>
        </p:txBody>
      </p:sp>
    </p:spTree>
    <p:extLst>
      <p:ext uri="{BB962C8B-B14F-4D97-AF65-F5344CB8AC3E}">
        <p14:creationId xmlns:p14="http://schemas.microsoft.com/office/powerpoint/2010/main" val="12947779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15FAA3-CA5F-FE44-9ACA-888B03449B3F}"/>
              </a:ext>
            </a:extLst>
          </p:cNvPr>
          <p:cNvSpPr>
            <a:spLocks noGrp="1"/>
          </p:cNvSpPr>
          <p:nvPr>
            <p:ph sz="half" idx="1"/>
          </p:nvPr>
        </p:nvSpPr>
        <p:spPr>
          <a:xfrm>
            <a:off x="6324600" y="2743200"/>
            <a:ext cx="4903324" cy="2895600"/>
          </a:xfrm>
          <a:ln>
            <a:solidFill>
              <a:schemeClr val="tx1"/>
            </a:solidFill>
          </a:ln>
        </p:spPr>
        <p:txBody>
          <a:bodyPr/>
          <a:lstStyle/>
          <a:p>
            <a:pPr>
              <a:lnSpc>
                <a:spcPct val="100000"/>
              </a:lnSpc>
              <a:spcBef>
                <a:spcPts val="1200"/>
              </a:spcBef>
            </a:pPr>
            <a:r>
              <a:rPr lang="en-US" sz="2000" dirty="0"/>
              <a:t>Pre-Release Vaults include:</a:t>
            </a:r>
          </a:p>
          <a:p>
            <a:pPr lvl="1">
              <a:lnSpc>
                <a:spcPct val="100000"/>
              </a:lnSpc>
              <a:spcBef>
                <a:spcPts val="1200"/>
              </a:spcBef>
            </a:pPr>
            <a:r>
              <a:rPr lang="en-US" sz="2000" dirty="0"/>
              <a:t>Configuration</a:t>
            </a:r>
          </a:p>
          <a:p>
            <a:pPr lvl="1">
              <a:lnSpc>
                <a:spcPct val="100000"/>
              </a:lnSpc>
              <a:spcBef>
                <a:spcPts val="1200"/>
              </a:spcBef>
            </a:pPr>
            <a:r>
              <a:rPr lang="en-US" sz="2000" dirty="0"/>
              <a:t>Vault Owners</a:t>
            </a:r>
          </a:p>
          <a:p>
            <a:pPr lvl="1">
              <a:lnSpc>
                <a:spcPct val="100000"/>
              </a:lnSpc>
              <a:spcBef>
                <a:spcPts val="1200"/>
              </a:spcBef>
            </a:pPr>
            <a:r>
              <a:rPr lang="en-US" sz="2000" dirty="0"/>
              <a:t>Object Data referenced in configuration rules</a:t>
            </a:r>
          </a:p>
          <a:p>
            <a:pPr lvl="1">
              <a:lnSpc>
                <a:spcPct val="100000"/>
              </a:lnSpc>
              <a:spcBef>
                <a:spcPts val="1200"/>
              </a:spcBef>
            </a:pPr>
            <a:r>
              <a:rPr lang="en-US" sz="2000" b="1" dirty="0"/>
              <a:t>NO d</a:t>
            </a:r>
            <a:r>
              <a:rPr lang="en-US" sz="2000" dirty="0"/>
              <a:t>ocuments or transactional data</a:t>
            </a:r>
          </a:p>
        </p:txBody>
      </p:sp>
      <p:sp>
        <p:nvSpPr>
          <p:cNvPr id="2" name="Content Placeholder 1">
            <a:extLst>
              <a:ext uri="{FF2B5EF4-FFF2-40B4-BE49-F238E27FC236}">
                <a16:creationId xmlns:a16="http://schemas.microsoft.com/office/drawing/2014/main" id="{BEA0EF84-70CF-B04D-B2C5-1EDFD14A0405}"/>
              </a:ext>
            </a:extLst>
          </p:cNvPr>
          <p:cNvSpPr>
            <a:spLocks noGrp="1"/>
          </p:cNvSpPr>
          <p:nvPr>
            <p:ph sz="half" idx="2"/>
          </p:nvPr>
        </p:nvSpPr>
        <p:spPr>
          <a:xfrm>
            <a:off x="1192676" y="2743200"/>
            <a:ext cx="4903324" cy="2895600"/>
          </a:xfrm>
          <a:ln>
            <a:solidFill>
              <a:schemeClr val="tx1"/>
            </a:solidFill>
          </a:ln>
        </p:spPr>
        <p:txBody>
          <a:bodyPr/>
          <a:lstStyle/>
          <a:p>
            <a:pPr>
              <a:lnSpc>
                <a:spcPct val="100000"/>
              </a:lnSpc>
              <a:spcBef>
                <a:spcPts val="1200"/>
              </a:spcBef>
            </a:pPr>
            <a:r>
              <a:rPr lang="en-US" sz="2000" dirty="0"/>
              <a:t>Customers who have used Pre-Release in last two releases will be </a:t>
            </a:r>
            <a:r>
              <a:rPr lang="en-US" sz="2000" u="sng" dirty="0"/>
              <a:t>refreshed</a:t>
            </a:r>
            <a:r>
              <a:rPr lang="en-US" sz="2000" dirty="0"/>
              <a:t> with Production configuration</a:t>
            </a:r>
          </a:p>
          <a:p>
            <a:pPr>
              <a:lnSpc>
                <a:spcPct val="100000"/>
              </a:lnSpc>
              <a:spcBef>
                <a:spcPts val="1200"/>
              </a:spcBef>
            </a:pPr>
            <a:r>
              <a:rPr lang="en-US" sz="2000" dirty="0"/>
              <a:t>Customers who haven’t used Pre-Release in the last two releases </a:t>
            </a:r>
            <a:r>
              <a:rPr lang="en-US" sz="2000" u="sng" dirty="0"/>
              <a:t>will not be refreshed</a:t>
            </a:r>
            <a:r>
              <a:rPr lang="en-US" sz="2000" dirty="0"/>
              <a:t> with Production configuration</a:t>
            </a:r>
            <a:endParaRPr lang="en-US" sz="2000" u="sng" dirty="0"/>
          </a:p>
          <a:p>
            <a:pPr marL="457200" lvl="1" indent="0">
              <a:spcBef>
                <a:spcPts val="1200"/>
              </a:spcBef>
              <a:buNone/>
            </a:pPr>
            <a:r>
              <a:rPr lang="en-US" sz="1800" dirty="0"/>
              <a:t>Refresh can be requested via Support ticket</a:t>
            </a:r>
          </a:p>
          <a:p>
            <a:pPr lvl="1">
              <a:spcBef>
                <a:spcPts val="1200"/>
              </a:spcBef>
            </a:pPr>
            <a:endParaRPr lang="en-US" sz="1800" dirty="0"/>
          </a:p>
        </p:txBody>
      </p:sp>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vert="horz" lIns="91440" tIns="45720" rIns="91440" bIns="45720" rtlCol="0" anchor="ctr" anchorCtr="0">
            <a:normAutofit/>
          </a:bodyPr>
          <a:lstStyle/>
          <a:p>
            <a:r>
              <a:rPr lang="en-US" dirty="0"/>
              <a:t>Pre-Release Environments</a:t>
            </a:r>
          </a:p>
        </p:txBody>
      </p:sp>
      <p:sp>
        <p:nvSpPr>
          <p:cNvPr id="8" name="Content Placeholder 5">
            <a:extLst>
              <a:ext uri="{FF2B5EF4-FFF2-40B4-BE49-F238E27FC236}">
                <a16:creationId xmlns:a16="http://schemas.microsoft.com/office/drawing/2014/main" id="{988291F8-B01F-2247-833F-1CEDF0D8EC69}"/>
              </a:ext>
            </a:extLst>
          </p:cNvPr>
          <p:cNvSpPr txBox="1">
            <a:spLocks/>
          </p:cNvSpPr>
          <p:nvPr/>
        </p:nvSpPr>
        <p:spPr>
          <a:xfrm>
            <a:off x="826624" y="1219200"/>
            <a:ext cx="10538752" cy="1219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have changed our approach to provisioning Pre-Release environments</a:t>
            </a:r>
          </a:p>
          <a:p>
            <a:pPr>
              <a:lnSpc>
                <a:spcPct val="100000"/>
              </a:lnSpc>
            </a:pPr>
            <a:r>
              <a:rPr lang="en-US" dirty="0"/>
              <a:t>All customers will continue to receive a Pre-Release environment, including new Production Vaults provisioned post-19R2 Pre-Release</a:t>
            </a:r>
          </a:p>
          <a:p>
            <a:endParaRPr lang="en-US" dirty="0"/>
          </a:p>
        </p:txBody>
      </p:sp>
    </p:spTree>
    <p:extLst>
      <p:ext uri="{BB962C8B-B14F-4D97-AF65-F5344CB8AC3E}">
        <p14:creationId xmlns:p14="http://schemas.microsoft.com/office/powerpoint/2010/main" val="4060288153"/>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Access Control</a:t>
            </a:r>
          </a:p>
        </p:txBody>
      </p:sp>
    </p:spTree>
    <p:extLst>
      <p:ext uri="{BB962C8B-B14F-4D97-AF65-F5344CB8AC3E}">
        <p14:creationId xmlns:p14="http://schemas.microsoft.com/office/powerpoint/2010/main" val="116317233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Delegate Access: Restrict Delegate Selection</a:t>
            </a:r>
          </a:p>
        </p:txBody>
      </p:sp>
      <p:sp>
        <p:nvSpPr>
          <p:cNvPr id="3" name="Content Placeholder 2"/>
          <p:cNvSpPr>
            <a:spLocks noGrp="1"/>
          </p:cNvSpPr>
          <p:nvPr>
            <p:ph idx="1"/>
          </p:nvPr>
        </p:nvSpPr>
        <p:spPr>
          <a:xfrm>
            <a:off x="826624" y="1066800"/>
            <a:ext cx="9915370" cy="1739011"/>
          </a:xfrm>
        </p:spPr>
        <p:txBody>
          <a:bodyPr/>
          <a:lstStyle/>
          <a:p>
            <a:pPr>
              <a:spcBef>
                <a:spcPts val="600"/>
              </a:spcBef>
              <a:spcAft>
                <a:spcPts val="1200"/>
              </a:spcAft>
            </a:pPr>
            <a:r>
              <a:rPr lang="en-US" sz="2000" dirty="0"/>
              <a:t>Overview</a:t>
            </a:r>
          </a:p>
          <a:p>
            <a:pPr marL="457200" lvl="1" indent="0">
              <a:spcAft>
                <a:spcPts val="1200"/>
              </a:spcAft>
              <a:buNone/>
            </a:pPr>
            <a:r>
              <a:rPr lang="en-US" sz="1600" dirty="0"/>
              <a:t>Allows users to delegate access only to other users that are members of a certain group</a:t>
            </a:r>
          </a:p>
          <a:p>
            <a:pPr>
              <a:spcBef>
                <a:spcPts val="600"/>
              </a:spcBef>
              <a:spcAft>
                <a:spcPts val="1200"/>
              </a:spcAft>
            </a:pPr>
            <a:r>
              <a:rPr lang="en-US" sz="2000" dirty="0"/>
              <a:t>Business Justification</a:t>
            </a:r>
          </a:p>
          <a:p>
            <a:pPr marL="457200" lvl="1" indent="0">
              <a:spcAft>
                <a:spcPts val="1200"/>
              </a:spcAft>
              <a:buNone/>
            </a:pPr>
            <a:r>
              <a:rPr lang="en-US" sz="1600" dirty="0"/>
              <a:t>Allows organizations to create a short-list of users that are eligible to be delegates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10" name="Picture 9">
            <a:extLst>
              <a:ext uri="{FF2B5EF4-FFF2-40B4-BE49-F238E27FC236}">
                <a16:creationId xmlns:a16="http://schemas.microsoft.com/office/drawing/2014/main" id="{0A2DF13E-8FAC-BD44-ADF9-09F78AFB7F09}"/>
              </a:ext>
            </a:extLst>
          </p:cNvPr>
          <p:cNvPicPr>
            <a:picLocks noChangeAspect="1"/>
          </p:cNvPicPr>
          <p:nvPr/>
        </p:nvPicPr>
        <p:blipFill>
          <a:blip r:embed="rId3"/>
          <a:stretch>
            <a:fillRect/>
          </a:stretch>
        </p:blipFill>
        <p:spPr>
          <a:xfrm>
            <a:off x="6353014" y="2979853"/>
            <a:ext cx="3894667" cy="3427763"/>
          </a:xfrm>
          <a:prstGeom prst="rect">
            <a:avLst/>
          </a:prstGeom>
          <a:ln w="12700">
            <a:solidFill>
              <a:schemeClr val="tx1">
                <a:lumMod val="75000"/>
              </a:schemeClr>
            </a:solidFill>
          </a:ln>
          <a:effectLst/>
        </p:spPr>
      </p:pic>
      <p:sp>
        <p:nvSpPr>
          <p:cNvPr id="12" name="Content Placeholder 2">
            <a:extLst>
              <a:ext uri="{FF2B5EF4-FFF2-40B4-BE49-F238E27FC236}">
                <a16:creationId xmlns:a16="http://schemas.microsoft.com/office/drawing/2014/main" id="{F342E8E3-7B7E-9146-AB86-0A801DA83906}"/>
              </a:ext>
            </a:extLst>
          </p:cNvPr>
          <p:cNvSpPr txBox="1">
            <a:spLocks/>
          </p:cNvSpPr>
          <p:nvPr/>
        </p:nvSpPr>
        <p:spPr>
          <a:xfrm>
            <a:off x="825205" y="2861955"/>
            <a:ext cx="5409340" cy="2280062"/>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An Admin must enable this feature in order to designate a Group to be used as a controlled list of delegates</a:t>
            </a:r>
          </a:p>
          <a:p>
            <a:pPr marL="457200" lvl="1" indent="0">
              <a:spcAft>
                <a:spcPts val="1200"/>
              </a:spcAft>
              <a:buFont typeface="Calibri" panose="020F0502020204030204" pitchFamily="34" charset="0"/>
              <a:buNone/>
            </a:pPr>
            <a:r>
              <a:rPr lang="en-US" sz="1600" dirty="0"/>
              <a:t>Users still need to have the "Allow as delegate" permission in a Permission Set associated to a user’s Security Profile to be a delegate</a:t>
            </a:r>
          </a:p>
        </p:txBody>
      </p:sp>
      <p:sp>
        <p:nvSpPr>
          <p:cNvPr id="15" name="TextBox 14">
            <a:extLst>
              <a:ext uri="{FF2B5EF4-FFF2-40B4-BE49-F238E27FC236}">
                <a16:creationId xmlns:a16="http://schemas.microsoft.com/office/drawing/2014/main" id="{413EAC4B-A9B8-4B13-8D3E-BD4C90A6931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767545402"/>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9593" cy="1101213"/>
          </a:xfrm>
        </p:spPr>
        <p:txBody>
          <a:bodyPr/>
          <a:lstStyle/>
          <a:p>
            <a:r>
              <a:rPr lang="en-US" dirty="0"/>
              <a:t>Delegate Access: Restrict Delegate Selection</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grpSp>
        <p:nvGrpSpPr>
          <p:cNvPr id="4" name="Group 3">
            <a:extLst>
              <a:ext uri="{FF2B5EF4-FFF2-40B4-BE49-F238E27FC236}">
                <a16:creationId xmlns:a16="http://schemas.microsoft.com/office/drawing/2014/main" id="{6E1FB69B-0BCA-F949-90E5-DBCEFFC15BB2}"/>
              </a:ext>
            </a:extLst>
          </p:cNvPr>
          <p:cNvGrpSpPr/>
          <p:nvPr/>
        </p:nvGrpSpPr>
        <p:grpSpPr>
          <a:xfrm>
            <a:off x="3974018" y="2926438"/>
            <a:ext cx="4164800" cy="3357921"/>
            <a:chOff x="1043948" y="2045573"/>
            <a:chExt cx="4164800" cy="3357921"/>
          </a:xfrm>
        </p:grpSpPr>
        <p:pic>
          <p:nvPicPr>
            <p:cNvPr id="13" name="Picture 12">
              <a:extLst>
                <a:ext uri="{FF2B5EF4-FFF2-40B4-BE49-F238E27FC236}">
                  <a16:creationId xmlns:a16="http://schemas.microsoft.com/office/drawing/2014/main" id="{B198FBC3-7F3C-CA49-94B1-02316AFDB387}"/>
                </a:ext>
              </a:extLst>
            </p:cNvPr>
            <p:cNvPicPr>
              <a:picLocks noChangeAspect="1"/>
            </p:cNvPicPr>
            <p:nvPr/>
          </p:nvPicPr>
          <p:blipFill>
            <a:blip r:embed="rId3"/>
            <a:stretch>
              <a:fillRect/>
            </a:stretch>
          </p:blipFill>
          <p:spPr>
            <a:xfrm>
              <a:off x="1043948" y="2045573"/>
              <a:ext cx="4164800" cy="3357921"/>
            </a:xfrm>
            <a:prstGeom prst="rect">
              <a:avLst/>
            </a:prstGeom>
            <a:ln w="12700">
              <a:solidFill>
                <a:schemeClr val="tx1">
                  <a:lumMod val="75000"/>
                </a:schemeClr>
              </a:solidFill>
            </a:ln>
            <a:effectLst/>
          </p:spPr>
        </p:pic>
        <p:sp>
          <p:nvSpPr>
            <p:cNvPr id="15" name="Rectangle 14">
              <a:extLst>
                <a:ext uri="{FF2B5EF4-FFF2-40B4-BE49-F238E27FC236}">
                  <a16:creationId xmlns:a16="http://schemas.microsoft.com/office/drawing/2014/main" id="{5B508760-E4C3-CD46-BB28-7D76DFD860F0}"/>
                </a:ext>
              </a:extLst>
            </p:cNvPr>
            <p:cNvSpPr/>
            <p:nvPr/>
          </p:nvSpPr>
          <p:spPr>
            <a:xfrm>
              <a:off x="2433271" y="4280327"/>
              <a:ext cx="2684994" cy="23229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pic>
        <p:nvPicPr>
          <p:cNvPr id="20" name="Picture 19">
            <a:extLst>
              <a:ext uri="{FF2B5EF4-FFF2-40B4-BE49-F238E27FC236}">
                <a16:creationId xmlns:a16="http://schemas.microsoft.com/office/drawing/2014/main" id="{3A4F783B-0C2D-EC4D-917F-6D36B42F22E1}"/>
              </a:ext>
            </a:extLst>
          </p:cNvPr>
          <p:cNvPicPr>
            <a:picLocks noChangeAspect="1"/>
          </p:cNvPicPr>
          <p:nvPr/>
        </p:nvPicPr>
        <p:blipFill>
          <a:blip r:embed="rId4"/>
          <a:stretch>
            <a:fillRect/>
          </a:stretch>
        </p:blipFill>
        <p:spPr>
          <a:xfrm>
            <a:off x="3021757" y="1347806"/>
            <a:ext cx="6069323" cy="1181920"/>
          </a:xfrm>
          <a:prstGeom prst="rect">
            <a:avLst/>
          </a:prstGeom>
          <a:ln w="12700">
            <a:solidFill>
              <a:schemeClr val="tx1">
                <a:lumMod val="75000"/>
              </a:schemeClr>
            </a:solidFill>
          </a:ln>
          <a:effectLst/>
        </p:spPr>
      </p:pic>
      <p:sp>
        <p:nvSpPr>
          <p:cNvPr id="21" name="Rectangle 20">
            <a:extLst>
              <a:ext uri="{FF2B5EF4-FFF2-40B4-BE49-F238E27FC236}">
                <a16:creationId xmlns:a16="http://schemas.microsoft.com/office/drawing/2014/main" id="{421B0DB8-0600-D34C-8B1B-AFF0462901CF}"/>
              </a:ext>
            </a:extLst>
          </p:cNvPr>
          <p:cNvSpPr/>
          <p:nvPr/>
        </p:nvSpPr>
        <p:spPr>
          <a:xfrm>
            <a:off x="4963884" y="2196935"/>
            <a:ext cx="3586348" cy="332791"/>
          </a:xfrm>
          <a:prstGeom prst="rect">
            <a:avLst/>
          </a:prstGeom>
          <a:solidFill>
            <a:schemeClr val="accent1">
              <a:alpha val="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7B25B88-9E3F-794E-9925-A015742B10C0}"/>
              </a:ext>
            </a:extLst>
          </p:cNvPr>
          <p:cNvSpPr txBox="1"/>
          <p:nvPr/>
        </p:nvSpPr>
        <p:spPr>
          <a:xfrm>
            <a:off x="890648" y="1607541"/>
            <a:ext cx="2131109" cy="441275"/>
          </a:xfrm>
          <a:prstGeom prst="rect">
            <a:avLst/>
          </a:prstGeom>
          <a:noFill/>
        </p:spPr>
        <p:txBody>
          <a:bodyPr wrap="square" rtlCol="0">
            <a:spAutoFit/>
          </a:bodyPr>
          <a:lstStyle/>
          <a:p>
            <a:pPr>
              <a:lnSpc>
                <a:spcPct val="80000"/>
              </a:lnSpc>
              <a:spcBef>
                <a:spcPts val="1200"/>
              </a:spcBef>
              <a:buClr>
                <a:schemeClr val="tx2"/>
              </a:buClr>
            </a:pPr>
            <a:r>
              <a:rPr lang="en-US" sz="1400" dirty="0"/>
              <a:t>Enable: Admin &gt; Settings &gt; General &gt; Delegate Access</a:t>
            </a:r>
            <a:endParaRPr lang="en-US" dirty="0"/>
          </a:p>
        </p:txBody>
      </p:sp>
      <p:sp>
        <p:nvSpPr>
          <p:cNvPr id="23" name="TextBox 22">
            <a:extLst>
              <a:ext uri="{FF2B5EF4-FFF2-40B4-BE49-F238E27FC236}">
                <a16:creationId xmlns:a16="http://schemas.microsoft.com/office/drawing/2014/main" id="{C7F09812-0647-6044-9AED-7D323613E610}"/>
              </a:ext>
            </a:extLst>
          </p:cNvPr>
          <p:cNvSpPr txBox="1"/>
          <p:nvPr/>
        </p:nvSpPr>
        <p:spPr>
          <a:xfrm>
            <a:off x="1830188" y="3365833"/>
            <a:ext cx="2143830" cy="441274"/>
          </a:xfrm>
          <a:prstGeom prst="rect">
            <a:avLst/>
          </a:prstGeom>
          <a:noFill/>
        </p:spPr>
        <p:txBody>
          <a:bodyPr wrap="square" rtlCol="0">
            <a:spAutoFit/>
          </a:bodyPr>
          <a:lstStyle/>
          <a:p>
            <a:pPr>
              <a:lnSpc>
                <a:spcPct val="80000"/>
              </a:lnSpc>
              <a:spcBef>
                <a:spcPts val="1200"/>
              </a:spcBef>
              <a:buClr>
                <a:schemeClr val="tx2"/>
              </a:buClr>
            </a:pPr>
            <a:r>
              <a:rPr lang="en-US" sz="1400" dirty="0"/>
              <a:t>Activate: Admin &gt; Users &amp; Groups &gt; Groups</a:t>
            </a:r>
            <a:endParaRPr lang="en-US" dirty="0"/>
          </a:p>
        </p:txBody>
      </p:sp>
      <p:sp>
        <p:nvSpPr>
          <p:cNvPr id="16" name="TextBox 15">
            <a:extLst>
              <a:ext uri="{FF2B5EF4-FFF2-40B4-BE49-F238E27FC236}">
                <a16:creationId xmlns:a16="http://schemas.microsoft.com/office/drawing/2014/main" id="{C7AA3A5C-2019-472C-9981-B82377A8577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79441502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Delegate Access Experience</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improves the experience for a delegate user</a:t>
            </a:r>
          </a:p>
          <a:p>
            <a:pPr lvl="1">
              <a:spcAft>
                <a:spcPts val="1200"/>
              </a:spcAft>
            </a:pPr>
            <a:r>
              <a:rPr lang="en-US" sz="1600" dirty="0"/>
              <a:t>The Vault Selector will only display Vaults available to the delegate user’s account</a:t>
            </a:r>
          </a:p>
          <a:p>
            <a:pPr lvl="1">
              <a:spcAft>
                <a:spcPts val="1200"/>
              </a:spcAft>
            </a:pPr>
            <a:r>
              <a:rPr lang="en-US" sz="1600" dirty="0"/>
              <a:t>A banner at the top of the screen allows a delegate user to return to their own Vault account </a:t>
            </a:r>
          </a:p>
          <a:p>
            <a:pPr>
              <a:spcBef>
                <a:spcPts val="600"/>
              </a:spcBef>
              <a:spcAft>
                <a:spcPts val="1200"/>
              </a:spcAft>
            </a:pPr>
            <a:r>
              <a:rPr lang="en-US" sz="2000" dirty="0"/>
              <a:t>Business Justification</a:t>
            </a:r>
          </a:p>
          <a:p>
            <a:pPr marL="457200" lvl="1" indent="0">
              <a:spcAft>
                <a:spcPts val="1200"/>
              </a:spcAft>
              <a:buNone/>
            </a:pPr>
            <a:r>
              <a:rPr lang="en-US" sz="1600" dirty="0"/>
              <a:t>Provides simpler navigation between delegate and primary user account access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B3FE0AE-4656-B94E-A526-D0EB07C41C4F}"/>
              </a:ext>
            </a:extLst>
          </p:cNvPr>
          <p:cNvPicPr>
            <a:picLocks noChangeAspect="1"/>
          </p:cNvPicPr>
          <p:nvPr/>
        </p:nvPicPr>
        <p:blipFill>
          <a:blip r:embed="rId3"/>
          <a:stretch>
            <a:fillRect/>
          </a:stretch>
        </p:blipFill>
        <p:spPr>
          <a:xfrm>
            <a:off x="1047820" y="3885387"/>
            <a:ext cx="8927084" cy="2274855"/>
          </a:xfrm>
          <a:prstGeom prst="rect">
            <a:avLst/>
          </a:prstGeom>
          <a:ln>
            <a:solidFill>
              <a:schemeClr val="tx1"/>
            </a:solidFill>
          </a:ln>
        </p:spPr>
      </p:pic>
      <p:sp>
        <p:nvSpPr>
          <p:cNvPr id="10" name="TextBox 9">
            <a:extLst>
              <a:ext uri="{FF2B5EF4-FFF2-40B4-BE49-F238E27FC236}">
                <a16:creationId xmlns:a16="http://schemas.microsoft.com/office/drawing/2014/main" id="{83A11B6D-F563-4F3F-A2BE-FD4FF8249AD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77165182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a:xfrm>
            <a:off x="1" y="96275"/>
            <a:ext cx="12192000" cy="1101213"/>
          </a:xfrm>
        </p:spPr>
        <p:txBody>
          <a:bodyPr/>
          <a:lstStyle/>
          <a:p>
            <a:r>
              <a:rPr lang="en-US" dirty="0"/>
              <a:t>Delegate Access Poll</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a:xfrm>
            <a:off x="826624" y="1066800"/>
            <a:ext cx="10538752" cy="5410200"/>
          </a:xfrm>
        </p:spPr>
        <p:txBody>
          <a:bodyPr/>
          <a:lstStyle/>
          <a:p>
            <a:pPr marL="0" indent="0">
              <a:spcBef>
                <a:spcPts val="1200"/>
              </a:spcBef>
              <a:spcAft>
                <a:spcPts val="1200"/>
              </a:spcAft>
              <a:buNone/>
            </a:pPr>
            <a:r>
              <a:rPr lang="en-US" dirty="0"/>
              <a:t>If your organization is currently NOT using the Delegate Access feature, will you begin using it now that it is possible to restrict which users can be delegates?</a:t>
            </a:r>
          </a:p>
          <a:p>
            <a:pPr>
              <a:spcBef>
                <a:spcPts val="1200"/>
              </a:spcBef>
              <a:spcAft>
                <a:spcPts val="1200"/>
              </a:spcAft>
            </a:pPr>
            <a:r>
              <a:rPr lang="en-US" dirty="0"/>
              <a:t>Yes</a:t>
            </a:r>
          </a:p>
          <a:p>
            <a:pPr>
              <a:spcBef>
                <a:spcPts val="1200"/>
              </a:spcBef>
              <a:spcAft>
                <a:spcPts val="1200"/>
              </a:spcAft>
            </a:pPr>
            <a:r>
              <a:rPr lang="en-US" dirty="0"/>
              <a:t>No</a:t>
            </a:r>
          </a:p>
          <a:p>
            <a:pPr>
              <a:spcBef>
                <a:spcPts val="1200"/>
              </a:spcBef>
              <a:spcAft>
                <a:spcPts val="1200"/>
              </a:spcAft>
            </a:pPr>
            <a:r>
              <a:rPr lang="en-US" dirty="0"/>
              <a:t>I don’t know</a:t>
            </a:r>
          </a:p>
          <a:p>
            <a:pPr>
              <a:spcBef>
                <a:spcPts val="1200"/>
              </a:spcBef>
              <a:spcAft>
                <a:spcPts val="1200"/>
              </a:spcAft>
            </a:pPr>
            <a:r>
              <a:rPr lang="en-US" dirty="0"/>
              <a:t>I already use the Delegate Access feature</a:t>
            </a:r>
          </a:p>
          <a:p>
            <a:pPr marL="0" indent="0">
              <a:spcBef>
                <a:spcPts val="1200"/>
              </a:spcBef>
              <a:spcAft>
                <a:spcPts val="1200"/>
              </a:spcAft>
              <a:buNone/>
            </a:pPr>
            <a:endParaRPr lang="en-US" dirty="0"/>
          </a:p>
          <a:p>
            <a:pPr marL="0" indent="0">
              <a:spcBef>
                <a:spcPts val="1200"/>
              </a:spcBef>
              <a:spcAft>
                <a:spcPts val="1200"/>
              </a:spcAft>
              <a:buNone/>
            </a:pPr>
            <a:endParaRPr lang="en-US" dirty="0"/>
          </a:p>
        </p:txBody>
      </p:sp>
    </p:spTree>
    <p:extLst>
      <p:ext uri="{BB962C8B-B14F-4D97-AF65-F5344CB8AC3E}">
        <p14:creationId xmlns:p14="http://schemas.microsoft.com/office/powerpoint/2010/main" val="210036377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p:txBody>
          <a:bodyPr/>
          <a:lstStyle/>
          <a:p>
            <a:r>
              <a:rPr lang="en-US" dirty="0"/>
              <a:t>Business Strategy Poll</a:t>
            </a:r>
          </a:p>
        </p:txBody>
      </p:sp>
      <p:sp>
        <p:nvSpPr>
          <p:cNvPr id="4" name="Content Placeholder 2">
            <a:extLst>
              <a:ext uri="{FF2B5EF4-FFF2-40B4-BE49-F238E27FC236}">
                <a16:creationId xmlns:a16="http://schemas.microsoft.com/office/drawing/2014/main" id="{F030F894-EA1E-4E28-AF46-0A5CDB6EA778}"/>
              </a:ext>
            </a:extLst>
          </p:cNvPr>
          <p:cNvSpPr>
            <a:spLocks noGrp="1"/>
          </p:cNvSpPr>
          <p:nvPr>
            <p:ph idx="1"/>
          </p:nvPr>
        </p:nvSpPr>
        <p:spPr/>
        <p:txBody>
          <a:bodyPr/>
          <a:lstStyle/>
          <a:p>
            <a:pPr marL="0" indent="0" defTabSz="948507">
              <a:buNone/>
              <a:defRPr/>
            </a:pPr>
            <a:r>
              <a:rPr lang="en-US" dirty="0"/>
              <a:t>Are you planning to extend access to your Quality Vault for any of the following business partners?</a:t>
            </a:r>
          </a:p>
          <a:p>
            <a:pPr>
              <a:spcBef>
                <a:spcPts val="1200"/>
              </a:spcBef>
              <a:spcAft>
                <a:spcPts val="1200"/>
              </a:spcAft>
            </a:pPr>
            <a:endParaRPr lang="en-US" dirty="0"/>
          </a:p>
          <a:p>
            <a:pPr>
              <a:spcBef>
                <a:spcPts val="1200"/>
              </a:spcBef>
              <a:spcAft>
                <a:spcPts val="1200"/>
              </a:spcAft>
            </a:pPr>
            <a:r>
              <a:rPr lang="en-US" dirty="0"/>
              <a:t>CMO</a:t>
            </a:r>
          </a:p>
          <a:p>
            <a:pPr>
              <a:spcBef>
                <a:spcPts val="1200"/>
              </a:spcBef>
              <a:spcAft>
                <a:spcPts val="1200"/>
              </a:spcAft>
            </a:pPr>
            <a:r>
              <a:rPr lang="en-US" dirty="0"/>
              <a:t>Health Authority</a:t>
            </a:r>
          </a:p>
          <a:p>
            <a:pPr>
              <a:spcBef>
                <a:spcPts val="1200"/>
              </a:spcBef>
              <a:spcAft>
                <a:spcPts val="1200"/>
              </a:spcAft>
            </a:pPr>
            <a:r>
              <a:rPr lang="en-US" dirty="0"/>
              <a:t>Auditor</a:t>
            </a:r>
          </a:p>
          <a:p>
            <a:pPr>
              <a:spcBef>
                <a:spcPts val="1200"/>
              </a:spcBef>
              <a:spcAft>
                <a:spcPts val="1200"/>
              </a:spcAft>
            </a:pPr>
            <a:r>
              <a:rPr lang="en-US" dirty="0"/>
              <a:t>Consultant</a:t>
            </a:r>
          </a:p>
          <a:p>
            <a:pPr>
              <a:spcBef>
                <a:spcPts val="1200"/>
              </a:spcBef>
              <a:spcAft>
                <a:spcPts val="1200"/>
              </a:spcAft>
            </a:pPr>
            <a:r>
              <a:rPr lang="en-US" dirty="0"/>
              <a:t>Other</a:t>
            </a:r>
          </a:p>
          <a:p>
            <a:pPr>
              <a:spcBef>
                <a:spcPts val="1200"/>
              </a:spcBef>
              <a:spcAft>
                <a:spcPts val="1200"/>
              </a:spcAft>
            </a:pPr>
            <a:r>
              <a:rPr lang="en-US" dirty="0"/>
              <a:t>None</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CA0B17-B3E0-4B53-8F3C-2FF8D58479D0}"/>
              </a:ext>
            </a:extLst>
          </p:cNvPr>
          <p:cNvSpPr txBox="1">
            <a:spLocks/>
          </p:cNvSpPr>
          <p:nvPr/>
        </p:nvSpPr>
        <p:spPr>
          <a:xfrm>
            <a:off x="5257800" y="70000"/>
            <a:ext cx="5641022" cy="1127488"/>
          </a:xfrm>
          <a:prstGeom prst="rect">
            <a:avLst/>
          </a:prstGeom>
        </p:spPr>
        <p:txBody>
          <a:bodyPr vert="horz" lIns="91440" tIns="45720" rIns="91440" bIns="45720" rtlCol="0" anchor="ctr" anchorCtr="0">
            <a:noAutofit/>
          </a:bodyPr>
          <a:lstStyle>
            <a:lvl1pPr algn="ctr" defTabSz="914400" rtl="0" eaLnBrk="1" latinLnBrk="0" hangingPunct="1">
              <a:lnSpc>
                <a:spcPct val="70000"/>
              </a:lnSpc>
              <a:spcBef>
                <a:spcPct val="0"/>
              </a:spcBef>
              <a:buNone/>
              <a:defRPr sz="4000" kern="1200">
                <a:solidFill>
                  <a:schemeClr val="bg1"/>
                </a:solidFill>
                <a:latin typeface="+mj-lt"/>
                <a:ea typeface="+mj-ea"/>
                <a:cs typeface="+mj-cs"/>
              </a:defRPr>
            </a:lvl1pPr>
          </a:lstStyle>
          <a:p>
            <a:r>
              <a:rPr lang="en-US" dirty="0">
                <a:solidFill>
                  <a:schemeClr val="tx1"/>
                </a:solidFill>
              </a:rPr>
              <a:t>Partner Collaboration Poll</a:t>
            </a:r>
          </a:p>
        </p:txBody>
      </p:sp>
    </p:spTree>
    <p:extLst>
      <p:ext uri="{BB962C8B-B14F-4D97-AF65-F5344CB8AC3E}">
        <p14:creationId xmlns:p14="http://schemas.microsoft.com/office/powerpoint/2010/main" val="341913515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System Administration</a:t>
            </a:r>
          </a:p>
        </p:txBody>
      </p:sp>
    </p:spTree>
    <p:extLst>
      <p:ext uri="{BB962C8B-B14F-4D97-AF65-F5344CB8AC3E}">
        <p14:creationId xmlns:p14="http://schemas.microsoft.com/office/powerpoint/2010/main" val="941236861"/>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1994"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Enhanced Business Admin Navigation</a:t>
            </a:r>
          </a:p>
        </p:txBody>
      </p:sp>
      <p:sp>
        <p:nvSpPr>
          <p:cNvPr id="3" name="Content Placeholder 2"/>
          <p:cNvSpPr>
            <a:spLocks noGrp="1"/>
          </p:cNvSpPr>
          <p:nvPr>
            <p:ph idx="1"/>
          </p:nvPr>
        </p:nvSpPr>
        <p:spPr>
          <a:xfrm>
            <a:off x="826624" y="1066800"/>
            <a:ext cx="6544332"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provides improved navigation in </a:t>
            </a:r>
            <a:r>
              <a:rPr lang="en-US" sz="1600" i="1" dirty="0"/>
              <a:t>Admin &gt; Business Admin</a:t>
            </a:r>
            <a:r>
              <a:rPr lang="en-US" sz="1600" dirty="0"/>
              <a:t>, leveraging many of the search capabilities that users enjoy in custom object tabs</a:t>
            </a:r>
          </a:p>
          <a:p>
            <a:pPr>
              <a:spcBef>
                <a:spcPts val="600"/>
              </a:spcBef>
              <a:spcAft>
                <a:spcPts val="1200"/>
              </a:spcAft>
            </a:pPr>
            <a:r>
              <a:rPr lang="en-US" sz="2000" dirty="0"/>
              <a:t>Business Justification</a:t>
            </a:r>
          </a:p>
          <a:p>
            <a:pPr marL="457200" lvl="1" indent="0">
              <a:spcAft>
                <a:spcPts val="1200"/>
              </a:spcAft>
              <a:buNone/>
            </a:pPr>
            <a:r>
              <a:rPr lang="en-US" sz="1600" dirty="0"/>
              <a:t>Users with access to Business Admin can now use additional search options, apply filters, and save views, making it easier to locate elements housed in the Business Admin menu</a:t>
            </a:r>
          </a:p>
          <a:p>
            <a:pPr>
              <a:spcBef>
                <a:spcPts val="600"/>
              </a:spcBef>
              <a:spcAft>
                <a:spcPts val="1200"/>
              </a:spcAft>
            </a:pPr>
            <a:r>
              <a:rPr lang="en-US" sz="2000" dirty="0"/>
              <a:t>Considerations</a:t>
            </a:r>
          </a:p>
          <a:p>
            <a:pPr marL="457200" lvl="1" indent="0">
              <a:spcAft>
                <a:spcPts val="1200"/>
              </a:spcAft>
              <a:buNone/>
            </a:pPr>
            <a:r>
              <a:rPr lang="en-US" sz="1600" dirty="0"/>
              <a:t>The </a:t>
            </a:r>
            <a:r>
              <a:rPr lang="en-US" sz="1600" i="1" dirty="0"/>
              <a:t>Admin &gt; Configuration &gt; Business Admin Menu </a:t>
            </a:r>
            <a:r>
              <a:rPr lang="en-US" sz="1600" dirty="0"/>
              <a:t>page to configure the order has been removed, as the order is no longer necessary</a:t>
            </a:r>
          </a:p>
          <a:p>
            <a:pPr marL="457200" lvl="1" indent="0">
              <a:spcAft>
                <a:spcPts val="1200"/>
              </a:spcAft>
              <a:buNone/>
            </a:pPr>
            <a:r>
              <a:rPr lang="en-US" sz="1600" dirty="0"/>
              <a:t>The dropdown selector returns results across templates, objects, and picklists</a:t>
            </a:r>
          </a:p>
          <a:p>
            <a:pPr marL="457200" lvl="1" indent="0">
              <a:spcAft>
                <a:spcPts val="1200"/>
              </a:spcAft>
              <a:buNone/>
            </a:pPr>
            <a:r>
              <a:rPr lang="en-US" sz="1600" dirty="0"/>
              <a:t>A new element named </a:t>
            </a:r>
            <a:r>
              <a:rPr lang="en-US" sz="1600" i="1" dirty="0"/>
              <a:t>All Picklists</a:t>
            </a:r>
            <a:r>
              <a:rPr lang="en-US" sz="1600" dirty="0"/>
              <a:t> is available to navigate to the list of Picklists</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160E741C-41F9-E249-9F9C-98EFF6D7547F}"/>
              </a:ext>
            </a:extLst>
          </p:cNvPr>
          <p:cNvPicPr>
            <a:picLocks noChangeAspect="1"/>
          </p:cNvPicPr>
          <p:nvPr/>
        </p:nvPicPr>
        <p:blipFill>
          <a:blip r:embed="rId3"/>
          <a:stretch>
            <a:fillRect/>
          </a:stretch>
        </p:blipFill>
        <p:spPr>
          <a:xfrm>
            <a:off x="7637986" y="2151411"/>
            <a:ext cx="2841405" cy="3240978"/>
          </a:xfrm>
          <a:prstGeom prst="rect">
            <a:avLst/>
          </a:prstGeom>
          <a:ln>
            <a:solidFill>
              <a:schemeClr val="tx1"/>
            </a:solidFill>
          </a:ln>
        </p:spPr>
      </p:pic>
      <p:sp>
        <p:nvSpPr>
          <p:cNvPr id="10" name="TextBox 9">
            <a:extLst>
              <a:ext uri="{FF2B5EF4-FFF2-40B4-BE49-F238E27FC236}">
                <a16:creationId xmlns:a16="http://schemas.microsoft.com/office/drawing/2014/main" id="{34F11526-78AA-4AC9-BA3B-FEC667F2A8C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N/A</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563950233"/>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Self-Serve Pre-Release Vaults</a:t>
            </a:r>
          </a:p>
        </p:txBody>
      </p:sp>
      <p:sp>
        <p:nvSpPr>
          <p:cNvPr id="3" name="Content Placeholder 2"/>
          <p:cNvSpPr>
            <a:spLocks noGrp="1"/>
          </p:cNvSpPr>
          <p:nvPr>
            <p:ph idx="1"/>
          </p:nvPr>
        </p:nvSpPr>
        <p:spPr>
          <a:xfrm>
            <a:off x="826624" y="1066800"/>
            <a:ext cx="9460376"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In past General Releases, Veeva cloned Production Vault configurations to create a Pre-Release Vault</a:t>
            </a:r>
          </a:p>
          <a:p>
            <a:pPr marL="457200" lvl="1" indent="0">
              <a:spcAft>
                <a:spcPts val="1200"/>
              </a:spcAft>
              <a:buNone/>
            </a:pPr>
            <a:r>
              <a:rPr lang="en-US" sz="1600" dirty="0"/>
              <a:t>Starting with 20R1, customers will be able to create, refresh, and manage their own Pre-Release Vaults</a:t>
            </a:r>
          </a:p>
          <a:p>
            <a:pPr>
              <a:spcBef>
                <a:spcPts val="600"/>
              </a:spcBef>
              <a:spcAft>
                <a:spcPts val="1200"/>
              </a:spcAft>
            </a:pPr>
            <a:r>
              <a:rPr lang="en-US" sz="2000" dirty="0"/>
              <a:t>Business Justification</a:t>
            </a:r>
          </a:p>
          <a:p>
            <a:pPr marL="457200" lvl="1" indent="0">
              <a:spcAft>
                <a:spcPts val="600"/>
              </a:spcAft>
              <a:buNone/>
            </a:pPr>
            <a:r>
              <a:rPr lang="en-US" sz="1600" dirty="0"/>
              <a:t>Gives customers greater control over their Pre-Release environments</a:t>
            </a:r>
          </a:p>
          <a:p>
            <a:pPr lvl="1">
              <a:spcAft>
                <a:spcPts val="600"/>
              </a:spcAft>
            </a:pPr>
            <a:r>
              <a:rPr lang="en-US" sz="1600" dirty="0"/>
              <a:t>Refresh the Pre-Release Vault from Production</a:t>
            </a:r>
          </a:p>
          <a:p>
            <a:pPr lvl="1">
              <a:spcAft>
                <a:spcPts val="1200"/>
              </a:spcAft>
            </a:pPr>
            <a:r>
              <a:rPr lang="en-US" sz="1600" dirty="0"/>
              <a:t>Create a Pre-Release Vault from a Sandbox (i.e. Production Vault not yet provisioned)</a:t>
            </a:r>
          </a:p>
          <a:p>
            <a:pPr>
              <a:spcBef>
                <a:spcPts val="600"/>
              </a:spcBef>
              <a:spcAft>
                <a:spcPts val="1200"/>
              </a:spcAft>
            </a:pPr>
            <a:r>
              <a:rPr lang="en-US" sz="2000" dirty="0"/>
              <a:t>Considerations</a:t>
            </a:r>
          </a:p>
          <a:p>
            <a:pPr marL="457200" lvl="1" indent="0">
              <a:spcAft>
                <a:spcPts val="600"/>
              </a:spcAft>
              <a:buNone/>
            </a:pPr>
            <a:r>
              <a:rPr lang="en-US" sz="1600" dirty="0"/>
              <a:t>Auto-on in 19R3 so that customers can us this feature for their 20R1 Pre-Release Vault</a:t>
            </a:r>
          </a:p>
          <a:p>
            <a:pPr marL="457200" lvl="1" indent="0">
              <a:spcAft>
                <a:spcPts val="600"/>
              </a:spcAft>
              <a:buNone/>
            </a:pPr>
            <a:r>
              <a:rPr lang="en-US" sz="1600" dirty="0"/>
              <a:t>This functionality will be enabled by Vault Operations</a:t>
            </a:r>
          </a:p>
          <a:p>
            <a:pPr lvl="1">
              <a:spcAft>
                <a:spcPts val="600"/>
              </a:spcAft>
            </a:pPr>
            <a:r>
              <a:rPr lang="en-US" sz="1600" b="1" dirty="0"/>
              <a:t>6 weeks</a:t>
            </a:r>
            <a:r>
              <a:rPr lang="en-US" sz="1600" dirty="0"/>
              <a:t> ahead of a General Release for Vaults on the designated </a:t>
            </a:r>
            <a:r>
              <a:rPr lang="en-US" sz="1600" b="1" dirty="0"/>
              <a:t>Early POD</a:t>
            </a:r>
          </a:p>
          <a:p>
            <a:pPr lvl="1">
              <a:spcAft>
                <a:spcPts val="600"/>
              </a:spcAft>
            </a:pPr>
            <a:r>
              <a:rPr lang="en-US" sz="1600" b="1" dirty="0"/>
              <a:t>4 weeks</a:t>
            </a:r>
            <a:r>
              <a:rPr lang="en-US" sz="1600" dirty="0"/>
              <a:t> ahead of a General Release for Vaults on </a:t>
            </a:r>
            <a:r>
              <a:rPr lang="en-US" sz="1600" b="1" dirty="0"/>
              <a:t>all other PODs</a:t>
            </a:r>
          </a:p>
          <a:p>
            <a:pPr marL="457200" lvl="1" indent="0">
              <a:spcAft>
                <a:spcPts val="600"/>
              </a:spcAft>
              <a:buNone/>
            </a:pPr>
            <a:r>
              <a:rPr lang="en-US" sz="1600" dirty="0"/>
              <a:t>Each customer is entitled to 1 Pre-Release Vault for every Production Vault</a:t>
            </a:r>
          </a:p>
          <a:p>
            <a:pPr marL="457200" lvl="1" indent="0">
              <a:spcAft>
                <a:spcPts val="600"/>
              </a:spcAft>
              <a:buNone/>
            </a:pPr>
            <a:r>
              <a:rPr lang="en-US" sz="1600" dirty="0"/>
              <a:t>If no Production Vault exists, the entitlement will be 1 Pre-Release Vault for the initial Sandbox Vault</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DD705800-8A1F-4F4F-8A5B-6B7DE134D21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N/A</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pic>
        <p:nvPicPr>
          <p:cNvPr id="12" name="Picture 11">
            <a:extLst>
              <a:ext uri="{FF2B5EF4-FFF2-40B4-BE49-F238E27FC236}">
                <a16:creationId xmlns:a16="http://schemas.microsoft.com/office/drawing/2014/main" id="{D5B73490-8270-44FF-AA7D-42E51CC347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951" y="189596"/>
            <a:ext cx="609600" cy="609600"/>
          </a:xfrm>
          <a:prstGeom prst="rect">
            <a:avLst/>
          </a:prstGeom>
        </p:spPr>
      </p:pic>
    </p:spTree>
    <p:extLst>
      <p:ext uri="{BB962C8B-B14F-4D97-AF65-F5344CB8AC3E}">
        <p14:creationId xmlns:p14="http://schemas.microsoft.com/office/powerpoint/2010/main" val="315066261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5691" cy="1101213"/>
          </a:xfrm>
        </p:spPr>
        <p:txBody>
          <a:bodyPr/>
          <a:lstStyle/>
          <a:p>
            <a:r>
              <a:rPr lang="en-US" dirty="0"/>
              <a:t>Self-Serve Pre-Release Vaults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5" name="Group 4">
            <a:extLst>
              <a:ext uri="{FF2B5EF4-FFF2-40B4-BE49-F238E27FC236}">
                <a16:creationId xmlns:a16="http://schemas.microsoft.com/office/drawing/2014/main" id="{B1473758-9F9B-FF48-AEEA-3CA3FED067F2}"/>
              </a:ext>
            </a:extLst>
          </p:cNvPr>
          <p:cNvGrpSpPr/>
          <p:nvPr/>
        </p:nvGrpSpPr>
        <p:grpSpPr>
          <a:xfrm>
            <a:off x="1447800" y="1557758"/>
            <a:ext cx="6488722" cy="2792339"/>
            <a:chOff x="521679" y="1779661"/>
            <a:chExt cx="6488722" cy="2792339"/>
          </a:xfrm>
        </p:grpSpPr>
        <p:pic>
          <p:nvPicPr>
            <p:cNvPr id="10" name="Content Placeholder 3">
              <a:extLst>
                <a:ext uri="{FF2B5EF4-FFF2-40B4-BE49-F238E27FC236}">
                  <a16:creationId xmlns:a16="http://schemas.microsoft.com/office/drawing/2014/main" id="{6E63049A-D623-BD4C-97BD-E91C15F97C3D}"/>
                </a:ext>
              </a:extLst>
            </p:cNvPr>
            <p:cNvPicPr>
              <a:picLocks noChangeAspect="1"/>
            </p:cNvPicPr>
            <p:nvPr/>
          </p:nvPicPr>
          <p:blipFill rotWithShape="1">
            <a:blip r:embed="rId4"/>
            <a:srcRect l="1476" t="6753" r="44946" b="36741"/>
            <a:stretch/>
          </p:blipFill>
          <p:spPr>
            <a:xfrm>
              <a:off x="521679" y="1779661"/>
              <a:ext cx="6488722" cy="2792339"/>
            </a:xfrm>
            <a:prstGeom prst="rect">
              <a:avLst/>
            </a:prstGeom>
            <a:ln>
              <a:solidFill>
                <a:schemeClr val="tx1"/>
              </a:solidFill>
            </a:ln>
          </p:spPr>
        </p:pic>
        <p:sp>
          <p:nvSpPr>
            <p:cNvPr id="14" name="Rectangle 13">
              <a:extLst>
                <a:ext uri="{FF2B5EF4-FFF2-40B4-BE49-F238E27FC236}">
                  <a16:creationId xmlns:a16="http://schemas.microsoft.com/office/drawing/2014/main" id="{74BD6C6D-BC37-AD44-8083-54E15AD2ABBC}"/>
                </a:ext>
              </a:extLst>
            </p:cNvPr>
            <p:cNvSpPr/>
            <p:nvPr/>
          </p:nvSpPr>
          <p:spPr>
            <a:xfrm>
              <a:off x="5638800" y="3048000"/>
              <a:ext cx="1143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271ADDC-D915-984F-9915-731616402AC3}"/>
                </a:ext>
              </a:extLst>
            </p:cNvPr>
            <p:cNvSpPr/>
            <p:nvPr/>
          </p:nvSpPr>
          <p:spPr>
            <a:xfrm>
              <a:off x="2057400" y="2362200"/>
              <a:ext cx="16764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2B0DE754-4FA3-C941-9652-AF760FDC1436}"/>
              </a:ext>
            </a:extLst>
          </p:cNvPr>
          <p:cNvGrpSpPr/>
          <p:nvPr/>
        </p:nvGrpSpPr>
        <p:grpSpPr>
          <a:xfrm>
            <a:off x="4757118" y="3533151"/>
            <a:ext cx="5494886" cy="2792339"/>
            <a:chOff x="4757118" y="3533151"/>
            <a:chExt cx="5494886" cy="2792339"/>
          </a:xfrm>
        </p:grpSpPr>
        <p:pic>
          <p:nvPicPr>
            <p:cNvPr id="18" name="Picture 17">
              <a:extLst>
                <a:ext uri="{FF2B5EF4-FFF2-40B4-BE49-F238E27FC236}">
                  <a16:creationId xmlns:a16="http://schemas.microsoft.com/office/drawing/2014/main" id="{07F4A0DF-5AAA-7643-9FC8-C29B45C9E7CD}"/>
                </a:ext>
              </a:extLst>
            </p:cNvPr>
            <p:cNvPicPr>
              <a:picLocks noChangeAspect="1"/>
            </p:cNvPicPr>
            <p:nvPr/>
          </p:nvPicPr>
          <p:blipFill rotWithShape="1">
            <a:blip r:embed="rId5"/>
            <a:srcRect l="14170" r="46655" b="15703"/>
            <a:stretch/>
          </p:blipFill>
          <p:spPr>
            <a:xfrm>
              <a:off x="4757118" y="3533151"/>
              <a:ext cx="5494886" cy="2792339"/>
            </a:xfrm>
            <a:prstGeom prst="rect">
              <a:avLst/>
            </a:prstGeom>
            <a:ln>
              <a:solidFill>
                <a:schemeClr val="tx1"/>
              </a:solidFill>
            </a:ln>
          </p:spPr>
        </p:pic>
        <p:sp>
          <p:nvSpPr>
            <p:cNvPr id="20" name="Rectangle 19">
              <a:extLst>
                <a:ext uri="{FF2B5EF4-FFF2-40B4-BE49-F238E27FC236}">
                  <a16:creationId xmlns:a16="http://schemas.microsoft.com/office/drawing/2014/main" id="{AEF84374-68C8-454E-B4DC-7E9817C7DC75}"/>
                </a:ext>
              </a:extLst>
            </p:cNvPr>
            <p:cNvSpPr/>
            <p:nvPr/>
          </p:nvSpPr>
          <p:spPr>
            <a:xfrm>
              <a:off x="7086600" y="5771360"/>
              <a:ext cx="849922" cy="324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Left Arrow 15">
            <a:extLst>
              <a:ext uri="{FF2B5EF4-FFF2-40B4-BE49-F238E27FC236}">
                <a16:creationId xmlns:a16="http://schemas.microsoft.com/office/drawing/2014/main" id="{8A73B9DD-BA38-2A45-B142-6EFB4A4FDDA6}"/>
              </a:ext>
            </a:extLst>
          </p:cNvPr>
          <p:cNvSpPr/>
          <p:nvPr/>
        </p:nvSpPr>
        <p:spPr>
          <a:xfrm rot="10800000">
            <a:off x="3665882" y="3810000"/>
            <a:ext cx="1116273" cy="361693"/>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86755C7-709F-4628-8803-5ACD6FE1DB0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N/A</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32988865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4" y="164419"/>
            <a:ext cx="11639394" cy="680965"/>
          </a:xfrm>
        </p:spPr>
        <p:txBody>
          <a:bodyPr/>
          <a:lstStyle/>
          <a:p>
            <a:r>
              <a:rPr lang="en-US" dirty="0"/>
              <a:t>Sandbox POD Separation</a:t>
            </a:r>
          </a:p>
        </p:txBody>
      </p:sp>
      <p:grpSp>
        <p:nvGrpSpPr>
          <p:cNvPr id="20" name="Group 19">
            <a:extLst>
              <a:ext uri="{FF2B5EF4-FFF2-40B4-BE49-F238E27FC236}">
                <a16:creationId xmlns:a16="http://schemas.microsoft.com/office/drawing/2014/main" id="{FD2915B4-2144-4E41-88D3-D1B0481BD206}"/>
              </a:ext>
            </a:extLst>
          </p:cNvPr>
          <p:cNvGrpSpPr/>
          <p:nvPr/>
        </p:nvGrpSpPr>
        <p:grpSpPr>
          <a:xfrm>
            <a:off x="2801724" y="2952789"/>
            <a:ext cx="6588552" cy="1618953"/>
            <a:chOff x="1905000" y="2882900"/>
            <a:chExt cx="8140700" cy="1854947"/>
          </a:xfrm>
        </p:grpSpPr>
        <p:cxnSp>
          <p:nvCxnSpPr>
            <p:cNvPr id="21" name="Straight Connector 20">
              <a:extLst>
                <a:ext uri="{FF2B5EF4-FFF2-40B4-BE49-F238E27FC236}">
                  <a16:creationId xmlns:a16="http://schemas.microsoft.com/office/drawing/2014/main" id="{CBE0016E-2087-4118-A317-74F9EB3C9AD7}"/>
                </a:ext>
              </a:extLst>
            </p:cNvPr>
            <p:cNvCxnSpPr/>
            <p:nvPr/>
          </p:nvCxnSpPr>
          <p:spPr>
            <a:xfrm>
              <a:off x="1905000" y="4737847"/>
              <a:ext cx="814070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868CA06-F50E-45B9-B076-A0EF18373AE3}"/>
                </a:ext>
              </a:extLst>
            </p:cNvPr>
            <p:cNvCxnSpPr/>
            <p:nvPr/>
          </p:nvCxnSpPr>
          <p:spPr>
            <a:xfrm>
              <a:off x="1905000" y="2882900"/>
              <a:ext cx="814070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E30C3DC6-4075-43E6-8601-4528BE21A606}"/>
              </a:ext>
            </a:extLst>
          </p:cNvPr>
          <p:cNvSpPr/>
          <p:nvPr/>
        </p:nvSpPr>
        <p:spPr>
          <a:xfrm>
            <a:off x="3071575" y="4783282"/>
            <a:ext cx="6048850" cy="1160318"/>
          </a:xfrm>
          <a:prstGeom prst="rect">
            <a:avLst/>
          </a:prstGeom>
        </p:spPr>
        <p:txBody>
          <a:bodyPr wrap="square">
            <a:spAutoFit/>
          </a:bodyPr>
          <a:lstStyle/>
          <a:p>
            <a:pPr algn="ctr">
              <a:lnSpc>
                <a:spcPct val="90000"/>
              </a:lnSpc>
              <a:spcBef>
                <a:spcPts val="1200"/>
              </a:spcBef>
              <a:defRPr/>
            </a:pPr>
            <a:r>
              <a:rPr lang="en-US" sz="2400" b="1" kern="0" dirty="0"/>
              <a:t>19R3</a:t>
            </a:r>
            <a:r>
              <a:rPr lang="en-US" sz="2400" kern="0" dirty="0"/>
              <a:t>:  Sandbox PODs will be upgraded up to</a:t>
            </a:r>
            <a:br>
              <a:rPr lang="en-US" sz="2400" kern="0" dirty="0"/>
            </a:br>
            <a:r>
              <a:rPr lang="en-US" sz="2400" kern="0" dirty="0"/>
              <a:t>8 hours before production vaults</a:t>
            </a:r>
          </a:p>
          <a:p>
            <a:pPr algn="ctr">
              <a:lnSpc>
                <a:spcPct val="90000"/>
              </a:lnSpc>
              <a:spcBef>
                <a:spcPts val="1200"/>
              </a:spcBef>
              <a:defRPr/>
            </a:pPr>
            <a:r>
              <a:rPr lang="en-US" kern="0" dirty="0"/>
              <a:t>Schedule communicated via Service Availability setting</a:t>
            </a:r>
          </a:p>
        </p:txBody>
      </p:sp>
      <p:sp>
        <p:nvSpPr>
          <p:cNvPr id="24" name="Rectangle 23">
            <a:extLst>
              <a:ext uri="{FF2B5EF4-FFF2-40B4-BE49-F238E27FC236}">
                <a16:creationId xmlns:a16="http://schemas.microsoft.com/office/drawing/2014/main" id="{EADBBAF3-F7AD-4D62-BE1C-64D32AA67AB6}"/>
              </a:ext>
            </a:extLst>
          </p:cNvPr>
          <p:cNvSpPr/>
          <p:nvPr/>
        </p:nvSpPr>
        <p:spPr>
          <a:xfrm>
            <a:off x="3071575" y="3172184"/>
            <a:ext cx="6048850" cy="1188018"/>
          </a:xfrm>
          <a:prstGeom prst="rect">
            <a:avLst/>
          </a:prstGeom>
        </p:spPr>
        <p:txBody>
          <a:bodyPr wrap="square">
            <a:spAutoFit/>
          </a:bodyPr>
          <a:lstStyle/>
          <a:p>
            <a:pPr algn="ctr">
              <a:lnSpc>
                <a:spcPct val="90000"/>
              </a:lnSpc>
              <a:spcBef>
                <a:spcPts val="1200"/>
              </a:spcBef>
              <a:defRPr/>
            </a:pPr>
            <a:r>
              <a:rPr lang="en-US" sz="2400" kern="0" dirty="0"/>
              <a:t>Customers should ensure IP whitelisting is done by domain or IP range</a:t>
            </a:r>
          </a:p>
          <a:p>
            <a:pPr algn="ctr">
              <a:lnSpc>
                <a:spcPct val="90000"/>
              </a:lnSpc>
              <a:spcBef>
                <a:spcPts val="1200"/>
              </a:spcBef>
              <a:defRPr/>
            </a:pPr>
            <a:r>
              <a:rPr lang="en-US" kern="0" dirty="0"/>
              <a:t>More information can be found on </a:t>
            </a:r>
            <a:r>
              <a:rPr lang="en-US" kern="0" dirty="0">
                <a:solidFill>
                  <a:srgbClr val="595959"/>
                </a:solidFill>
                <a:hlinkClick r:id="rId3"/>
              </a:rPr>
              <a:t>Vault Help</a:t>
            </a:r>
            <a:endParaRPr lang="en-US" kern="0" dirty="0">
              <a:solidFill>
                <a:srgbClr val="595959"/>
              </a:solidFill>
            </a:endParaRPr>
          </a:p>
        </p:txBody>
      </p:sp>
      <p:sp>
        <p:nvSpPr>
          <p:cNvPr id="25" name="Rectangle 24">
            <a:extLst>
              <a:ext uri="{FF2B5EF4-FFF2-40B4-BE49-F238E27FC236}">
                <a16:creationId xmlns:a16="http://schemas.microsoft.com/office/drawing/2014/main" id="{297FD944-E0A5-479A-B889-A6906C620BE2}"/>
              </a:ext>
            </a:extLst>
          </p:cNvPr>
          <p:cNvSpPr/>
          <p:nvPr/>
        </p:nvSpPr>
        <p:spPr>
          <a:xfrm>
            <a:off x="3071575" y="1350763"/>
            <a:ext cx="6048850" cy="1492716"/>
          </a:xfrm>
          <a:prstGeom prst="rect">
            <a:avLst/>
          </a:prstGeom>
        </p:spPr>
        <p:txBody>
          <a:bodyPr wrap="square">
            <a:spAutoFit/>
          </a:bodyPr>
          <a:lstStyle/>
          <a:p>
            <a:pPr algn="ctr">
              <a:lnSpc>
                <a:spcPct val="90000"/>
              </a:lnSpc>
              <a:spcBef>
                <a:spcPts val="1200"/>
              </a:spcBef>
              <a:defRPr/>
            </a:pPr>
            <a:r>
              <a:rPr lang="en-US" sz="2400" kern="0" dirty="0"/>
              <a:t>Majority of sandbox POD moves have</a:t>
            </a:r>
            <a:br>
              <a:rPr lang="en-US" sz="2400" kern="0" dirty="0"/>
            </a:br>
            <a:r>
              <a:rPr lang="en-US" sz="2400" kern="0" dirty="0"/>
              <a:t>been completed, remaining will</a:t>
            </a:r>
            <a:br>
              <a:rPr lang="en-US" sz="2400" kern="0" dirty="0"/>
            </a:br>
            <a:r>
              <a:rPr lang="en-US" sz="2400" kern="0" dirty="0"/>
              <a:t>be done </a:t>
            </a:r>
            <a:r>
              <a:rPr lang="en-US" sz="2400" u="sng" kern="0" dirty="0"/>
              <a:t>prior to Nov 22</a:t>
            </a:r>
            <a:endParaRPr lang="en-US" sz="2400" kern="0" dirty="0"/>
          </a:p>
          <a:p>
            <a:pPr algn="ctr">
              <a:lnSpc>
                <a:spcPct val="90000"/>
              </a:lnSpc>
              <a:spcBef>
                <a:spcPts val="1200"/>
              </a:spcBef>
              <a:defRPr/>
            </a:pPr>
            <a:r>
              <a:rPr lang="en-US" kern="0" dirty="0"/>
              <a:t>Schedule communicated via Service Availability setting</a:t>
            </a:r>
          </a:p>
        </p:txBody>
      </p:sp>
    </p:spTree>
    <p:extLst>
      <p:ext uri="{BB962C8B-B14F-4D97-AF65-F5344CB8AC3E}">
        <p14:creationId xmlns:p14="http://schemas.microsoft.com/office/powerpoint/2010/main" val="4692867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65691" cy="1101213"/>
          </a:xfrm>
        </p:spPr>
        <p:txBody>
          <a:bodyPr/>
          <a:lstStyle/>
          <a:p>
            <a:r>
              <a:rPr lang="en-US" dirty="0"/>
              <a:t>Self-Serve Pre-Release Vaults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16" name="Group 15">
            <a:extLst>
              <a:ext uri="{FF2B5EF4-FFF2-40B4-BE49-F238E27FC236}">
                <a16:creationId xmlns:a16="http://schemas.microsoft.com/office/drawing/2014/main" id="{FB20E2E7-66C9-2B47-BD3E-5BD4321C23AD}"/>
              </a:ext>
            </a:extLst>
          </p:cNvPr>
          <p:cNvGrpSpPr/>
          <p:nvPr/>
        </p:nvGrpSpPr>
        <p:grpSpPr>
          <a:xfrm>
            <a:off x="457310" y="1695841"/>
            <a:ext cx="10058179" cy="2876159"/>
            <a:chOff x="457310" y="1695841"/>
            <a:chExt cx="10058179" cy="2876159"/>
          </a:xfrm>
        </p:grpSpPr>
        <p:pic>
          <p:nvPicPr>
            <p:cNvPr id="13" name="Content Placeholder 3">
              <a:extLst>
                <a:ext uri="{FF2B5EF4-FFF2-40B4-BE49-F238E27FC236}">
                  <a16:creationId xmlns:a16="http://schemas.microsoft.com/office/drawing/2014/main" id="{2FCEEDF0-EDC2-6143-A744-183718CFB06F}"/>
                </a:ext>
              </a:extLst>
            </p:cNvPr>
            <p:cNvPicPr>
              <a:picLocks noChangeAspect="1"/>
            </p:cNvPicPr>
            <p:nvPr/>
          </p:nvPicPr>
          <p:blipFill rotWithShape="1">
            <a:blip r:embed="rId4"/>
            <a:srcRect l="1430" r="16619" b="27212"/>
            <a:stretch/>
          </p:blipFill>
          <p:spPr>
            <a:xfrm>
              <a:off x="457310" y="1695841"/>
              <a:ext cx="10058179" cy="2876159"/>
            </a:xfrm>
            <a:prstGeom prst="rect">
              <a:avLst/>
            </a:prstGeom>
            <a:ln>
              <a:solidFill>
                <a:schemeClr val="tx1"/>
              </a:solidFill>
            </a:ln>
          </p:spPr>
        </p:pic>
        <p:sp>
          <p:nvSpPr>
            <p:cNvPr id="4" name="Rectangle 3">
              <a:extLst>
                <a:ext uri="{FF2B5EF4-FFF2-40B4-BE49-F238E27FC236}">
                  <a16:creationId xmlns:a16="http://schemas.microsoft.com/office/drawing/2014/main" id="{DD11BF2B-9215-2942-96C6-F0DA79657ED1}"/>
                </a:ext>
              </a:extLst>
            </p:cNvPr>
            <p:cNvSpPr/>
            <p:nvPr/>
          </p:nvSpPr>
          <p:spPr>
            <a:xfrm>
              <a:off x="8305800" y="3962400"/>
              <a:ext cx="762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0C1CCF4-C538-5A49-AE2E-358D398717EC}"/>
                </a:ext>
              </a:extLst>
            </p:cNvPr>
            <p:cNvSpPr/>
            <p:nvPr/>
          </p:nvSpPr>
          <p:spPr>
            <a:xfrm>
              <a:off x="5638800" y="2602524"/>
              <a:ext cx="1143000" cy="52167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BB946EED-1A51-457A-BB08-37069846164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N/A</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1696601676"/>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Limited Release Sandbox</a:t>
            </a:r>
          </a:p>
        </p:txBody>
      </p:sp>
      <p:sp>
        <p:nvSpPr>
          <p:cNvPr id="3" name="Content Placeholder 2"/>
          <p:cNvSpPr>
            <a:spLocks noGrp="1"/>
          </p:cNvSpPr>
          <p:nvPr>
            <p:ph idx="1"/>
          </p:nvPr>
        </p:nvSpPr>
        <p:spPr>
          <a:xfrm>
            <a:off x="826624" y="1066800"/>
            <a:ext cx="9465952" cy="2133600"/>
          </a:xfrm>
        </p:spPr>
        <p:txBody>
          <a:bodyPr/>
          <a:lstStyle/>
          <a:p>
            <a:pPr>
              <a:spcBef>
                <a:spcPts val="600"/>
              </a:spcBef>
              <a:spcAft>
                <a:spcPts val="1200"/>
              </a:spcAft>
            </a:pPr>
            <a:r>
              <a:rPr lang="en-US" sz="2000" dirty="0"/>
              <a:t>Overview</a:t>
            </a:r>
          </a:p>
          <a:p>
            <a:pPr marL="457200" lvl="1" indent="0">
              <a:spcAft>
                <a:spcPts val="1200"/>
              </a:spcAft>
              <a:buNone/>
            </a:pPr>
            <a:r>
              <a:rPr lang="en-US" sz="1600" dirty="0"/>
              <a:t>Customers will now be able to create a sandbox on a </a:t>
            </a:r>
            <a:r>
              <a:rPr lang="en-US" sz="1600" b="1" dirty="0"/>
              <a:t>Limited Release</a:t>
            </a:r>
            <a:r>
              <a:rPr lang="en-US" sz="1600" dirty="0"/>
              <a:t> schedule, from a Vault on </a:t>
            </a:r>
            <a:r>
              <a:rPr lang="en-US" sz="1600" b="1" dirty="0"/>
              <a:t>General Release</a:t>
            </a:r>
            <a:r>
              <a:rPr lang="en-US" sz="1600" dirty="0"/>
              <a:t> schedule</a:t>
            </a:r>
            <a:endParaRPr lang="en-US" sz="1600" b="1" dirty="0"/>
          </a:p>
          <a:p>
            <a:pPr>
              <a:spcBef>
                <a:spcPts val="600"/>
              </a:spcBef>
              <a:spcAft>
                <a:spcPts val="1200"/>
              </a:spcAft>
            </a:pPr>
            <a:r>
              <a:rPr lang="en-US" sz="2000" dirty="0"/>
              <a:t>Business Justification</a:t>
            </a:r>
          </a:p>
          <a:p>
            <a:pPr marL="457200" lvl="1" indent="0">
              <a:spcAft>
                <a:spcPts val="1200"/>
              </a:spcAft>
              <a:buNone/>
            </a:pPr>
            <a:r>
              <a:rPr lang="en-US" sz="1600" dirty="0"/>
              <a:t>Allows customers the ability to create their own Limited Release sandbox to </a:t>
            </a:r>
            <a:r>
              <a:rPr lang="en-US" sz="1600" u="sng" dirty="0"/>
              <a:t>proactively assess new functionality</a:t>
            </a:r>
            <a:r>
              <a:rPr lang="en-US" sz="1600" dirty="0"/>
              <a:t> ahead of each General Release</a:t>
            </a:r>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32154927"/>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7" name="Picture 16" descr="Icons_PPT_B-White_Old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pic>
        <p:nvPicPr>
          <p:cNvPr id="4" name="Picture 3">
            <a:extLst>
              <a:ext uri="{FF2B5EF4-FFF2-40B4-BE49-F238E27FC236}">
                <a16:creationId xmlns:a16="http://schemas.microsoft.com/office/drawing/2014/main" id="{BC511C63-1745-FA49-9FB6-FD8D70EABCF8}"/>
              </a:ext>
            </a:extLst>
          </p:cNvPr>
          <p:cNvPicPr>
            <a:picLocks noChangeAspect="1"/>
          </p:cNvPicPr>
          <p:nvPr/>
        </p:nvPicPr>
        <p:blipFill>
          <a:blip r:embed="rId3"/>
          <a:stretch>
            <a:fillRect/>
          </a:stretch>
        </p:blipFill>
        <p:spPr>
          <a:xfrm>
            <a:off x="4821890" y="3374009"/>
            <a:ext cx="5473700" cy="2806700"/>
          </a:xfrm>
          <a:prstGeom prst="rect">
            <a:avLst/>
          </a:prstGeom>
          <a:ln>
            <a:solidFill>
              <a:schemeClr val="tx1"/>
            </a:solidFill>
          </a:ln>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0D9C50F3-93D1-5E48-AFD3-C88A3AD04B1B}"/>
              </a:ext>
            </a:extLst>
          </p:cNvPr>
          <p:cNvSpPr txBox="1">
            <a:spLocks/>
          </p:cNvSpPr>
          <p:nvPr/>
        </p:nvSpPr>
        <p:spPr>
          <a:xfrm>
            <a:off x="820596" y="3276600"/>
            <a:ext cx="3793614" cy="27051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Considerations</a:t>
            </a:r>
          </a:p>
          <a:p>
            <a:pPr marL="457200" lvl="1" indent="0">
              <a:spcAft>
                <a:spcPts val="1200"/>
              </a:spcAft>
              <a:buFont typeface="Calibri" panose="020F0502020204030204" pitchFamily="34" charset="0"/>
              <a:buNone/>
            </a:pPr>
            <a:r>
              <a:rPr lang="en-US" sz="1600" dirty="0"/>
              <a:t>Allowed number of sandboxes for each customer will remain the same</a:t>
            </a:r>
          </a:p>
          <a:p>
            <a:pPr marL="457200" lvl="1" indent="0">
              <a:spcAft>
                <a:spcPts val="1200"/>
              </a:spcAft>
              <a:buFont typeface="Calibri" panose="020F0502020204030204" pitchFamily="34" charset="0"/>
              <a:buNone/>
            </a:pPr>
            <a:r>
              <a:rPr lang="en-US" sz="1600" dirty="0"/>
              <a:t>Configuration migration from a Limited Release Vault, back to a General Release Vault, will not work because new features won’t exist in the General Release Vault, and the data models may differ</a:t>
            </a:r>
          </a:p>
          <a:p>
            <a:pPr marL="457200" lvl="1" indent="0">
              <a:spcAft>
                <a:spcPts val="1200"/>
              </a:spcAft>
              <a:buFont typeface="Calibri" panose="020F0502020204030204" pitchFamily="34" charset="0"/>
              <a:buNone/>
            </a:pPr>
            <a:endParaRPr lang="en-US" sz="1600" dirty="0"/>
          </a:p>
          <a:p>
            <a:endParaRPr lang="en-US" dirty="0"/>
          </a:p>
        </p:txBody>
      </p:sp>
      <p:sp>
        <p:nvSpPr>
          <p:cNvPr id="13" name="TextBox 12">
            <a:extLst>
              <a:ext uri="{FF2B5EF4-FFF2-40B4-BE49-F238E27FC236}">
                <a16:creationId xmlns:a16="http://schemas.microsoft.com/office/drawing/2014/main" id="{956D1A58-D40C-4358-9119-2849917DCDC5}"/>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Admin</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
        <p:nvSpPr>
          <p:cNvPr id="5" name="Arrow: Right 4">
            <a:extLst>
              <a:ext uri="{FF2B5EF4-FFF2-40B4-BE49-F238E27FC236}">
                <a16:creationId xmlns:a16="http://schemas.microsoft.com/office/drawing/2014/main" id="{7D8808BF-0E14-46E7-AA59-D05F23921A4A}"/>
              </a:ext>
            </a:extLst>
          </p:cNvPr>
          <p:cNvSpPr/>
          <p:nvPr/>
        </p:nvSpPr>
        <p:spPr>
          <a:xfrm>
            <a:off x="5814278" y="4676501"/>
            <a:ext cx="762000" cy="5715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EB25E1F-64B3-4828-9AB6-CB4A3FC831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951" y="189596"/>
            <a:ext cx="609600" cy="609600"/>
          </a:xfrm>
          <a:prstGeom prst="rect">
            <a:avLst/>
          </a:prstGeom>
        </p:spPr>
      </p:pic>
    </p:spTree>
    <p:extLst>
      <p:ext uri="{BB962C8B-B14F-4D97-AF65-F5344CB8AC3E}">
        <p14:creationId xmlns:p14="http://schemas.microsoft.com/office/powerpoint/2010/main" val="270708216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User Pending State</a:t>
            </a:r>
          </a:p>
        </p:txBody>
      </p:sp>
      <p:sp>
        <p:nvSpPr>
          <p:cNvPr id="3" name="Content Placeholder 2"/>
          <p:cNvSpPr>
            <a:spLocks noGrp="1"/>
          </p:cNvSpPr>
          <p:nvPr>
            <p:ph idx="1"/>
          </p:nvPr>
        </p:nvSpPr>
        <p:spPr>
          <a:xfrm>
            <a:off x="826624" y="1066800"/>
            <a:ext cx="9460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adds a new </a:t>
            </a:r>
            <a:r>
              <a:rPr lang="en-US" sz="1600" i="1" dirty="0"/>
              <a:t>Pending</a:t>
            </a:r>
            <a:r>
              <a:rPr lang="en-US" sz="1600" dirty="0"/>
              <a:t> state to the </a:t>
            </a:r>
            <a:r>
              <a:rPr lang="en-US" sz="1600" i="1" dirty="0"/>
              <a:t>Vault Membership</a:t>
            </a:r>
            <a:r>
              <a:rPr lang="en-US" sz="1600" dirty="0"/>
              <a:t> lifecycle so that Admins can assign new users to groups and sharing settings prior to granting the user access to the Vault</a:t>
            </a:r>
          </a:p>
          <a:p>
            <a:pPr>
              <a:spcBef>
                <a:spcPts val="600"/>
              </a:spcBef>
              <a:spcAft>
                <a:spcPts val="1200"/>
              </a:spcAft>
            </a:pPr>
            <a:r>
              <a:rPr lang="en-US" sz="2000" dirty="0"/>
              <a:t>Business Justification</a:t>
            </a:r>
          </a:p>
          <a:p>
            <a:pPr marL="457200" lvl="1" indent="0">
              <a:spcAft>
                <a:spcPts val="1200"/>
              </a:spcAft>
              <a:buNone/>
            </a:pPr>
            <a:r>
              <a:rPr lang="en-US" sz="1600" dirty="0"/>
              <a:t>Allows Admins time to set up new users appropriately and delay activation until training requirements are met or the user is fully set up</a:t>
            </a:r>
          </a:p>
          <a:p>
            <a:pPr>
              <a:spcBef>
                <a:spcPts val="600"/>
              </a:spcBef>
              <a:spcAft>
                <a:spcPts val="1200"/>
              </a:spcAft>
            </a:pPr>
            <a:r>
              <a:rPr lang="en-US" sz="2000" dirty="0"/>
              <a:t>Considerations</a:t>
            </a:r>
          </a:p>
          <a:p>
            <a:pPr marL="457200" lvl="1" indent="0">
              <a:spcAft>
                <a:spcPts val="1200"/>
              </a:spcAft>
              <a:buNone/>
            </a:pPr>
            <a:r>
              <a:rPr lang="en-US" sz="1600" dirty="0"/>
              <a:t>Admins can update the User record page layout to display the Activation fields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9" name="Picture 8">
            <a:extLst>
              <a:ext uri="{FF2B5EF4-FFF2-40B4-BE49-F238E27FC236}">
                <a16:creationId xmlns:a16="http://schemas.microsoft.com/office/drawing/2014/main" id="{5672546C-E41F-BD45-BC45-AC541CB07C70}"/>
              </a:ext>
            </a:extLst>
          </p:cNvPr>
          <p:cNvPicPr>
            <a:picLocks noChangeAspect="1"/>
          </p:cNvPicPr>
          <p:nvPr/>
        </p:nvPicPr>
        <p:blipFill rotWithShape="1">
          <a:blip r:embed="rId3"/>
          <a:srcRect b="4390"/>
          <a:stretch/>
        </p:blipFill>
        <p:spPr>
          <a:xfrm>
            <a:off x="2413741" y="4114800"/>
            <a:ext cx="6195242" cy="2309749"/>
          </a:xfrm>
          <a:prstGeom prst="rect">
            <a:avLst/>
          </a:prstGeom>
          <a:ln>
            <a:solidFill>
              <a:schemeClr val="tx1"/>
            </a:solidFill>
          </a:ln>
          <a:effectLst>
            <a:outerShdw blurRad="50800" dist="38100" dir="2700000" algn="tl" rotWithShape="0">
              <a:prstClr val="black">
                <a:alpha val="40000"/>
              </a:prstClr>
            </a:outerShdw>
            <a:softEdge rad="12700"/>
          </a:effectLst>
        </p:spPr>
      </p:pic>
      <p:sp>
        <p:nvSpPr>
          <p:cNvPr id="4" name="Left Arrow 3">
            <a:extLst>
              <a:ext uri="{FF2B5EF4-FFF2-40B4-BE49-F238E27FC236}">
                <a16:creationId xmlns:a16="http://schemas.microsoft.com/office/drawing/2014/main" id="{29FDE52B-47B1-8A43-9E9B-35F450F6A823}"/>
              </a:ext>
            </a:extLst>
          </p:cNvPr>
          <p:cNvSpPr/>
          <p:nvPr/>
        </p:nvSpPr>
        <p:spPr>
          <a:xfrm>
            <a:off x="3178098" y="5182575"/>
            <a:ext cx="1360449" cy="280245"/>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E89D6A3-FCDE-459D-BEFF-57832DB2462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Admin</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224041635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E5A-81F1-47E9-8640-19985C584ACA}"/>
              </a:ext>
            </a:extLst>
          </p:cNvPr>
          <p:cNvSpPr>
            <a:spLocks noGrp="1"/>
          </p:cNvSpPr>
          <p:nvPr>
            <p:ph type="title"/>
          </p:nvPr>
        </p:nvSpPr>
        <p:spPr>
          <a:xfrm>
            <a:off x="1" y="96275"/>
            <a:ext cx="12192000" cy="1101213"/>
          </a:xfrm>
        </p:spPr>
        <p:txBody>
          <a:bodyPr/>
          <a:lstStyle/>
          <a:p>
            <a:r>
              <a:rPr lang="en-US" dirty="0"/>
              <a:t>System Administration Poll</a:t>
            </a:r>
          </a:p>
        </p:txBody>
      </p:sp>
      <p:pic>
        <p:nvPicPr>
          <p:cNvPr id="1026" name="Picture 2" descr="Related image">
            <a:extLst>
              <a:ext uri="{FF2B5EF4-FFF2-40B4-BE49-F238E27FC236}">
                <a16:creationId xmlns:a16="http://schemas.microsoft.com/office/drawing/2014/main" id="{7FFB940C-7074-4996-A9E6-68C40D097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94" b="14251"/>
          <a:stretch/>
        </p:blipFill>
        <p:spPr bwMode="auto">
          <a:xfrm>
            <a:off x="10896600" y="113208"/>
            <a:ext cx="965339" cy="9144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6F9C594-5AA0-476C-9D79-255211BD4D5C}"/>
              </a:ext>
            </a:extLst>
          </p:cNvPr>
          <p:cNvSpPr>
            <a:spLocks noGrp="1"/>
          </p:cNvSpPr>
          <p:nvPr>
            <p:ph idx="1"/>
          </p:nvPr>
        </p:nvSpPr>
        <p:spPr>
          <a:xfrm>
            <a:off x="826624" y="1066800"/>
            <a:ext cx="10538752" cy="5410200"/>
          </a:xfrm>
        </p:spPr>
        <p:txBody>
          <a:bodyPr/>
          <a:lstStyle/>
          <a:p>
            <a:pPr marL="0" indent="0" defTabSz="948507">
              <a:spcAft>
                <a:spcPts val="1200"/>
              </a:spcAft>
              <a:buNone/>
              <a:defRPr/>
            </a:pPr>
            <a:r>
              <a:rPr lang="en-US" dirty="0"/>
              <a:t>Based on what you know about the </a:t>
            </a:r>
            <a:r>
              <a:rPr lang="en-US" b="1" dirty="0"/>
              <a:t>System Administration</a:t>
            </a:r>
            <a:r>
              <a:rPr lang="en-US" dirty="0"/>
              <a:t> features we just covered, which of the following features do you think you will use?</a:t>
            </a:r>
          </a:p>
          <a:p>
            <a:pPr>
              <a:spcBef>
                <a:spcPts val="1200"/>
              </a:spcBef>
              <a:spcAft>
                <a:spcPts val="1200"/>
              </a:spcAft>
            </a:pPr>
            <a:r>
              <a:rPr lang="en-US" dirty="0"/>
              <a:t>Self-Serve Pre-Release Vaults – to assess impact of features in a General Release</a:t>
            </a:r>
          </a:p>
          <a:p>
            <a:pPr>
              <a:spcBef>
                <a:spcPts val="1200"/>
              </a:spcBef>
              <a:spcAft>
                <a:spcPts val="1200"/>
              </a:spcAft>
            </a:pPr>
            <a:r>
              <a:rPr lang="en-US" dirty="0"/>
              <a:t>Limited Release Sandbox – to evaluate features in a Limited Release</a:t>
            </a:r>
          </a:p>
          <a:p>
            <a:pPr>
              <a:spcBef>
                <a:spcPts val="1200"/>
              </a:spcBef>
              <a:spcAft>
                <a:spcPts val="1200"/>
              </a:spcAft>
            </a:pPr>
            <a:r>
              <a:rPr lang="en-US" dirty="0"/>
              <a:t>User Pending State – to setup users ahead of activating them in Vault</a:t>
            </a:r>
          </a:p>
          <a:p>
            <a:pPr>
              <a:spcBef>
                <a:spcPts val="1200"/>
              </a:spcBef>
              <a:spcAft>
                <a:spcPts val="1200"/>
              </a:spcAft>
            </a:pPr>
            <a:endParaRPr lang="en-US" dirty="0"/>
          </a:p>
          <a:p>
            <a:pPr>
              <a:spcBef>
                <a:spcPts val="1200"/>
              </a:spcBef>
              <a:spcAft>
                <a:spcPts val="1200"/>
              </a:spcAft>
            </a:pPr>
            <a:endParaRPr lang="en-US" dirty="0"/>
          </a:p>
          <a:p>
            <a:pPr>
              <a:spcBef>
                <a:spcPts val="1200"/>
              </a:spcBef>
              <a:spcAft>
                <a:spcPts val="1200"/>
              </a:spcAft>
            </a:pPr>
            <a:endParaRPr lang="en-US" dirty="0"/>
          </a:p>
          <a:p>
            <a:pPr>
              <a:spcBef>
                <a:spcPts val="1200"/>
              </a:spcBef>
              <a:spcAft>
                <a:spcPts val="1200"/>
              </a:spcAft>
            </a:pPr>
            <a:endParaRPr lang="en-US" dirty="0"/>
          </a:p>
        </p:txBody>
      </p:sp>
    </p:spTree>
    <p:extLst>
      <p:ext uri="{BB962C8B-B14F-4D97-AF65-F5344CB8AC3E}">
        <p14:creationId xmlns:p14="http://schemas.microsoft.com/office/powerpoint/2010/main" val="1509878117"/>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413-F9BE-45A2-9A3F-97991F3D7253}"/>
              </a:ext>
            </a:extLst>
          </p:cNvPr>
          <p:cNvSpPr>
            <a:spLocks noGrp="1"/>
          </p:cNvSpPr>
          <p:nvPr>
            <p:ph type="title"/>
          </p:nvPr>
        </p:nvSpPr>
        <p:spPr>
          <a:xfrm>
            <a:off x="276303" y="96275"/>
            <a:ext cx="11687097" cy="1101213"/>
          </a:xfrm>
        </p:spPr>
        <p:txBody>
          <a:bodyPr/>
          <a:lstStyle/>
          <a:p>
            <a:r>
              <a:rPr lang="en-US" dirty="0"/>
              <a:t>Other System Administration Features</a:t>
            </a:r>
          </a:p>
        </p:txBody>
      </p:sp>
      <p:sp>
        <p:nvSpPr>
          <p:cNvPr id="3" name="Content Placeholder 2">
            <a:extLst>
              <a:ext uri="{FF2B5EF4-FFF2-40B4-BE49-F238E27FC236}">
                <a16:creationId xmlns:a16="http://schemas.microsoft.com/office/drawing/2014/main" id="{1CABAAFD-7140-43D7-BE91-B8CED840664E}"/>
              </a:ext>
            </a:extLst>
          </p:cNvPr>
          <p:cNvSpPr>
            <a:spLocks noGrp="1"/>
          </p:cNvSpPr>
          <p:nvPr>
            <p:ph idx="1"/>
          </p:nvPr>
        </p:nvSpPr>
        <p:spPr>
          <a:xfrm>
            <a:off x="609600" y="1066800"/>
            <a:ext cx="10134600" cy="5410200"/>
          </a:xfrm>
        </p:spPr>
        <p:txBody>
          <a:bodyPr/>
          <a:lstStyle/>
          <a:p>
            <a:pPr>
              <a:spcBef>
                <a:spcPts val="600"/>
              </a:spcBef>
              <a:spcAft>
                <a:spcPts val="600"/>
              </a:spcAft>
            </a:pPr>
            <a:r>
              <a:rPr lang="en-US" sz="2000" dirty="0"/>
              <a:t>Audit Trail Features</a:t>
            </a:r>
          </a:p>
          <a:p>
            <a:pPr lvl="1">
              <a:spcAft>
                <a:spcPts val="600"/>
              </a:spcAft>
            </a:pPr>
            <a:r>
              <a:rPr lang="en-GB" sz="1600" dirty="0"/>
              <a:t>Object &amp; Document Audit History Filters Enhancements</a:t>
            </a:r>
            <a:endParaRPr lang="en-US" sz="1600" dirty="0"/>
          </a:p>
          <a:p>
            <a:pPr lvl="1">
              <a:spcAft>
                <a:spcPts val="600"/>
              </a:spcAft>
            </a:pPr>
            <a:r>
              <a:rPr lang="en-US" sz="1600" dirty="0"/>
              <a:t>Add Vault ID Field to Login Audit History UI</a:t>
            </a:r>
          </a:p>
          <a:p>
            <a:pPr>
              <a:spcBef>
                <a:spcPts val="600"/>
              </a:spcBef>
              <a:spcAft>
                <a:spcPts val="600"/>
              </a:spcAft>
            </a:pPr>
            <a:r>
              <a:rPr lang="en-US" sz="2000" dirty="0"/>
              <a:t>Checklists</a:t>
            </a:r>
          </a:p>
          <a:p>
            <a:pPr lvl="1">
              <a:spcAft>
                <a:spcPts val="600"/>
              </a:spcAft>
            </a:pPr>
            <a:r>
              <a:rPr lang="en-US" sz="1600" dirty="0"/>
              <a:t>Optional Checklist Category in User &amp; Entry Actions</a:t>
            </a:r>
          </a:p>
          <a:p>
            <a:pPr lvl="1">
              <a:spcAft>
                <a:spcPts val="600"/>
              </a:spcAft>
            </a:pPr>
            <a:r>
              <a:rPr lang="en-US" sz="1600" dirty="0"/>
              <a:t>Synchronize Checklist Design &amp; Related Records</a:t>
            </a:r>
          </a:p>
          <a:p>
            <a:pPr lvl="1">
              <a:spcAft>
                <a:spcPts val="600"/>
              </a:spcAft>
            </a:pPr>
            <a:r>
              <a:rPr lang="en-US" sz="1600" dirty="0"/>
              <a:t>Three Levels of Dependent Questions for Checklists</a:t>
            </a:r>
            <a:endParaRPr lang="en-US" sz="1500" dirty="0"/>
          </a:p>
        </p:txBody>
      </p:sp>
      <p:sp>
        <p:nvSpPr>
          <p:cNvPr id="6" name="Content Placeholder 2">
            <a:extLst>
              <a:ext uri="{FF2B5EF4-FFF2-40B4-BE49-F238E27FC236}">
                <a16:creationId xmlns:a16="http://schemas.microsoft.com/office/drawing/2014/main" id="{CB388C29-F7C8-410F-B79B-98BACC984D42}"/>
              </a:ext>
            </a:extLst>
          </p:cNvPr>
          <p:cNvSpPr txBox="1">
            <a:spLocks/>
          </p:cNvSpPr>
          <p:nvPr/>
        </p:nvSpPr>
        <p:spPr>
          <a:xfrm>
            <a:off x="6477000" y="1066800"/>
            <a:ext cx="4800600" cy="54102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dirty="0"/>
              <a:t>Miscellaneous Features</a:t>
            </a:r>
          </a:p>
          <a:p>
            <a:pPr lvl="1">
              <a:spcAft>
                <a:spcPts val="600"/>
              </a:spcAft>
            </a:pPr>
            <a:r>
              <a:rPr lang="en-US" sz="1600" dirty="0">
                <a:solidFill>
                  <a:srgbClr val="FF0000"/>
                </a:solidFill>
              </a:rPr>
              <a:t>UI Changes in Object Page Layout Editor</a:t>
            </a:r>
          </a:p>
          <a:p>
            <a:pPr lvl="1">
              <a:spcAft>
                <a:spcPts val="600"/>
              </a:spcAft>
            </a:pPr>
            <a:r>
              <a:rPr lang="en-US" sz="1600" dirty="0"/>
              <a:t>Multi-Pass Reporting Enhancements</a:t>
            </a:r>
          </a:p>
          <a:p>
            <a:pPr lvl="1">
              <a:spcAft>
                <a:spcPts val="600"/>
              </a:spcAft>
            </a:pPr>
            <a:r>
              <a:rPr lang="en-US" sz="1600" dirty="0"/>
              <a:t>Link Formula Fields</a:t>
            </a:r>
          </a:p>
          <a:p>
            <a:pPr lvl="1">
              <a:spcAft>
                <a:spcPts val="600"/>
              </a:spcAft>
            </a:pPr>
            <a:r>
              <a:rPr lang="en-US" sz="1600" dirty="0"/>
              <a:t>Platform Data Model Changes</a:t>
            </a:r>
          </a:p>
          <a:p>
            <a:pPr lvl="1">
              <a:spcAft>
                <a:spcPts val="600"/>
              </a:spcAft>
            </a:pPr>
            <a:r>
              <a:rPr lang="en-US" sz="1600" dirty="0"/>
              <a:t>Increase Formula Field Limit for Objects</a:t>
            </a:r>
            <a:endParaRPr lang="en-US" sz="1500" dirty="0"/>
          </a:p>
          <a:p>
            <a:pPr lvl="1">
              <a:spcAft>
                <a:spcPts val="600"/>
              </a:spcAft>
            </a:pPr>
            <a:r>
              <a:rPr lang="en-US" sz="1600" dirty="0"/>
              <a:t>Optimizations for Merge Fields </a:t>
            </a:r>
          </a:p>
          <a:p>
            <a:pPr lvl="1">
              <a:spcAft>
                <a:spcPts val="600"/>
              </a:spcAft>
            </a:pPr>
            <a:r>
              <a:rPr lang="en-US" sz="1600" dirty="0"/>
              <a:t>API Usage Logs to Include Request Duration</a:t>
            </a:r>
          </a:p>
          <a:p>
            <a:pPr lvl="1">
              <a:spcAft>
                <a:spcPts val="600"/>
              </a:spcAft>
            </a:pPr>
            <a:r>
              <a:rPr lang="en-US" sz="1600" dirty="0"/>
              <a:t>Update Label to PHI or PII Field</a:t>
            </a:r>
          </a:p>
          <a:p>
            <a:pPr lvl="1">
              <a:spcAft>
                <a:spcPts val="600"/>
              </a:spcAft>
            </a:pPr>
            <a:r>
              <a:rPr lang="en-US" sz="1600" dirty="0"/>
              <a:t>Object State Types</a:t>
            </a:r>
          </a:p>
          <a:p>
            <a:pPr lvl="1">
              <a:spcAft>
                <a:spcPts val="600"/>
              </a:spcAft>
            </a:pPr>
            <a:r>
              <a:rPr lang="en-US" sz="1600" dirty="0"/>
              <a:t>Uniqueness Update</a:t>
            </a:r>
          </a:p>
          <a:p>
            <a:pPr lvl="1">
              <a:spcAft>
                <a:spcPts val="600"/>
              </a:spcAft>
            </a:pPr>
            <a:endParaRPr lang="en-US" sz="1600" dirty="0"/>
          </a:p>
        </p:txBody>
      </p:sp>
    </p:spTree>
    <p:extLst>
      <p:ext uri="{BB962C8B-B14F-4D97-AF65-F5344CB8AC3E}">
        <p14:creationId xmlns:p14="http://schemas.microsoft.com/office/powerpoint/2010/main" val="284218489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GB" dirty="0"/>
              <a:t>Object &amp; Document Audit History Filters Enhancements</a:t>
            </a:r>
            <a:endParaRPr lang="en-US" dirty="0"/>
          </a:p>
        </p:txBody>
      </p:sp>
      <p:sp>
        <p:nvSpPr>
          <p:cNvPr id="3" name="Content Placeholder 2"/>
          <p:cNvSpPr>
            <a:spLocks noGrp="1"/>
          </p:cNvSpPr>
          <p:nvPr>
            <p:ph idx="1"/>
          </p:nvPr>
        </p:nvSpPr>
        <p:spPr>
          <a:xfrm>
            <a:off x="826624" y="1066800"/>
            <a:ext cx="488837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With this new feature more filtering options are available in the object and document audit histories</a:t>
            </a:r>
          </a:p>
          <a:p>
            <a:pPr lvl="1">
              <a:spcAft>
                <a:spcPts val="1200"/>
              </a:spcAft>
            </a:pPr>
            <a:r>
              <a:rPr lang="en-US" sz="1600" dirty="0"/>
              <a:t>Filter the </a:t>
            </a:r>
            <a:r>
              <a:rPr lang="en-US" sz="1600" b="1" dirty="0"/>
              <a:t>Document Audit History</a:t>
            </a:r>
            <a:r>
              <a:rPr lang="en-US" sz="1600" dirty="0"/>
              <a:t> by Time, Event and User in any order</a:t>
            </a:r>
          </a:p>
          <a:p>
            <a:pPr lvl="1">
              <a:spcAft>
                <a:spcPts val="1200"/>
              </a:spcAft>
            </a:pPr>
            <a:r>
              <a:rPr lang="en-US" sz="1600" dirty="0"/>
              <a:t>Filter the </a:t>
            </a:r>
            <a:r>
              <a:rPr lang="en-US" sz="1600" b="1" dirty="0"/>
              <a:t>Object Audit History</a:t>
            </a:r>
            <a:r>
              <a:rPr lang="en-US" sz="1600" dirty="0"/>
              <a:t> by Time, Event, User and Object in any order</a:t>
            </a:r>
          </a:p>
          <a:p>
            <a:pPr>
              <a:spcBef>
                <a:spcPts val="600"/>
              </a:spcBef>
              <a:spcAft>
                <a:spcPts val="1200"/>
              </a:spcAft>
            </a:pPr>
            <a:r>
              <a:rPr lang="en-US" sz="2000" dirty="0"/>
              <a:t>Business Justification</a:t>
            </a:r>
          </a:p>
          <a:p>
            <a:pPr marL="457200" lvl="1" indent="0">
              <a:spcAft>
                <a:spcPts val="1200"/>
              </a:spcAft>
              <a:buNone/>
            </a:pPr>
            <a:r>
              <a:rPr lang="en-US" sz="1600" dirty="0"/>
              <a:t>Reduces the need to export an audit trail in order to search for specific records in the audit trail</a:t>
            </a:r>
          </a:p>
          <a:p>
            <a:pPr>
              <a:spcBef>
                <a:spcPts val="600"/>
              </a:spcBef>
              <a:spcAft>
                <a:spcPts val="1200"/>
              </a:spcAft>
            </a:pPr>
            <a:r>
              <a:rPr lang="en-US" sz="2000" dirty="0"/>
              <a:t>Considerations</a:t>
            </a:r>
          </a:p>
          <a:p>
            <a:pPr marL="457200" lvl="1" indent="0">
              <a:spcAft>
                <a:spcPts val="1200"/>
              </a:spcAft>
              <a:buNone/>
            </a:pPr>
            <a:r>
              <a:rPr lang="en-US" sz="1600" dirty="0"/>
              <a:t>Filters are only available in the admin audit history</a:t>
            </a:r>
          </a:p>
          <a:p>
            <a:pPr marL="457200" lvl="1" indent="0">
              <a:spcAft>
                <a:spcPts val="1200"/>
              </a:spcAft>
              <a:buNone/>
            </a:pPr>
            <a:r>
              <a:rPr lang="en-US" sz="1600" dirty="0"/>
              <a:t>Only 3 filters may be applied at a time for the object audit history</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rgbClr val="FFFFFF"/>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pSp>
        <p:nvGrpSpPr>
          <p:cNvPr id="5" name="Group 4">
            <a:extLst>
              <a:ext uri="{FF2B5EF4-FFF2-40B4-BE49-F238E27FC236}">
                <a16:creationId xmlns:a16="http://schemas.microsoft.com/office/drawing/2014/main" id="{32AC6955-DA84-4A9D-BB12-FA151545330E}"/>
              </a:ext>
            </a:extLst>
          </p:cNvPr>
          <p:cNvGrpSpPr/>
          <p:nvPr/>
        </p:nvGrpSpPr>
        <p:grpSpPr>
          <a:xfrm>
            <a:off x="5715000" y="1548119"/>
            <a:ext cx="4495800" cy="1653083"/>
            <a:chOff x="5715000" y="1548119"/>
            <a:chExt cx="4495800" cy="1653083"/>
          </a:xfrm>
        </p:grpSpPr>
        <p:pic>
          <p:nvPicPr>
            <p:cNvPr id="12" name="Picture 11">
              <a:extLst>
                <a:ext uri="{FF2B5EF4-FFF2-40B4-BE49-F238E27FC236}">
                  <a16:creationId xmlns:a16="http://schemas.microsoft.com/office/drawing/2014/main" id="{D146D997-970A-4CCC-97C5-7A092AF47A7D}"/>
                </a:ext>
              </a:extLst>
            </p:cNvPr>
            <p:cNvPicPr>
              <a:picLocks noChangeAspect="1"/>
            </p:cNvPicPr>
            <p:nvPr/>
          </p:nvPicPr>
          <p:blipFill rotWithShape="1">
            <a:blip r:embed="rId3"/>
            <a:srcRect t="14260" r="50537"/>
            <a:stretch/>
          </p:blipFill>
          <p:spPr>
            <a:xfrm>
              <a:off x="5715000" y="1548119"/>
              <a:ext cx="4495800" cy="1653083"/>
            </a:xfrm>
            <a:prstGeom prst="rect">
              <a:avLst/>
            </a:prstGeom>
            <a:ln>
              <a:solidFill>
                <a:schemeClr val="tx1">
                  <a:lumMod val="75000"/>
                </a:schemeClr>
              </a:solidFill>
            </a:ln>
          </p:spPr>
        </p:pic>
        <p:sp>
          <p:nvSpPr>
            <p:cNvPr id="13" name="Rectangle 12">
              <a:extLst>
                <a:ext uri="{FF2B5EF4-FFF2-40B4-BE49-F238E27FC236}">
                  <a16:creationId xmlns:a16="http://schemas.microsoft.com/office/drawing/2014/main" id="{40E5C144-2B45-491A-BF6B-F99FEFE46F59}"/>
                </a:ext>
              </a:extLst>
            </p:cNvPr>
            <p:cNvSpPr/>
            <p:nvPr/>
          </p:nvSpPr>
          <p:spPr>
            <a:xfrm>
              <a:off x="5774310" y="2590800"/>
              <a:ext cx="1293945" cy="25352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4" name="Group 3">
            <a:extLst>
              <a:ext uri="{FF2B5EF4-FFF2-40B4-BE49-F238E27FC236}">
                <a16:creationId xmlns:a16="http://schemas.microsoft.com/office/drawing/2014/main" id="{AD560E4A-099D-4E18-8F43-E3534EFA8D2E}"/>
              </a:ext>
            </a:extLst>
          </p:cNvPr>
          <p:cNvGrpSpPr/>
          <p:nvPr/>
        </p:nvGrpSpPr>
        <p:grpSpPr>
          <a:xfrm>
            <a:off x="5715000" y="3826418"/>
            <a:ext cx="4495800" cy="1767900"/>
            <a:chOff x="5715000" y="3826418"/>
            <a:chExt cx="4495800" cy="1767900"/>
          </a:xfrm>
        </p:grpSpPr>
        <p:pic>
          <p:nvPicPr>
            <p:cNvPr id="15" name="Picture 14">
              <a:extLst>
                <a:ext uri="{FF2B5EF4-FFF2-40B4-BE49-F238E27FC236}">
                  <a16:creationId xmlns:a16="http://schemas.microsoft.com/office/drawing/2014/main" id="{CB61E21E-0FEA-4E44-A5D6-37FBAB75028D}"/>
                </a:ext>
              </a:extLst>
            </p:cNvPr>
            <p:cNvPicPr>
              <a:picLocks noChangeAspect="1"/>
            </p:cNvPicPr>
            <p:nvPr/>
          </p:nvPicPr>
          <p:blipFill rotWithShape="1">
            <a:blip r:embed="rId4"/>
            <a:srcRect t="14724" r="50011"/>
            <a:stretch/>
          </p:blipFill>
          <p:spPr>
            <a:xfrm>
              <a:off x="5715000" y="3826418"/>
              <a:ext cx="4495800" cy="1767900"/>
            </a:xfrm>
            <a:prstGeom prst="rect">
              <a:avLst/>
            </a:prstGeom>
            <a:ln>
              <a:solidFill>
                <a:schemeClr val="tx1">
                  <a:lumMod val="75000"/>
                </a:schemeClr>
              </a:solidFill>
            </a:ln>
          </p:spPr>
        </p:pic>
        <p:sp>
          <p:nvSpPr>
            <p:cNvPr id="16" name="Rectangle 15">
              <a:extLst>
                <a:ext uri="{FF2B5EF4-FFF2-40B4-BE49-F238E27FC236}">
                  <a16:creationId xmlns:a16="http://schemas.microsoft.com/office/drawing/2014/main" id="{3ED75BEC-68F8-4B5F-A211-C88D1874ECD6}"/>
                </a:ext>
              </a:extLst>
            </p:cNvPr>
            <p:cNvSpPr/>
            <p:nvPr/>
          </p:nvSpPr>
          <p:spPr>
            <a:xfrm>
              <a:off x="5774310" y="5056779"/>
              <a:ext cx="1353255" cy="326309"/>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7" name="TextBox 16">
            <a:extLst>
              <a:ext uri="{FF2B5EF4-FFF2-40B4-BE49-F238E27FC236}">
                <a16:creationId xmlns:a16="http://schemas.microsoft.com/office/drawing/2014/main" id="{9DE4FD45-B608-45CF-BDA8-F45839835B5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4134397555"/>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 Vault ID Field to Login Audit History UI</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This feature exposes the Vault ID field in the Login Audit History</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Admins can now quickly understand which Vault an Audit entry relates to without exporting the Audit History</a:t>
            </a:r>
          </a:p>
          <a:p>
            <a:pPr marL="457200" lvl="1" indent="0">
              <a:spcAft>
                <a:spcPts val="1200"/>
              </a:spcAft>
              <a:buNone/>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21FD8309-4AA6-5F4E-84C0-4AC73572FCDD}"/>
              </a:ext>
            </a:extLst>
          </p:cNvPr>
          <p:cNvPicPr>
            <a:picLocks noChangeAspect="1"/>
          </p:cNvPicPr>
          <p:nvPr/>
        </p:nvPicPr>
        <p:blipFill>
          <a:blip r:embed="rId3"/>
          <a:stretch>
            <a:fillRect/>
          </a:stretch>
        </p:blipFill>
        <p:spPr>
          <a:xfrm>
            <a:off x="1753282" y="2871455"/>
            <a:ext cx="7516160" cy="3553094"/>
          </a:xfrm>
          <a:prstGeom prst="rect">
            <a:avLst/>
          </a:prstGeom>
          <a:ln>
            <a:solidFill>
              <a:schemeClr val="tx1"/>
            </a:solidFill>
          </a:ln>
        </p:spPr>
      </p:pic>
      <p:sp>
        <p:nvSpPr>
          <p:cNvPr id="10" name="TextBox 9">
            <a:extLst>
              <a:ext uri="{FF2B5EF4-FFF2-40B4-BE49-F238E27FC236}">
                <a16:creationId xmlns:a16="http://schemas.microsoft.com/office/drawing/2014/main" id="{3E056946-C35D-4770-9B7E-D8413B68C17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Calibri"/>
              </a:rPr>
              <a:t>N/A</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409347053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Optional Checklist Category in User &amp; Entry Actions</a:t>
            </a:r>
          </a:p>
        </p:txBody>
      </p:sp>
      <p:sp>
        <p:nvSpPr>
          <p:cNvPr id="3" name="Content Placeholder 2"/>
          <p:cNvSpPr>
            <a:spLocks noGrp="1"/>
          </p:cNvSpPr>
          <p:nvPr>
            <p:ph idx="1"/>
          </p:nvPr>
        </p:nvSpPr>
        <p:spPr>
          <a:xfrm>
            <a:off x="826624" y="1066800"/>
            <a:ext cx="9337793"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uses object record fields, specified by an Admin, to determine which </a:t>
            </a:r>
            <a:r>
              <a:rPr lang="en-US" sz="1600" i="1" dirty="0"/>
              <a:t>Checklist</a:t>
            </a:r>
            <a:r>
              <a:rPr lang="en-US" sz="1600" dirty="0"/>
              <a:t> to start for a user</a:t>
            </a:r>
          </a:p>
          <a:p>
            <a:pPr marL="457200" lvl="1" indent="0">
              <a:spcAft>
                <a:spcPts val="1200"/>
              </a:spcAft>
              <a:buNone/>
            </a:pPr>
            <a:r>
              <a:rPr lang="en-US" sz="1600" dirty="0"/>
              <a:t>This feature allows all of the matching fields specified by an Admin to be configured in a single location on the </a:t>
            </a:r>
            <a:r>
              <a:rPr lang="en-US" sz="1600" i="1" dirty="0"/>
              <a:t>Checklist Type</a:t>
            </a:r>
            <a:r>
              <a:rPr lang="en-US" sz="1600" dirty="0"/>
              <a:t> definition</a:t>
            </a:r>
          </a:p>
          <a:p>
            <a:pPr>
              <a:spcBef>
                <a:spcPts val="600"/>
              </a:spcBef>
              <a:spcAft>
                <a:spcPts val="1200"/>
              </a:spcAft>
            </a:pPr>
            <a:r>
              <a:rPr lang="en-US" sz="2000" dirty="0"/>
              <a:t>Business Justification</a:t>
            </a:r>
          </a:p>
          <a:p>
            <a:pPr marL="457200" lvl="1" indent="0">
              <a:spcAft>
                <a:spcPts val="1200"/>
              </a:spcAft>
              <a:buNone/>
            </a:pPr>
            <a:r>
              <a:rPr lang="en-US" sz="1600" dirty="0"/>
              <a:t>This feature simplifies how the </a:t>
            </a:r>
            <a:r>
              <a:rPr lang="en-US" sz="1600" i="1" dirty="0"/>
              <a:t>Start Checklist</a:t>
            </a:r>
            <a:r>
              <a:rPr lang="en-US" sz="1600" dirty="0"/>
              <a:t> User Action and Entry Action are configured</a:t>
            </a:r>
          </a:p>
          <a:p>
            <a:pPr>
              <a:spcBef>
                <a:spcPts val="600"/>
              </a:spcBef>
              <a:spcAft>
                <a:spcPts val="1200"/>
              </a:spcAft>
            </a:pPr>
            <a:r>
              <a:rPr lang="en-US" sz="2000" dirty="0"/>
              <a:t>Considerations</a:t>
            </a:r>
          </a:p>
          <a:p>
            <a:pPr marL="457200" lvl="1" indent="0">
              <a:spcAft>
                <a:spcPts val="1200"/>
              </a:spcAft>
              <a:buNone/>
            </a:pPr>
            <a:r>
              <a:rPr lang="en-US" sz="1600" dirty="0"/>
              <a:t>Example: If an Admin </a:t>
            </a:r>
            <a:r>
              <a:rPr lang="en-US" sz="1600" b="1" dirty="0"/>
              <a:t>does</a:t>
            </a:r>
            <a:r>
              <a:rPr lang="en-US" sz="1600" dirty="0"/>
              <a:t> </a:t>
            </a:r>
            <a:r>
              <a:rPr lang="en-US" sz="1600" b="1" dirty="0"/>
              <a:t>not want</a:t>
            </a:r>
            <a:r>
              <a:rPr lang="en-US" sz="1600" dirty="0"/>
              <a:t> to use the </a:t>
            </a:r>
            <a:r>
              <a:rPr lang="en-US" sz="1600" b="1" i="1" dirty="0"/>
              <a:t>Checklist Type </a:t>
            </a:r>
            <a:r>
              <a:rPr lang="en-US" sz="1600" b="1" dirty="0"/>
              <a:t>picklist</a:t>
            </a:r>
            <a:r>
              <a:rPr lang="en-US" sz="1600" dirty="0"/>
              <a:t> as a matching field value, and only wants to use </a:t>
            </a:r>
            <a:r>
              <a:rPr lang="en-US" sz="1600" i="1" dirty="0"/>
              <a:t>Facility</a:t>
            </a:r>
            <a:r>
              <a:rPr lang="en-US" sz="1600" dirty="0"/>
              <a:t> as a matching field, the </a:t>
            </a:r>
            <a:r>
              <a:rPr lang="en-US" sz="1600" i="1" dirty="0"/>
              <a:t>Start Checklist</a:t>
            </a:r>
            <a:r>
              <a:rPr lang="en-US" sz="1600" dirty="0"/>
              <a:t> User Action is configured so that </a:t>
            </a:r>
            <a:r>
              <a:rPr lang="en-US" sz="1600" i="1" dirty="0"/>
              <a:t>Checklist Type</a:t>
            </a:r>
            <a:r>
              <a:rPr lang="en-US" sz="1600" dirty="0"/>
              <a:t> is set to “Not Applicable”, and the matching field </a:t>
            </a:r>
            <a:r>
              <a:rPr lang="en-US" sz="1600" i="1" dirty="0"/>
              <a:t>Facility</a:t>
            </a:r>
            <a:r>
              <a:rPr lang="en-US" sz="1600" dirty="0"/>
              <a:t> is added when the </a:t>
            </a:r>
            <a:r>
              <a:rPr lang="en-US" sz="1600" i="1" dirty="0"/>
              <a:t>Checklist Type</a:t>
            </a:r>
            <a:r>
              <a:rPr lang="en-US" sz="1600" dirty="0"/>
              <a:t> is configured</a:t>
            </a:r>
          </a:p>
          <a:p>
            <a:pPr marL="457200" lvl="1" indent="0">
              <a:spcAft>
                <a:spcPts val="1200"/>
              </a:spcAft>
              <a:buNone/>
            </a:pPr>
            <a:r>
              <a:rPr lang="en-US" sz="1600" dirty="0"/>
              <a:t>If an Admin </a:t>
            </a:r>
            <a:r>
              <a:rPr lang="en-US" sz="1600" b="1" dirty="0"/>
              <a:t>does want</a:t>
            </a:r>
            <a:r>
              <a:rPr lang="en-US" sz="1600" dirty="0"/>
              <a:t> would like to use the </a:t>
            </a:r>
            <a:r>
              <a:rPr lang="en-US" sz="1600" b="1" i="1" dirty="0"/>
              <a:t>Checklist Type</a:t>
            </a:r>
            <a:r>
              <a:rPr lang="en-US" sz="1600" b="1" dirty="0"/>
              <a:t> picklist</a:t>
            </a:r>
            <a:r>
              <a:rPr lang="en-US" sz="1600" dirty="0"/>
              <a:t> as another matching field, this field can be added to the </a:t>
            </a:r>
            <a:r>
              <a:rPr lang="en-US" sz="1600" i="1" dirty="0"/>
              <a:t>Checklist Type</a:t>
            </a:r>
            <a:r>
              <a:rPr lang="en-US" sz="1600" dirty="0"/>
              <a:t> definition of matching field values, rather than being defined in the User Action or Entry Action</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0A99FE38-0BB2-4512-A957-3777C9005FE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356642958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Synchronize Checklist Design &amp; Related Records</a:t>
            </a:r>
          </a:p>
        </p:txBody>
      </p:sp>
      <p:sp>
        <p:nvSpPr>
          <p:cNvPr id="3" name="Content Placeholder 2"/>
          <p:cNvSpPr>
            <a:spLocks noGrp="1"/>
          </p:cNvSpPr>
          <p:nvPr>
            <p:ph idx="1"/>
          </p:nvPr>
        </p:nvSpPr>
        <p:spPr>
          <a:xfrm>
            <a:off x="826624" y="1066800"/>
            <a:ext cx="950344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Admins can configure a new User Action called </a:t>
            </a:r>
            <a:r>
              <a:rPr lang="en-US" sz="1600" i="1" dirty="0"/>
              <a:t>Sync Checklist Design Lifecycle States</a:t>
            </a:r>
            <a:r>
              <a:rPr lang="en-US" sz="1600" dirty="0"/>
              <a:t> </a:t>
            </a:r>
          </a:p>
          <a:p>
            <a:pPr marL="457200" lvl="1" indent="0">
              <a:spcAft>
                <a:spcPts val="1200"/>
              </a:spcAft>
              <a:buNone/>
            </a:pPr>
            <a:r>
              <a:rPr lang="en-US" sz="1600" dirty="0"/>
              <a:t>This User Action will change the lifecycle state of the </a:t>
            </a:r>
            <a:r>
              <a:rPr lang="en-US" sz="1600" i="1" dirty="0"/>
              <a:t>Checklist Design</a:t>
            </a:r>
            <a:r>
              <a:rPr lang="en-US" sz="1600" dirty="0"/>
              <a:t> record, and all of its related </a:t>
            </a:r>
            <a:r>
              <a:rPr lang="en-US" sz="1600" i="1" dirty="0"/>
              <a:t>Sections</a:t>
            </a:r>
            <a:r>
              <a:rPr lang="en-US" sz="1600" dirty="0"/>
              <a:t>, </a:t>
            </a:r>
            <a:r>
              <a:rPr lang="en-US" sz="1600" i="1" dirty="0"/>
              <a:t>Questions</a:t>
            </a:r>
            <a:r>
              <a:rPr lang="en-US" sz="1600" dirty="0"/>
              <a:t>, </a:t>
            </a:r>
            <a:r>
              <a:rPr lang="en-US" sz="1600" i="1" dirty="0"/>
              <a:t>Answers</a:t>
            </a:r>
            <a:r>
              <a:rPr lang="en-US" sz="1600" dirty="0"/>
              <a:t>, and </a:t>
            </a:r>
            <a:r>
              <a:rPr lang="en-US" sz="1600" i="1" dirty="0"/>
              <a:t>Dependencies</a:t>
            </a:r>
          </a:p>
          <a:p>
            <a:pPr marL="457200" lvl="1" indent="0">
              <a:spcAft>
                <a:spcPts val="1200"/>
              </a:spcAft>
              <a:buNone/>
            </a:pPr>
            <a:r>
              <a:rPr lang="en-US" sz="1600" dirty="0"/>
              <a:t>Example:  Synchronize lifecycle states for related records when a </a:t>
            </a:r>
            <a:r>
              <a:rPr lang="en-US" sz="1600" i="1" dirty="0"/>
              <a:t>Checklist Design</a:t>
            </a:r>
            <a:r>
              <a:rPr lang="en-US" sz="1600" dirty="0"/>
              <a:t> is approved for use, made inactive, or reverted to the draft state</a:t>
            </a:r>
          </a:p>
          <a:p>
            <a:pPr>
              <a:spcBef>
                <a:spcPts val="600"/>
              </a:spcBef>
              <a:spcAft>
                <a:spcPts val="1200"/>
              </a:spcAft>
            </a:pPr>
            <a:r>
              <a:rPr lang="en-US" sz="2000" dirty="0"/>
              <a:t>Business Justification</a:t>
            </a:r>
          </a:p>
          <a:p>
            <a:pPr marL="457200" lvl="1" indent="0">
              <a:spcAft>
                <a:spcPts val="1200"/>
              </a:spcAft>
              <a:buNone/>
            </a:pPr>
            <a:r>
              <a:rPr lang="en-US" sz="1600" dirty="0"/>
              <a:t>Previously, a change state User Action and many Entry Actions were needed to keep the lifecycle states across all of the </a:t>
            </a:r>
            <a:r>
              <a:rPr lang="en-US" sz="1600" i="1" dirty="0"/>
              <a:t>Checklist Design</a:t>
            </a:r>
            <a:r>
              <a:rPr lang="en-US" sz="1600" dirty="0"/>
              <a:t> records in sync</a:t>
            </a:r>
          </a:p>
          <a:p>
            <a:pPr marL="457200" lvl="1" indent="0">
              <a:spcAft>
                <a:spcPts val="1200"/>
              </a:spcAft>
              <a:buNone/>
            </a:pPr>
            <a:r>
              <a:rPr lang="en-US" sz="1600" dirty="0"/>
              <a:t>Addresses a platform limitation when more than 1,000 state changes were kicked off via Entry Actions on a </a:t>
            </a:r>
            <a:r>
              <a:rPr lang="en-US" sz="1600" i="1" dirty="0"/>
              <a:t>Checklist Design</a:t>
            </a:r>
            <a:r>
              <a:rPr lang="en-US" sz="1600" dirty="0"/>
              <a:t> record’s </a:t>
            </a:r>
            <a:r>
              <a:rPr lang="en-US" sz="1600" i="1" dirty="0"/>
              <a:t>Section</a:t>
            </a:r>
            <a:r>
              <a:rPr lang="en-US" sz="1600" dirty="0"/>
              <a:t>, </a:t>
            </a:r>
            <a:r>
              <a:rPr lang="en-US" sz="1600" i="1" dirty="0"/>
              <a:t>Question</a:t>
            </a:r>
            <a:r>
              <a:rPr lang="en-US" sz="1600" dirty="0"/>
              <a:t>, </a:t>
            </a:r>
            <a:r>
              <a:rPr lang="en-US" sz="1600" i="1" dirty="0"/>
              <a:t>Answer</a:t>
            </a:r>
            <a:r>
              <a:rPr lang="en-US" sz="1600" dirty="0"/>
              <a:t>, and </a:t>
            </a:r>
            <a:r>
              <a:rPr lang="en-US" sz="1600" i="1" dirty="0"/>
              <a:t>Dependency</a:t>
            </a:r>
            <a:r>
              <a:rPr lang="en-US" sz="1600" dirty="0"/>
              <a:t> records</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9" name="TextBox 8">
            <a:extLst>
              <a:ext uri="{FF2B5EF4-FFF2-40B4-BE49-F238E27FC236}">
                <a16:creationId xmlns:a16="http://schemas.microsoft.com/office/drawing/2014/main" id="{CF00372E-15AB-414E-8273-997B7521C14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257549592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Three Levels of Dependent Questions for Checklists</a:t>
            </a:r>
          </a:p>
        </p:txBody>
      </p:sp>
      <p:sp>
        <p:nvSpPr>
          <p:cNvPr id="3" name="Content Placeholder 2"/>
          <p:cNvSpPr>
            <a:spLocks noGrp="1"/>
          </p:cNvSpPr>
          <p:nvPr>
            <p:ph idx="1"/>
          </p:nvPr>
        </p:nvSpPr>
        <p:spPr>
          <a:xfrm>
            <a:off x="826624" y="1066800"/>
            <a:ext cx="9317915" cy="4504309"/>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increases the limit from a maximum of two to three levels of dependent questions</a:t>
            </a:r>
          </a:p>
          <a:p>
            <a:pPr marL="457200" lvl="1" indent="0">
              <a:spcAft>
                <a:spcPts val="1200"/>
              </a:spcAft>
              <a:buNone/>
            </a:pPr>
            <a:r>
              <a:rPr lang="en-US" sz="1600" i="1" dirty="0"/>
              <a:t>Q1: Are you a member of the Quality Community?</a:t>
            </a:r>
          </a:p>
          <a:p>
            <a:pPr marL="688975" lvl="1" indent="0">
              <a:spcAft>
                <a:spcPts val="1200"/>
              </a:spcAft>
              <a:buNone/>
            </a:pPr>
            <a:r>
              <a:rPr lang="en-US" sz="1600" i="1" dirty="0"/>
              <a:t>Q1.1: Did you attend the last Quality Community meeting?</a:t>
            </a:r>
          </a:p>
          <a:p>
            <a:pPr marL="914400" lvl="1" indent="0">
              <a:spcAft>
                <a:spcPts val="1200"/>
              </a:spcAft>
              <a:buNone/>
            </a:pPr>
            <a:r>
              <a:rPr lang="en-US" sz="1600" i="1" dirty="0"/>
              <a:t>Q1.1.1: Would you recommend the Quality Community meeting to colleagues?</a:t>
            </a:r>
          </a:p>
          <a:p>
            <a:pPr marL="1146175" lvl="1" indent="0">
              <a:spcAft>
                <a:spcPts val="1200"/>
              </a:spcAft>
              <a:buNone/>
            </a:pPr>
            <a:r>
              <a:rPr lang="en-US" sz="1600" b="1" i="1" dirty="0"/>
              <a:t>Q1.1.1.1</a:t>
            </a:r>
            <a:r>
              <a:rPr lang="en-US" sz="1600" i="1" dirty="0"/>
              <a:t>: Would you like to provide your colleagues email addresses?</a:t>
            </a:r>
            <a:endParaRPr lang="en-US" sz="1300" i="1" dirty="0"/>
          </a:p>
          <a:p>
            <a:pPr>
              <a:spcBef>
                <a:spcPts val="600"/>
              </a:spcBef>
              <a:spcAft>
                <a:spcPts val="1200"/>
              </a:spcAft>
            </a:pPr>
            <a:r>
              <a:rPr lang="en-US" sz="2000" dirty="0"/>
              <a:t>Business Justification</a:t>
            </a:r>
          </a:p>
          <a:p>
            <a:pPr marL="457200" lvl="1" indent="0">
              <a:spcAft>
                <a:spcPts val="1200"/>
              </a:spcAft>
              <a:buNone/>
            </a:pPr>
            <a:r>
              <a:rPr lang="en-US" sz="1600" dirty="0"/>
              <a:t>Provides additional flexibility for complex checklists that rely on dependent questions</a:t>
            </a:r>
          </a:p>
          <a:p>
            <a:pPr>
              <a:spcBef>
                <a:spcPts val="600"/>
              </a:spcBef>
              <a:spcAft>
                <a:spcPts val="1200"/>
              </a:spcAft>
            </a:pPr>
            <a:r>
              <a:rPr lang="en-US" sz="2000" dirty="0"/>
              <a:t>Considerations</a:t>
            </a:r>
          </a:p>
          <a:p>
            <a:pPr marL="457200" lvl="1" indent="0">
              <a:spcAft>
                <a:spcPts val="1200"/>
              </a:spcAft>
              <a:buNone/>
            </a:pPr>
            <a:r>
              <a:rPr lang="en-US" sz="1600" dirty="0"/>
              <a:t>There are no changes to the way dependent questions are configured for a multiple question design record</a:t>
            </a:r>
          </a:p>
          <a:p>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4" name="Speech Bubble: Rectangle with Corners Rounded 3">
            <a:extLst>
              <a:ext uri="{FF2B5EF4-FFF2-40B4-BE49-F238E27FC236}">
                <a16:creationId xmlns:a16="http://schemas.microsoft.com/office/drawing/2014/main" id="{C4BA8A99-52AD-48C7-B56F-812671C8F780}"/>
              </a:ext>
            </a:extLst>
          </p:cNvPr>
          <p:cNvSpPr/>
          <p:nvPr/>
        </p:nvSpPr>
        <p:spPr>
          <a:xfrm>
            <a:off x="8663063" y="3041373"/>
            <a:ext cx="1325217" cy="775252"/>
          </a:xfrm>
          <a:prstGeom prst="wedgeRoundRectCallout">
            <a:avLst>
              <a:gd name="adj1" fmla="val -113333"/>
              <a:gd name="adj2" fmla="val -145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Level 3 Dependent Question</a:t>
            </a:r>
          </a:p>
        </p:txBody>
      </p:sp>
      <p:sp>
        <p:nvSpPr>
          <p:cNvPr id="10" name="TextBox 9">
            <a:extLst>
              <a:ext uri="{FF2B5EF4-FFF2-40B4-BE49-F238E27FC236}">
                <a16:creationId xmlns:a16="http://schemas.microsoft.com/office/drawing/2014/main" id="{36CF6203-0927-4ECC-BDA6-A19B7040E20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grpSp>
        <p:nvGrpSpPr>
          <p:cNvPr id="28" name="Group 27">
            <a:extLst>
              <a:ext uri="{FF2B5EF4-FFF2-40B4-BE49-F238E27FC236}">
                <a16:creationId xmlns:a16="http://schemas.microsoft.com/office/drawing/2014/main" id="{994BE1AC-9E77-4527-B81F-5081151AA680}"/>
              </a:ext>
            </a:extLst>
          </p:cNvPr>
          <p:cNvGrpSpPr/>
          <p:nvPr/>
        </p:nvGrpSpPr>
        <p:grpSpPr>
          <a:xfrm>
            <a:off x="762001" y="2179618"/>
            <a:ext cx="832962" cy="1401783"/>
            <a:chOff x="762001" y="2179618"/>
            <a:chExt cx="832962" cy="1401783"/>
          </a:xfrm>
        </p:grpSpPr>
        <p:sp>
          <p:nvSpPr>
            <p:cNvPr id="22" name="Flowchart: Process 21">
              <a:extLst>
                <a:ext uri="{FF2B5EF4-FFF2-40B4-BE49-F238E27FC236}">
                  <a16:creationId xmlns:a16="http://schemas.microsoft.com/office/drawing/2014/main" id="{D43156DC-FDEF-4750-B558-F49ECACDA703}"/>
                </a:ext>
              </a:extLst>
            </p:cNvPr>
            <p:cNvSpPr/>
            <p:nvPr/>
          </p:nvSpPr>
          <p:spPr>
            <a:xfrm>
              <a:off x="1290164" y="2311712"/>
              <a:ext cx="76200" cy="119349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Process 22">
              <a:extLst>
                <a:ext uri="{FF2B5EF4-FFF2-40B4-BE49-F238E27FC236}">
                  <a16:creationId xmlns:a16="http://schemas.microsoft.com/office/drawing/2014/main" id="{CD2D10F8-5494-4854-A6E3-E6915505426A}"/>
                </a:ext>
              </a:extLst>
            </p:cNvPr>
            <p:cNvSpPr/>
            <p:nvPr/>
          </p:nvSpPr>
          <p:spPr>
            <a:xfrm rot="5400000">
              <a:off x="1407080" y="2200034"/>
              <a:ext cx="76202" cy="299563"/>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Process 23">
              <a:extLst>
                <a:ext uri="{FF2B5EF4-FFF2-40B4-BE49-F238E27FC236}">
                  <a16:creationId xmlns:a16="http://schemas.microsoft.com/office/drawing/2014/main" id="{BA6E795E-9A70-4C4B-945C-D1AB087E2FE2}"/>
                </a:ext>
              </a:extLst>
            </p:cNvPr>
            <p:cNvSpPr/>
            <p:nvPr/>
          </p:nvSpPr>
          <p:spPr>
            <a:xfrm rot="5400000">
              <a:off x="1407081" y="3317323"/>
              <a:ext cx="76202" cy="299563"/>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D9D6B6C-CE81-42C4-9CA2-A673B4D28F04}"/>
                </a:ext>
              </a:extLst>
            </p:cNvPr>
            <p:cNvSpPr txBox="1"/>
            <p:nvPr/>
          </p:nvSpPr>
          <p:spPr>
            <a:xfrm rot="16200000">
              <a:off x="331632" y="2609987"/>
              <a:ext cx="1401783" cy="541046"/>
            </a:xfrm>
            <a:prstGeom prst="rect">
              <a:avLst/>
            </a:prstGeom>
            <a:noFill/>
          </p:spPr>
          <p:txBody>
            <a:bodyPr wrap="square" rtlCol="0">
              <a:spAutoFit/>
            </a:bodyPr>
            <a:lstStyle/>
            <a:p>
              <a:pPr marR="0" algn="ctr" defTabSz="914400" rtl="0" eaLnBrk="1" fontAlgn="auto" latinLnBrk="0" hangingPunct="1">
                <a:lnSpc>
                  <a:spcPct val="80000"/>
                </a:lnSpc>
                <a:spcAft>
                  <a:spcPts val="0"/>
                </a:spcAft>
                <a:buClr>
                  <a:schemeClr val="tx2"/>
                </a:buClr>
                <a:buSzTx/>
                <a:tabLst/>
              </a:pPr>
              <a:r>
                <a:rPr lang="en-US" b="1" dirty="0">
                  <a:solidFill>
                    <a:srgbClr val="DD5F13"/>
                  </a:solidFill>
                </a:rPr>
                <a:t>Dependent</a:t>
              </a:r>
            </a:p>
            <a:p>
              <a:pPr marR="0" algn="ctr" defTabSz="914400" rtl="0" eaLnBrk="1" fontAlgn="auto" latinLnBrk="0" hangingPunct="1">
                <a:lnSpc>
                  <a:spcPct val="80000"/>
                </a:lnSpc>
                <a:spcAft>
                  <a:spcPts val="0"/>
                </a:spcAft>
                <a:buClr>
                  <a:schemeClr val="tx2"/>
                </a:buClr>
                <a:buSzTx/>
                <a:tabLst/>
              </a:pPr>
              <a:r>
                <a:rPr lang="en-US" b="1" dirty="0">
                  <a:solidFill>
                    <a:srgbClr val="DD5F13"/>
                  </a:solidFill>
                </a:rPr>
                <a:t>Questions</a:t>
              </a:r>
            </a:p>
          </p:txBody>
        </p:sp>
      </p:grpSp>
    </p:spTree>
    <p:extLst>
      <p:ext uri="{BB962C8B-B14F-4D97-AF65-F5344CB8AC3E}">
        <p14:creationId xmlns:p14="http://schemas.microsoft.com/office/powerpoint/2010/main" val="3399972738"/>
      </p:ext>
    </p:extLst>
  </p:cSld>
  <p:clrMapOvr>
    <a:masterClrMapping/>
  </p:clrMapOvr>
  <p:transition>
    <p:fade/>
  </p:transition>
</p:sld>
</file>

<file path=ppt/theme/theme1.xml><?xml version="1.0" encoding="utf-8"?>
<a:theme xmlns:a="http://schemas.openxmlformats.org/drawingml/2006/main" name="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2.xml><?xml version="1.0" encoding="utf-8"?>
<a:theme xmlns:a="http://schemas.openxmlformats.org/drawingml/2006/main" name="1_Veeva Template_AMWEdit_with color options_11.07.16">
  <a:themeElements>
    <a:clrScheme name="Veeva color palette">
      <a:dk1>
        <a:srgbClr val="646569"/>
      </a:dk1>
      <a:lt1>
        <a:sysClr val="window" lastClr="FFFFFF"/>
      </a:lt1>
      <a:dk2>
        <a:srgbClr val="FF9E16"/>
      </a:dk2>
      <a:lt2>
        <a:srgbClr val="E7E6E6"/>
      </a:lt2>
      <a:accent1>
        <a:srgbClr val="DD5F13"/>
      </a:accent1>
      <a:accent2>
        <a:srgbClr val="8B8C8E"/>
      </a:accent2>
      <a:accent3>
        <a:srgbClr val="FF9E16"/>
      </a:accent3>
      <a:accent4>
        <a:srgbClr val="4F86A0"/>
      </a:accent4>
      <a:accent5>
        <a:srgbClr val="63A70A"/>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1005E94A-99EE-4EC0-B0D3-A7D1760F5D83}" vid="{DC66AB21-3434-4998-87AC-0144495F9E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Veeva Template_AMWEdit_with color options_11.07</Template>
  <TotalTime>20869</TotalTime>
  <Words>11589</Words>
  <Application>Microsoft Office PowerPoint</Application>
  <PresentationFormat>Widescreen</PresentationFormat>
  <Paragraphs>2134</Paragraphs>
  <Slides>131</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131</vt:i4>
      </vt:variant>
    </vt:vector>
  </HeadingPairs>
  <TitlesOfParts>
    <vt:vector size="138" baseType="lpstr">
      <vt:lpstr>Arial</vt:lpstr>
      <vt:lpstr>Calibri</vt:lpstr>
      <vt:lpstr>Calibri Light</vt:lpstr>
      <vt:lpstr>PT Serif</vt:lpstr>
      <vt:lpstr>Wingdings</vt:lpstr>
      <vt:lpstr>Veeva Template_AMWEdit_with color options_11.07.16</vt:lpstr>
      <vt:lpstr>1_Veeva Template_AMWEdit_with color options_11.07.16</vt:lpstr>
      <vt:lpstr>19R3 Vault Quality Release Preview and Planning </vt:lpstr>
      <vt:lpstr>Vault Quality 19R3 Presenters</vt:lpstr>
      <vt:lpstr>Foreword</vt:lpstr>
      <vt:lpstr>Interact With Us!</vt:lpstr>
      <vt:lpstr>Planning for the 19R3 Release</vt:lpstr>
      <vt:lpstr>Logistics</vt:lpstr>
      <vt:lpstr>19R3 Release Calendar</vt:lpstr>
      <vt:lpstr>Pre-Release Environments</vt:lpstr>
      <vt:lpstr>Sandbox POD Separation</vt:lpstr>
      <vt:lpstr>19R3 Go Live</vt:lpstr>
      <vt:lpstr>19R3 Release Webinar Series</vt:lpstr>
      <vt:lpstr>Announcements</vt:lpstr>
      <vt:lpstr>Early POD Upgrade Schedule</vt:lpstr>
      <vt:lpstr>Notification Emails from Veeva</vt:lpstr>
      <vt:lpstr>Administer Communications</vt:lpstr>
      <vt:lpstr>Internet Explorer™ 11 on Windows™ 7</vt:lpstr>
      <vt:lpstr>PowerPoint Presentation</vt:lpstr>
      <vt:lpstr>Features</vt:lpstr>
      <vt:lpstr>Vault Quality Release Themes</vt:lpstr>
      <vt:lpstr>Vault Quality Release Key Takeaways</vt:lpstr>
      <vt:lpstr>Feature Personas</vt:lpstr>
      <vt:lpstr>Feature Enablement Detail</vt:lpstr>
      <vt:lpstr>Quality Processes</vt:lpstr>
      <vt:lpstr>Station Manager for iOS</vt:lpstr>
      <vt:lpstr>Vault Station Manager</vt:lpstr>
      <vt:lpstr>QMS Spark Connection: Change Control &amp; Variation Management</vt:lpstr>
      <vt:lpstr>Instructor-Led Training</vt:lpstr>
      <vt:lpstr>Learner Task Page for Document Training Assignments</vt:lpstr>
      <vt:lpstr>Quality Processes Poll</vt:lpstr>
      <vt:lpstr>Other Quality Process Features</vt:lpstr>
      <vt:lpstr>Additional Supporting Documents Relationship</vt:lpstr>
      <vt:lpstr>Quality Teams: Cancel Role-Assigned Task When User is Removed from Role</vt:lpstr>
      <vt:lpstr>Training Requirement Recurrence Enhancement</vt:lpstr>
      <vt:lpstr>Multi-Document Training Requirements</vt:lpstr>
      <vt:lpstr>Multi-Document Training Requirements</vt:lpstr>
      <vt:lpstr>Copy Custom Fields</vt:lpstr>
      <vt:lpstr>Job Logging</vt:lpstr>
      <vt:lpstr>Data Model Changes for Training Assignment Checklist Lifecycle</vt:lpstr>
      <vt:lpstr>Business Strategy Poll</vt:lpstr>
      <vt:lpstr>Document Management</vt:lpstr>
      <vt:lpstr>Collaborative Authoring with Microsoft Office</vt:lpstr>
      <vt:lpstr>Collaborative Authoring with Microsoft Office – Technical Enablement Q&amp;A</vt:lpstr>
      <vt:lpstr>Disable Enhanced Checkout for All Vaults</vt:lpstr>
      <vt:lpstr>Improved File Transfer for Vault File Manager</vt:lpstr>
      <vt:lpstr>Constrain Multi-Document Workflow Based on Document Status &amp; Field Values</vt:lpstr>
      <vt:lpstr>Constrain Multi-Document Workflow Based on Document Status &amp; Field Values</vt:lpstr>
      <vt:lpstr>Constrain Multi-Document Workflow Based on Document Status &amp; Field Values</vt:lpstr>
      <vt:lpstr>Remove Documents from Envelope </vt:lpstr>
      <vt:lpstr>Start Multi-Document Workflow on a Single Document</vt:lpstr>
      <vt:lpstr>Multi-Document Workflow:  Updated Envelope Viewer</vt:lpstr>
      <vt:lpstr>Multi-Document Workflow:  Verdict-Based Prompt for Comments and Reasons</vt:lpstr>
      <vt:lpstr>Task Instructions in Reports</vt:lpstr>
      <vt:lpstr>Document Management Poll</vt:lpstr>
      <vt:lpstr>Other Document Management Features</vt:lpstr>
      <vt:lpstr>Create Anchors</vt:lpstr>
      <vt:lpstr>Improved Handling for Multiple Action Bookmarks</vt:lpstr>
      <vt:lpstr>Remove Deprecated Re-Render Options</vt:lpstr>
      <vt:lpstr>Download Notes to CSV</vt:lpstr>
      <vt:lpstr>Document Workflow: Add Participants to Unselected Optional Tasks</vt:lpstr>
      <vt:lpstr>Download List of Records Blocking Document Deletion</vt:lpstr>
      <vt:lpstr>Business Strategy Poll</vt:lpstr>
      <vt:lpstr>User Experience</vt:lpstr>
      <vt:lpstr>Coming in 2020: Create Button Unification</vt:lpstr>
      <vt:lpstr>Relabel Doc Info Page Edit Button</vt:lpstr>
      <vt:lpstr>Pareto Charts</vt:lpstr>
      <vt:lpstr>Pareto Charts</vt:lpstr>
      <vt:lpstr>Prevent Report Re-Execution On Export</vt:lpstr>
      <vt:lpstr>Other User Experience Features</vt:lpstr>
      <vt:lpstr>System Objects Supported in Related Record Audit Trails</vt:lpstr>
      <vt:lpstr>Include Seconds in Audit Trail Export  Timestamp Column</vt:lpstr>
      <vt:lpstr>Record ID &amp; Object Label Column in Object Audit Exports</vt:lpstr>
      <vt:lpstr>Display Object Reference Fields as Links in Reports</vt:lpstr>
      <vt:lpstr>Update EDL Item Tracking Fields When Batch Update Is No/Blank</vt:lpstr>
      <vt:lpstr>Correct Currency Format in Merge Fields &amp; Formatted Output</vt:lpstr>
      <vt:lpstr>Download List of Unrelated Parent Records </vt:lpstr>
      <vt:lpstr>Relate Multiple Records: Complex Join Related Sections</vt:lpstr>
      <vt:lpstr>Relate Multiple Records: Complex Join Related Sections</vt:lpstr>
      <vt:lpstr>Simple Join Objects Include Lifecycle State Fields</vt:lpstr>
      <vt:lpstr>Business Strategy Poll</vt:lpstr>
      <vt:lpstr>Access Control</vt:lpstr>
      <vt:lpstr>Delegate Access: Restrict Delegate Selection</vt:lpstr>
      <vt:lpstr>Delegate Access: Restrict Delegate Selection</vt:lpstr>
      <vt:lpstr>Enhanced Delegate Access Experience</vt:lpstr>
      <vt:lpstr>Delegate Access Poll</vt:lpstr>
      <vt:lpstr>Business Strategy Poll</vt:lpstr>
      <vt:lpstr>System Administration</vt:lpstr>
      <vt:lpstr>Enhanced Business Admin Navigation</vt:lpstr>
      <vt:lpstr>Self-Serve Pre-Release Vaults</vt:lpstr>
      <vt:lpstr>Self-Serve Pre-Release Vaults</vt:lpstr>
      <vt:lpstr>Self-Serve Pre-Release Vaults</vt:lpstr>
      <vt:lpstr>Limited Release Sandbox</vt:lpstr>
      <vt:lpstr>User Pending State</vt:lpstr>
      <vt:lpstr>System Administration Poll</vt:lpstr>
      <vt:lpstr>Other System Administration Features</vt:lpstr>
      <vt:lpstr>Object &amp; Document Audit History Filters Enhancements</vt:lpstr>
      <vt:lpstr>Add Vault ID Field to Login Audit History UI</vt:lpstr>
      <vt:lpstr>Optional Checklist Category in User &amp; Entry Actions</vt:lpstr>
      <vt:lpstr>Synchronize Checklist Design &amp; Related Records</vt:lpstr>
      <vt:lpstr>Three Levels of Dependent Questions for Checklists</vt:lpstr>
      <vt:lpstr>UI Changes in Object Page Layout Editor</vt:lpstr>
      <vt:lpstr>Multi-Pass Reporting Enhancements</vt:lpstr>
      <vt:lpstr>Link Formula Fields</vt:lpstr>
      <vt:lpstr>Link Formula Fields</vt:lpstr>
      <vt:lpstr>Platform Data Model Changes</vt:lpstr>
      <vt:lpstr>Increase Formula Field Limit for Objects</vt:lpstr>
      <vt:lpstr>Optimizations for Merge Fields</vt:lpstr>
      <vt:lpstr>API Usage Logs to Include Request Duration</vt:lpstr>
      <vt:lpstr>Update Label to PHI or PII Field</vt:lpstr>
      <vt:lpstr>Object State Types</vt:lpstr>
      <vt:lpstr>Uniqueness Update</vt:lpstr>
      <vt:lpstr>Developer Toolkit</vt:lpstr>
      <vt:lpstr>Global ID &amp; Link Fields for Documents/Versions</vt:lpstr>
      <vt:lpstr>Global ID &amp; Link Fields for Documents/Versions</vt:lpstr>
      <vt:lpstr>Developer Toolkit Features</vt:lpstr>
      <vt:lpstr>19R3 Developer Release Deep Dive</vt:lpstr>
      <vt:lpstr>Restrict Adding Users to Active Workflows with SDK-Managed Participants</vt:lpstr>
      <vt:lpstr>Java SDK Message Catalog: Admin UI</vt:lpstr>
      <vt:lpstr>Job Processors</vt:lpstr>
      <vt:lpstr>Spark Integration Management</vt:lpstr>
      <vt:lpstr>Spark User Exceptions</vt:lpstr>
      <vt:lpstr>Spark Message Processor Label Clarification</vt:lpstr>
      <vt:lpstr>Global ID &amp; Link Fields for Object Records</vt:lpstr>
      <vt:lpstr>Global ID &amp; Link Fields for Object Records</vt:lpstr>
      <vt:lpstr>Additional Information</vt:lpstr>
      <vt:lpstr>Best Practices for Managing Vault Releases</vt:lpstr>
      <vt:lpstr>Best Practices for Managing Vault Releases</vt:lpstr>
      <vt:lpstr>Pre-Release Vault</vt:lpstr>
      <vt:lpstr>Validation &amp; Supporting Docs</vt:lpstr>
      <vt:lpstr>Vault Quality Event Communications</vt:lpstr>
      <vt:lpstr>Quality Community Linkedin Group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Bryan Ennis</dc:creator>
  <cp:lastModifiedBy>Bob Kenney</cp:lastModifiedBy>
  <cp:revision>823</cp:revision>
  <cp:lastPrinted>2017-12-14T03:08:06Z</cp:lastPrinted>
  <dcterms:created xsi:type="dcterms:W3CDTF">2018-02-28T16:28:44Z</dcterms:created>
  <dcterms:modified xsi:type="dcterms:W3CDTF">2019-11-08T18:24:39Z</dcterms:modified>
</cp:coreProperties>
</file>