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14" r:id="rId2"/>
  </p:sldMasterIdLst>
  <p:notesMasterIdLst>
    <p:notesMasterId r:id="rId111"/>
  </p:notesMasterIdLst>
  <p:handoutMasterIdLst>
    <p:handoutMasterId r:id="rId112"/>
  </p:handoutMasterIdLst>
  <p:sldIdLst>
    <p:sldId id="257" r:id="rId3"/>
    <p:sldId id="420" r:id="rId4"/>
    <p:sldId id="261" r:id="rId5"/>
    <p:sldId id="262" r:id="rId6"/>
    <p:sldId id="729" r:id="rId7"/>
    <p:sldId id="264" r:id="rId8"/>
    <p:sldId id="2149" r:id="rId9"/>
    <p:sldId id="2150" r:id="rId10"/>
    <p:sldId id="268" r:id="rId11"/>
    <p:sldId id="1306" r:id="rId12"/>
    <p:sldId id="1307" r:id="rId13"/>
    <p:sldId id="2144" r:id="rId14"/>
    <p:sldId id="2110" r:id="rId15"/>
    <p:sldId id="2109" r:id="rId16"/>
    <p:sldId id="267" r:id="rId17"/>
    <p:sldId id="527" r:id="rId18"/>
    <p:sldId id="1319" r:id="rId19"/>
    <p:sldId id="2133" r:id="rId20"/>
    <p:sldId id="2156" r:id="rId21"/>
    <p:sldId id="687" r:id="rId22"/>
    <p:sldId id="283" r:id="rId23"/>
    <p:sldId id="418" r:id="rId24"/>
    <p:sldId id="286" r:id="rId25"/>
    <p:sldId id="343" r:id="rId26"/>
    <p:sldId id="2131" r:id="rId27"/>
    <p:sldId id="2422" r:id="rId28"/>
    <p:sldId id="288" r:id="rId29"/>
    <p:sldId id="2132" r:id="rId30"/>
    <p:sldId id="2423" r:id="rId31"/>
    <p:sldId id="2425" r:id="rId32"/>
    <p:sldId id="289" r:id="rId33"/>
    <p:sldId id="2417" r:id="rId34"/>
    <p:sldId id="2478" r:id="rId35"/>
    <p:sldId id="2419" r:id="rId36"/>
    <p:sldId id="1144" r:id="rId37"/>
    <p:sldId id="277" r:id="rId38"/>
    <p:sldId id="279" r:id="rId39"/>
    <p:sldId id="295" r:id="rId40"/>
    <p:sldId id="2393" r:id="rId41"/>
    <p:sldId id="2480" r:id="rId42"/>
    <p:sldId id="2494" r:id="rId43"/>
    <p:sldId id="2394" r:id="rId44"/>
    <p:sldId id="2395" r:id="rId45"/>
    <p:sldId id="2396" r:id="rId46"/>
    <p:sldId id="2479" r:id="rId47"/>
    <p:sldId id="313" r:id="rId48"/>
    <p:sldId id="2157" r:id="rId49"/>
    <p:sldId id="2158" r:id="rId50"/>
    <p:sldId id="2146" r:id="rId51"/>
    <p:sldId id="346" r:id="rId52"/>
    <p:sldId id="296" r:id="rId53"/>
    <p:sldId id="2130" r:id="rId54"/>
    <p:sldId id="271" r:id="rId55"/>
    <p:sldId id="348" r:id="rId56"/>
    <p:sldId id="287" r:id="rId57"/>
    <p:sldId id="317" r:id="rId58"/>
    <p:sldId id="318" r:id="rId59"/>
    <p:sldId id="319" r:id="rId60"/>
    <p:sldId id="344" r:id="rId61"/>
    <p:sldId id="345" r:id="rId62"/>
    <p:sldId id="1220" r:id="rId63"/>
    <p:sldId id="2145" r:id="rId64"/>
    <p:sldId id="2126" r:id="rId65"/>
    <p:sldId id="350" r:id="rId66"/>
    <p:sldId id="2129" r:id="rId67"/>
    <p:sldId id="1219" r:id="rId68"/>
    <p:sldId id="1216" r:id="rId69"/>
    <p:sldId id="1213" r:id="rId70"/>
    <p:sldId id="322" r:id="rId71"/>
    <p:sldId id="419" r:id="rId72"/>
    <p:sldId id="1215" r:id="rId73"/>
    <p:sldId id="278" r:id="rId74"/>
    <p:sldId id="315" r:id="rId75"/>
    <p:sldId id="323" r:id="rId76"/>
    <p:sldId id="324" r:id="rId77"/>
    <p:sldId id="329" r:id="rId78"/>
    <p:sldId id="290" r:id="rId79"/>
    <p:sldId id="2159" r:id="rId80"/>
    <p:sldId id="304" r:id="rId81"/>
    <p:sldId id="1223" r:id="rId82"/>
    <p:sldId id="2123" r:id="rId83"/>
    <p:sldId id="298" r:id="rId84"/>
    <p:sldId id="305" r:id="rId85"/>
    <p:sldId id="306" r:id="rId86"/>
    <p:sldId id="1221" r:id="rId87"/>
    <p:sldId id="2498" r:id="rId88"/>
    <p:sldId id="2147" r:id="rId89"/>
    <p:sldId id="2151" r:id="rId90"/>
    <p:sldId id="2143" r:id="rId91"/>
    <p:sldId id="2495" r:id="rId92"/>
    <p:sldId id="2164" r:id="rId93"/>
    <p:sldId id="300" r:id="rId94"/>
    <p:sldId id="302" r:id="rId95"/>
    <p:sldId id="352" r:id="rId96"/>
    <p:sldId id="353" r:id="rId97"/>
    <p:sldId id="354" r:id="rId98"/>
    <p:sldId id="347" r:id="rId99"/>
    <p:sldId id="2124" r:id="rId100"/>
    <p:sldId id="328" r:id="rId101"/>
    <p:sldId id="297" r:id="rId102"/>
    <p:sldId id="301" r:id="rId103"/>
    <p:sldId id="335" r:id="rId104"/>
    <p:sldId id="1214" r:id="rId105"/>
    <p:sldId id="2496" r:id="rId106"/>
    <p:sldId id="2497" r:id="rId107"/>
    <p:sldId id="270" r:id="rId108"/>
    <p:sldId id="1271" r:id="rId109"/>
    <p:sldId id="275" r:id="rId11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8156C22-05A8-6542-A56D-0609BE46B9B7}">
          <p14:sldIdLst>
            <p14:sldId id="257"/>
            <p14:sldId id="420"/>
            <p14:sldId id="261"/>
            <p14:sldId id="262"/>
            <p14:sldId id="729"/>
          </p14:sldIdLst>
        </p14:section>
        <p14:section name="Key Dates" id="{D70F8CE8-BA73-C745-9C6F-114BC02BEDCB}">
          <p14:sldIdLst>
            <p14:sldId id="264"/>
            <p14:sldId id="2149"/>
            <p14:sldId id="2150"/>
            <p14:sldId id="268"/>
            <p14:sldId id="1306"/>
            <p14:sldId id="1307"/>
            <p14:sldId id="2144"/>
            <p14:sldId id="2110"/>
            <p14:sldId id="2109"/>
          </p14:sldIdLst>
        </p14:section>
        <p14:section name="Announcements" id="{EBB8AD5B-96F9-A347-8825-E98302B6D34C}">
          <p14:sldIdLst>
            <p14:sldId id="267"/>
            <p14:sldId id="527"/>
            <p14:sldId id="1319"/>
            <p14:sldId id="2133"/>
            <p14:sldId id="2156"/>
            <p14:sldId id="687"/>
          </p14:sldIdLst>
        </p14:section>
        <p14:section name="Platform Features" id="{F1071B19-13D6-E144-9172-62B825B89D10}">
          <p14:sldIdLst>
            <p14:sldId id="283"/>
            <p14:sldId id="418"/>
          </p14:sldIdLst>
        </p14:section>
        <p14:section name="User Experience" id="{5A5A6A85-01E2-F044-A6E5-CC7DFE3FC46E}">
          <p14:sldIdLst>
            <p14:sldId id="286"/>
            <p14:sldId id="343"/>
            <p14:sldId id="2131"/>
            <p14:sldId id="2422"/>
          </p14:sldIdLst>
        </p14:section>
        <p14:section name="Security" id="{95D52684-2C29-0B46-83EC-1BEEEFB71DF3}">
          <p14:sldIdLst>
            <p14:sldId id="288"/>
            <p14:sldId id="2132"/>
            <p14:sldId id="2423"/>
            <p14:sldId id="2425"/>
          </p14:sldIdLst>
        </p14:section>
        <p14:section name="Document Management" id="{31A2B234-9961-8149-98C8-412CACA590C9}">
          <p14:sldIdLst>
            <p14:sldId id="289"/>
            <p14:sldId id="2417"/>
            <p14:sldId id="2478"/>
            <p14:sldId id="2419"/>
            <p14:sldId id="1144"/>
            <p14:sldId id="277"/>
            <p14:sldId id="279"/>
            <p14:sldId id="295"/>
            <p14:sldId id="2393"/>
            <p14:sldId id="2480"/>
            <p14:sldId id="2494"/>
            <p14:sldId id="2394"/>
            <p14:sldId id="2395"/>
            <p14:sldId id="2396"/>
            <p14:sldId id="2479"/>
            <p14:sldId id="313"/>
            <p14:sldId id="2157"/>
            <p14:sldId id="2158"/>
            <p14:sldId id="2146"/>
            <p14:sldId id="346"/>
            <p14:sldId id="296"/>
            <p14:sldId id="2130"/>
            <p14:sldId id="271"/>
            <p14:sldId id="348"/>
          </p14:sldIdLst>
        </p14:section>
        <p14:section name="Data Management" id="{943501AB-85D8-5C4A-9431-2F98BE98B890}">
          <p14:sldIdLst>
            <p14:sldId id="287"/>
            <p14:sldId id="317"/>
            <p14:sldId id="318"/>
            <p14:sldId id="319"/>
            <p14:sldId id="344"/>
            <p14:sldId id="345"/>
            <p14:sldId id="1220"/>
            <p14:sldId id="2145"/>
            <p14:sldId id="2126"/>
            <p14:sldId id="350"/>
            <p14:sldId id="2129"/>
            <p14:sldId id="1219"/>
            <p14:sldId id="1216"/>
            <p14:sldId id="1213"/>
            <p14:sldId id="322"/>
          </p14:sldIdLst>
        </p14:section>
        <p14:section name="Reporting" id="{3F7B9983-8A52-A24A-A969-8766AF079BDB}">
          <p14:sldIdLst>
            <p14:sldId id="419"/>
            <p14:sldId id="1215"/>
            <p14:sldId id="278"/>
            <p14:sldId id="315"/>
            <p14:sldId id="323"/>
            <p14:sldId id="324"/>
            <p14:sldId id="329"/>
          </p14:sldIdLst>
        </p14:section>
        <p14:section name="System Administration" id="{8D2BAFDA-C60F-B846-A172-D0BED1FA56B7}">
          <p14:sldIdLst>
            <p14:sldId id="290"/>
            <p14:sldId id="2159"/>
            <p14:sldId id="304"/>
            <p14:sldId id="1223"/>
            <p14:sldId id="2123"/>
            <p14:sldId id="298"/>
            <p14:sldId id="305"/>
            <p14:sldId id="306"/>
            <p14:sldId id="1221"/>
            <p14:sldId id="2498"/>
            <p14:sldId id="2147"/>
            <p14:sldId id="2151"/>
            <p14:sldId id="2143"/>
            <p14:sldId id="2495"/>
            <p14:sldId id="2164"/>
            <p14:sldId id="300"/>
            <p14:sldId id="302"/>
            <p14:sldId id="352"/>
            <p14:sldId id="353"/>
            <p14:sldId id="354"/>
            <p14:sldId id="347"/>
            <p14:sldId id="2124"/>
            <p14:sldId id="328"/>
            <p14:sldId id="297"/>
            <p14:sldId id="301"/>
            <p14:sldId id="335"/>
            <p14:sldId id="1214"/>
            <p14:sldId id="2496"/>
            <p14:sldId id="2497"/>
          </p14:sldIdLst>
        </p14:section>
        <p14:section name="Additional Info" id="{2398A551-0106-3844-B575-AF79D471F294}">
          <p14:sldIdLst>
            <p14:sldId id="270"/>
            <p14:sldId id="1271"/>
            <p14:sldId id="275"/>
          </p14:sldIdLst>
        </p14:section>
      </p14:sectionLst>
    </p:ext>
    <p:ext uri="{EFAFB233-063F-42B5-8137-9DF3F51BA10A}">
      <p15:sldGuideLst xmlns:p15="http://schemas.microsoft.com/office/powerpoint/2012/main">
        <p15:guide id="1" orient="horz" pos="1536" userDrawn="1">
          <p15:clr>
            <a:srgbClr val="A4A3A4"/>
          </p15:clr>
        </p15:guide>
        <p15:guide id="2" pos="5328" userDrawn="1">
          <p15:clr>
            <a:srgbClr val="A4A3A4"/>
          </p15:clr>
        </p15:guide>
        <p15:guide id="3" pos="69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Romano" initials="MR"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6"/>
    <a:srgbClr val="FFFFFF"/>
    <a:srgbClr val="8B8C8E"/>
    <a:srgbClr val="3FBFAD"/>
    <a:srgbClr val="DD5F13"/>
    <a:srgbClr val="4F86A0"/>
    <a:srgbClr val="646569"/>
    <a:srgbClr val="BFBFBF"/>
    <a:srgbClr val="8A8A8D"/>
    <a:srgbClr val="D2D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4" autoAdjust="0"/>
    <p:restoredTop sz="77615" autoAdjust="0"/>
  </p:normalViewPr>
  <p:slideViewPr>
    <p:cSldViewPr>
      <p:cViewPr varScale="1">
        <p:scale>
          <a:sx n="100" d="100"/>
          <a:sy n="100" d="100"/>
        </p:scale>
        <p:origin x="712" y="176"/>
      </p:cViewPr>
      <p:guideLst>
        <p:guide orient="horz" pos="1536"/>
        <p:guide pos="5328"/>
        <p:guide pos="6960"/>
      </p:guideLst>
    </p:cSldViewPr>
  </p:slideViewPr>
  <p:outlineViewPr>
    <p:cViewPr>
      <p:scale>
        <a:sx n="33" d="100"/>
        <a:sy n="33" d="100"/>
      </p:scale>
      <p:origin x="0" y="-165144"/>
    </p:cViewPr>
  </p:outlineViewPr>
  <p:notesTextViewPr>
    <p:cViewPr>
      <p:scale>
        <a:sx n="3" d="2"/>
        <a:sy n="3" d="2"/>
      </p:scale>
      <p:origin x="0" y="0"/>
    </p:cViewPr>
  </p:notesTextViewPr>
  <p:sorterViewPr>
    <p:cViewPr varScale="1">
      <p:scale>
        <a:sx n="1" d="1"/>
        <a:sy n="1" d="1"/>
      </p:scale>
      <p:origin x="0" y="-481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commentAuthors" Target="commentAuthor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0DE83112-4CC5-420B-891E-1A03BDB84B55}" type="datetimeFigureOut">
              <a:rPr lang="en-US" smtClean="0"/>
              <a:t>11/7/19</a:t>
            </a:fld>
            <a:endParaRPr lang="en-US" dirty="0"/>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5E2995AA-23C2-4D6A-910E-6077D38FE120}" type="slidenum">
              <a:rPr lang="en-US" smtClean="0"/>
              <a:t>‹#›</a:t>
            </a:fld>
            <a:endParaRPr lang="en-US" dirty="0"/>
          </a:p>
        </p:txBody>
      </p:sp>
    </p:spTree>
    <p:extLst>
      <p:ext uri="{BB962C8B-B14F-4D97-AF65-F5344CB8AC3E}">
        <p14:creationId xmlns:p14="http://schemas.microsoft.com/office/powerpoint/2010/main" val="3511227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2BF4895-7314-4F40-8DF5-D49530122100}" type="datetimeFigureOut">
              <a:rPr lang="en-US" smtClean="0"/>
              <a:t>11/7/19</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FF51DB6-9766-45D9-9D9B-77298589ED39}" type="slidenum">
              <a:rPr lang="en-US" smtClean="0"/>
              <a:t>‹#›</a:t>
            </a:fld>
            <a:endParaRPr lang="en-US" dirty="0"/>
          </a:p>
        </p:txBody>
      </p:sp>
    </p:spTree>
    <p:extLst>
      <p:ext uri="{BB962C8B-B14F-4D97-AF65-F5344CB8AC3E}">
        <p14:creationId xmlns:p14="http://schemas.microsoft.com/office/powerpoint/2010/main" val="172387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a:t>
            </a:fld>
            <a:endParaRPr lang="en-US" dirty="0"/>
          </a:p>
        </p:txBody>
      </p:sp>
    </p:spTree>
    <p:extLst>
      <p:ext uri="{BB962C8B-B14F-4D97-AF65-F5344CB8AC3E}">
        <p14:creationId xmlns:p14="http://schemas.microsoft.com/office/powerpoint/2010/main" val="68664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do offer webinars for each of our application suites</a:t>
            </a:r>
          </a:p>
          <a:p>
            <a:pPr marL="171450" indent="-171450">
              <a:buFont typeface="Arial" panose="020B0604020202020204" pitchFamily="34" charset="0"/>
              <a:buChar char="•"/>
            </a:pPr>
            <a:r>
              <a:rPr lang="en-US" dirty="0"/>
              <a:t>We are here today to cover Clinical, but you are also welcome to attend any of the other webinars</a:t>
            </a:r>
          </a:p>
          <a:p>
            <a:pPr marL="171450" indent="-171450">
              <a:buFont typeface="Arial" panose="020B0604020202020204" pitchFamily="34" charset="0"/>
              <a:buChar char="•"/>
            </a:pPr>
            <a:r>
              <a:rPr lang="en-US" dirty="0"/>
              <a:t>We do record the webinars and make the slides and recording available on our 19R3 help site, so you will have the ability to go back and review these</a:t>
            </a:r>
          </a:p>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14</a:t>
            </a:fld>
            <a:endParaRPr lang="en-US" dirty="0"/>
          </a:p>
        </p:txBody>
      </p:sp>
    </p:spTree>
    <p:extLst>
      <p:ext uri="{BB962C8B-B14F-4D97-AF65-F5344CB8AC3E}">
        <p14:creationId xmlns:p14="http://schemas.microsoft.com/office/powerpoint/2010/main" val="241128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15</a:t>
            </a:fld>
            <a:endParaRPr lang="en-US" dirty="0"/>
          </a:p>
        </p:txBody>
      </p:sp>
    </p:spTree>
    <p:extLst>
      <p:ext uri="{BB962C8B-B14F-4D97-AF65-F5344CB8AC3E}">
        <p14:creationId xmlns:p14="http://schemas.microsoft.com/office/powerpoint/2010/main" val="2884152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18</a:t>
            </a:fld>
            <a:endParaRPr lang="en-US" dirty="0"/>
          </a:p>
        </p:txBody>
      </p:sp>
    </p:spTree>
    <p:extLst>
      <p:ext uri="{BB962C8B-B14F-4D97-AF65-F5344CB8AC3E}">
        <p14:creationId xmlns:p14="http://schemas.microsoft.com/office/powerpoint/2010/main" val="3312331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20</a:t>
            </a:fld>
            <a:endParaRPr lang="en-US" dirty="0"/>
          </a:p>
        </p:txBody>
      </p:sp>
    </p:spTree>
    <p:extLst>
      <p:ext uri="{BB962C8B-B14F-4D97-AF65-F5344CB8AC3E}">
        <p14:creationId xmlns:p14="http://schemas.microsoft.com/office/powerpoint/2010/main" val="269790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22</a:t>
            </a:fld>
            <a:endParaRPr lang="en-US" dirty="0"/>
          </a:p>
        </p:txBody>
      </p:sp>
    </p:spTree>
    <p:extLst>
      <p:ext uri="{BB962C8B-B14F-4D97-AF65-F5344CB8AC3E}">
        <p14:creationId xmlns:p14="http://schemas.microsoft.com/office/powerpoint/2010/main" val="173804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To support the addition of this new button we have also relabeled the Edit button on the document  information page with Edit Fields to distinguish these 2 actions.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an automatic change, so the customers who have used screenshots with the old Label in their training materials, may want to update them to reflect this UI change.</a:t>
            </a:r>
          </a:p>
        </p:txBody>
      </p:sp>
      <p:sp>
        <p:nvSpPr>
          <p:cNvPr id="4" name="Slide Number Placeholder 3"/>
          <p:cNvSpPr>
            <a:spLocks noGrp="1"/>
          </p:cNvSpPr>
          <p:nvPr>
            <p:ph type="sldNum" sz="quarter" idx="5"/>
          </p:nvPr>
        </p:nvSpPr>
        <p:spPr/>
        <p:txBody>
          <a:bodyPr/>
          <a:lstStyle/>
          <a:p>
            <a:fld id="{4FF51DB6-9766-45D9-9D9B-77298589ED39}" type="slidenum">
              <a:rPr lang="en-US" smtClean="0"/>
              <a:t>24</a:t>
            </a:fld>
            <a:endParaRPr lang="en-US" dirty="0"/>
          </a:p>
        </p:txBody>
      </p:sp>
    </p:spTree>
    <p:extLst>
      <p:ext uri="{BB962C8B-B14F-4D97-AF65-F5344CB8AC3E}">
        <p14:creationId xmlns:p14="http://schemas.microsoft.com/office/powerpoint/2010/main" val="3085016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feature provides improved navigation in </a:t>
            </a:r>
            <a:r>
              <a:rPr lang="en-US" sz="1200" i="1" kern="1200" dirty="0">
                <a:solidFill>
                  <a:schemeClr val="tx1"/>
                </a:solidFill>
                <a:effectLst/>
                <a:latin typeface="+mn-lt"/>
                <a:ea typeface="+mn-ea"/>
                <a:cs typeface="+mn-cs"/>
              </a:rPr>
              <a:t>Admin &gt; Business Admin</a:t>
            </a:r>
            <a:r>
              <a:rPr lang="en-US" sz="1200" kern="1200" dirty="0">
                <a:solidFill>
                  <a:schemeClr val="tx1"/>
                </a:solidFill>
                <a:effectLst/>
                <a:latin typeface="+mn-lt"/>
                <a:ea typeface="+mn-ea"/>
                <a:cs typeface="+mn-cs"/>
              </a:rPr>
              <a:t>, leveraging many of the search capabilities that users enjoy in custom object tabs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Users with access to Business Admin can now use additional search options, apply filters, and save views, making it easier to locate elements housed in the Business Admin menu</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part of the update, the </a:t>
            </a:r>
            <a:r>
              <a:rPr lang="en-US" sz="1200" i="1" kern="1200" dirty="0">
                <a:solidFill>
                  <a:schemeClr val="tx1"/>
                </a:solidFill>
                <a:effectLst/>
                <a:latin typeface="+mn-lt"/>
                <a:ea typeface="+mn-ea"/>
                <a:cs typeface="+mn-cs"/>
              </a:rPr>
              <a:t>Configuration &gt; Business Admin Menu </a:t>
            </a:r>
            <a:r>
              <a:rPr lang="en-US" sz="1200" kern="1200" dirty="0">
                <a:solidFill>
                  <a:schemeClr val="tx1"/>
                </a:solidFill>
                <a:effectLst/>
                <a:latin typeface="+mn-lt"/>
                <a:ea typeface="+mn-ea"/>
                <a:cs typeface="+mn-cs"/>
              </a:rPr>
              <a:t>page to configure the order has been removed, as the order is no longer necessary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dropdown selector returns results across templates, objects, and picklists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new element named </a:t>
            </a:r>
            <a:r>
              <a:rPr lang="en-US" sz="1200" i="1" kern="1200" dirty="0">
                <a:solidFill>
                  <a:schemeClr val="tx1"/>
                </a:solidFill>
                <a:effectLst/>
                <a:latin typeface="+mn-lt"/>
                <a:ea typeface="+mn-ea"/>
                <a:cs typeface="+mn-cs"/>
              </a:rPr>
              <a:t>All Picklists</a:t>
            </a:r>
            <a:r>
              <a:rPr lang="en-US" sz="1200" kern="1200" dirty="0">
                <a:solidFill>
                  <a:schemeClr val="tx1"/>
                </a:solidFill>
                <a:effectLst/>
                <a:latin typeface="+mn-lt"/>
                <a:ea typeface="+mn-ea"/>
                <a:cs typeface="+mn-cs"/>
              </a:rPr>
              <a:t> is available to navigate to the list of Picklists</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25</a:t>
            </a:fld>
            <a:endParaRPr lang="en-US" dirty="0"/>
          </a:p>
        </p:txBody>
      </p:sp>
    </p:spTree>
    <p:extLst>
      <p:ext uri="{BB962C8B-B14F-4D97-AF65-F5344CB8AC3E}">
        <p14:creationId xmlns:p14="http://schemas.microsoft.com/office/powerpoint/2010/main" val="995811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Navigate to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Admin &gt; Business Admin</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Say:</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long and unsortable list of these Business Admin items on the left that Admins used to see until this release, now gives room to the familiar search tools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Component Selector allows to lookup the name of a Business Admin item rather than scrolling to find its name in a list</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Note that when opening the Business Admin tab, the Selector will automatically default to the item that was last viewed by the user</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Navigate to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Component Selector</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left-click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expose the drop-down list</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Say:</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can navigate to the required item from the drop-down list</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can also find the required item by typing its name in the selector</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Let’s say I want to find all Study Organization Roles object records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Navigate to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Component Selector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type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Organization</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Pick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Study Organization Roles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Enter</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Say:</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selected object page opens to show the list of all existing object records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can further search for a specific record in the page contents by the name in the search bar on the top</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Type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Pharmacy</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Enter</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 on the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binoculars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 top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Search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Say:</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Advanced Search is available as well</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Navigate to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Component Selector</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Say</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can also find the required item by using the binoculars icon to open a search dialog</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Let’s say I am a Business Admin and working on my TMF Milestone templates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 the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binoculars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icon</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Type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Milestone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Template Milestones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Say</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Notice the Filters section on your left</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new UI now allows Admins to apply filters to the records just like they would in any other object tab</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Admins can create and save their custom views based on the selected filters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an Admin I do manage the Milestone Templates as well as their related EDLs so I have created and saved custom views for myself for IR Milestones, Ad Hoc events and Monitoring Visit Milestones SORT BY SEQUENCE IN COLUMNS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filters are always component specific - you will be seeing different filters available based on which object page you open</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 when I navigate away to work on my EDL templates, you notice that the filters availability is different for this object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Navigate to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Component Select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type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EDL</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Pick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Template EDLs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Enter</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Say</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have filtered and grouped my Template EDLs as reflected in these saved views for Study, Country and Site level EDLs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1200"/>
              </a:spcAft>
              <a:buFont typeface="+mj-lt"/>
              <a:buAutoNum type="arabicPeriod"/>
              <a:tabLst>
                <a:tab pos="914400" algn="l"/>
              </a:tabLs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enhancement lets me quickly navigate to the list of the templates and do my work faster and more efficiently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26</a:t>
            </a:fld>
            <a:endParaRPr lang="en-US" dirty="0"/>
          </a:p>
        </p:txBody>
      </p:sp>
    </p:spTree>
    <p:extLst>
      <p:ext uri="{BB962C8B-B14F-4D97-AF65-F5344CB8AC3E}">
        <p14:creationId xmlns:p14="http://schemas.microsoft.com/office/powerpoint/2010/main" val="149957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feature improves the experience for delegate users by providing simpler navigation between delegate and primary user account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When logged in as another user who has access to multiple vaults, users can now switch between the vaults to which they have access as the delegated user using the vault selector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However, the </a:t>
            </a:r>
            <a:r>
              <a:rPr kumimoji="0" lang="en-US" sz="1200" b="0" i="1" u="none" strike="noStrike" kern="1200" cap="none" spc="0" normalizeH="0" baseline="0" noProof="0" dirty="0">
                <a:ln>
                  <a:noFill/>
                </a:ln>
                <a:solidFill>
                  <a:prstClr val="black"/>
                </a:solidFill>
                <a:effectLst/>
                <a:uLnTx/>
                <a:uFillTx/>
                <a:latin typeface="+mn-lt"/>
                <a:ea typeface="+mn-ea"/>
                <a:cs typeface="+mn-cs"/>
              </a:rPr>
              <a:t>My Vaults</a:t>
            </a:r>
            <a:r>
              <a:rPr kumimoji="0" lang="en-US" sz="1200" b="0" i="0" u="none" strike="noStrike" kern="1200" cap="none" spc="0" normalizeH="0" baseline="0" noProof="0" dirty="0">
                <a:ln>
                  <a:noFill/>
                </a:ln>
                <a:solidFill>
                  <a:prstClr val="black"/>
                </a:solidFill>
                <a:effectLst/>
                <a:uLnTx/>
                <a:uFillTx/>
                <a:latin typeface="+mn-lt"/>
                <a:ea typeface="+mn-ea"/>
                <a:cs typeface="+mn-cs"/>
              </a:rPr>
              <a:t> page link will not be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Improves security around delegating access</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28</a:t>
            </a:fld>
            <a:endParaRPr lang="en-US" dirty="0"/>
          </a:p>
        </p:txBody>
      </p:sp>
    </p:spTree>
    <p:extLst>
      <p:ext uri="{BB962C8B-B14F-4D97-AF65-F5344CB8AC3E}">
        <p14:creationId xmlns:p14="http://schemas.microsoft.com/office/powerpoint/2010/main" val="1191576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now have an enhancement to our Delegate Access functionality. As of 19R3 you can restrict the delegates that are available when delegating access to a user account. Organizations can define groups of users who can delegate access only among themselves. For example, a user in the Data Management group can only delegate access to other members of that group.</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29</a:t>
            </a:fld>
            <a:endParaRPr lang="en-US" dirty="0"/>
          </a:p>
        </p:txBody>
      </p:sp>
    </p:spTree>
    <p:extLst>
      <p:ext uri="{BB962C8B-B14F-4D97-AF65-F5344CB8AC3E}">
        <p14:creationId xmlns:p14="http://schemas.microsoft.com/office/powerpoint/2010/main" val="194598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3</a:t>
            </a:fld>
            <a:endParaRPr lang="en-US" dirty="0"/>
          </a:p>
        </p:txBody>
      </p:sp>
    </p:spTree>
    <p:extLst>
      <p:ext uri="{BB962C8B-B14F-4D97-AF65-F5344CB8AC3E}">
        <p14:creationId xmlns:p14="http://schemas.microsoft.com/office/powerpoint/2010/main" val="1990677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how to go about enabling the restricted delegate selection settings. Once you select the option to only delegate access among group members you will also need to check the corresponding box within the Group itself. </a:t>
            </a:r>
          </a:p>
        </p:txBody>
      </p:sp>
      <p:sp>
        <p:nvSpPr>
          <p:cNvPr id="4" name="Slide Number Placeholder 3"/>
          <p:cNvSpPr>
            <a:spLocks noGrp="1"/>
          </p:cNvSpPr>
          <p:nvPr>
            <p:ph type="sldNum" sz="quarter" idx="5"/>
          </p:nvPr>
        </p:nvSpPr>
        <p:spPr/>
        <p:txBody>
          <a:bodyPr/>
          <a:lstStyle/>
          <a:p>
            <a:fld id="{4FF51DB6-9766-45D9-9D9B-77298589ED39}" type="slidenum">
              <a:rPr lang="en-US" smtClean="0"/>
              <a:t>30</a:t>
            </a:fld>
            <a:endParaRPr lang="en-US" dirty="0"/>
          </a:p>
        </p:txBody>
      </p:sp>
    </p:spTree>
    <p:extLst>
      <p:ext uri="{BB962C8B-B14F-4D97-AF65-F5344CB8AC3E}">
        <p14:creationId xmlns:p14="http://schemas.microsoft.com/office/powerpoint/2010/main" val="2969528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 have also introduced a new way to work on Microsoft Word documents by extending the integration between Vault and MS Office from Office Online to Office 365 server, which provides the collaborative authoring functionality.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Collaborative authoring with Microsoft Office™ allows multiple users to edit a Word document at the same time using the Office </a:t>
            </a:r>
            <a:r>
              <a:rPr lang="en-US" sz="1200" i="1" kern="1200" dirty="0">
                <a:solidFill>
                  <a:schemeClr val="tx1"/>
                </a:solidFill>
                <a:effectLst/>
                <a:latin typeface="+mn-lt"/>
                <a:ea typeface="+mn-ea"/>
                <a:cs typeface="+mn-cs"/>
              </a:rPr>
              <a:t>desktop</a:t>
            </a:r>
            <a:r>
              <a:rPr lang="en-US" sz="1200" kern="1200" dirty="0">
                <a:solidFill>
                  <a:schemeClr val="tx1"/>
                </a:solidFill>
                <a:effectLst/>
                <a:latin typeface="+mn-lt"/>
                <a:ea typeface="+mn-ea"/>
                <a:cs typeface="+mn-cs"/>
              </a:rPr>
              <a:t> software. Unlike the browser-based office online applications, it can now support the critical features such as track changes, custom toolbars, and office macros.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collaborative authoring uses Office 365™ server as a work area for collaboration sessions, your organization must have an Office 365 tenant to use this functionality.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Only users with Edit and Download permissions for a document can edit the document with collaborative authoring. Currently, collaborative authoring is only available for Microsoft Word™ *.docx documents.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As part of the Collaborative authoring feature we have added an Edit button next </a:t>
            </a:r>
            <a:r>
              <a:rPr lang="en-US" sz="1200" kern="1200" dirty="0" err="1">
                <a:solidFill>
                  <a:schemeClr val="tx1"/>
                </a:solidFill>
                <a:effectLst/>
                <a:latin typeface="+mn-lt"/>
                <a:ea typeface="+mn-ea"/>
                <a:cs typeface="+mn-cs"/>
              </a:rPr>
              <a:t>ot</a:t>
            </a:r>
            <a:r>
              <a:rPr lang="en-US" sz="1200" kern="1200" dirty="0">
                <a:solidFill>
                  <a:schemeClr val="tx1"/>
                </a:solidFill>
                <a:effectLst/>
                <a:latin typeface="+mn-lt"/>
                <a:ea typeface="+mn-ea"/>
                <a:cs typeface="+mn-cs"/>
              </a:rPr>
              <a:t> the document name that allows us to start a collaborative authoring session.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I'm sure everyone has a lot of questions about configuration that we won't be able to cover in these sessions, so please join the technical Q&amp;A for more details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32</a:t>
            </a:fld>
            <a:endParaRPr lang="en-US" dirty="0"/>
          </a:p>
        </p:txBody>
      </p:sp>
    </p:spTree>
    <p:extLst>
      <p:ext uri="{BB962C8B-B14F-4D97-AF65-F5344CB8AC3E}">
        <p14:creationId xmlns:p14="http://schemas.microsoft.com/office/powerpoint/2010/main" val="3909382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effectLst/>
            </a:endParaRP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this demo Anne and Olga will be collaborating on a TMF Plan in our Vault</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have a fairly active eTMF and we do author a lot of different study documents in our Vault </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 as a Study Manager has created a TMF Plan for the Cabin Fever Study from template</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 will now start editing the document in MS Word by clicking the Edit button next to the document name </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While the document is being checked out, notice that  the familiar Edit button in the document information panel on the right has been relabeled with the Edit Fields button </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 can now open the document in MS Word on her desktop</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Note that documents can now be checked out to MS Office Online via the same Edit button as well</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Notice at the top that Olga has opened the same document at the same time on her computer and Anne and Olga are both going to edit it simultaneously</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of our favorite things about this feature is the ability to track changes, so let’s go ahead and turn them on</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Anne starts editing the plan and adds the study name for the Cabin Fever study and adds a comment for Olga</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At the same time, Olga is making changes to the date and version of the plan </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Since the document is open in Olga’s MS Word on her desktop, Olga can also see Anne’s comment and reply to it in the real time </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that Olga and Anne are both done editing the plan, Anne will go ahead and close Word and return to Vault to see details about this Collaborative Authoring session</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we see that both Olga and Anne have been working on the document</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Others in Vault can see this, too</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let’s check our document back in</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can add a description if we’d like and click continue</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While this is rendering, let’s look at the audit trail</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Notice how the check out and check in are captured here </a:t>
            </a:r>
          </a:p>
          <a:p>
            <a:pPr marL="742950" marR="0" lvl="1" indent="-285750" fontAlgn="base">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can see our document with all of the tracked changes</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33</a:t>
            </a:fld>
            <a:endParaRPr lang="en-US" dirty="0"/>
          </a:p>
        </p:txBody>
      </p:sp>
    </p:spTree>
    <p:extLst>
      <p:ext uri="{BB962C8B-B14F-4D97-AF65-F5344CB8AC3E}">
        <p14:creationId xmlns:p14="http://schemas.microsoft.com/office/powerpoint/2010/main" val="81461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effectLst/>
            </a:endParaRPr>
          </a:p>
          <a:p>
            <a:pPr marL="685800" lvl="1" indent="-228600" fontAlgn="base">
              <a:buFont typeface="+mj-lt"/>
              <a:buAutoNum type="arabicPeriod"/>
            </a:pPr>
            <a:r>
              <a:rPr lang="en-US" sz="1200" kern="1200" dirty="0">
                <a:solidFill>
                  <a:schemeClr val="tx1"/>
                </a:solidFill>
                <a:effectLst/>
                <a:latin typeface="+mn-lt"/>
                <a:ea typeface="+mn-ea"/>
                <a:cs typeface="+mn-cs"/>
              </a:rPr>
              <a:t>In this demo Anne and Olga will be collaborating on a TMF Plan in our Vault</a:t>
            </a:r>
          </a:p>
          <a:p>
            <a:pPr marL="685800" lvl="1" indent="-228600" fontAlgn="base">
              <a:buFont typeface="+mj-lt"/>
              <a:buAutoNum type="arabicPeriod"/>
            </a:pPr>
            <a:r>
              <a:rPr lang="en-US" sz="1200" kern="1200" dirty="0">
                <a:solidFill>
                  <a:schemeClr val="tx1"/>
                </a:solidFill>
                <a:effectLst/>
                <a:latin typeface="+mn-lt"/>
                <a:ea typeface="+mn-ea"/>
                <a:cs typeface="+mn-cs"/>
              </a:rPr>
              <a:t>We have a fairly active eTMF and we do author a lot of different study documents in our Vault </a:t>
            </a:r>
          </a:p>
          <a:p>
            <a:pPr marL="685800" lvl="1" indent="-228600" fontAlgn="base">
              <a:buFont typeface="+mj-lt"/>
              <a:buAutoNum type="arabicPeriod"/>
            </a:pPr>
            <a:r>
              <a:rPr lang="en-US" sz="1200" kern="1200" dirty="0">
                <a:solidFill>
                  <a:schemeClr val="tx1"/>
                </a:solidFill>
                <a:effectLst/>
                <a:latin typeface="+mn-lt"/>
                <a:ea typeface="+mn-ea"/>
                <a:cs typeface="+mn-cs"/>
              </a:rPr>
              <a:t>Anne as a Study Manager has created a TMF Plan for the Cabin Fever Study from template</a:t>
            </a:r>
          </a:p>
          <a:p>
            <a:pPr marL="685800" lvl="1" indent="-228600" fontAlgn="base">
              <a:buFont typeface="+mj-lt"/>
              <a:buAutoNum type="arabicPeriod"/>
            </a:pPr>
            <a:r>
              <a:rPr lang="en-US" sz="1200" kern="1200" dirty="0">
                <a:solidFill>
                  <a:schemeClr val="tx1"/>
                </a:solidFill>
                <a:effectLst/>
                <a:latin typeface="+mn-lt"/>
                <a:ea typeface="+mn-ea"/>
                <a:cs typeface="+mn-cs"/>
              </a:rPr>
              <a:t>Anne will now start editing the document in MS Word by clicking the Edit button next to the document name </a:t>
            </a:r>
          </a:p>
          <a:p>
            <a:pPr marL="685800" lvl="1" indent="-228600" fontAlgn="base">
              <a:buFont typeface="+mj-lt"/>
              <a:buAutoNum type="arabicPeriod"/>
            </a:pPr>
            <a:r>
              <a:rPr lang="en-US" sz="1200" kern="1200" dirty="0">
                <a:solidFill>
                  <a:schemeClr val="tx1"/>
                </a:solidFill>
                <a:effectLst/>
                <a:latin typeface="+mn-lt"/>
                <a:ea typeface="+mn-ea"/>
                <a:cs typeface="+mn-cs"/>
              </a:rPr>
              <a:t>While the document is being checked out, notice that  the familiar Edit button in the document information panel on the right has been relabeled with the Edit Fields button </a:t>
            </a:r>
          </a:p>
          <a:p>
            <a:pPr marL="685800" lvl="1" indent="-228600" fontAlgn="base">
              <a:buFont typeface="+mj-lt"/>
              <a:buAutoNum type="arabicPeriod"/>
            </a:pPr>
            <a:r>
              <a:rPr lang="en-US" sz="1200" kern="1200" dirty="0">
                <a:solidFill>
                  <a:schemeClr val="tx1"/>
                </a:solidFill>
                <a:effectLst/>
                <a:latin typeface="+mn-lt"/>
                <a:ea typeface="+mn-ea"/>
                <a:cs typeface="+mn-cs"/>
              </a:rPr>
              <a:t>Anne can now open the document in MS Word on her desktop</a:t>
            </a:r>
          </a:p>
          <a:p>
            <a:pPr marL="685800" lvl="1" indent="-228600" fontAlgn="base">
              <a:buFont typeface="+mj-lt"/>
              <a:buAutoNum type="arabicPeriod"/>
            </a:pPr>
            <a:r>
              <a:rPr lang="en-US" sz="1200" kern="1200" dirty="0">
                <a:solidFill>
                  <a:schemeClr val="tx1"/>
                </a:solidFill>
                <a:effectLst/>
                <a:latin typeface="+mn-lt"/>
                <a:ea typeface="+mn-ea"/>
                <a:cs typeface="+mn-cs"/>
              </a:rPr>
              <a:t>Note that documents can now be checked out to MS Office Online via the same Edit button as well</a:t>
            </a:r>
          </a:p>
          <a:p>
            <a:pPr marL="685800" lvl="1" indent="-228600" fontAlgn="base">
              <a:buFont typeface="+mj-lt"/>
              <a:buAutoNum type="arabicPeriod"/>
            </a:pPr>
            <a:r>
              <a:rPr lang="en-US" sz="1200" kern="1200" dirty="0">
                <a:solidFill>
                  <a:schemeClr val="tx1"/>
                </a:solidFill>
                <a:effectLst/>
                <a:latin typeface="+mn-lt"/>
                <a:ea typeface="+mn-ea"/>
                <a:cs typeface="+mn-cs"/>
              </a:rPr>
              <a:t>Notice at the top that Olga has opened the same document at the same time on her computer and Anne and Olga are both going to edit it simultaneously</a:t>
            </a:r>
          </a:p>
          <a:p>
            <a:pPr marL="685800" lvl="1" indent="-228600" fontAlgn="base">
              <a:buFont typeface="+mj-lt"/>
              <a:buAutoNum type="arabicPeriod"/>
            </a:pPr>
            <a:r>
              <a:rPr lang="en-US" sz="1200" kern="1200" dirty="0">
                <a:solidFill>
                  <a:schemeClr val="tx1"/>
                </a:solidFill>
                <a:effectLst/>
                <a:latin typeface="+mn-lt"/>
                <a:ea typeface="+mn-ea"/>
                <a:cs typeface="+mn-cs"/>
              </a:rPr>
              <a:t>One of our favorite things about this feature is the ability to track changes, so let’s go ahead and turn them on</a:t>
            </a:r>
          </a:p>
          <a:p>
            <a:pPr marL="685800" lvl="1" indent="-228600" fontAlgn="base">
              <a:buFont typeface="+mj-lt"/>
              <a:buAutoNum type="arabicPeriod"/>
            </a:pPr>
            <a:r>
              <a:rPr lang="en-US" sz="1200" kern="1200" dirty="0">
                <a:solidFill>
                  <a:schemeClr val="tx1"/>
                </a:solidFill>
                <a:effectLst/>
                <a:latin typeface="+mn-lt"/>
                <a:ea typeface="+mn-ea"/>
                <a:cs typeface="+mn-cs"/>
              </a:rPr>
              <a:t>Anne starts editing the plan and adds the study name for the Cabin Fever study and adds a comment for Olga</a:t>
            </a:r>
          </a:p>
          <a:p>
            <a:pPr marL="685800" lvl="1" indent="-228600" fontAlgn="base">
              <a:buFont typeface="+mj-lt"/>
              <a:buAutoNum type="arabicPeriod"/>
            </a:pPr>
            <a:r>
              <a:rPr lang="en-US" sz="1200" kern="1200" dirty="0">
                <a:solidFill>
                  <a:schemeClr val="tx1"/>
                </a:solidFill>
                <a:effectLst/>
                <a:latin typeface="+mn-lt"/>
                <a:ea typeface="+mn-ea"/>
                <a:cs typeface="+mn-cs"/>
              </a:rPr>
              <a:t>At the same time, Olga is making changes to the date and version of the plan </a:t>
            </a:r>
          </a:p>
          <a:p>
            <a:pPr marL="685800" lvl="1" indent="-228600" fontAlgn="base">
              <a:buFont typeface="+mj-lt"/>
              <a:buAutoNum type="arabicPeriod"/>
            </a:pPr>
            <a:r>
              <a:rPr lang="en-US" sz="1200" kern="1200" dirty="0">
                <a:solidFill>
                  <a:schemeClr val="tx1"/>
                </a:solidFill>
                <a:effectLst/>
                <a:latin typeface="+mn-lt"/>
                <a:ea typeface="+mn-ea"/>
                <a:cs typeface="+mn-cs"/>
              </a:rPr>
              <a:t>Since the document is open in Olga’s MS Word on her desktop, Olga can also see Anne’s comment and reply to it in the real time </a:t>
            </a:r>
          </a:p>
          <a:p>
            <a:pPr marL="685800" lvl="1" indent="-228600" fontAlgn="base">
              <a:buFont typeface="+mj-lt"/>
              <a:buAutoNum type="arabicPeriod"/>
            </a:pPr>
            <a:r>
              <a:rPr lang="en-US" sz="1200" kern="1200" dirty="0">
                <a:solidFill>
                  <a:schemeClr val="tx1"/>
                </a:solidFill>
                <a:effectLst/>
                <a:latin typeface="+mn-lt"/>
                <a:ea typeface="+mn-ea"/>
                <a:cs typeface="+mn-cs"/>
              </a:rPr>
              <a:t>Now that Olga and Anne are both done editing the plan, Anne will go ahead and close Word and return to Vault to see details about this Collaborative Authoring session</a:t>
            </a:r>
          </a:p>
          <a:p>
            <a:pPr marL="685800" lvl="1" indent="-228600" fontAlgn="base">
              <a:buFont typeface="+mj-lt"/>
              <a:buAutoNum type="arabicPeriod"/>
            </a:pPr>
            <a:r>
              <a:rPr lang="en-US" sz="1200" kern="1200" dirty="0">
                <a:solidFill>
                  <a:schemeClr val="tx1"/>
                </a:solidFill>
                <a:effectLst/>
                <a:latin typeface="+mn-lt"/>
                <a:ea typeface="+mn-ea"/>
                <a:cs typeface="+mn-cs"/>
              </a:rPr>
              <a:t>Here we see that both Olga and Anne have been working on the document</a:t>
            </a:r>
          </a:p>
          <a:p>
            <a:pPr marL="685800" lvl="1" indent="-228600" fontAlgn="base">
              <a:buFont typeface="+mj-lt"/>
              <a:buAutoNum type="arabicPeriod"/>
            </a:pPr>
            <a:r>
              <a:rPr lang="en-US" sz="1200" kern="1200" dirty="0">
                <a:solidFill>
                  <a:schemeClr val="tx1"/>
                </a:solidFill>
                <a:effectLst/>
                <a:latin typeface="+mn-lt"/>
                <a:ea typeface="+mn-ea"/>
                <a:cs typeface="+mn-cs"/>
              </a:rPr>
              <a:t>Others in Vault can see this, too</a:t>
            </a:r>
          </a:p>
          <a:p>
            <a:pPr marL="685800" lvl="1" indent="-228600" fontAlgn="base">
              <a:buFont typeface="+mj-lt"/>
              <a:buAutoNum type="arabicPeriod"/>
            </a:pPr>
            <a:r>
              <a:rPr lang="en-US" sz="1200" kern="1200" dirty="0">
                <a:solidFill>
                  <a:schemeClr val="tx1"/>
                </a:solidFill>
                <a:effectLst/>
                <a:latin typeface="+mn-lt"/>
                <a:ea typeface="+mn-ea"/>
                <a:cs typeface="+mn-cs"/>
              </a:rPr>
              <a:t>Now, let’s check our document back in</a:t>
            </a:r>
          </a:p>
          <a:p>
            <a:pPr marL="685800" lvl="1" indent="-228600" fontAlgn="base">
              <a:buFont typeface="+mj-lt"/>
              <a:buAutoNum type="arabicPeriod"/>
            </a:pPr>
            <a:r>
              <a:rPr lang="en-US" sz="1200" kern="1200" dirty="0">
                <a:solidFill>
                  <a:schemeClr val="tx1"/>
                </a:solidFill>
                <a:effectLst/>
                <a:latin typeface="+mn-lt"/>
                <a:ea typeface="+mn-ea"/>
                <a:cs typeface="+mn-cs"/>
              </a:rPr>
              <a:t>We can add a description if we’d like and click continue</a:t>
            </a:r>
          </a:p>
          <a:p>
            <a:pPr marL="685800" lvl="1" indent="-228600" fontAlgn="base">
              <a:buFont typeface="+mj-lt"/>
              <a:buAutoNum type="arabicPeriod"/>
            </a:pPr>
            <a:r>
              <a:rPr lang="en-US" sz="1200" kern="1200" dirty="0">
                <a:solidFill>
                  <a:schemeClr val="tx1"/>
                </a:solidFill>
                <a:effectLst/>
                <a:latin typeface="+mn-lt"/>
                <a:ea typeface="+mn-ea"/>
                <a:cs typeface="+mn-cs"/>
              </a:rPr>
              <a:t>While this is rendering, let’s look at the audit trail</a:t>
            </a:r>
          </a:p>
          <a:p>
            <a:pPr marL="685800" lvl="1" indent="-228600" fontAlgn="base">
              <a:buFont typeface="+mj-lt"/>
              <a:buAutoNum type="arabicPeriod"/>
            </a:pPr>
            <a:r>
              <a:rPr lang="en-US" sz="1200" kern="1200" dirty="0">
                <a:solidFill>
                  <a:schemeClr val="tx1"/>
                </a:solidFill>
                <a:effectLst/>
                <a:latin typeface="+mn-lt"/>
                <a:ea typeface="+mn-ea"/>
                <a:cs typeface="+mn-cs"/>
              </a:rPr>
              <a:t>Notice how the check out and check in are captured here </a:t>
            </a:r>
          </a:p>
          <a:p>
            <a:pPr marL="685800" lvl="1" indent="-228600" fontAlgn="base">
              <a:buFont typeface="+mj-lt"/>
              <a:buAutoNum type="arabicPeriod"/>
            </a:pPr>
            <a:r>
              <a:rPr lang="en-US" sz="1200" kern="1200" dirty="0">
                <a:solidFill>
                  <a:schemeClr val="tx1"/>
                </a:solidFill>
                <a:effectLst/>
                <a:latin typeface="+mn-lt"/>
                <a:ea typeface="+mn-ea"/>
                <a:cs typeface="+mn-cs"/>
              </a:rPr>
              <a:t>We can see our document with all of the tracked changes</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34</a:t>
            </a:fld>
            <a:endParaRPr lang="en-US" dirty="0"/>
          </a:p>
        </p:txBody>
      </p:sp>
    </p:spTree>
    <p:extLst>
      <p:ext uri="{BB962C8B-B14F-4D97-AF65-F5344CB8AC3E}">
        <p14:creationId xmlns:p14="http://schemas.microsoft.com/office/powerpoint/2010/main" val="3805575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Webinar registration link: https://veeva.zoom.us/webinar/register/WN_vPUjT9C6S023iysRYETtBg</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kern="1200" dirty="0">
                <a:solidFill>
                  <a:schemeClr val="tx1"/>
                </a:solidFill>
                <a:effectLst/>
                <a:latin typeface="+mn-lt"/>
                <a:ea typeface="+mn-ea"/>
                <a:cs typeface="+mn-cs"/>
              </a:rPr>
              <a:t>I'm sure everyone has a lot of questions about configuration that we won't be able to cover in these sessions, so please join the technical Q&amp;A for more details.</a:t>
            </a:r>
            <a:endParaRPr lang="en-US" sz="1200" kern="1200" dirty="0">
              <a:solidFill>
                <a:schemeClr val="tx1"/>
              </a:solidFill>
              <a:effectLst/>
              <a:latin typeface="+mn-lt"/>
              <a:ea typeface="+mn-ea"/>
              <a:cs typeface="+mn-cs"/>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4630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a:t>
            </a:r>
            <a:r>
              <a:rPr lang="en-US" sz="1200" i="1" dirty="0"/>
              <a:t>Enhanced Checkout</a:t>
            </a:r>
            <a:r>
              <a:rPr lang="en-US" sz="1200" dirty="0"/>
              <a:t> Java Applet has been completely disabled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Available Alternatives</a:t>
            </a:r>
          </a:p>
          <a:p>
            <a:pPr marL="866775" lvl="2" indent="-171450">
              <a:spcAft>
                <a:spcPts val="1200"/>
              </a:spcAft>
              <a:buFont typeface="Arial" panose="020B0604020202020204" pitchFamily="34" charset="0"/>
              <a:buChar char="•"/>
            </a:pPr>
            <a:r>
              <a:rPr lang="en-US" i="1" dirty="0"/>
              <a:t>Vault File Manager</a:t>
            </a:r>
            <a:br>
              <a:rPr lang="en-US" dirty="0"/>
            </a:br>
            <a:r>
              <a:rPr lang="en-US" dirty="0"/>
              <a:t>Provides an efficient way to check out, edit, and check in Vault documents (Windows only)</a:t>
            </a:r>
          </a:p>
          <a:p>
            <a:pPr marL="866775" lvl="2" indent="-171450">
              <a:spcAft>
                <a:spcPts val="1200"/>
              </a:spcAft>
              <a:buFont typeface="Arial" panose="020B0604020202020204" pitchFamily="34" charset="0"/>
              <a:buChar char="•"/>
            </a:pPr>
            <a:r>
              <a:rPr lang="en-US" i="1" dirty="0"/>
              <a:t>Checkout to Office Online</a:t>
            </a:r>
            <a:r>
              <a:rPr lang="en-US" dirty="0"/>
              <a:t> or </a:t>
            </a:r>
            <a:r>
              <a:rPr lang="en-US" b="1" dirty="0"/>
              <a:t>new</a:t>
            </a:r>
            <a:r>
              <a:rPr lang="en-US" dirty="0"/>
              <a:t> </a:t>
            </a:r>
            <a:r>
              <a:rPr lang="en-US" i="1" dirty="0"/>
              <a:t>Collaborative Authoring</a:t>
            </a:r>
            <a:br>
              <a:rPr lang="en-US" i="1" dirty="0"/>
            </a:br>
            <a:r>
              <a:rPr lang="en-US" dirty="0"/>
              <a:t>Available to Office 365 subscribers (Mac and Windows)</a:t>
            </a:r>
          </a:p>
          <a:p>
            <a:pPr marL="866775" lvl="2" indent="-171450">
              <a:spcAft>
                <a:spcPts val="1200"/>
              </a:spcAft>
              <a:buFont typeface="Arial" panose="020B0604020202020204" pitchFamily="34" charset="0"/>
              <a:buChar char="•"/>
            </a:pPr>
            <a:r>
              <a:rPr lang="en-US" i="1" dirty="0"/>
              <a:t>Basic Checkout</a:t>
            </a:r>
            <a:br>
              <a:rPr lang="en-US" i="1" dirty="0"/>
            </a:br>
            <a:r>
              <a:rPr lang="en-US" dirty="0"/>
              <a:t>Vault relies on your browser to handle the download and upload (Mac and Windows)</a:t>
            </a:r>
            <a:endParaRPr lang="en-US" sz="1200" dirty="0"/>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36</a:t>
            </a:fld>
            <a:endParaRPr lang="en-US" dirty="0"/>
          </a:p>
        </p:txBody>
      </p:sp>
    </p:spTree>
    <p:extLst>
      <p:ext uri="{BB962C8B-B14F-4D97-AF65-F5344CB8AC3E}">
        <p14:creationId xmlns:p14="http://schemas.microsoft.com/office/powerpoint/2010/main" val="3697738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Sometimes, during a document review, the reviewer may determine that an additional review is needed.  In these cases, the workflow initiator needs to be able to include additional approvals after the workflow has already started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Before this release, if the workflow initiator needed to add participants to optional tasks after a workflow has already started, they had to cancel the workflow and restart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19R3, even if an optional reviewer/approver was not selected at the workflow start, they can still be added from the </a:t>
            </a:r>
            <a:r>
              <a:rPr lang="en-US" sz="1200" i="1" kern="1200" dirty="0">
                <a:solidFill>
                  <a:schemeClr val="tx1"/>
                </a:solidFill>
                <a:effectLst/>
                <a:latin typeface="+mn-lt"/>
                <a:ea typeface="+mn-ea"/>
                <a:cs typeface="+mn-cs"/>
              </a:rPr>
              <a:t>Add Workflow Participant</a:t>
            </a:r>
            <a:r>
              <a:rPr lang="en-US" sz="1200" kern="1200" dirty="0">
                <a:solidFill>
                  <a:schemeClr val="tx1"/>
                </a:solidFill>
                <a:effectLst/>
                <a:latin typeface="+mn-lt"/>
                <a:ea typeface="+mn-ea"/>
                <a:cs typeface="+mn-cs"/>
              </a:rPr>
              <a:t> action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Participants can be added as long as the other parallel tasks have not yet been completed and the workflow has not proceeded beyond the tasks relevant to those participant groups</a:t>
            </a: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37</a:t>
            </a:fld>
            <a:endParaRPr lang="en-US" dirty="0"/>
          </a:p>
        </p:txBody>
      </p:sp>
    </p:spTree>
    <p:extLst>
      <p:ext uri="{BB962C8B-B14F-4D97-AF65-F5344CB8AC3E}">
        <p14:creationId xmlns:p14="http://schemas.microsoft.com/office/powerpoint/2010/main" val="3702363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 continue to improve our document check out tools.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this release, we have introduced a few enhancements to VFM to improve file transfer functionality for files &gt;100mb and up to 4GB</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VFM can now download and upload up to 8 files at the same time instead of one at a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displays progress bar and % complete for each file being checked in/out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added the ability to skip or cancel downloads/uploads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we added new columns – New vs opened file status and file size</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38</a:t>
            </a:fld>
            <a:endParaRPr lang="en-US" dirty="0"/>
          </a:p>
        </p:txBody>
      </p:sp>
    </p:spTree>
    <p:extLst>
      <p:ext uri="{BB962C8B-B14F-4D97-AF65-F5344CB8AC3E}">
        <p14:creationId xmlns:p14="http://schemas.microsoft.com/office/powerpoint/2010/main" val="2024029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first few slides in this theme support our MDW and QI object features that were originally released in 18R3 last year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 the name of this feature implies, Admins can configure and workflow initiators can start multi-document workflows for a single document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benefits of this feature is to ensure consistency between multi-document and single document use cases and leveraging the features of multi document and object workflows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 seen in this screenshot, we are able to send this single document on a multi-document workflow by choosing it from the action wheel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One consideration of this feature is that it must be configured for a specific lifecycle – not for Any Document Lifecycle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a few minutes, we will see this and several other features in action</a:t>
            </a: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39</a:t>
            </a:fld>
            <a:endParaRPr lang="en-US"/>
          </a:p>
        </p:txBody>
      </p:sp>
    </p:spTree>
    <p:extLst>
      <p:ext uri="{BB962C8B-B14F-4D97-AF65-F5344CB8AC3E}">
        <p14:creationId xmlns:p14="http://schemas.microsoft.com/office/powerpoint/2010/main" val="2161644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next feature is the Updated Envelope Viewer</a:t>
            </a:r>
          </a:p>
          <a:p>
            <a:pPr marL="171450" indent="-171450">
              <a:buFont typeface="Arial" panose="020B0604020202020204" pitchFamily="34" charset="0"/>
              <a:buChar char="•"/>
            </a:pPr>
            <a:r>
              <a:rPr lang="en-US" dirty="0"/>
              <a:t>For those customers who are using MDW, you will notice some changes in the viewer </a:t>
            </a:r>
          </a:p>
          <a:p>
            <a:pPr marL="171450" indent="-171450">
              <a:buFont typeface="Arial" panose="020B0604020202020204" pitchFamily="34" charset="0"/>
              <a:buChar char="•"/>
            </a:pPr>
            <a:r>
              <a:rPr lang="en-US" dirty="0"/>
              <a:t>Before 19R3, task owners selected verdicts like Approved or Rejected directly from the list of documents in the viewer on the left hand side</a:t>
            </a:r>
          </a:p>
          <a:p>
            <a:pPr marL="171450" indent="-171450">
              <a:buFont typeface="Arial" panose="020B0604020202020204" pitchFamily="34" charset="0"/>
              <a:buChar char="•"/>
            </a:pPr>
            <a:r>
              <a:rPr lang="en-US" dirty="0"/>
              <a:t>Now, they will click on the document task button with the pencil icon, enter a verdict, and any comments or reasons (if Vault has been configured that way)</a:t>
            </a:r>
          </a:p>
          <a:p>
            <a:pPr marL="171450" indent="-171450">
              <a:buFont typeface="Arial" panose="020B0604020202020204" pitchFamily="34" charset="0"/>
              <a:buChar char="•"/>
            </a:pPr>
            <a:r>
              <a:rPr lang="en-US" dirty="0"/>
              <a:t>Documents with tasks that are pending will have an open circle icon</a:t>
            </a:r>
          </a:p>
          <a:p>
            <a:pPr marL="171450" indent="-171450">
              <a:buFont typeface="Arial" panose="020B0604020202020204" pitchFamily="34" charset="0"/>
              <a:buChar char="•"/>
            </a:pPr>
            <a:r>
              <a:rPr lang="en-US" dirty="0"/>
              <a:t>Documents with completed tasks will have a checkmark</a:t>
            </a:r>
          </a:p>
          <a:p>
            <a:pPr marL="171450" indent="-171450">
              <a:buFont typeface="Arial" panose="020B0604020202020204" pitchFamily="34" charset="0"/>
              <a:buChar char="•"/>
            </a:pPr>
            <a:r>
              <a:rPr lang="en-US" dirty="0"/>
              <a:t>By hovering over the document name, we can see a hovercard with the task and inputs</a:t>
            </a:r>
          </a:p>
          <a:p>
            <a:pPr marL="171450" indent="-171450">
              <a:buFont typeface="Arial" panose="020B0604020202020204" pitchFamily="34" charset="0"/>
              <a:buChar char="•"/>
            </a:pPr>
            <a:r>
              <a:rPr lang="en-US" dirty="0"/>
              <a:t>In the taskbar, we will see the total number of documents and the number of tasks remaining</a:t>
            </a:r>
          </a:p>
          <a:p>
            <a:pPr marL="171450" indent="-171450">
              <a:buFont typeface="Arial" panose="020B0604020202020204" pitchFamily="34" charset="0"/>
              <a:buChar char="•"/>
            </a:pPr>
            <a:r>
              <a:rPr lang="en-US" dirty="0"/>
              <a:t>Once all tasks are complete, the blue complete button is available</a:t>
            </a:r>
          </a:p>
        </p:txBody>
      </p:sp>
      <p:sp>
        <p:nvSpPr>
          <p:cNvPr id="4" name="Slide Number Placeholder 3"/>
          <p:cNvSpPr>
            <a:spLocks noGrp="1"/>
          </p:cNvSpPr>
          <p:nvPr>
            <p:ph type="sldNum" sz="quarter" idx="5"/>
          </p:nvPr>
        </p:nvSpPr>
        <p:spPr/>
        <p:txBody>
          <a:bodyPr/>
          <a:lstStyle/>
          <a:p>
            <a:fld id="{4FF51DB6-9766-45D9-9D9B-77298589ED39}" type="slidenum">
              <a:rPr lang="en-US" smtClean="0"/>
              <a:t>40</a:t>
            </a:fld>
            <a:endParaRPr lang="en-US" dirty="0"/>
          </a:p>
        </p:txBody>
      </p:sp>
    </p:spTree>
    <p:extLst>
      <p:ext uri="{BB962C8B-B14F-4D97-AF65-F5344CB8AC3E}">
        <p14:creationId xmlns:p14="http://schemas.microsoft.com/office/powerpoint/2010/main" val="349757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6</a:t>
            </a:fld>
            <a:endParaRPr lang="en-US" dirty="0"/>
          </a:p>
        </p:txBody>
      </p:sp>
    </p:spTree>
    <p:extLst>
      <p:ext uri="{BB962C8B-B14F-4D97-AF65-F5344CB8AC3E}">
        <p14:creationId xmlns:p14="http://schemas.microsoft.com/office/powerpoint/2010/main" val="3768926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next feature “Verdict-Based Prompt for Comments and Reasons” allows Admins to configure a MDW task step to prompt for reasons or comments when the task owner selects their verdict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was based on a customer request since they want task owners to provide their justification for rejecting documents</a:t>
            </a:r>
          </a:p>
          <a:p>
            <a:pPr marL="171450" indent="-171450">
              <a:buFont typeface="Arial" panose="020B0604020202020204" pitchFamily="34" charset="0"/>
              <a:buChar char="•"/>
            </a:pPr>
            <a:r>
              <a:rPr lang="en-US" dirty="0"/>
              <a:t>As we saw in the previous slide, once we click on the document task pencil icon this pop up appears</a:t>
            </a:r>
          </a:p>
          <a:p>
            <a:pPr marL="171450" indent="-171450">
              <a:buFont typeface="Arial" panose="020B0604020202020204" pitchFamily="34" charset="0"/>
              <a:buChar char="•"/>
            </a:pPr>
            <a:r>
              <a:rPr lang="en-US" dirty="0"/>
              <a:t>In the screenshot on the left, we can see that the document has passed QC and there are no prompts</a:t>
            </a:r>
          </a:p>
          <a:p>
            <a:pPr marL="171450" indent="-171450">
              <a:buFont typeface="Arial" panose="020B0604020202020204" pitchFamily="34" charset="0"/>
              <a:buChar char="•"/>
            </a:pPr>
            <a:r>
              <a:rPr lang="en-US" dirty="0"/>
              <a:t>But in the screenshot on the right, we see that this document is QC rejected and the comment prompt appears</a:t>
            </a:r>
          </a:p>
          <a:p>
            <a:pPr marL="171450" indent="-171450">
              <a:buFont typeface="Arial" panose="020B0604020202020204" pitchFamily="34" charset="0"/>
              <a:buChar char="•"/>
            </a:pPr>
            <a:r>
              <a:rPr lang="en-US" dirty="0"/>
              <a:t>One thing to note is that both the comment and reasons prompts can be made required fields (and would be highlighted in yellow)</a:t>
            </a:r>
          </a:p>
          <a:p>
            <a:pPr marL="171450" indent="-171450">
              <a:buFont typeface="Arial" panose="020B0604020202020204" pitchFamily="34" charset="0"/>
              <a:buChar char="•"/>
            </a:pPr>
            <a:r>
              <a:rPr lang="en-US" dirty="0"/>
              <a:t>For reason prompts, Admins can create a picklist of values and the Task owner would select the reason from the list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41</a:t>
            </a:fld>
            <a:endParaRPr lang="en-US"/>
          </a:p>
        </p:txBody>
      </p:sp>
    </p:spTree>
    <p:extLst>
      <p:ext uri="{BB962C8B-B14F-4D97-AF65-F5344CB8AC3E}">
        <p14:creationId xmlns:p14="http://schemas.microsoft.com/office/powerpoint/2010/main" val="1093994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feature, multi-doc workflow is able to prevent documents from being included in an envelope if they do not meet document status and field value criteria</a:t>
            </a:r>
          </a:p>
          <a:p>
            <a:pPr marL="171450" indent="-171450">
              <a:buFont typeface="Arial" panose="020B0604020202020204" pitchFamily="34" charset="0"/>
              <a:buChar char="•"/>
            </a:pPr>
            <a:r>
              <a:rPr lang="en-US" dirty="0"/>
              <a:t>Before 19R3, a specific MDW would be available on the Library, Reports, and Binder sections even if a user action was not configured in specific states</a:t>
            </a:r>
          </a:p>
          <a:p>
            <a:pPr marL="171450" indent="-171450">
              <a:buFont typeface="Arial" panose="020B0604020202020204" pitchFamily="34" charset="0"/>
              <a:buChar char="•"/>
            </a:pPr>
            <a:r>
              <a:rPr lang="en-US" dirty="0"/>
              <a:t>A couple of use cases:</a:t>
            </a:r>
          </a:p>
          <a:p>
            <a:pPr marL="628650" lvl="1" indent="-171450">
              <a:buFont typeface="Arial" panose="020B0604020202020204" pitchFamily="34" charset="0"/>
              <a:buChar char="•"/>
            </a:pPr>
            <a:r>
              <a:rPr lang="en-US" dirty="0"/>
              <a:t>If you do not want Approved documents to be included in a MDW envelope that allows documents to be modified, an Admin would configure the Approved state to not include Approved documents</a:t>
            </a:r>
          </a:p>
          <a:p>
            <a:pPr marL="628650" lvl="1" indent="-171450">
              <a:buFont typeface="Arial" panose="020B0604020202020204" pitchFamily="34" charset="0"/>
              <a:buChar char="•"/>
            </a:pPr>
            <a:r>
              <a:rPr lang="en-US" dirty="0"/>
              <a:t>Another use case is if you have Approved documents that you would like to perform an inspection readiness check on</a:t>
            </a:r>
          </a:p>
          <a:p>
            <a:pPr marL="1085850" lvl="2" indent="-171450">
              <a:buFont typeface="Arial" panose="020B0604020202020204" pitchFamily="34" charset="0"/>
              <a:buChar char="•"/>
            </a:pPr>
            <a:r>
              <a:rPr lang="en-US" dirty="0"/>
              <a:t>In this case, you would only want to include Approved documents that have an inspection readiness field value of no</a:t>
            </a:r>
          </a:p>
          <a:p>
            <a:pPr marL="1085850" lvl="2" indent="-171450">
              <a:buFont typeface="Arial" panose="020B0604020202020204" pitchFamily="34" charset="0"/>
              <a:buChar char="•"/>
            </a:pPr>
            <a:r>
              <a:rPr lang="en-US" dirty="0"/>
              <a:t>You would not want to include Approved documents that are already inspection ready</a:t>
            </a:r>
          </a:p>
          <a:p>
            <a:pPr marL="1543050" lvl="3" indent="-171450">
              <a:buFont typeface="Arial" panose="020B0604020202020204" pitchFamily="34" charset="0"/>
              <a:buChar char="•"/>
            </a:pPr>
            <a:r>
              <a:rPr lang="en-US" dirty="0"/>
              <a:t>As part of our demo, we will be able to see how this works</a:t>
            </a:r>
          </a:p>
          <a:p>
            <a:pPr marL="628650" lvl="1" indent="-171450">
              <a:buFont typeface="Arial" panose="020B0604020202020204" pitchFamily="34" charset="0"/>
              <a:buChar char="•"/>
            </a:pPr>
            <a:r>
              <a:rPr lang="en-US" dirty="0"/>
              <a:t>Furthermore, for specific-lifecycle MDW to show up on the Library, etc. You MUST configure a Document Lifecycle User Action on the relevant Lifecycle State with conditions if relevant.  </a:t>
            </a:r>
          </a:p>
          <a:p>
            <a:pPr marL="628650" lvl="1" indent="-171450">
              <a:buFont typeface="Arial" panose="020B0604020202020204" pitchFamily="34" charset="0"/>
              <a:buChar char="•"/>
            </a:pPr>
            <a:r>
              <a:rPr lang="en-US" dirty="0"/>
              <a:t>If no conditions are needed, then use “Always” in the User Action.</a:t>
            </a:r>
          </a:p>
        </p:txBody>
      </p:sp>
      <p:sp>
        <p:nvSpPr>
          <p:cNvPr id="4" name="Slide Number Placeholder 3"/>
          <p:cNvSpPr>
            <a:spLocks noGrp="1"/>
          </p:cNvSpPr>
          <p:nvPr>
            <p:ph type="sldNum" sz="quarter" idx="5"/>
          </p:nvPr>
        </p:nvSpPr>
        <p:spPr/>
        <p:txBody>
          <a:bodyPr/>
          <a:lstStyle/>
          <a:p>
            <a:fld id="{4FF51DB6-9766-45D9-9D9B-77298589ED39}" type="slidenum">
              <a:rPr lang="en-US" smtClean="0"/>
              <a:t>42</a:t>
            </a:fld>
            <a:endParaRPr lang="en-US"/>
          </a:p>
        </p:txBody>
      </p:sp>
    </p:spTree>
    <p:extLst>
      <p:ext uri="{BB962C8B-B14F-4D97-AF65-F5344CB8AC3E}">
        <p14:creationId xmlns:p14="http://schemas.microsoft.com/office/powerpoint/2010/main" val="408805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screenshot, we see an example of how to constrain MDW</a:t>
            </a:r>
          </a:p>
          <a:p>
            <a:pPr marL="171450" indent="-171450">
              <a:buFont typeface="Arial" panose="020B0604020202020204" pitchFamily="34" charset="0"/>
              <a:buChar char="•"/>
            </a:pPr>
            <a:r>
              <a:rPr lang="en-US" dirty="0"/>
              <a:t>It is based on the Approved document status and the field value of Inspection Ready? is no</a:t>
            </a:r>
          </a:p>
          <a:p>
            <a:pPr marL="171450" indent="-171450">
              <a:buFont typeface="Arial" panose="020B0604020202020204" pitchFamily="34" charset="0"/>
              <a:buChar char="•"/>
            </a:pPr>
            <a:r>
              <a:rPr lang="en-US" dirty="0"/>
              <a:t>In other words, this will prevent any documents that are Approved and already Inspection Ready from being sent on a Post-Approval inspection readiness MDW a second time (which is a waste of time)</a:t>
            </a:r>
          </a:p>
        </p:txBody>
      </p:sp>
      <p:sp>
        <p:nvSpPr>
          <p:cNvPr id="4" name="Slide Number Placeholder 3"/>
          <p:cNvSpPr>
            <a:spLocks noGrp="1"/>
          </p:cNvSpPr>
          <p:nvPr>
            <p:ph type="sldNum" sz="quarter" idx="5"/>
          </p:nvPr>
        </p:nvSpPr>
        <p:spPr/>
        <p:txBody>
          <a:bodyPr/>
          <a:lstStyle/>
          <a:p>
            <a:fld id="{4FF51DB6-9766-45D9-9D9B-77298589ED39}" type="slidenum">
              <a:rPr lang="en-US" smtClean="0"/>
              <a:t>43</a:t>
            </a:fld>
            <a:endParaRPr lang="en-US"/>
          </a:p>
        </p:txBody>
      </p:sp>
    </p:spTree>
    <p:extLst>
      <p:ext uri="{BB962C8B-B14F-4D97-AF65-F5344CB8AC3E}">
        <p14:creationId xmlns:p14="http://schemas.microsoft.com/office/powerpoint/2010/main" val="2447797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configuring this feature, be sure to choose a specific lifecycle like Base Doc Lifecycle and not “Any document lifecycle”</a:t>
            </a:r>
          </a:p>
        </p:txBody>
      </p:sp>
      <p:sp>
        <p:nvSpPr>
          <p:cNvPr id="4" name="Slide Number Placeholder 3"/>
          <p:cNvSpPr>
            <a:spLocks noGrp="1"/>
          </p:cNvSpPr>
          <p:nvPr>
            <p:ph type="sldNum" sz="quarter" idx="5"/>
          </p:nvPr>
        </p:nvSpPr>
        <p:spPr/>
        <p:txBody>
          <a:bodyPr/>
          <a:lstStyle/>
          <a:p>
            <a:fld id="{4FF51DB6-9766-45D9-9D9B-77298589ED39}" type="slidenum">
              <a:rPr lang="en-US" smtClean="0"/>
              <a:t>44</a:t>
            </a:fld>
            <a:endParaRPr lang="en-US"/>
          </a:p>
        </p:txBody>
      </p:sp>
    </p:spTree>
    <p:extLst>
      <p:ext uri="{BB962C8B-B14F-4D97-AF65-F5344CB8AC3E}">
        <p14:creationId xmlns:p14="http://schemas.microsoft.com/office/powerpoint/2010/main" val="3288225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45</a:t>
            </a:fld>
            <a:endParaRPr lang="en-US" dirty="0"/>
          </a:p>
        </p:txBody>
      </p:sp>
    </p:spTree>
    <p:extLst>
      <p:ext uri="{BB962C8B-B14F-4D97-AF65-F5344CB8AC3E}">
        <p14:creationId xmlns:p14="http://schemas.microsoft.com/office/powerpoint/2010/main" val="380244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Often times, customers use the MDW envelope to review and approve groups of documents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While some are ready for approval, other may need to be removed from the envelope to be revised by the authors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this case, the business needs the ability to remove the documents needing revisions while the others can continue on the workflow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Another use case is when a document is included in an envelope by mistake or is no longer relevant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Before 19R3, the workflow had to be cancelled, revised, and then restarted without the </a:t>
            </a:r>
            <a:r>
              <a:rPr lang="en-US" sz="1200"/>
              <a:t>document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Now</a:t>
            </a:r>
            <a:r>
              <a:rPr lang="en-US" dirty="0"/>
              <a:t>, we are able to easily remove the documents from the envelope</a:t>
            </a:r>
          </a:p>
          <a:p>
            <a:pPr marL="171450" indent="-171450">
              <a:buFont typeface="Arial" panose="020B0604020202020204" pitchFamily="34" charset="0"/>
              <a:buChar char="•"/>
            </a:pPr>
            <a:r>
              <a:rPr lang="en-US" dirty="0"/>
              <a:t>As you can see in the screenshot here, it’s as easy as clicking on the x</a:t>
            </a:r>
          </a:p>
        </p:txBody>
      </p:sp>
      <p:sp>
        <p:nvSpPr>
          <p:cNvPr id="4" name="Slide Number Placeholder 3"/>
          <p:cNvSpPr>
            <a:spLocks noGrp="1"/>
          </p:cNvSpPr>
          <p:nvPr>
            <p:ph type="sldNum" sz="quarter" idx="5"/>
          </p:nvPr>
        </p:nvSpPr>
        <p:spPr/>
        <p:txBody>
          <a:bodyPr/>
          <a:lstStyle/>
          <a:p>
            <a:fld id="{4FF51DB6-9766-45D9-9D9B-77298589ED39}" type="slidenum">
              <a:rPr lang="en-US" smtClean="0"/>
              <a:t>46</a:t>
            </a:fld>
            <a:endParaRPr lang="en-US"/>
          </a:p>
        </p:txBody>
      </p:sp>
    </p:spTree>
    <p:extLst>
      <p:ext uri="{BB962C8B-B14F-4D97-AF65-F5344CB8AC3E}">
        <p14:creationId xmlns:p14="http://schemas.microsoft.com/office/powerpoint/2010/main" val="77196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trying to delete a document, many of you may have come across an error message stating that the document is referenced by an object record. Prior to this release it was difficult to identify the referenced object records. We will now have the ability to download a CSV file that will contain a list of the records that are preventing us from deleting that document. The link to download the CSV file will be available directly within that error message pop-up (as shown in the image on this slide).</a:t>
            </a:r>
          </a:p>
        </p:txBody>
      </p:sp>
      <p:sp>
        <p:nvSpPr>
          <p:cNvPr id="4" name="Slide Number Placeholder 3"/>
          <p:cNvSpPr>
            <a:spLocks noGrp="1"/>
          </p:cNvSpPr>
          <p:nvPr>
            <p:ph type="sldNum" sz="quarter" idx="5"/>
          </p:nvPr>
        </p:nvSpPr>
        <p:spPr/>
        <p:txBody>
          <a:bodyPr/>
          <a:lstStyle/>
          <a:p>
            <a:fld id="{4FF51DB6-9766-45D9-9D9B-77298589ED39}" type="slidenum">
              <a:rPr lang="en-US" smtClean="0"/>
              <a:t>48</a:t>
            </a:fld>
            <a:endParaRPr lang="en-US" dirty="0"/>
          </a:p>
        </p:txBody>
      </p:sp>
    </p:spTree>
    <p:extLst>
      <p:ext uri="{BB962C8B-B14F-4D97-AF65-F5344CB8AC3E}">
        <p14:creationId xmlns:p14="http://schemas.microsoft.com/office/powerpoint/2010/main" val="3101044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of these features have a slide associated with them that will be available in the posted deck after all the webinars are complete</a:t>
            </a:r>
          </a:p>
        </p:txBody>
      </p:sp>
      <p:sp>
        <p:nvSpPr>
          <p:cNvPr id="4" name="Slide Number Placeholder 3"/>
          <p:cNvSpPr>
            <a:spLocks noGrp="1"/>
          </p:cNvSpPr>
          <p:nvPr>
            <p:ph type="sldNum" sz="quarter" idx="5"/>
          </p:nvPr>
        </p:nvSpPr>
        <p:spPr/>
        <p:txBody>
          <a:bodyPr/>
          <a:lstStyle/>
          <a:p>
            <a:fld id="{4FF51DB6-9766-45D9-9D9B-77298589ED39}" type="slidenum">
              <a:rPr lang="en-US" smtClean="0"/>
              <a:t>49</a:t>
            </a:fld>
            <a:endParaRPr lang="en-US" dirty="0"/>
          </a:p>
        </p:txBody>
      </p:sp>
    </p:spTree>
    <p:extLst>
      <p:ext uri="{BB962C8B-B14F-4D97-AF65-F5344CB8AC3E}">
        <p14:creationId xmlns:p14="http://schemas.microsoft.com/office/powerpoint/2010/main" val="1664638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59</a:t>
            </a:fld>
            <a:endParaRPr lang="en-US" dirty="0"/>
          </a:p>
        </p:txBody>
      </p:sp>
    </p:spTree>
    <p:extLst>
      <p:ext uri="{BB962C8B-B14F-4D97-AF65-F5344CB8AC3E}">
        <p14:creationId xmlns:p14="http://schemas.microsoft.com/office/powerpoint/2010/main" val="1718986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78</a:t>
            </a:fld>
            <a:endParaRPr lang="en-US" dirty="0"/>
          </a:p>
        </p:txBody>
      </p:sp>
    </p:spTree>
    <p:extLst>
      <p:ext uri="{BB962C8B-B14F-4D97-AF65-F5344CB8AC3E}">
        <p14:creationId xmlns:p14="http://schemas.microsoft.com/office/powerpoint/2010/main" val="428956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Looking at some of the key dates for the release, we have this general release calendar</a:t>
            </a:r>
          </a:p>
          <a:p>
            <a:pPr marL="171450" indent="-171450">
              <a:buFont typeface="Arial" panose="020B0604020202020204" pitchFamily="34" charset="0"/>
              <a:buChar char="•"/>
            </a:pPr>
            <a:r>
              <a:rPr lang="en-US" dirty="0"/>
              <a:t>Next week we will release the pre-release vaults and will have access to your validations documentation which will be added to our Compliance Docs vault</a:t>
            </a:r>
          </a:p>
          <a:p>
            <a:pPr marL="171450" indent="-171450">
              <a:buFont typeface="Arial" panose="020B0604020202020204" pitchFamily="34" charset="0"/>
              <a:buChar char="•"/>
            </a:pPr>
            <a:r>
              <a:rPr lang="en-US" dirty="0"/>
              <a:t>We will be talking more about this at the end of this call to talk about managing vault released</a:t>
            </a:r>
          </a:p>
          <a:p>
            <a:pPr marL="171450" indent="-171450">
              <a:buFont typeface="Arial" panose="020B0604020202020204" pitchFamily="34" charset="0"/>
              <a:buChar char="•"/>
            </a:pPr>
            <a:r>
              <a:rPr lang="en-US" dirty="0"/>
              <a:t>But always feel free to reach out to your CSM or Managed Services Consultant for additional </a:t>
            </a:r>
          </a:p>
          <a:p>
            <a:pPr marL="171450" indent="-171450">
              <a:buFont typeface="Arial" panose="020B0604020202020204" pitchFamily="34" charset="0"/>
              <a:buChar char="•"/>
            </a:pPr>
            <a:r>
              <a:rPr lang="en-US" dirty="0"/>
              <a:t>As we move through the next few weeks, this is your opportunity to perform any change control or validations per your policies and SOPs</a:t>
            </a:r>
          </a:p>
          <a:p>
            <a:pPr marL="171450" indent="-171450">
              <a:buFont typeface="Arial" panose="020B0604020202020204" pitchFamily="34" charset="0"/>
              <a:buChar char="•"/>
            </a:pPr>
            <a:r>
              <a:rPr lang="en-US" dirty="0"/>
              <a:t>On Aug 2nd, we will be upgrading VV1-8</a:t>
            </a:r>
          </a:p>
          <a:p>
            <a:pPr marL="171450" indent="-171450">
              <a:buFont typeface="Arial" panose="020B0604020202020204" pitchFamily="34" charset="0"/>
              <a:buChar char="•"/>
            </a:pPr>
            <a:r>
              <a:rPr lang="en-US" dirty="0"/>
              <a:t>On Aug 9th, we upgrade all the remaining PODs</a:t>
            </a:r>
          </a:p>
          <a:p>
            <a:pPr marL="171450" indent="-171450">
              <a:buFont typeface="Arial" panose="020B0604020202020204" pitchFamily="34" charset="0"/>
              <a:buChar char="•"/>
            </a:pPr>
            <a:r>
              <a:rPr lang="en-US" dirty="0"/>
              <a:t>Note that all customers are upgraded to 19R3 and applies to Production, Test, and Sandbox Vaults</a:t>
            </a:r>
          </a:p>
          <a:p>
            <a:pPr marL="171450" indent="-171450">
              <a:buFont typeface="Arial" panose="020B0604020202020204" pitchFamily="34" charset="0"/>
              <a:buChar char="•"/>
            </a:pPr>
            <a:r>
              <a:rPr lang="en-US" dirty="0"/>
              <a:t>Downtime will be approximately 7 hours and we will have additional details at the end of this call</a:t>
            </a:r>
          </a:p>
          <a:p>
            <a:pPr marL="171450" indent="-171450">
              <a:buFont typeface="Arial" panose="020B0604020202020204" pitchFamily="34" charset="0"/>
              <a:buChar char="•"/>
            </a:pPr>
            <a:r>
              <a:rPr lang="en-US" dirty="0"/>
              <a:t>If you need help locating which number POD you are on, it is located in Vault help as well as on the admin side of Vault in Settings &gt; General Settings &gt; Vault Information</a:t>
            </a:r>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7</a:t>
            </a:fld>
            <a:endParaRPr lang="en-US" dirty="0"/>
          </a:p>
        </p:txBody>
      </p:sp>
    </p:spTree>
    <p:extLst>
      <p:ext uri="{BB962C8B-B14F-4D97-AF65-F5344CB8AC3E}">
        <p14:creationId xmlns:p14="http://schemas.microsoft.com/office/powerpoint/2010/main" val="554090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86</a:t>
            </a:fld>
            <a:endParaRPr lang="en-US" dirty="0"/>
          </a:p>
        </p:txBody>
      </p:sp>
    </p:spTree>
    <p:extLst>
      <p:ext uri="{BB962C8B-B14F-4D97-AF65-F5344CB8AC3E}">
        <p14:creationId xmlns:p14="http://schemas.microsoft.com/office/powerpoint/2010/main" val="16914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Webinar registration link: https://veeva.zoom.us/webinar/register/WN_50Miz-GsRNSMsGsVIpEMFw</a:t>
            </a: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0299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106</a:t>
            </a:fld>
            <a:endParaRPr lang="en-US" dirty="0"/>
          </a:p>
        </p:txBody>
      </p:sp>
    </p:spTree>
    <p:extLst>
      <p:ext uri="{BB962C8B-B14F-4D97-AF65-F5344CB8AC3E}">
        <p14:creationId xmlns:p14="http://schemas.microsoft.com/office/powerpoint/2010/main" val="1160039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Bef>
                <a:spcPts val="1200"/>
              </a:spcBef>
            </a:pPr>
            <a:endParaRPr lang="en-US" dirty="0"/>
          </a:p>
          <a:p>
            <a:pPr>
              <a:lnSpc>
                <a:spcPct val="100000"/>
              </a:lnSpc>
              <a:spcBef>
                <a:spcPts val="1200"/>
              </a:spcBef>
            </a:pPr>
            <a:endParaRPr lang="en-US" dirty="0"/>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9</a:t>
            </a:fld>
            <a:endParaRPr lang="en-US"/>
          </a:p>
        </p:txBody>
      </p:sp>
    </p:spTree>
    <p:extLst>
      <p:ext uri="{BB962C8B-B14F-4D97-AF65-F5344CB8AC3E}">
        <p14:creationId xmlns:p14="http://schemas.microsoft.com/office/powerpoint/2010/main" val="365940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u="none" dirty="0"/>
              <a:t>Existing</a:t>
            </a:r>
            <a:r>
              <a:rPr lang="en-US" sz="1000" dirty="0"/>
              <a:t> customer </a:t>
            </a:r>
            <a:r>
              <a:rPr lang="en-US" sz="1000" baseline="0" dirty="0"/>
              <a:t>Pre-Release Vaults that were </a:t>
            </a:r>
            <a:r>
              <a:rPr lang="en-US" sz="1000" u="sng" baseline="0" dirty="0"/>
              <a:t>used</a:t>
            </a:r>
            <a:r>
              <a:rPr lang="en-US" sz="1000" baseline="0" dirty="0"/>
              <a:t> in the past 2 releases </a:t>
            </a:r>
            <a:r>
              <a:rPr lang="en-US" sz="1000" dirty="0"/>
              <a:t>are refreshed</a:t>
            </a:r>
            <a:r>
              <a:rPr lang="en-US" sz="1000" baseline="0" dirty="0"/>
              <a:t> from their P</a:t>
            </a:r>
            <a:r>
              <a:rPr lang="en-US" sz="1000" dirty="0"/>
              <a:t>roduction Vault configuration </a:t>
            </a:r>
            <a:r>
              <a:rPr lang="en-US" sz="1000" baseline="0" dirty="0"/>
              <a:t>BEFORE they are upgraded to the next release.</a:t>
            </a:r>
          </a:p>
          <a:p>
            <a:pPr marL="171450" indent="-171450">
              <a:buFont typeface="Arial" panose="020B0604020202020204" pitchFamily="34" charset="0"/>
              <a:buChar char="•"/>
            </a:pPr>
            <a:r>
              <a:rPr lang="en-US" sz="1000" baseline="0" dirty="0"/>
              <a:t>Existing customer Pre-Release Vaults that were </a:t>
            </a:r>
            <a:r>
              <a:rPr lang="en-US" sz="1000" u="sng" baseline="0" dirty="0"/>
              <a:t>not used</a:t>
            </a:r>
            <a:r>
              <a:rPr lang="en-US" sz="1000" baseline="0" dirty="0"/>
              <a:t> in the past 2 releases will simply be upgraded to the latest limited release, i.e. 19R1.4. Customers can request a refresh from Production configuration</a:t>
            </a:r>
          </a:p>
          <a:p>
            <a:pPr marL="171450" indent="-171450">
              <a:buFont typeface="Arial" panose="020B0604020202020204" pitchFamily="34" charset="0"/>
              <a:buChar char="•"/>
            </a:pPr>
            <a:r>
              <a:rPr lang="en-US" sz="1000" baseline="0" dirty="0"/>
              <a:t>The cloning/refresh process takes place about 2–3 weeks before the Pre-Release Vaults are scheduled to be available. This timing is important to consider if customers are planning to make configuration changes to their Production Vaults around this time frame to determine if the changes will be included in their Pre-Release Vault.</a:t>
            </a:r>
          </a:p>
          <a:p>
            <a:endParaRPr lang="en-US" sz="1000" dirty="0"/>
          </a:p>
          <a:p>
            <a:r>
              <a:rPr lang="en-US" sz="1000" dirty="0"/>
              <a:t>** If you had a Pre-Release</a:t>
            </a:r>
            <a:r>
              <a:rPr lang="en-US" sz="1000" baseline="0" dirty="0"/>
              <a:t> Vault from a previous upgrade, all users that were in the previous Pre-Release Vault will be available in the new Pre-Release Vault.</a:t>
            </a:r>
            <a:endParaRPr lang="en-US" sz="1000"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10</a:t>
            </a:fld>
            <a:endParaRPr lang="en-US" dirty="0"/>
          </a:p>
        </p:txBody>
      </p:sp>
    </p:spTree>
    <p:extLst>
      <p:ext uri="{BB962C8B-B14F-4D97-AF65-F5344CB8AC3E}">
        <p14:creationId xmlns:p14="http://schemas.microsoft.com/office/powerpoint/2010/main" val="121785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11</a:t>
            </a:fld>
            <a:endParaRPr lang="en-US" dirty="0"/>
          </a:p>
        </p:txBody>
      </p:sp>
    </p:spTree>
    <p:extLst>
      <p:ext uri="{BB962C8B-B14F-4D97-AF65-F5344CB8AC3E}">
        <p14:creationId xmlns:p14="http://schemas.microsoft.com/office/powerpoint/2010/main" val="72258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
        <p:nvSpPr>
          <p:cNvPr id="3" name="Date Placeholder 2">
            <a:extLst>
              <a:ext uri="{FF2B5EF4-FFF2-40B4-BE49-F238E27FC236}">
                <a16:creationId xmlns:a16="http://schemas.microsoft.com/office/drawing/2014/main" id="{B5C45F8F-80D9-49EA-830A-2B0D99158CA3}"/>
              </a:ext>
            </a:extLst>
          </p:cNvPr>
          <p:cNvSpPr>
            <a:spLocks noGrp="1"/>
          </p:cNvSpPr>
          <p:nvPr>
            <p:ph type="dt" idx="10"/>
          </p:nvPr>
        </p:nvSpPr>
        <p:spPr/>
        <p:txBody>
          <a:bodyPr/>
          <a:lstStyle/>
          <a:p>
            <a:r>
              <a:rPr lang="en-US" dirty="0"/>
              <a:t>11-Jul-2018</a:t>
            </a:r>
          </a:p>
        </p:txBody>
      </p:sp>
      <p:sp>
        <p:nvSpPr>
          <p:cNvPr id="4" name="Slide Number Placeholder 3">
            <a:extLst>
              <a:ext uri="{FF2B5EF4-FFF2-40B4-BE49-F238E27FC236}">
                <a16:creationId xmlns:a16="http://schemas.microsoft.com/office/drawing/2014/main" id="{5980E32F-4BD1-4AA1-8341-9E8FF5C4A087}"/>
              </a:ext>
            </a:extLst>
          </p:cNvPr>
          <p:cNvSpPr>
            <a:spLocks noGrp="1"/>
          </p:cNvSpPr>
          <p:nvPr>
            <p:ph type="sldNum" sz="quarter" idx="11"/>
          </p:nvPr>
        </p:nvSpPr>
        <p:spPr/>
        <p:txBody>
          <a:bodyPr/>
          <a:lstStyle/>
          <a:p>
            <a:fld id="{4FF51DB6-9766-45D9-9D9B-77298589ED39}" type="slidenum">
              <a:rPr lang="en-US" smtClean="0"/>
              <a:t>12</a:t>
            </a:fld>
            <a:endParaRPr lang="en-US" dirty="0"/>
          </a:p>
        </p:txBody>
      </p:sp>
    </p:spTree>
    <p:extLst>
      <p:ext uri="{BB962C8B-B14F-4D97-AF65-F5344CB8AC3E}">
        <p14:creationId xmlns:p14="http://schemas.microsoft.com/office/powerpoint/2010/main" val="58656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13</a:t>
            </a:fld>
            <a:endParaRPr lang="en-US"/>
          </a:p>
        </p:txBody>
      </p:sp>
    </p:spTree>
    <p:extLst>
      <p:ext uri="{BB962C8B-B14F-4D97-AF65-F5344CB8AC3E}">
        <p14:creationId xmlns:p14="http://schemas.microsoft.com/office/powerpoint/2010/main" val="384131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031532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5309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2019</a:t>
            </a:r>
          </a:p>
        </p:txBody>
      </p:sp>
    </p:spTree>
    <p:extLst>
      <p:ext uri="{BB962C8B-B14F-4D97-AF65-F5344CB8AC3E}">
        <p14:creationId xmlns:p14="http://schemas.microsoft.com/office/powerpoint/2010/main" val="192737253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endParaRPr lang="en-US" dirty="0"/>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41474696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dirty="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26634708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2019</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 if you want to include an image to the left side of the slide.”</a:t>
            </a:r>
          </a:p>
          <a:p>
            <a:pPr lvl="0"/>
            <a:endParaRPr lang="en-US" dirty="0"/>
          </a:p>
          <a:p>
            <a:pPr lvl="0"/>
            <a:r>
              <a:rPr lang="en-US" dirty="0" err="1"/>
              <a:t>Firstname</a:t>
            </a:r>
            <a:r>
              <a:rPr lang="en-US" dirty="0"/>
              <a:t> </a:t>
            </a:r>
            <a:r>
              <a:rPr lang="en-US" dirty="0" err="1"/>
              <a:t>Lastname</a:t>
            </a:r>
            <a:endParaRPr lang="en-US" dirty="0"/>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17975336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Questions</a:t>
            </a:r>
          </a:p>
        </p:txBody>
      </p:sp>
    </p:spTree>
    <p:extLst>
      <p:ext uri="{BB962C8B-B14F-4D97-AF65-F5344CB8AC3E}">
        <p14:creationId xmlns:p14="http://schemas.microsoft.com/office/powerpoint/2010/main" val="16939694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5512380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61695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5937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hite/Orange clouds_with Conte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5869"/>
          <a:stretch/>
        </p:blipFill>
        <p:spPr>
          <a:xfrm>
            <a:off x="4234249" y="1787611"/>
            <a:ext cx="7990703" cy="5070389"/>
          </a:xfrm>
          <a:prstGeom prst="rect">
            <a:avLst/>
          </a:prstGeom>
        </p:spPr>
      </p:pic>
      <p:sp>
        <p:nvSpPr>
          <p:cNvPr id="2" name="Title 1"/>
          <p:cNvSpPr>
            <a:spLocks noGrp="1"/>
          </p:cNvSpPr>
          <p:nvPr>
            <p:ph type="title"/>
          </p:nvPr>
        </p:nvSpPr>
        <p:spPr>
          <a:xfrm>
            <a:off x="609600" y="228600"/>
            <a:ext cx="10972800" cy="914400"/>
          </a:xfrm>
        </p:spPr>
        <p:txBody>
          <a:bodyPr/>
          <a:lstStyle>
            <a:lvl1pPr>
              <a:defRPr>
                <a:solidFill>
                  <a:srgbClr val="5A7E96"/>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9600" y="13716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7879048" y="6428318"/>
            <a:ext cx="2844800" cy="365125"/>
          </a:xfrm>
          <a:prstGeom prst="rect">
            <a:avLst/>
          </a:prstGeom>
        </p:spPr>
        <p:txBody>
          <a:bodyPr vert="horz" lIns="91440" tIns="45720" rIns="91440" bIns="45720" rtlCol="0" anchor="ctr"/>
          <a:lstStyle>
            <a:lvl1pPr algn="r">
              <a:defRPr sz="750">
                <a:solidFill>
                  <a:schemeClr val="tx1">
                    <a:tint val="75000"/>
                  </a:schemeClr>
                </a:solidFill>
                <a:latin typeface="Arial" pitchFamily="34" charset="0"/>
                <a:cs typeface="Arial" pitchFamily="34" charset="0"/>
              </a:defRPr>
            </a:lvl1pPr>
          </a:lstStyle>
          <a:p>
            <a:fld id="{4A60DFD3-134D-4504-873E-5AE45B54A53C}" type="slidenum">
              <a:rPr lang="en-US" smtClean="0"/>
              <a:pPr/>
              <a:t>‹#›</a:t>
            </a:fld>
            <a:endParaRPr lang="en-US" dirty="0"/>
          </a:p>
        </p:txBody>
      </p:sp>
      <p:sp>
        <p:nvSpPr>
          <p:cNvPr id="12" name="TextBox 11"/>
          <p:cNvSpPr txBox="1"/>
          <p:nvPr userDrawn="1"/>
        </p:nvSpPr>
        <p:spPr>
          <a:xfrm>
            <a:off x="9806203" y="6501129"/>
            <a:ext cx="728084" cy="207749"/>
          </a:xfrm>
          <a:prstGeom prst="rect">
            <a:avLst/>
          </a:prstGeom>
          <a:noFill/>
        </p:spPr>
        <p:txBody>
          <a:bodyPr wrap="none" rtlCol="0">
            <a:spAutoFit/>
          </a:bodyPr>
          <a:lstStyle/>
          <a:p>
            <a:pPr>
              <a:defRPr/>
            </a:pPr>
            <a:r>
              <a:rPr lang="en-US" sz="750" b="1" kern="600" dirty="0">
                <a:solidFill>
                  <a:srgbClr val="595959"/>
                </a:solidFill>
                <a:latin typeface="Arial" charset="0"/>
                <a:ea typeface="ＭＳ Ｐゴシック" charset="0"/>
              </a:rPr>
              <a:t>veeva.com |</a:t>
            </a:r>
          </a:p>
        </p:txBody>
      </p:sp>
    </p:spTree>
    <p:extLst>
      <p:ext uri="{BB962C8B-B14F-4D97-AF65-F5344CB8AC3E}">
        <p14:creationId xmlns:p14="http://schemas.microsoft.com/office/powerpoint/2010/main" val="286184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dirty="0"/>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849633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VECMS Title and Conten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CA2DA-2936-1840-8D78-6338510561BD}"/>
              </a:ext>
            </a:extLst>
          </p:cNvPr>
          <p:cNvPicPr>
            <a:picLocks noChangeAspect="1"/>
          </p:cNvPicPr>
          <p:nvPr userDrawn="1"/>
        </p:nvPicPr>
        <p:blipFill>
          <a:blip r:embed="rId3"/>
          <a:stretch>
            <a:fillRect/>
          </a:stretch>
        </p:blipFill>
        <p:spPr>
          <a:xfrm>
            <a:off x="0" y="0"/>
            <a:ext cx="12191996" cy="6857998"/>
          </a:xfrm>
          <a:prstGeom prst="rect">
            <a:avLst/>
          </a:prstGeom>
        </p:spPr>
      </p:pic>
    </p:spTree>
    <p:extLst>
      <p:ext uri="{BB962C8B-B14F-4D97-AF65-F5344CB8AC3E}">
        <p14:creationId xmlns:p14="http://schemas.microsoft.com/office/powerpoint/2010/main" val="2689123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ubtitle">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1992CA6-2B83-1F40-B53D-26ED073694B7}"/>
              </a:ext>
            </a:extLst>
          </p:cNvPr>
          <p:cNvSpPr>
            <a:spLocks noGrp="1"/>
          </p:cNvSpPr>
          <p:nvPr>
            <p:ph type="body" sz="quarter" idx="13" hasCustomPrompt="1"/>
          </p:nvPr>
        </p:nvSpPr>
        <p:spPr>
          <a:xfrm>
            <a:off x="765970"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
        <p:nvSpPr>
          <p:cNvPr id="6" name="Title 1">
            <a:extLst>
              <a:ext uri="{FF2B5EF4-FFF2-40B4-BE49-F238E27FC236}">
                <a16:creationId xmlns:a16="http://schemas.microsoft.com/office/drawing/2014/main" id="{734AA469-6FA5-0242-A743-5354B1515A8C}"/>
              </a:ext>
            </a:extLst>
          </p:cNvPr>
          <p:cNvSpPr>
            <a:spLocks noGrp="1"/>
          </p:cNvSpPr>
          <p:nvPr>
            <p:ph type="title"/>
          </p:nvPr>
        </p:nvSpPr>
        <p:spPr>
          <a:xfrm>
            <a:off x="276304" y="187716"/>
            <a:ext cx="11639394" cy="680965"/>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9800294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9746035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dirty="0"/>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7566200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dirty="0"/>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075286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dirty="0"/>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48985780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218339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
        <p:nvSpPr>
          <p:cNvPr id="12" name="Title 1"/>
          <p:cNvSpPr>
            <a:spLocks noGrp="1"/>
          </p:cNvSpPr>
          <p:nvPr>
            <p:ph type="title"/>
          </p:nvPr>
        </p:nvSpPr>
        <p:spPr>
          <a:xfrm>
            <a:off x="276303" y="96275"/>
            <a:ext cx="11639394" cy="1101213"/>
          </a:xfrm>
        </p:spPr>
        <p:txBody>
          <a:bodyPr/>
          <a:lstStyle/>
          <a:p>
            <a:r>
              <a:rPr lang="en-US" dirty="0"/>
              <a:t>Click to edit Master title style</a:t>
            </a:r>
          </a:p>
        </p:txBody>
      </p:sp>
    </p:spTree>
    <p:extLst>
      <p:ext uri="{BB962C8B-B14F-4D97-AF65-F5344CB8AC3E}">
        <p14:creationId xmlns:p14="http://schemas.microsoft.com/office/powerpoint/2010/main" val="401108513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67113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Tree>
    <p:extLst>
      <p:ext uri="{BB962C8B-B14F-4D97-AF65-F5344CB8AC3E}">
        <p14:creationId xmlns:p14="http://schemas.microsoft.com/office/powerpoint/2010/main" val="279197829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dirty="0"/>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1501763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053170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5923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2018</a:t>
            </a:r>
          </a:p>
        </p:txBody>
      </p:sp>
    </p:spTree>
    <p:extLst>
      <p:ext uri="{BB962C8B-B14F-4D97-AF65-F5344CB8AC3E}">
        <p14:creationId xmlns:p14="http://schemas.microsoft.com/office/powerpoint/2010/main" val="138255240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endParaRPr lang="en-US" dirty="0"/>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2018</a:t>
            </a:r>
          </a:p>
        </p:txBody>
      </p:sp>
    </p:spTree>
    <p:extLst>
      <p:ext uri="{BB962C8B-B14F-4D97-AF65-F5344CB8AC3E}">
        <p14:creationId xmlns:p14="http://schemas.microsoft.com/office/powerpoint/2010/main" val="122482140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err="1">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err="1">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dirty="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2018</a:t>
            </a:r>
          </a:p>
        </p:txBody>
      </p:sp>
    </p:spTree>
    <p:extLst>
      <p:ext uri="{BB962C8B-B14F-4D97-AF65-F5344CB8AC3E}">
        <p14:creationId xmlns:p14="http://schemas.microsoft.com/office/powerpoint/2010/main" val="372756423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err="1">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2018</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 if you want to include an image to the left side of the slide.”</a:t>
            </a:r>
          </a:p>
          <a:p>
            <a:pPr lvl="0"/>
            <a:endParaRPr lang="en-US" dirty="0"/>
          </a:p>
          <a:p>
            <a:pPr lvl="0"/>
            <a:r>
              <a:rPr lang="en-US" dirty="0" err="1"/>
              <a:t>Firstname</a:t>
            </a:r>
            <a:r>
              <a:rPr lang="en-US" dirty="0"/>
              <a:t> </a:t>
            </a:r>
            <a:r>
              <a:rPr lang="en-US" dirty="0" err="1"/>
              <a:t>Lastname</a:t>
            </a:r>
            <a:endParaRPr lang="en-US" dirty="0"/>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111615546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Questions</a:t>
            </a:r>
          </a:p>
        </p:txBody>
      </p:sp>
    </p:spTree>
    <p:extLst>
      <p:ext uri="{BB962C8B-B14F-4D97-AF65-F5344CB8AC3E}">
        <p14:creationId xmlns:p14="http://schemas.microsoft.com/office/powerpoint/2010/main" val="27875171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0551109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236850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 with orange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609600"/>
          </a:xfrm>
        </p:spPr>
        <p:txBody>
          <a:bodyPr anchor="b" anchorCtr="0"/>
          <a:lstStyle>
            <a:lvl1pPr>
              <a:defRPr>
                <a:solidFill>
                  <a:srgbClr val="5A7E9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7589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dirty="0"/>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212014636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345029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White/Orange clouds_with Conte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5869"/>
          <a:stretch/>
        </p:blipFill>
        <p:spPr>
          <a:xfrm>
            <a:off x="4234249" y="1787611"/>
            <a:ext cx="7990703" cy="5070389"/>
          </a:xfrm>
          <a:prstGeom prst="rect">
            <a:avLst/>
          </a:prstGeom>
        </p:spPr>
      </p:pic>
      <p:sp>
        <p:nvSpPr>
          <p:cNvPr id="2" name="Title 1"/>
          <p:cNvSpPr>
            <a:spLocks noGrp="1"/>
          </p:cNvSpPr>
          <p:nvPr>
            <p:ph type="title"/>
          </p:nvPr>
        </p:nvSpPr>
        <p:spPr>
          <a:xfrm>
            <a:off x="609600" y="228600"/>
            <a:ext cx="10972800" cy="914400"/>
          </a:xfrm>
        </p:spPr>
        <p:txBody>
          <a:bodyPr/>
          <a:lstStyle>
            <a:lvl1pPr>
              <a:defRPr>
                <a:solidFill>
                  <a:srgbClr val="5A7E96"/>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9600" y="13716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7879048" y="6428318"/>
            <a:ext cx="2844800" cy="365125"/>
          </a:xfrm>
          <a:prstGeom prst="rect">
            <a:avLst/>
          </a:prstGeom>
        </p:spPr>
        <p:txBody>
          <a:bodyPr vert="horz" lIns="91440" tIns="45720" rIns="91440" bIns="45720" rtlCol="0" anchor="ctr"/>
          <a:lstStyle>
            <a:lvl1pPr algn="r">
              <a:defRPr sz="750">
                <a:solidFill>
                  <a:schemeClr val="tx1">
                    <a:tint val="75000"/>
                  </a:schemeClr>
                </a:solidFill>
                <a:latin typeface="Arial" pitchFamily="34" charset="0"/>
                <a:cs typeface="Arial" pitchFamily="34" charset="0"/>
              </a:defRPr>
            </a:lvl1pPr>
          </a:lstStyle>
          <a:p>
            <a:fld id="{4A60DFD3-134D-4504-873E-5AE45B54A53C}" type="slidenum">
              <a:rPr lang="en-US" smtClean="0"/>
              <a:pPr/>
              <a:t>‹#›</a:t>
            </a:fld>
            <a:endParaRPr lang="en-US" dirty="0"/>
          </a:p>
        </p:txBody>
      </p:sp>
      <p:sp>
        <p:nvSpPr>
          <p:cNvPr id="12" name="TextBox 11"/>
          <p:cNvSpPr txBox="1"/>
          <p:nvPr userDrawn="1"/>
        </p:nvSpPr>
        <p:spPr>
          <a:xfrm>
            <a:off x="9806203" y="6501129"/>
            <a:ext cx="728084" cy="207749"/>
          </a:xfrm>
          <a:prstGeom prst="rect">
            <a:avLst/>
          </a:prstGeom>
          <a:noFill/>
        </p:spPr>
        <p:txBody>
          <a:bodyPr wrap="none" rtlCol="0">
            <a:spAutoFit/>
          </a:bodyPr>
          <a:lstStyle/>
          <a:p>
            <a:pPr>
              <a:defRPr/>
            </a:pPr>
            <a:r>
              <a:rPr lang="en-US" sz="750" b="1" kern="600" dirty="0">
                <a:solidFill>
                  <a:srgbClr val="595959"/>
                </a:solidFill>
                <a:latin typeface="Arial" charset="0"/>
                <a:ea typeface="ＭＳ Ｐゴシック" charset="0"/>
              </a:rPr>
              <a:t>veeva.com |</a:t>
            </a:r>
          </a:p>
        </p:txBody>
      </p:sp>
    </p:spTree>
    <p:extLst>
      <p:ext uri="{BB962C8B-B14F-4D97-AF65-F5344CB8AC3E}">
        <p14:creationId xmlns:p14="http://schemas.microsoft.com/office/powerpoint/2010/main" val="137962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 orange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defRPr>
                <a:solidFill>
                  <a:srgbClr val="5A7E96"/>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9600" y="13716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20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56164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
        <p:nvSpPr>
          <p:cNvPr id="12" name="Title 1"/>
          <p:cNvSpPr>
            <a:spLocks noGrp="1"/>
          </p:cNvSpPr>
          <p:nvPr>
            <p:ph type="title"/>
          </p:nvPr>
        </p:nvSpPr>
        <p:spPr>
          <a:xfrm>
            <a:off x="276303" y="96275"/>
            <a:ext cx="11639394" cy="1101213"/>
          </a:xfrm>
        </p:spPr>
        <p:txBody>
          <a:bodyPr/>
          <a:lstStyle/>
          <a:p>
            <a:r>
              <a:rPr lang="en-US" dirty="0"/>
              <a:t>Click to edit Master title style</a:t>
            </a:r>
          </a:p>
        </p:txBody>
      </p:sp>
    </p:spTree>
    <p:extLst>
      <p:ext uri="{BB962C8B-B14F-4D97-AF65-F5344CB8AC3E}">
        <p14:creationId xmlns:p14="http://schemas.microsoft.com/office/powerpoint/2010/main" val="31337526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29157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Tree>
    <p:extLst>
      <p:ext uri="{BB962C8B-B14F-4D97-AF65-F5344CB8AC3E}">
        <p14:creationId xmlns:p14="http://schemas.microsoft.com/office/powerpoint/2010/main" val="1617560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87001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128268724"/>
      </p:ext>
    </p:extLst>
  </p:cSld>
  <p:clrMap bg1="lt1" tx1="dk1" bg2="lt2" tx2="dk2" accent1="accent1" accent2="accent2" accent3="accent3" accent4="accent4" accent5="accent5" accent6="accent6" hlink="hlink" folHlink="folHlink"/>
  <p:sldLayoutIdLst>
    <p:sldLayoutId id="2147483683" r:id="rId1"/>
    <p:sldLayoutId id="2147483706" r:id="rId2"/>
    <p:sldLayoutId id="2147483685" r:id="rId3"/>
    <p:sldLayoutId id="2147483704" r:id="rId4"/>
    <p:sldLayoutId id="2147483680" r:id="rId5"/>
    <p:sldLayoutId id="2147483654" r:id="rId6"/>
    <p:sldLayoutId id="2147483652" r:id="rId7"/>
    <p:sldLayoutId id="2147483675" r:id="rId8"/>
    <p:sldLayoutId id="2147483678" r:id="rId9"/>
    <p:sldLayoutId id="2147483655" r:id="rId10"/>
    <p:sldLayoutId id="2147483679" r:id="rId11"/>
    <p:sldLayoutId id="2147483687" r:id="rId12"/>
    <p:sldLayoutId id="2147483705" r:id="rId13"/>
    <p:sldLayoutId id="2147483707" r:id="rId14"/>
    <p:sldLayoutId id="2147483681" r:id="rId15"/>
    <p:sldLayoutId id="2147483682" r:id="rId16"/>
    <p:sldLayoutId id="2147483708" r:id="rId17"/>
    <p:sldLayoutId id="2147483711" r:id="rId18"/>
    <p:sldLayoutId id="2147483712" r:id="rId19"/>
    <p:sldLayoutId id="2147483737" r:id="rId20"/>
    <p:sldLayoutId id="2147483738" r:id="rId21"/>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672" userDrawn="1">
          <p15:clr>
            <a:srgbClr val="F26B43"/>
          </p15:clr>
        </p15:guide>
        <p15:guide id="4" orient="horz" pos="4080" userDrawn="1">
          <p15:clr>
            <a:srgbClr val="F26B43"/>
          </p15:clr>
        </p15:guide>
        <p15:guide id="5" pos="168" userDrawn="1">
          <p15:clr>
            <a:srgbClr val="F26B43"/>
          </p15:clr>
        </p15:guide>
        <p15:guide id="6" pos="75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2018</a:t>
            </a:r>
          </a:p>
        </p:txBody>
      </p:sp>
    </p:spTree>
    <p:extLst>
      <p:ext uri="{BB962C8B-B14F-4D97-AF65-F5344CB8AC3E}">
        <p14:creationId xmlns:p14="http://schemas.microsoft.com/office/powerpoint/2010/main" val="28690492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4080">
          <p15:clr>
            <a:srgbClr val="F26B43"/>
          </p15:clr>
        </p15:guide>
        <p15:guide id="5" pos="168">
          <p15:clr>
            <a:srgbClr val="F26B43"/>
          </p15:clr>
        </p15:guide>
        <p15:guide id="6" pos="75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support.veeva.com/hc/en-us/articles/360003528094-Veeva-Vault-Best-Practices-Knowledge-Collection" TargetMode="External"/><Relationship Id="rId1" Type="http://schemas.openxmlformats.org/officeDocument/2006/relationships/slideLayout" Target="../slideLayouts/slideLayout26.xml"/><Relationship Id="rId4" Type="http://schemas.openxmlformats.org/officeDocument/2006/relationships/image" Target="../media/image92.sv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trust.veeva.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vaulthelp2.vod309.com/wordpress/troubleshooting/veeva-ip-addresses/"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go.veeva.com/19R3_platform" TargetMode="External"/><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hyperlink" Target="http://go.veeva.com/19R3_rim"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hyperlink" Target="http://go.veeva.com/19R3_quality" TargetMode="External"/><Relationship Id="rId5" Type="http://schemas.openxmlformats.org/officeDocument/2006/relationships/image" Target="../media/image15.png"/><Relationship Id="rId10" Type="http://schemas.openxmlformats.org/officeDocument/2006/relationships/hyperlink" Target="http://go.veeva.com/19R3_clinical" TargetMode="External"/><Relationship Id="rId4" Type="http://schemas.microsoft.com/office/2007/relationships/hdphoto" Target="../media/hdphoto1.wdp"/><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vaulthelp2.vod309.com/wordpress/troubleshooting/supported-browsers/"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7.jp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hyperlink" Target="https://veeva.zoom.us/webinar/register/WN_vPUjT9C6S023iysRYETtB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3.tiff"/></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76.emf"/></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hyperlink" Target="https://veeva.zoom.us/webinar/register/WN_50Miz-GsRNSMsGsVIpEMFw"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vaulthelp2.vod309.com/wordpress/admin-user-help/admin-basics/about-language-and-region-settings/" TargetMode="Externa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dirty="0"/>
              <a:t>19R3 </a:t>
            </a:r>
            <a:br>
              <a:rPr lang="en-US" dirty="0"/>
            </a:br>
            <a:r>
              <a:rPr lang="en-US" dirty="0"/>
              <a:t>Release Preview and Planning </a:t>
            </a:r>
          </a:p>
        </p:txBody>
      </p:sp>
      <p:sp>
        <p:nvSpPr>
          <p:cNvPr id="2" name="Text Placeholder 1"/>
          <p:cNvSpPr>
            <a:spLocks noGrp="1"/>
          </p:cNvSpPr>
          <p:nvPr>
            <p:ph type="subTitle" idx="1"/>
          </p:nvPr>
        </p:nvSpPr>
        <p:spPr>
          <a:xfrm>
            <a:off x="805543" y="3391274"/>
            <a:ext cx="10580914" cy="201850"/>
          </a:xfrm>
        </p:spPr>
        <p:txBody>
          <a:bodyPr vert="horz" lIns="0" tIns="0" rIns="0" bIns="0" rtlCol="0" anchor="t">
            <a:spAutoFit/>
          </a:bodyPr>
          <a:lstStyle/>
          <a:p>
            <a:r>
              <a:rPr lang="en-US" sz="1600"/>
              <a:t>Revision: 05 Nov  </a:t>
            </a:r>
            <a:r>
              <a:rPr lang="en-US" sz="1600" dirty="0"/>
              <a:t>2019</a:t>
            </a:r>
          </a:p>
        </p:txBody>
      </p:sp>
      <p:grpSp>
        <p:nvGrpSpPr>
          <p:cNvPr id="10" name="Group 9">
            <a:extLst>
              <a:ext uri="{FF2B5EF4-FFF2-40B4-BE49-F238E27FC236}">
                <a16:creationId xmlns:a16="http://schemas.microsoft.com/office/drawing/2014/main" id="{9284C4D6-BF4C-4497-B6D6-0C44CCEE4D3E}"/>
              </a:ext>
            </a:extLst>
          </p:cNvPr>
          <p:cNvGrpSpPr/>
          <p:nvPr/>
        </p:nvGrpSpPr>
        <p:grpSpPr>
          <a:xfrm>
            <a:off x="8484656" y="4876800"/>
            <a:ext cx="3030921" cy="1773088"/>
            <a:chOff x="8484656" y="4876800"/>
            <a:chExt cx="3030921" cy="1773088"/>
          </a:xfrm>
        </p:grpSpPr>
        <p:grpSp>
          <p:nvGrpSpPr>
            <p:cNvPr id="9" name="Group 8">
              <a:extLst>
                <a:ext uri="{FF2B5EF4-FFF2-40B4-BE49-F238E27FC236}">
                  <a16:creationId xmlns:a16="http://schemas.microsoft.com/office/drawing/2014/main" id="{BABE2C53-0E54-45F2-B511-7ADF7A4704B8}"/>
                </a:ext>
              </a:extLst>
            </p:cNvPr>
            <p:cNvGrpSpPr/>
            <p:nvPr/>
          </p:nvGrpSpPr>
          <p:grpSpPr>
            <a:xfrm>
              <a:off x="8484656" y="4876800"/>
              <a:ext cx="3030921" cy="1773088"/>
              <a:chOff x="8484656" y="4876800"/>
              <a:chExt cx="3030921" cy="1773088"/>
            </a:xfrm>
          </p:grpSpPr>
          <p:sp>
            <p:nvSpPr>
              <p:cNvPr id="5" name="Rectangular Callout 4"/>
              <p:cNvSpPr/>
              <p:nvPr/>
            </p:nvSpPr>
            <p:spPr>
              <a:xfrm>
                <a:off x="9829800" y="4876800"/>
                <a:ext cx="1389517" cy="721606"/>
              </a:xfrm>
              <a:prstGeom prst="wedgeRectCallout">
                <a:avLst>
                  <a:gd name="adj1" fmla="val 35249"/>
                  <a:gd name="adj2" fmla="val 9882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Please use ‘Q&amp;A’ to ask a question</a:t>
                </a:r>
              </a:p>
            </p:txBody>
          </p:sp>
          <p:pic>
            <p:nvPicPr>
              <p:cNvPr id="8" name="Picture 7">
                <a:extLst>
                  <a:ext uri="{FF2B5EF4-FFF2-40B4-BE49-F238E27FC236}">
                    <a16:creationId xmlns:a16="http://schemas.microsoft.com/office/drawing/2014/main" id="{62D5FFB0-07FE-45B4-8613-CBE7C25EF0E9}"/>
                  </a:ext>
                </a:extLst>
              </p:cNvPr>
              <p:cNvPicPr>
                <a:picLocks noChangeAspect="1"/>
              </p:cNvPicPr>
              <p:nvPr/>
            </p:nvPicPr>
            <p:blipFill>
              <a:blip r:embed="rId3"/>
              <a:stretch>
                <a:fillRect/>
              </a:stretch>
            </p:blipFill>
            <p:spPr>
              <a:xfrm>
                <a:off x="8484656" y="5977815"/>
                <a:ext cx="3030921" cy="672073"/>
              </a:xfrm>
              <a:prstGeom prst="rect">
                <a:avLst/>
              </a:prstGeom>
            </p:spPr>
          </p:pic>
        </p:grpSp>
        <p:sp>
          <p:nvSpPr>
            <p:cNvPr id="6" name="&quot;No&quot; Symbol 5"/>
            <p:cNvSpPr/>
            <p:nvPr/>
          </p:nvSpPr>
          <p:spPr>
            <a:xfrm>
              <a:off x="8523220" y="5977815"/>
              <a:ext cx="649875" cy="649875"/>
            </a:xfrm>
            <a:prstGeom prst="noSmoking">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5496876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534697" cy="1101213"/>
          </a:xfrm>
        </p:spPr>
        <p:txBody>
          <a:bodyPr>
            <a:noAutofit/>
          </a:bodyPr>
          <a:lstStyle/>
          <a:p>
            <a:r>
              <a:rPr lang="en-US" dirty="0"/>
              <a:t>Pre-Release Vault</a:t>
            </a:r>
          </a:p>
        </p:txBody>
      </p:sp>
      <p:sp>
        <p:nvSpPr>
          <p:cNvPr id="3" name="Content Placeholder 2"/>
          <p:cNvSpPr>
            <a:spLocks noGrp="1"/>
          </p:cNvSpPr>
          <p:nvPr>
            <p:ph idx="1"/>
          </p:nvPr>
        </p:nvSpPr>
        <p:spPr>
          <a:xfrm>
            <a:off x="826624" y="1066800"/>
            <a:ext cx="7636208" cy="5410200"/>
          </a:xfrm>
        </p:spPr>
        <p:txBody>
          <a:bodyPr>
            <a:normAutofit lnSpcReduction="10000"/>
          </a:bodyPr>
          <a:lstStyle/>
          <a:p>
            <a:pPr>
              <a:lnSpc>
                <a:spcPct val="100000"/>
              </a:lnSpc>
              <a:spcBef>
                <a:spcPts val="1200"/>
              </a:spcBef>
            </a:pPr>
            <a:r>
              <a:rPr lang="en-US" sz="2400" dirty="0"/>
              <a:t>The Pre-Release Environment</a:t>
            </a:r>
          </a:p>
          <a:p>
            <a:pPr lvl="1">
              <a:lnSpc>
                <a:spcPct val="100000"/>
              </a:lnSpc>
              <a:spcBef>
                <a:spcPts val="1200"/>
              </a:spcBef>
            </a:pPr>
            <a:r>
              <a:rPr lang="en-US" sz="1800" dirty="0"/>
              <a:t>Starting </a:t>
            </a:r>
            <a:r>
              <a:rPr lang="en-US" sz="1800" b="1" dirty="0">
                <a:solidFill>
                  <a:srgbClr val="FF9E16"/>
                </a:solidFill>
              </a:rPr>
              <a:t>October 21st</a:t>
            </a:r>
            <a:r>
              <a:rPr lang="en-US" sz="1800" dirty="0"/>
              <a:t>, Veeva began refreshing customers’ existing Pre-Release Vaults with their current Production configuration</a:t>
            </a:r>
          </a:p>
          <a:p>
            <a:pPr lvl="2">
              <a:lnSpc>
                <a:spcPct val="100000"/>
              </a:lnSpc>
              <a:spcBef>
                <a:spcPts val="1200"/>
              </a:spcBef>
            </a:pPr>
            <a:r>
              <a:rPr lang="en-US" sz="1500" dirty="0"/>
              <a:t>Pre-Release environments for VV1-12 Production Vaults were refreshed on </a:t>
            </a:r>
            <a:r>
              <a:rPr lang="en-US" sz="1500" b="1" dirty="0">
                <a:solidFill>
                  <a:schemeClr val="tx2"/>
                </a:solidFill>
              </a:rPr>
              <a:t>October 10</a:t>
            </a:r>
          </a:p>
          <a:p>
            <a:pPr lvl="1">
              <a:lnSpc>
                <a:spcPct val="100000"/>
              </a:lnSpc>
              <a:spcBef>
                <a:spcPts val="1200"/>
              </a:spcBef>
            </a:pPr>
            <a:r>
              <a:rPr lang="en-US" sz="1800" dirty="0"/>
              <a:t>Starting </a:t>
            </a:r>
            <a:r>
              <a:rPr lang="en-US" sz="1800" b="1" dirty="0">
                <a:solidFill>
                  <a:srgbClr val="FF9E16"/>
                </a:solidFill>
              </a:rPr>
              <a:t>October 24th</a:t>
            </a:r>
            <a:r>
              <a:rPr lang="en-US" sz="1800" dirty="0"/>
              <a:t>, Veeva began cloning newer Production Vaults for the 19R3 Pre-Release environments</a:t>
            </a:r>
          </a:p>
          <a:p>
            <a:pPr lvl="1">
              <a:lnSpc>
                <a:spcPct val="100000"/>
              </a:lnSpc>
              <a:spcBef>
                <a:spcPts val="1200"/>
              </a:spcBef>
            </a:pPr>
            <a:r>
              <a:rPr lang="en-US" sz="1800" dirty="0"/>
              <a:t>A new Vault with a copy of your Production Environment</a:t>
            </a:r>
          </a:p>
          <a:p>
            <a:pPr lvl="2">
              <a:lnSpc>
                <a:spcPct val="100000"/>
              </a:lnSpc>
              <a:spcBef>
                <a:spcPts val="1200"/>
              </a:spcBef>
            </a:pPr>
            <a:r>
              <a:rPr lang="en-US" dirty="0"/>
              <a:t>Vault Owners users are provisioned</a:t>
            </a:r>
          </a:p>
          <a:p>
            <a:pPr lvl="2">
              <a:lnSpc>
                <a:spcPct val="100000"/>
              </a:lnSpc>
              <a:spcBef>
                <a:spcPts val="1200"/>
              </a:spcBef>
            </a:pPr>
            <a:r>
              <a:rPr lang="en-US" dirty="0"/>
              <a:t>CSM and Managed Services consultant are included in System Admin role</a:t>
            </a:r>
          </a:p>
          <a:p>
            <a:pPr lvl="2">
              <a:lnSpc>
                <a:spcPct val="100000"/>
              </a:lnSpc>
              <a:spcBef>
                <a:spcPts val="1200"/>
              </a:spcBef>
            </a:pPr>
            <a:r>
              <a:rPr lang="en-US" dirty="0"/>
              <a:t>Production Configuration</a:t>
            </a:r>
          </a:p>
          <a:p>
            <a:pPr lvl="2">
              <a:lnSpc>
                <a:spcPct val="100000"/>
              </a:lnSpc>
              <a:spcBef>
                <a:spcPts val="1200"/>
              </a:spcBef>
            </a:pPr>
            <a:r>
              <a:rPr lang="en-US" dirty="0"/>
              <a:t>No Documents or transactional data</a:t>
            </a:r>
          </a:p>
          <a:p>
            <a:pPr lvl="1">
              <a:lnSpc>
                <a:spcPct val="100000"/>
              </a:lnSpc>
              <a:spcBef>
                <a:spcPts val="1200"/>
              </a:spcBef>
            </a:pPr>
            <a:r>
              <a:rPr lang="en-US" sz="1800" dirty="0"/>
              <a:t>Based on </a:t>
            </a:r>
            <a:r>
              <a:rPr lang="en-US" sz="1800" b="1" dirty="0">
                <a:solidFill>
                  <a:srgbClr val="F89728"/>
                </a:solidFill>
              </a:rPr>
              <a:t>IQ/OQ qualified 19R3 Release</a:t>
            </a:r>
          </a:p>
          <a:p>
            <a:pPr lvl="1">
              <a:lnSpc>
                <a:spcPct val="100000"/>
              </a:lnSpc>
              <a:spcBef>
                <a:spcPts val="1200"/>
              </a:spcBef>
            </a:pPr>
            <a:r>
              <a:rPr lang="en-US" sz="1800" dirty="0"/>
              <a:t>Available up to 4 weeks after your Production and Sandbox Vaults are upgraded to 19R3</a:t>
            </a:r>
          </a:p>
          <a:p>
            <a:pPr marL="0" indent="0">
              <a:lnSpc>
                <a:spcPct val="100000"/>
              </a:lnSpc>
              <a:spcBef>
                <a:spcPts val="1200"/>
              </a:spcBef>
              <a:buNone/>
            </a:pPr>
            <a:endParaRPr lang="en-US" sz="1600"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593340975"/>
              </p:ext>
            </p:extLst>
          </p:nvPr>
        </p:nvGraphicFramePr>
        <p:xfrm>
          <a:off x="8462832" y="1260835"/>
          <a:ext cx="2586168" cy="2168165"/>
        </p:xfrm>
        <a:graphic>
          <a:graphicData uri="http://schemas.openxmlformats.org/drawingml/2006/table">
            <a:tbl>
              <a:tblPr firstRow="1" bandRow="1">
                <a:effectLst/>
                <a:tableStyleId>{21E4AEA4-8DFA-4A89-87EB-49C32662AFE0}</a:tableStyleId>
              </a:tblPr>
              <a:tblGrid>
                <a:gridCol w="2586168">
                  <a:extLst>
                    <a:ext uri="{9D8B030D-6E8A-4147-A177-3AD203B41FA5}">
                      <a16:colId xmlns:a16="http://schemas.microsoft.com/office/drawing/2014/main" val="20000"/>
                    </a:ext>
                  </a:extLst>
                </a:gridCol>
              </a:tblGrid>
              <a:tr h="622240">
                <a:tc>
                  <a:txBody>
                    <a:bodyPr/>
                    <a:lstStyle/>
                    <a:p>
                      <a:pPr algn="ctr"/>
                      <a:r>
                        <a:rPr lang="en-US" sz="3200" dirty="0">
                          <a:solidFill>
                            <a:srgbClr val="FFFFFF"/>
                          </a:solidFill>
                        </a:rPr>
                        <a:t>NOVEMBER</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45925">
                <a:tc>
                  <a:txBody>
                    <a:bodyPr/>
                    <a:lstStyle/>
                    <a:p>
                      <a:pPr algn="ctr"/>
                      <a:endParaRPr lang="en-US" sz="1200" b="1" dirty="0"/>
                    </a:p>
                    <a:p>
                      <a:pPr algn="ctr"/>
                      <a:r>
                        <a:rPr lang="en-US" sz="2800" b="1" dirty="0"/>
                        <a:t>Monday</a:t>
                      </a:r>
                    </a:p>
                    <a:p>
                      <a:pPr algn="ctr"/>
                      <a:r>
                        <a:rPr lang="en-US" sz="3600" b="1" dirty="0"/>
                        <a:t>4th</a:t>
                      </a:r>
                      <a:endParaRPr lang="en-US" sz="5400" b="1" dirty="0"/>
                    </a:p>
                    <a:p>
                      <a:pPr algn="ctr"/>
                      <a:endParaRPr lang="en-US" sz="12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91100793"/>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Include Seconds in Audit Trail Export </a:t>
            </a:r>
            <a:br>
              <a:rPr lang="en-US" dirty="0"/>
            </a:br>
            <a:r>
              <a:rPr lang="en-US" dirty="0"/>
              <a:t>Timestamp Column</a:t>
            </a:r>
          </a:p>
        </p:txBody>
      </p:sp>
      <p:sp>
        <p:nvSpPr>
          <p:cNvPr id="3" name="Content Placeholder 2"/>
          <p:cNvSpPr>
            <a:spLocks noGrp="1"/>
          </p:cNvSpPr>
          <p:nvPr>
            <p:ph idx="1"/>
          </p:nvPr>
        </p:nvSpPr>
        <p:spPr>
          <a:xfrm>
            <a:off x="826624" y="1066800"/>
            <a:ext cx="500579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adds seconds to the audit entry </a:t>
            </a:r>
            <a:r>
              <a:rPr lang="en-US" sz="1600" i="1" dirty="0"/>
              <a:t>Timestamp</a:t>
            </a:r>
            <a:r>
              <a:rPr lang="en-US" sz="1600" dirty="0"/>
              <a:t> column when exporting an audit trail from an individual document or record, or from the Admin &gt; Logs page</a:t>
            </a:r>
          </a:p>
          <a:p>
            <a:pPr>
              <a:spcBef>
                <a:spcPts val="600"/>
              </a:spcBef>
              <a:spcAft>
                <a:spcPts val="1200"/>
              </a:spcAft>
            </a:pPr>
            <a:r>
              <a:rPr lang="en-US" sz="2000" dirty="0"/>
              <a:t>Business Justification</a:t>
            </a:r>
          </a:p>
          <a:p>
            <a:pPr marL="457200" lvl="1" indent="0">
              <a:spcAft>
                <a:spcPts val="1200"/>
              </a:spcAft>
              <a:buNone/>
            </a:pPr>
            <a:r>
              <a:rPr lang="en-US" sz="1600" dirty="0"/>
              <a:t>Makes audit exports from the user interface consistent with audit exports from the API, which already included seconds</a:t>
            </a:r>
          </a:p>
          <a:p>
            <a:pPr>
              <a:spcBef>
                <a:spcPts val="600"/>
              </a:spcBef>
              <a:spcAft>
                <a:spcPts val="1200"/>
              </a:spcAft>
            </a:pPr>
            <a:r>
              <a:rPr lang="en-US" sz="2000" dirty="0"/>
              <a:t>Considerations</a:t>
            </a:r>
          </a:p>
          <a:p>
            <a:pPr marL="457200" lvl="1" indent="0">
              <a:spcAft>
                <a:spcPts val="1200"/>
              </a:spcAft>
              <a:buNone/>
            </a:pPr>
            <a:r>
              <a:rPr lang="en-US" sz="1500" dirty="0"/>
              <a:t>The user interface shows seconds when hovering over a time stamp in the Timestamp column</a:t>
            </a:r>
          </a:p>
          <a:p>
            <a:pPr marL="457200" lvl="1" indent="0">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73AEE9E1-FA56-49A9-AFC4-9BA80CD3C2A3}"/>
              </a:ext>
            </a:extLst>
          </p:cNvPr>
          <p:cNvPicPr>
            <a:picLocks noChangeAspect="1"/>
          </p:cNvPicPr>
          <p:nvPr/>
        </p:nvPicPr>
        <p:blipFill rotWithShape="1">
          <a:blip r:embed="rId3"/>
          <a:srcRect l="2823" r="1162"/>
          <a:stretch/>
        </p:blipFill>
        <p:spPr>
          <a:xfrm>
            <a:off x="6213423" y="2222437"/>
            <a:ext cx="3993659" cy="2413124"/>
          </a:xfrm>
          <a:prstGeom prst="rect">
            <a:avLst/>
          </a:prstGeom>
        </p:spPr>
      </p:pic>
      <p:sp>
        <p:nvSpPr>
          <p:cNvPr id="5" name="Rectangle: Rounded Corners 4">
            <a:extLst>
              <a:ext uri="{FF2B5EF4-FFF2-40B4-BE49-F238E27FC236}">
                <a16:creationId xmlns:a16="http://schemas.microsoft.com/office/drawing/2014/main" id="{1757B9B5-CA8F-46A9-AE1C-0F3D615039B3}"/>
              </a:ext>
            </a:extLst>
          </p:cNvPr>
          <p:cNvSpPr/>
          <p:nvPr/>
        </p:nvSpPr>
        <p:spPr>
          <a:xfrm>
            <a:off x="7234072" y="2622622"/>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A9106A1-0719-42E4-A9E1-A8EDFDFAAD6D}"/>
              </a:ext>
            </a:extLst>
          </p:cNvPr>
          <p:cNvSpPr/>
          <p:nvPr/>
        </p:nvSpPr>
        <p:spPr>
          <a:xfrm>
            <a:off x="7234073" y="2953927"/>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27D3EEE-BA0A-4BF3-AE76-D122C2CFD225}"/>
              </a:ext>
            </a:extLst>
          </p:cNvPr>
          <p:cNvSpPr/>
          <p:nvPr/>
        </p:nvSpPr>
        <p:spPr>
          <a:xfrm>
            <a:off x="7345261" y="3463439"/>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3D0C9BE-1AF1-493A-8EE5-27E0D6D2893D}"/>
              </a:ext>
            </a:extLst>
          </p:cNvPr>
          <p:cNvSpPr/>
          <p:nvPr/>
        </p:nvSpPr>
        <p:spPr>
          <a:xfrm>
            <a:off x="7345261" y="3953219"/>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770269"/>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Job Logging</a:t>
            </a:r>
          </a:p>
        </p:txBody>
      </p:sp>
      <p:sp>
        <p:nvSpPr>
          <p:cNvPr id="3" name="Content Placeholder 2"/>
          <p:cNvSpPr>
            <a:spLocks noGrp="1"/>
          </p:cNvSpPr>
          <p:nvPr>
            <p:ph idx="1"/>
          </p:nvPr>
        </p:nvSpPr>
        <p:spPr>
          <a:xfrm>
            <a:off x="826623" y="1066800"/>
            <a:ext cx="4941987"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Vault Training application’s </a:t>
            </a:r>
            <a:r>
              <a:rPr lang="en-US" sz="1600" i="1" dirty="0"/>
              <a:t>Update Training Assignments</a:t>
            </a:r>
            <a:r>
              <a:rPr lang="en-US" sz="1600" dirty="0"/>
              <a:t> job automates creation and distribution of assignments and tasks</a:t>
            </a:r>
          </a:p>
          <a:p>
            <a:pPr marL="457200" lvl="1" indent="0">
              <a:spcAft>
                <a:spcPts val="1200"/>
              </a:spcAft>
              <a:buNone/>
            </a:pPr>
            <a:r>
              <a:rPr lang="en-US" sz="1600" dirty="0"/>
              <a:t>This feature enhances the information captured in the job’s log file as follows:</a:t>
            </a:r>
          </a:p>
          <a:p>
            <a:pPr lvl="1">
              <a:spcAft>
                <a:spcPts val="1200"/>
              </a:spcAft>
            </a:pPr>
            <a:r>
              <a:rPr lang="en-US" sz="1600" dirty="0"/>
              <a:t>count of changes that were flagged for processing</a:t>
            </a:r>
          </a:p>
          <a:p>
            <a:pPr lvl="1">
              <a:spcAft>
                <a:spcPts val="1200"/>
              </a:spcAft>
            </a:pPr>
            <a:r>
              <a:rPr lang="en-US" sz="1600" dirty="0"/>
              <a:t>changes that were successfully processed</a:t>
            </a:r>
          </a:p>
          <a:p>
            <a:pPr lvl="1">
              <a:spcAft>
                <a:spcPts val="1200"/>
              </a:spcAft>
            </a:pPr>
            <a:r>
              <a:rPr lang="en-US" sz="1600" dirty="0"/>
              <a:t>errors that occurred, if any</a:t>
            </a:r>
          </a:p>
          <a:p>
            <a:pPr>
              <a:spcBef>
                <a:spcPts val="600"/>
              </a:spcBef>
              <a:spcAft>
                <a:spcPts val="1200"/>
              </a:spcAft>
            </a:pPr>
            <a:r>
              <a:rPr lang="en-US" sz="2000" dirty="0"/>
              <a:t>Business Justification</a:t>
            </a:r>
          </a:p>
          <a:p>
            <a:pPr marL="457200" lvl="1" indent="0">
              <a:spcAft>
                <a:spcPts val="1200"/>
              </a:spcAft>
              <a:buNone/>
            </a:pPr>
            <a:r>
              <a:rPr lang="en-US" sz="1600" dirty="0"/>
              <a:t>Improves readability of the actions automatically performed by the </a:t>
            </a:r>
            <a:r>
              <a:rPr lang="en-US" sz="1600" i="1" dirty="0"/>
              <a:t>Update Training Assignments</a:t>
            </a:r>
            <a:r>
              <a:rPr lang="en-US" sz="1600" dirty="0"/>
              <a:t> job </a:t>
            </a:r>
          </a:p>
          <a:p>
            <a:pPr marL="457200" lvl="1" indent="0">
              <a:spcAft>
                <a:spcPts val="1200"/>
              </a:spcAft>
              <a:buNone/>
            </a:pPr>
            <a:r>
              <a:rPr lang="en-US" sz="1600" dirty="0"/>
              <a:t>Enables your Administrator staff to troubleshoot issues and take appropriate actions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4CBEA820-15E9-4DA4-9B23-997D1495D03C}"/>
              </a:ext>
            </a:extLst>
          </p:cNvPr>
          <p:cNvPicPr>
            <a:picLocks noChangeAspect="1"/>
          </p:cNvPicPr>
          <p:nvPr/>
        </p:nvPicPr>
        <p:blipFill rotWithShape="1">
          <a:blip r:embed="rId3"/>
          <a:srcRect t="20139" r="29866"/>
          <a:stretch/>
        </p:blipFill>
        <p:spPr>
          <a:xfrm>
            <a:off x="5774639" y="1680025"/>
            <a:ext cx="4431496" cy="1805422"/>
          </a:xfrm>
          <a:prstGeom prst="rect">
            <a:avLst/>
          </a:prstGeom>
          <a:ln>
            <a:solidFill>
              <a:schemeClr val="tx1"/>
            </a:solidFill>
          </a:ln>
        </p:spPr>
      </p:pic>
      <p:pic>
        <p:nvPicPr>
          <p:cNvPr id="1026" name="Picture 2" descr="http://vaulthelp2.vod309.com/wordpress/wp-content/uploads/Vault_Training_Job_Log_19R23.png">
            <a:extLst>
              <a:ext uri="{FF2B5EF4-FFF2-40B4-BE49-F238E27FC236}">
                <a16:creationId xmlns:a16="http://schemas.microsoft.com/office/drawing/2014/main" id="{399067A8-1F83-4C9C-8264-6514CF0BB5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5944710" y="3729142"/>
            <a:ext cx="4091354" cy="21202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83282425-B1E8-4FCA-A130-DD9AB36E3627}"/>
              </a:ext>
            </a:extLst>
          </p:cNvPr>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8938512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Record ID &amp; Object Label Column in Object Audit Exports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 Record ID field is now included within the object record audit exports, providing a way to uniquely identify the related record. In addition, exports to CSV and Text will contain the Object Label field</a:t>
            </a:r>
          </a:p>
          <a:p>
            <a:pPr>
              <a:spcBef>
                <a:spcPts val="600"/>
              </a:spcBef>
              <a:spcAft>
                <a:spcPts val="1200"/>
              </a:spcAft>
            </a:pPr>
            <a:r>
              <a:rPr lang="en-US" sz="2000" dirty="0"/>
              <a:t>Business Justification</a:t>
            </a:r>
          </a:p>
          <a:p>
            <a:pPr marL="457200" lvl="1" indent="0">
              <a:spcAft>
                <a:spcPts val="1200"/>
              </a:spcAft>
              <a:buNone/>
            </a:pPr>
            <a:r>
              <a:rPr lang="en-US" sz="1600" dirty="0"/>
              <a:t>Ensures consistency across the audit trail user interface and the exported data</a:t>
            </a:r>
          </a:p>
          <a:p>
            <a:pPr>
              <a:spcBef>
                <a:spcPts val="600"/>
              </a:spcBef>
              <a:spcAft>
                <a:spcPts val="1200"/>
              </a:spcAft>
            </a:pPr>
            <a:r>
              <a:rPr lang="en-US" sz="2000" dirty="0"/>
              <a:t>Considerations</a:t>
            </a:r>
          </a:p>
          <a:p>
            <a:pPr marL="457200" lvl="1" indent="0">
              <a:spcAft>
                <a:spcPts val="1200"/>
              </a:spcAft>
              <a:buNone/>
            </a:pPr>
            <a:r>
              <a:rPr lang="en-US" sz="1600" dirty="0"/>
              <a:t>Audit trails export as TXT when the multilingual document handling setting is enabled, and as CSV when this setting is disabled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Line Callout 1 17">
            <a:extLst>
              <a:ext uri="{FF2B5EF4-FFF2-40B4-BE49-F238E27FC236}">
                <a16:creationId xmlns:a16="http://schemas.microsoft.com/office/drawing/2014/main" id="{DF2001D6-27AB-7246-B675-FAFC7D0BE667}"/>
              </a:ext>
            </a:extLst>
          </p:cNvPr>
          <p:cNvSpPr/>
          <p:nvPr/>
        </p:nvSpPr>
        <p:spPr>
          <a:xfrm>
            <a:off x="7868811" y="4933950"/>
            <a:ext cx="1927396" cy="738664"/>
          </a:xfrm>
          <a:prstGeom prst="borderCallout1">
            <a:avLst>
              <a:gd name="adj1" fmla="val 12693"/>
              <a:gd name="adj2" fmla="val -5286"/>
              <a:gd name="adj3" fmla="val -10496"/>
              <a:gd name="adj4" fmla="val -23693"/>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Both Record ID and Object Label are now included within the export</a:t>
            </a:r>
          </a:p>
        </p:txBody>
      </p:sp>
      <p:pic>
        <p:nvPicPr>
          <p:cNvPr id="14" name="Picture 13">
            <a:extLst>
              <a:ext uri="{FF2B5EF4-FFF2-40B4-BE49-F238E27FC236}">
                <a16:creationId xmlns:a16="http://schemas.microsoft.com/office/drawing/2014/main" id="{8D963E00-2FAA-8340-B573-8A67F9507197}"/>
              </a:ext>
            </a:extLst>
          </p:cNvPr>
          <p:cNvPicPr>
            <a:picLocks noChangeAspect="1"/>
          </p:cNvPicPr>
          <p:nvPr/>
        </p:nvPicPr>
        <p:blipFill>
          <a:blip r:embed="rId3"/>
          <a:stretch>
            <a:fillRect/>
          </a:stretch>
        </p:blipFill>
        <p:spPr>
          <a:xfrm>
            <a:off x="1905639" y="4391025"/>
            <a:ext cx="5267325" cy="1400175"/>
          </a:xfrm>
          <a:prstGeom prst="rect">
            <a:avLst/>
          </a:prstGeom>
          <a:ln>
            <a:solidFill>
              <a:schemeClr val="tx1">
                <a:lumMod val="75000"/>
              </a:schemeClr>
            </a:solidFill>
          </a:ln>
        </p:spPr>
      </p:pic>
      <p:sp>
        <p:nvSpPr>
          <p:cNvPr id="15" name="Rectangle 14">
            <a:extLst>
              <a:ext uri="{FF2B5EF4-FFF2-40B4-BE49-F238E27FC236}">
                <a16:creationId xmlns:a16="http://schemas.microsoft.com/office/drawing/2014/main" id="{FFAE2E5E-6423-E444-A941-1551EFB578AC}"/>
              </a:ext>
            </a:extLst>
          </p:cNvPr>
          <p:cNvSpPr/>
          <p:nvPr/>
        </p:nvSpPr>
        <p:spPr>
          <a:xfrm>
            <a:off x="1896114" y="4663729"/>
            <a:ext cx="1194865" cy="28927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6B2F4A9E-AED0-6D4C-8B38-EAA3208CD7B3}"/>
              </a:ext>
            </a:extLst>
          </p:cNvPr>
          <p:cNvSpPr/>
          <p:nvPr/>
        </p:nvSpPr>
        <p:spPr>
          <a:xfrm>
            <a:off x="3748726" y="4654204"/>
            <a:ext cx="1194865" cy="28927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374842870"/>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System Objects Supported in Related Record Audit Trails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Related object record audit entries are now supported to include system objects, such as User</a:t>
            </a:r>
          </a:p>
          <a:p>
            <a:pPr>
              <a:spcBef>
                <a:spcPts val="600"/>
              </a:spcBef>
              <a:spcAft>
                <a:spcPts val="1200"/>
              </a:spcAft>
            </a:pPr>
            <a:r>
              <a:rPr lang="en-US" sz="2000" dirty="0"/>
              <a:t>Business Justification</a:t>
            </a:r>
          </a:p>
          <a:p>
            <a:pPr marL="457200" lvl="1" indent="0">
              <a:spcAft>
                <a:spcPts val="1200"/>
              </a:spcAft>
              <a:buNone/>
            </a:pPr>
            <a:r>
              <a:rPr lang="en-US" sz="1600" dirty="0"/>
              <a:t>Provides an easier way to identify all related system activities related to a user. For instance, you can query from a User record all of the User Role Setup objects audit history. Previously you would have to go to the User Role Setup object to see it’s audit history</a:t>
            </a:r>
          </a:p>
          <a:p>
            <a:pPr>
              <a:spcBef>
                <a:spcPts val="600"/>
              </a:spcBef>
              <a:spcAft>
                <a:spcPts val="1200"/>
              </a:spcAft>
            </a:pPr>
            <a:r>
              <a:rPr lang="en-US" sz="2000" dirty="0"/>
              <a:t>Considerations</a:t>
            </a:r>
          </a:p>
          <a:p>
            <a:pPr marL="457200" lvl="1" indent="0">
              <a:spcAft>
                <a:spcPts val="1200"/>
              </a:spcAft>
              <a:buNone/>
            </a:pPr>
            <a:r>
              <a:rPr lang="en-US" sz="1600" dirty="0"/>
              <a:t>Created By and Last Modified By are not included due to not being true object references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0" name="Picture 9">
            <a:extLst>
              <a:ext uri="{FF2B5EF4-FFF2-40B4-BE49-F238E27FC236}">
                <a16:creationId xmlns:a16="http://schemas.microsoft.com/office/drawing/2014/main" id="{7251C848-DBAE-C54F-82EF-ED2E002BE3D6}"/>
              </a:ext>
            </a:extLst>
          </p:cNvPr>
          <p:cNvPicPr>
            <a:picLocks noChangeAspect="1"/>
          </p:cNvPicPr>
          <p:nvPr/>
        </p:nvPicPr>
        <p:blipFill>
          <a:blip r:embed="rId3"/>
          <a:stretch>
            <a:fillRect/>
          </a:stretch>
        </p:blipFill>
        <p:spPr>
          <a:xfrm>
            <a:off x="3370456" y="4330269"/>
            <a:ext cx="6896100" cy="1803923"/>
          </a:xfrm>
          <a:prstGeom prst="rect">
            <a:avLst/>
          </a:prstGeom>
          <a:ln>
            <a:solidFill>
              <a:schemeClr val="tx1">
                <a:lumMod val="75000"/>
              </a:schemeClr>
            </a:solidFill>
          </a:ln>
        </p:spPr>
      </p:pic>
      <p:sp>
        <p:nvSpPr>
          <p:cNvPr id="12" name="Line Callout 1 15">
            <a:extLst>
              <a:ext uri="{FF2B5EF4-FFF2-40B4-BE49-F238E27FC236}">
                <a16:creationId xmlns:a16="http://schemas.microsoft.com/office/drawing/2014/main" id="{B5ECDC4C-17A1-0C49-B10A-F3D652057044}"/>
              </a:ext>
            </a:extLst>
          </p:cNvPr>
          <p:cNvSpPr/>
          <p:nvPr/>
        </p:nvSpPr>
        <p:spPr>
          <a:xfrm flipH="1">
            <a:off x="612969" y="5017727"/>
            <a:ext cx="2038526" cy="923330"/>
          </a:xfrm>
          <a:prstGeom prst="borderCallout1">
            <a:avLst>
              <a:gd name="adj1" fmla="val 16024"/>
              <a:gd name="adj2" fmla="val -5864"/>
              <a:gd name="adj3" fmla="val -17053"/>
              <a:gd name="adj4" fmla="val -2779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Included Objects such as User Role Setup are visible within the user object record audit trail</a:t>
            </a:r>
          </a:p>
        </p:txBody>
      </p:sp>
      <p:sp>
        <p:nvSpPr>
          <p:cNvPr id="13" name="Rectangle 12">
            <a:extLst>
              <a:ext uri="{FF2B5EF4-FFF2-40B4-BE49-F238E27FC236}">
                <a16:creationId xmlns:a16="http://schemas.microsoft.com/office/drawing/2014/main" id="{7D6AF424-D2C1-CF4C-B77C-BF46B7E7C9DB}"/>
              </a:ext>
            </a:extLst>
          </p:cNvPr>
          <p:cNvSpPr/>
          <p:nvPr/>
        </p:nvSpPr>
        <p:spPr>
          <a:xfrm>
            <a:off x="3444016" y="4632403"/>
            <a:ext cx="1725364" cy="495299"/>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162493872"/>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Object Records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introduces a new object field whose value is populated when an object record is created:</a:t>
            </a:r>
          </a:p>
          <a:p>
            <a:pPr lvl="1">
              <a:spcAft>
                <a:spcPts val="1200"/>
              </a:spcAft>
            </a:pPr>
            <a:r>
              <a:rPr lang="en-US" sz="1600" dirty="0"/>
              <a:t>global_id__sys: system-generated id that </a:t>
            </a:r>
            <a:r>
              <a:rPr lang="en-US" sz="1600" u="sng" dirty="0"/>
              <a:t>uniquely identifies an object record</a:t>
            </a:r>
            <a:r>
              <a:rPr lang="en-US" sz="1600" dirty="0"/>
              <a:t> across all Vaults</a:t>
            </a:r>
          </a:p>
          <a:p>
            <a:pPr>
              <a:spcBef>
                <a:spcPts val="600"/>
              </a:spcBef>
              <a:spcAft>
                <a:spcPts val="1200"/>
              </a:spcAft>
            </a:pPr>
            <a:r>
              <a:rPr lang="en-US" sz="2000" dirty="0"/>
              <a:t>Business Justification</a:t>
            </a:r>
            <a:endParaRPr lang="en-US" sz="1600" dirty="0"/>
          </a:p>
          <a:p>
            <a:pPr marL="457200" lvl="1" indent="0">
              <a:spcAft>
                <a:spcPts val="1200"/>
              </a:spcAft>
              <a:buNone/>
            </a:pPr>
            <a:r>
              <a:rPr lang="en-US" sz="1600" dirty="0"/>
              <a:t>The Global ID field provides Vault-to-Vault integrations, and Vault-to-external system integrations, with a single identifier for an object record</a:t>
            </a:r>
          </a:p>
          <a:p>
            <a:pPr>
              <a:spcBef>
                <a:spcPts val="600"/>
              </a:spcBef>
              <a:spcAft>
                <a:spcPts val="1200"/>
              </a:spcAft>
            </a:pPr>
            <a:r>
              <a:rPr lang="en-US" sz="2000" dirty="0"/>
              <a:t>Considerations</a:t>
            </a:r>
            <a:endParaRPr lang="en-US" sz="1600" dirty="0"/>
          </a:p>
          <a:p>
            <a:pPr marL="457200" lvl="1" indent="0">
              <a:spcAft>
                <a:spcPts val="600"/>
              </a:spcAft>
              <a:buNone/>
            </a:pPr>
            <a:r>
              <a:rPr lang="en-US" sz="1600" dirty="0"/>
              <a:t>The Global ID field is non-editable</a:t>
            </a:r>
          </a:p>
          <a:p>
            <a:pPr marL="457200" lvl="1" indent="0">
              <a:spcAft>
                <a:spcPts val="600"/>
              </a:spcAft>
              <a:buNone/>
            </a:pPr>
            <a:r>
              <a:rPr lang="en-US" sz="1600" dirty="0"/>
              <a:t>The 19R3 release </a:t>
            </a:r>
            <a:r>
              <a:rPr lang="en-US" sz="1600" b="1" dirty="0"/>
              <a:t>will not populate</a:t>
            </a:r>
            <a:r>
              <a:rPr lang="en-US" sz="1600" dirty="0"/>
              <a:t> existing object records’ Global ID field, and the 19R3 release </a:t>
            </a:r>
            <a:r>
              <a:rPr lang="en-US" sz="1600" b="1" dirty="0"/>
              <a:t>will NOT make the field visible </a:t>
            </a:r>
            <a:r>
              <a:rPr lang="en-US" sz="1600" dirty="0"/>
              <a:t>(customers can add to object page layouts after the release)</a:t>
            </a:r>
          </a:p>
          <a:p>
            <a:pPr lvl="2">
              <a:spcAft>
                <a:spcPts val="600"/>
              </a:spcAft>
              <a:buFont typeface="Calibri" panose="020F0502020204030204" pitchFamily="34" charset="0"/>
              <a:buChar char="⁻"/>
            </a:pPr>
            <a:r>
              <a:rPr lang="en-US" dirty="0"/>
              <a:t>Whenever an existing record is edited, the Global ID field will be populated</a:t>
            </a:r>
          </a:p>
          <a:p>
            <a:pPr lvl="2">
              <a:spcAft>
                <a:spcPts val="600"/>
              </a:spcAft>
              <a:buFont typeface="Calibri" panose="020F0502020204030204" pitchFamily="34" charset="0"/>
              <a:buChar char="⁻"/>
            </a:pPr>
            <a:r>
              <a:rPr lang="en-US" dirty="0"/>
              <a:t>Admins can request Veeva Support populate the Global ID field on existing object records</a:t>
            </a:r>
          </a:p>
          <a:p>
            <a:pPr marL="457200" lvl="1" indent="0">
              <a:spcAft>
                <a:spcPts val="600"/>
              </a:spcAft>
              <a:buNone/>
            </a:pPr>
            <a:r>
              <a:rPr lang="en-US" sz="1600" dirty="0"/>
              <a:t>All newly created records for all objects will have </a:t>
            </a:r>
            <a:r>
              <a:rPr lang="en-US" sz="1600" i="1" dirty="0"/>
              <a:t>Global ID</a:t>
            </a:r>
            <a:r>
              <a:rPr lang="en-US" sz="1600" dirty="0"/>
              <a:t> populated at the time of creation</a:t>
            </a:r>
          </a:p>
          <a:p>
            <a:pPr marL="457200" lvl="1" indent="0">
              <a:spcAft>
                <a:spcPts val="600"/>
              </a:spcAft>
              <a:buNone/>
            </a:pPr>
            <a:r>
              <a:rPr lang="en-US" sz="1600" dirty="0"/>
              <a:t>An object record’s Global ID field cannot be used as a Merge Field token in the content of a document that references the object record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Text Placeholder 3">
            <a:extLst>
              <a:ext uri="{FF2B5EF4-FFF2-40B4-BE49-F238E27FC236}">
                <a16:creationId xmlns:a16="http://schemas.microsoft.com/office/drawing/2014/main" id="{265C1C0B-2AFE-4A58-ACF4-88EA657F72BF}"/>
              </a:ext>
            </a:extLst>
          </p:cNvPr>
          <p:cNvSpPr txBox="1">
            <a:spLocks/>
          </p:cNvSpPr>
          <p:nvPr/>
        </p:nvSpPr>
        <p:spPr>
          <a:xfrm>
            <a:off x="765970" y="907082"/>
            <a:ext cx="9253241"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lumMod val="65000"/>
                  </a:schemeClr>
                </a:solidFill>
              </a:rPr>
              <a:t>Global ID Fields</a:t>
            </a:r>
          </a:p>
        </p:txBody>
      </p:sp>
      <p:sp>
        <p:nvSpPr>
          <p:cNvPr id="14" name="TextBox 13">
            <a:extLst>
              <a:ext uri="{FF2B5EF4-FFF2-40B4-BE49-F238E27FC236}">
                <a16:creationId xmlns:a16="http://schemas.microsoft.com/office/drawing/2014/main" id="{AB243E9D-058F-4DE1-9D2C-E2985A21597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spTree>
    <p:extLst>
      <p:ext uri="{BB962C8B-B14F-4D97-AF65-F5344CB8AC3E}">
        <p14:creationId xmlns:p14="http://schemas.microsoft.com/office/powerpoint/2010/main" val="1361135661"/>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Object Records</a:t>
            </a:r>
          </a:p>
        </p:txBody>
      </p:sp>
      <p:sp>
        <p:nvSpPr>
          <p:cNvPr id="3" name="Content Placeholder 2"/>
          <p:cNvSpPr>
            <a:spLocks noGrp="1"/>
          </p:cNvSpPr>
          <p:nvPr>
            <p:ph idx="1"/>
          </p:nvPr>
        </p:nvSpPr>
        <p:spPr>
          <a:xfrm>
            <a:off x="826624" y="1066800"/>
            <a:ext cx="968225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introduces a new object text field:</a:t>
            </a:r>
          </a:p>
          <a:p>
            <a:pPr lvl="1">
              <a:spcAft>
                <a:spcPts val="1200"/>
              </a:spcAft>
            </a:pPr>
            <a:r>
              <a:rPr lang="en-US" sz="1600" dirty="0"/>
              <a:t>link__sys: can be used to reference the Global ID of another </a:t>
            </a:r>
            <a:r>
              <a:rPr lang="en-US" sz="1600" u="sng" dirty="0"/>
              <a:t>document</a:t>
            </a:r>
          </a:p>
          <a:p>
            <a:pPr>
              <a:spcBef>
                <a:spcPts val="600"/>
              </a:spcBef>
              <a:spcAft>
                <a:spcPts val="1200"/>
              </a:spcAft>
            </a:pPr>
            <a:r>
              <a:rPr lang="en-US" sz="2000" dirty="0"/>
              <a:t>Business Justification</a:t>
            </a:r>
            <a:endParaRPr lang="en-US" sz="1600" dirty="0"/>
          </a:p>
          <a:p>
            <a:pPr marL="457200" lvl="1" indent="0">
              <a:spcAft>
                <a:spcPts val="1200"/>
              </a:spcAft>
              <a:buNone/>
            </a:pPr>
            <a:r>
              <a:rPr lang="en-US" sz="1600" dirty="0"/>
              <a:t>The Link field can be used by integrations to track a source object record, or source document, brought into a Vault from an external system or another Vault</a:t>
            </a:r>
          </a:p>
          <a:p>
            <a:pPr>
              <a:spcBef>
                <a:spcPts val="600"/>
              </a:spcBef>
              <a:spcAft>
                <a:spcPts val="1200"/>
              </a:spcAft>
            </a:pPr>
            <a:r>
              <a:rPr lang="en-US" sz="2000" dirty="0"/>
              <a:t>Considerations</a:t>
            </a:r>
          </a:p>
          <a:p>
            <a:pPr marL="457200" lvl="1" indent="0">
              <a:spcAft>
                <a:spcPts val="1200"/>
              </a:spcAft>
              <a:buNone/>
            </a:pPr>
            <a:r>
              <a:rPr lang="en-US" sz="1600" dirty="0"/>
              <a:t>Default value is null</a:t>
            </a:r>
          </a:p>
          <a:p>
            <a:pPr marL="457200" lvl="1" indent="0">
              <a:spcAft>
                <a:spcPts val="1200"/>
              </a:spcAft>
              <a:buNone/>
            </a:pPr>
            <a:r>
              <a:rPr lang="en-US" sz="1600" dirty="0"/>
              <a:t>The 19R3 release </a:t>
            </a:r>
            <a:r>
              <a:rPr lang="en-US" sz="1600" b="1" dirty="0"/>
              <a:t>will NOT make the field visible </a:t>
            </a:r>
            <a:r>
              <a:rPr lang="en-US" sz="1600" dirty="0"/>
              <a:t>(customers can add to object page layouts after the release)</a:t>
            </a:r>
          </a:p>
          <a:p>
            <a:pPr marL="457200" lvl="1" indent="0">
              <a:spcAft>
                <a:spcPts val="1200"/>
              </a:spcAft>
              <a:buNone/>
            </a:pPr>
            <a:r>
              <a:rPr lang="en-US" sz="1600" dirty="0"/>
              <a:t>Admins can control which object lifecycle roles have edit permission to the Link field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Text Placeholder 3">
            <a:extLst>
              <a:ext uri="{FF2B5EF4-FFF2-40B4-BE49-F238E27FC236}">
                <a16:creationId xmlns:a16="http://schemas.microsoft.com/office/drawing/2014/main" id="{265C1C0B-2AFE-4A58-ACF4-88EA657F72BF}"/>
              </a:ext>
            </a:extLst>
          </p:cNvPr>
          <p:cNvSpPr txBox="1">
            <a:spLocks/>
          </p:cNvSpPr>
          <p:nvPr/>
        </p:nvSpPr>
        <p:spPr>
          <a:xfrm>
            <a:off x="765970" y="907082"/>
            <a:ext cx="9253241"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lumMod val="65000"/>
                  </a:schemeClr>
                </a:solidFill>
              </a:rPr>
              <a:t>Link Fields</a:t>
            </a:r>
          </a:p>
        </p:txBody>
      </p:sp>
      <p:sp>
        <p:nvSpPr>
          <p:cNvPr id="10" name="TextBox 9">
            <a:extLst>
              <a:ext uri="{FF2B5EF4-FFF2-40B4-BE49-F238E27FC236}">
                <a16:creationId xmlns:a16="http://schemas.microsoft.com/office/drawing/2014/main" id="{CD28BD96-AE86-4E12-BFF0-B75422D2D21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spTree>
    <p:extLst>
      <p:ext uri="{BB962C8B-B14F-4D97-AF65-F5344CB8AC3E}">
        <p14:creationId xmlns:p14="http://schemas.microsoft.com/office/powerpoint/2010/main" val="180237675"/>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Additional Information</a:t>
            </a:r>
          </a:p>
        </p:txBody>
      </p:sp>
      <p:sp>
        <p:nvSpPr>
          <p:cNvPr id="3" name="Subtitle 2">
            <a:extLst>
              <a:ext uri="{FF2B5EF4-FFF2-40B4-BE49-F238E27FC236}">
                <a16:creationId xmlns:a16="http://schemas.microsoft.com/office/drawing/2014/main" id="{70799A9A-A6C7-C343-A744-102D0F2E42F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957742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73CD-FF81-9D42-B288-056B48D73764}"/>
              </a:ext>
            </a:extLst>
          </p:cNvPr>
          <p:cNvSpPr>
            <a:spLocks noGrp="1"/>
          </p:cNvSpPr>
          <p:nvPr>
            <p:ph type="title"/>
          </p:nvPr>
        </p:nvSpPr>
        <p:spPr>
          <a:xfrm>
            <a:off x="276303" y="96275"/>
            <a:ext cx="11610897" cy="1101213"/>
          </a:xfrm>
        </p:spPr>
        <p:txBody>
          <a:bodyPr/>
          <a:lstStyle/>
          <a:p>
            <a:r>
              <a:rPr lang="en-US" dirty="0"/>
              <a:t>Best Practices for Managing Vault Releases</a:t>
            </a:r>
          </a:p>
        </p:txBody>
      </p:sp>
      <p:sp>
        <p:nvSpPr>
          <p:cNvPr id="3" name="Content Placeholder 2">
            <a:extLst>
              <a:ext uri="{FF2B5EF4-FFF2-40B4-BE49-F238E27FC236}">
                <a16:creationId xmlns:a16="http://schemas.microsoft.com/office/drawing/2014/main" id="{2845D692-ED5A-DD48-884C-2F06243AC44E}"/>
              </a:ext>
            </a:extLst>
          </p:cNvPr>
          <p:cNvSpPr>
            <a:spLocks noGrp="1"/>
          </p:cNvSpPr>
          <p:nvPr>
            <p:ph idx="1"/>
          </p:nvPr>
        </p:nvSpPr>
        <p:spPr/>
        <p:txBody>
          <a:bodyPr/>
          <a:lstStyle/>
          <a:p>
            <a:pPr marL="0" indent="0">
              <a:spcBef>
                <a:spcPts val="1800"/>
              </a:spcBef>
              <a:buNone/>
            </a:pPr>
            <a:r>
              <a:rPr lang="en-US" sz="2800" i="1" dirty="0"/>
              <a:t>This video contains:</a:t>
            </a:r>
          </a:p>
          <a:p>
            <a:pPr>
              <a:spcBef>
                <a:spcPts val="1800"/>
              </a:spcBef>
            </a:pPr>
            <a:r>
              <a:rPr lang="en-US" sz="2800" dirty="0"/>
              <a:t> Information About Vault General Releases</a:t>
            </a:r>
          </a:p>
          <a:p>
            <a:pPr>
              <a:spcBef>
                <a:spcPts val="1800"/>
              </a:spcBef>
            </a:pPr>
            <a:r>
              <a:rPr lang="en-US" sz="2800" dirty="0"/>
              <a:t>Recommended General Release Strategy</a:t>
            </a:r>
          </a:p>
          <a:p>
            <a:pPr lvl="1">
              <a:spcBef>
                <a:spcPts val="1800"/>
              </a:spcBef>
            </a:pPr>
            <a:r>
              <a:rPr lang="en-US" sz="2400" b="1" dirty="0">
                <a:solidFill>
                  <a:srgbClr val="F89C33"/>
                </a:solidFill>
              </a:rPr>
              <a:t>Step 1: </a:t>
            </a:r>
            <a:r>
              <a:rPr lang="en-US" sz="2400" b="1" dirty="0"/>
              <a:t>Auto-On Features</a:t>
            </a:r>
          </a:p>
          <a:p>
            <a:pPr lvl="1">
              <a:spcBef>
                <a:spcPts val="1800"/>
              </a:spcBef>
            </a:pPr>
            <a:r>
              <a:rPr lang="en-US" sz="2400" b="1" dirty="0">
                <a:solidFill>
                  <a:srgbClr val="F89C33"/>
                </a:solidFill>
              </a:rPr>
              <a:t>Step 2: </a:t>
            </a:r>
            <a:r>
              <a:rPr lang="en-US" sz="2400" b="1" dirty="0"/>
              <a:t>Configurable Features</a:t>
            </a:r>
          </a:p>
          <a:p>
            <a:pPr>
              <a:spcBef>
                <a:spcPts val="1800"/>
              </a:spcBef>
            </a:pPr>
            <a:r>
              <a:rPr lang="en-US" sz="2800" dirty="0"/>
              <a:t>Sample Demonstration of a Release Process</a:t>
            </a:r>
          </a:p>
          <a:p>
            <a:pPr>
              <a:spcBef>
                <a:spcPts val="1800"/>
              </a:spcBef>
            </a:pPr>
            <a:endParaRPr lang="en-US" dirty="0"/>
          </a:p>
          <a:p>
            <a:pPr marL="0" indent="0" algn="ctr">
              <a:buNone/>
            </a:pPr>
            <a:r>
              <a:rPr lang="en-US" sz="3600" dirty="0">
                <a:hlinkClick r:id="rId2"/>
              </a:rPr>
              <a:t>Link to Presentation </a:t>
            </a:r>
            <a:r>
              <a:rPr lang="en-US" sz="3600" dirty="0"/>
              <a:t>*</a:t>
            </a:r>
          </a:p>
          <a:p>
            <a:pPr marL="0" indent="0" algn="ctr">
              <a:buNone/>
            </a:pPr>
            <a:endParaRPr lang="en-US" sz="3600" dirty="0"/>
          </a:p>
          <a:p>
            <a:pPr marL="0" indent="0" algn="r">
              <a:buNone/>
            </a:pPr>
            <a:r>
              <a:rPr lang="en-US" sz="1200" dirty="0"/>
              <a:t>*(Support Portal Login Required)</a:t>
            </a:r>
          </a:p>
        </p:txBody>
      </p:sp>
      <p:pic>
        <p:nvPicPr>
          <p:cNvPr id="5" name="Graphic 4" descr="Film reel">
            <a:extLst>
              <a:ext uri="{FF2B5EF4-FFF2-40B4-BE49-F238E27FC236}">
                <a16:creationId xmlns:a16="http://schemas.microsoft.com/office/drawing/2014/main" id="{9CFB297F-3551-1043-A02D-13502E0C42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7200" y="1447800"/>
            <a:ext cx="3516776" cy="3516776"/>
          </a:xfrm>
          <a:prstGeom prst="rect">
            <a:avLst/>
          </a:prstGeom>
        </p:spPr>
      </p:pic>
    </p:spTree>
    <p:extLst>
      <p:ext uri="{BB962C8B-B14F-4D97-AF65-F5344CB8AC3E}">
        <p14:creationId xmlns:p14="http://schemas.microsoft.com/office/powerpoint/2010/main" val="377732893"/>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Autofit/>
          </a:bodyPr>
          <a:lstStyle/>
          <a:p>
            <a:r>
              <a:rPr lang="en-US" dirty="0"/>
              <a:t>Validation &amp; Supporting Docs</a:t>
            </a:r>
          </a:p>
        </p:txBody>
      </p:sp>
      <p:sp>
        <p:nvSpPr>
          <p:cNvPr id="3" name="Content Placeholder 2"/>
          <p:cNvSpPr>
            <a:spLocks noGrp="1"/>
          </p:cNvSpPr>
          <p:nvPr>
            <p:ph idx="1"/>
          </p:nvPr>
        </p:nvSpPr>
        <p:spPr>
          <a:xfrm>
            <a:off x="826624" y="1066800"/>
            <a:ext cx="10603376" cy="5410200"/>
          </a:xfrm>
        </p:spPr>
        <p:txBody>
          <a:bodyPr>
            <a:noAutofit/>
          </a:bodyPr>
          <a:lstStyle/>
          <a:p>
            <a:pPr>
              <a:spcBef>
                <a:spcPts val="1200"/>
              </a:spcBef>
            </a:pPr>
            <a:r>
              <a:rPr lang="en-US" sz="2400" dirty="0"/>
              <a:t>Veeva Compliance Docs</a:t>
            </a:r>
          </a:p>
          <a:p>
            <a:pPr lvl="1">
              <a:lnSpc>
                <a:spcPct val="110000"/>
              </a:lnSpc>
              <a:spcBef>
                <a:spcPts val="1200"/>
              </a:spcBef>
            </a:pPr>
            <a:r>
              <a:rPr lang="en-US" sz="1800" dirty="0"/>
              <a:t>Validation Project Plan</a:t>
            </a:r>
          </a:p>
          <a:p>
            <a:pPr lvl="1">
              <a:lnSpc>
                <a:spcPct val="110000"/>
              </a:lnSpc>
              <a:spcBef>
                <a:spcPts val="1200"/>
              </a:spcBef>
            </a:pPr>
            <a:r>
              <a:rPr lang="en-US" sz="1800" dirty="0"/>
              <a:t>IOQ Protocols</a:t>
            </a:r>
          </a:p>
          <a:p>
            <a:pPr lvl="1">
              <a:lnSpc>
                <a:spcPct val="110000"/>
              </a:lnSpc>
              <a:spcBef>
                <a:spcPts val="1200"/>
              </a:spcBef>
            </a:pPr>
            <a:r>
              <a:rPr lang="en-US" sz="1800" dirty="0"/>
              <a:t>Business Requirement Documents</a:t>
            </a:r>
          </a:p>
          <a:p>
            <a:pPr lvl="1">
              <a:lnSpc>
                <a:spcPct val="110000"/>
              </a:lnSpc>
              <a:spcBef>
                <a:spcPts val="1200"/>
              </a:spcBef>
            </a:pPr>
            <a:r>
              <a:rPr lang="en-US" sz="1800" dirty="0"/>
              <a:t>Traceability Matrices</a:t>
            </a:r>
          </a:p>
          <a:p>
            <a:pPr lvl="1">
              <a:lnSpc>
                <a:spcPct val="110000"/>
              </a:lnSpc>
              <a:spcBef>
                <a:spcPts val="1200"/>
              </a:spcBef>
            </a:pPr>
            <a:r>
              <a:rPr lang="en-US" sz="1800" dirty="0"/>
              <a:t>System Release Memo</a:t>
            </a:r>
          </a:p>
          <a:p>
            <a:pPr lvl="1">
              <a:lnSpc>
                <a:spcPct val="110000"/>
              </a:lnSpc>
              <a:spcBef>
                <a:spcPts val="1200"/>
              </a:spcBef>
            </a:pPr>
            <a:r>
              <a:rPr lang="en-US" sz="1800" dirty="0"/>
              <a:t>Release Notes</a:t>
            </a:r>
          </a:p>
          <a:p>
            <a:pPr lvl="1">
              <a:lnSpc>
                <a:spcPct val="110000"/>
              </a:lnSpc>
              <a:spcBef>
                <a:spcPts val="1200"/>
              </a:spcBef>
            </a:pPr>
            <a:r>
              <a:rPr lang="en-US" sz="1800" dirty="0"/>
              <a:t>Summary Reports</a:t>
            </a:r>
          </a:p>
          <a:p>
            <a:pPr lvl="1">
              <a:lnSpc>
                <a:spcPct val="110000"/>
              </a:lnSpc>
              <a:spcBef>
                <a:spcPts val="1200"/>
              </a:spcBef>
            </a:pPr>
            <a:r>
              <a:rPr lang="en-US" sz="1800" b="1" dirty="0">
                <a:solidFill>
                  <a:srgbClr val="F89728"/>
                </a:solidFill>
              </a:rPr>
              <a:t>Executed OQ Scripts (unexecuted in Word format available upon request)</a:t>
            </a:r>
          </a:p>
          <a:p>
            <a:pPr>
              <a:spcBef>
                <a:spcPts val="1200"/>
              </a:spcBef>
            </a:pPr>
            <a:r>
              <a:rPr lang="en-US" dirty="0"/>
              <a:t>Supporting Documents available on the 19R3 Release page in Vault Help</a:t>
            </a:r>
          </a:p>
          <a:p>
            <a:pPr lvl="1">
              <a:spcBef>
                <a:spcPts val="1200"/>
              </a:spcBef>
            </a:pPr>
            <a:r>
              <a:rPr lang="en-US" dirty="0"/>
              <a:t>19R3 </a:t>
            </a:r>
            <a:r>
              <a:rPr lang="en-US" dirty="0">
                <a:solidFill>
                  <a:schemeClr val="tx1"/>
                </a:solidFill>
              </a:rPr>
              <a:t>Release Impact Assessment</a:t>
            </a:r>
          </a:p>
        </p:txBody>
      </p:sp>
      <p:graphicFrame>
        <p:nvGraphicFramePr>
          <p:cNvPr id="5" name="Table 4">
            <a:extLst>
              <a:ext uri="{FF2B5EF4-FFF2-40B4-BE49-F238E27FC236}">
                <a16:creationId xmlns:a16="http://schemas.microsoft.com/office/drawing/2014/main" id="{22C2683E-9F2C-49AC-948A-9002C6C5ADE8}"/>
              </a:ext>
            </a:extLst>
          </p:cNvPr>
          <p:cNvGraphicFramePr>
            <a:graphicFrameLocks noGrp="1"/>
          </p:cNvGraphicFramePr>
          <p:nvPr>
            <p:extLst>
              <p:ext uri="{D42A27DB-BD31-4B8C-83A1-F6EECF244321}">
                <p14:modId xmlns:p14="http://schemas.microsoft.com/office/powerpoint/2010/main" val="46270607"/>
              </p:ext>
            </p:extLst>
          </p:nvPr>
        </p:nvGraphicFramePr>
        <p:xfrm>
          <a:off x="8462832" y="1260835"/>
          <a:ext cx="2586168" cy="2168165"/>
        </p:xfrm>
        <a:graphic>
          <a:graphicData uri="http://schemas.openxmlformats.org/drawingml/2006/table">
            <a:tbl>
              <a:tblPr firstRow="1" bandRow="1">
                <a:effectLst/>
                <a:tableStyleId>{21E4AEA4-8DFA-4A89-87EB-49C32662AFE0}</a:tableStyleId>
              </a:tblPr>
              <a:tblGrid>
                <a:gridCol w="2586168">
                  <a:extLst>
                    <a:ext uri="{9D8B030D-6E8A-4147-A177-3AD203B41FA5}">
                      <a16:colId xmlns:a16="http://schemas.microsoft.com/office/drawing/2014/main" val="20000"/>
                    </a:ext>
                  </a:extLst>
                </a:gridCol>
              </a:tblGrid>
              <a:tr h="622240">
                <a:tc>
                  <a:txBody>
                    <a:bodyPr/>
                    <a:lstStyle/>
                    <a:p>
                      <a:pPr algn="ctr"/>
                      <a:r>
                        <a:rPr lang="en-US" sz="3200" dirty="0">
                          <a:solidFill>
                            <a:srgbClr val="FFFFFF"/>
                          </a:solidFill>
                        </a:rPr>
                        <a:t>NOVEMBER</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45925">
                <a:tc>
                  <a:txBody>
                    <a:bodyPr/>
                    <a:lstStyle/>
                    <a:p>
                      <a:pPr algn="ctr"/>
                      <a:endParaRPr lang="en-US" sz="1200" b="1" dirty="0"/>
                    </a:p>
                    <a:p>
                      <a:pPr algn="ctr"/>
                      <a:r>
                        <a:rPr lang="en-US" sz="2800" b="1" dirty="0"/>
                        <a:t>Tuesday</a:t>
                      </a:r>
                    </a:p>
                    <a:p>
                      <a:pPr algn="ctr"/>
                      <a:r>
                        <a:rPr lang="en-US" sz="3600" b="1" dirty="0"/>
                        <a:t>5th</a:t>
                      </a:r>
                      <a:endParaRPr lang="en-US" sz="5400" b="1" dirty="0"/>
                    </a:p>
                    <a:p>
                      <a:pPr algn="ctr"/>
                      <a:endParaRPr lang="en-US" sz="12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185976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rmAutofit/>
          </a:bodyPr>
          <a:lstStyle/>
          <a:p>
            <a:r>
              <a:rPr lang="en-US" dirty="0">
                <a:solidFill>
                  <a:srgbClr val="FF9E16"/>
                </a:solidFill>
              </a:rPr>
              <a:t>19R3 Go Live</a:t>
            </a:r>
          </a:p>
        </p:txBody>
      </p:sp>
      <p:sp>
        <p:nvSpPr>
          <p:cNvPr id="11" name="Content Placeholder 10"/>
          <p:cNvSpPr>
            <a:spLocks noGrp="1"/>
          </p:cNvSpPr>
          <p:nvPr>
            <p:ph idx="1"/>
          </p:nvPr>
        </p:nvSpPr>
        <p:spPr>
          <a:xfrm>
            <a:off x="826624" y="1066800"/>
            <a:ext cx="7326776" cy="914400"/>
          </a:xfrm>
        </p:spPr>
        <p:txBody>
          <a:bodyPr>
            <a:normAutofit/>
          </a:bodyPr>
          <a:lstStyle/>
          <a:p>
            <a:pPr>
              <a:lnSpc>
                <a:spcPct val="100000"/>
              </a:lnSpc>
              <a:spcBef>
                <a:spcPts val="1200"/>
              </a:spcBef>
            </a:pPr>
            <a:r>
              <a:rPr lang="en-US" sz="1800" dirty="0"/>
              <a:t>All customers upgraded to 19R3</a:t>
            </a:r>
          </a:p>
          <a:p>
            <a:pPr marL="676275" lvl="1">
              <a:lnSpc>
                <a:spcPct val="100000"/>
              </a:lnSpc>
            </a:pPr>
            <a:r>
              <a:rPr lang="en-US" sz="1800" dirty="0"/>
              <a:t>Applies to Production, Test, and Sandbox Vaults</a:t>
            </a:r>
          </a:p>
        </p:txBody>
      </p:sp>
      <p:graphicFrame>
        <p:nvGraphicFramePr>
          <p:cNvPr id="8" name="Table 7"/>
          <p:cNvGraphicFramePr>
            <a:graphicFrameLocks noGrp="1"/>
          </p:cNvGraphicFramePr>
          <p:nvPr/>
        </p:nvGraphicFramePr>
        <p:xfrm>
          <a:off x="8463217" y="1219200"/>
          <a:ext cx="2579687" cy="2172580"/>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9692">
                <a:tc>
                  <a:txBody>
                    <a:bodyPr/>
                    <a:lstStyle/>
                    <a:p>
                      <a:pPr algn="ctr"/>
                      <a:r>
                        <a:rPr lang="en-US" sz="3000" dirty="0">
                          <a:solidFill>
                            <a:srgbClr val="FFFFFF"/>
                          </a:solidFill>
                        </a:rPr>
                        <a:t>NOVEMBER</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p>
                    <a:p>
                      <a:pPr algn="ctr"/>
                      <a:r>
                        <a:rPr lang="en-US" sz="3600" b="1" dirty="0"/>
                        <a:t>22</a:t>
                      </a:r>
                      <a:endParaRPr lang="en-US" sz="38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8469313" y="3581400"/>
          <a:ext cx="2579687" cy="2166747"/>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3859">
                <a:tc>
                  <a:txBody>
                    <a:bodyPr/>
                    <a:lstStyle/>
                    <a:p>
                      <a:pPr algn="ctr"/>
                      <a:r>
                        <a:rPr lang="en-US" sz="3000" dirty="0">
                          <a:solidFill>
                            <a:srgbClr val="FFFFFF"/>
                          </a:solidFill>
                        </a:rPr>
                        <a:t>DECEMBER</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endParaRPr lang="en-US" sz="2600" b="1" dirty="0"/>
                    </a:p>
                    <a:p>
                      <a:pPr algn="ctr"/>
                      <a:r>
                        <a:rPr lang="en-US" sz="3600" b="1" dirty="0"/>
                        <a:t>06</a:t>
                      </a:r>
                      <a:endParaRPr lang="en-US" sz="57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8382000" y="1828800"/>
            <a:ext cx="2738182" cy="584775"/>
          </a:xfrm>
          <a:prstGeom prst="rect">
            <a:avLst/>
          </a:prstGeom>
          <a:noFill/>
        </p:spPr>
        <p:txBody>
          <a:bodyPr wrap="square" rtlCol="0" anchor="t">
            <a:spAutoFit/>
          </a:bodyPr>
          <a:lstStyle/>
          <a:p>
            <a:pPr algn="ctr"/>
            <a:r>
              <a:rPr lang="en-US" sz="1600" b="1" i="1" dirty="0"/>
              <a:t>PODs VV1-12, VV1-1065,</a:t>
            </a:r>
          </a:p>
          <a:p>
            <a:pPr algn="ctr"/>
            <a:r>
              <a:rPr lang="en-US" sz="1600" b="1" i="1" dirty="0"/>
              <a:t>VV1-1069</a:t>
            </a:r>
          </a:p>
        </p:txBody>
      </p:sp>
      <p:sp>
        <p:nvSpPr>
          <p:cNvPr id="9" name="TextBox 8"/>
          <p:cNvSpPr txBox="1"/>
          <p:nvPr/>
        </p:nvSpPr>
        <p:spPr>
          <a:xfrm>
            <a:off x="8790172" y="4324290"/>
            <a:ext cx="1921042" cy="400110"/>
          </a:xfrm>
          <a:prstGeom prst="rect">
            <a:avLst/>
          </a:prstGeom>
          <a:noFill/>
        </p:spPr>
        <p:txBody>
          <a:bodyPr wrap="square" rtlCol="0">
            <a:spAutoFit/>
          </a:bodyPr>
          <a:lstStyle/>
          <a:p>
            <a:pPr algn="ctr"/>
            <a:r>
              <a:rPr lang="en-US" sz="2000" b="1" i="1" dirty="0"/>
              <a:t>All Other PODs</a:t>
            </a:r>
          </a:p>
        </p:txBody>
      </p:sp>
      <p:graphicFrame>
        <p:nvGraphicFramePr>
          <p:cNvPr id="4" name="Table 3">
            <a:extLst>
              <a:ext uri="{FF2B5EF4-FFF2-40B4-BE49-F238E27FC236}">
                <a16:creationId xmlns:a16="http://schemas.microsoft.com/office/drawing/2014/main" id="{4248922D-715B-4897-96BE-00E5922B9077}"/>
              </a:ext>
            </a:extLst>
          </p:cNvPr>
          <p:cNvGraphicFramePr>
            <a:graphicFrameLocks noGrp="1"/>
          </p:cNvGraphicFramePr>
          <p:nvPr/>
        </p:nvGraphicFramePr>
        <p:xfrm>
          <a:off x="826624" y="1996440"/>
          <a:ext cx="7077472" cy="190992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6">
                  <a:extLst>
                    <a:ext uri="{9D8B030D-6E8A-4147-A177-3AD203B41FA5}">
                      <a16:colId xmlns:a16="http://schemas.microsoft.com/office/drawing/2014/main" val="2006357711"/>
                    </a:ext>
                  </a:extLst>
                </a:gridCol>
              </a:tblGrid>
              <a:tr h="130682">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497760">
                <a:tc rowSpan="3">
                  <a:txBody>
                    <a:bodyPr/>
                    <a:lstStyle/>
                    <a:p>
                      <a:r>
                        <a:rPr lang="en-US" sz="1600" dirty="0"/>
                        <a:t>Nov 22 2019</a:t>
                      </a:r>
                    </a:p>
                  </a:txBody>
                  <a:tcPr anchor="ctr"/>
                </a:tc>
                <a:tc>
                  <a:txBody>
                    <a:bodyPr/>
                    <a:lstStyle/>
                    <a:p>
                      <a:r>
                        <a:rPr lang="en-US" sz="1600" dirty="0"/>
                        <a:t>US POD VV1-1069 </a:t>
                      </a:r>
                      <a:r>
                        <a:rPr lang="en-US" sz="1600" b="1" dirty="0"/>
                        <a:t>Sandbox</a:t>
                      </a:r>
                      <a:r>
                        <a:rPr lang="en-US" sz="1600" dirty="0"/>
                        <a:t> POD</a:t>
                      </a:r>
                    </a:p>
                  </a:txBody>
                  <a:tcPr/>
                </a:tc>
                <a:tc>
                  <a:txBody>
                    <a:bodyPr/>
                    <a:lstStyle/>
                    <a:p>
                      <a:r>
                        <a:rPr lang="en-US" sz="1600" dirty="0">
                          <a:solidFill>
                            <a:schemeClr val="tx1"/>
                          </a:solidFill>
                        </a:rPr>
                        <a:t>1:00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996660050"/>
                  </a:ext>
                </a:extLst>
              </a:tr>
              <a:tr h="497760">
                <a:tc vMerge="1">
                  <a:txBody>
                    <a:bodyPr/>
                    <a:lstStyle/>
                    <a:p>
                      <a:endParaRPr lang="en-US" sz="1600" dirty="0"/>
                    </a:p>
                  </a:txBody>
                  <a:tcPr anchor="ctr"/>
                </a:tc>
                <a:tc>
                  <a:txBody>
                    <a:bodyPr/>
                    <a:lstStyle/>
                    <a:p>
                      <a:r>
                        <a:rPr lang="en-US" sz="1600" b="1" dirty="0"/>
                        <a:t>All PODs</a:t>
                      </a:r>
                      <a:r>
                        <a:rPr lang="en-US" sz="1600" dirty="0"/>
                        <a:t> – Authentication service update</a:t>
                      </a:r>
                    </a:p>
                  </a:txBody>
                  <a:tcPr/>
                </a:tc>
                <a:tc>
                  <a:txBody>
                    <a:bodyPr/>
                    <a:lstStyle/>
                    <a:p>
                      <a:r>
                        <a:rPr lang="en-US" sz="1600" dirty="0">
                          <a:solidFill>
                            <a:schemeClr val="tx1"/>
                          </a:solidFill>
                        </a:rPr>
                        <a:t>5:00 pm PT</a:t>
                      </a:r>
                    </a:p>
                  </a:txBody>
                  <a:tcPr/>
                </a:tc>
                <a:tc>
                  <a:txBody>
                    <a:bodyPr/>
                    <a:lstStyle/>
                    <a:p>
                      <a:r>
                        <a:rPr lang="en-US" sz="1600" dirty="0">
                          <a:solidFill>
                            <a:schemeClr val="tx1"/>
                          </a:solidFill>
                        </a:rPr>
                        <a:t>1 hour</a:t>
                      </a:r>
                    </a:p>
                  </a:txBody>
                  <a:tcPr/>
                </a:tc>
                <a:extLst>
                  <a:ext uri="{0D108BD9-81ED-4DB2-BD59-A6C34878D82A}">
                    <a16:rowId xmlns:a16="http://schemas.microsoft.com/office/drawing/2014/main" val="2127983614"/>
                  </a:ext>
                </a:extLst>
              </a:tr>
              <a:tr h="497760">
                <a:tc vMerge="1">
                  <a:txBody>
                    <a:bodyPr/>
                    <a:lstStyle/>
                    <a:p>
                      <a:endParaRPr lang="en-US" sz="1600" dirty="0"/>
                    </a:p>
                  </a:txBody>
                  <a:tcPr/>
                </a:tc>
                <a:tc>
                  <a:txBody>
                    <a:bodyPr/>
                    <a:lstStyle/>
                    <a:p>
                      <a:r>
                        <a:rPr lang="en-US" sz="1600" dirty="0"/>
                        <a:t>US POD VV1-12, VV1-1065</a:t>
                      </a:r>
                    </a:p>
                  </a:txBody>
                  <a:tcPr/>
                </a:tc>
                <a:tc>
                  <a:txBody>
                    <a:bodyPr/>
                    <a:lstStyle/>
                    <a:p>
                      <a:r>
                        <a:rPr lang="en-US" sz="1600" dirty="0">
                          <a:solidFill>
                            <a:schemeClr val="tx1"/>
                          </a:solidFill>
                        </a:rPr>
                        <a:t>6:00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365080471"/>
                  </a:ext>
                </a:extLst>
              </a:tr>
            </a:tbl>
          </a:graphicData>
        </a:graphic>
      </p:graphicFrame>
      <p:graphicFrame>
        <p:nvGraphicFramePr>
          <p:cNvPr id="12" name="Table 11">
            <a:extLst>
              <a:ext uri="{FF2B5EF4-FFF2-40B4-BE49-F238E27FC236}">
                <a16:creationId xmlns:a16="http://schemas.microsoft.com/office/drawing/2014/main" id="{10186EA7-0129-49DF-AFDD-0AB9BEF4BDD3}"/>
              </a:ext>
            </a:extLst>
          </p:cNvPr>
          <p:cNvGraphicFramePr>
            <a:graphicFrameLocks noGrp="1"/>
          </p:cNvGraphicFramePr>
          <p:nvPr/>
        </p:nvGraphicFramePr>
        <p:xfrm>
          <a:off x="826624" y="4023360"/>
          <a:ext cx="7077471" cy="207264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5">
                  <a:extLst>
                    <a:ext uri="{9D8B030D-6E8A-4147-A177-3AD203B41FA5}">
                      <a16:colId xmlns:a16="http://schemas.microsoft.com/office/drawing/2014/main" val="1042625440"/>
                    </a:ext>
                  </a:extLst>
                </a:gridCol>
              </a:tblGrid>
              <a:tr h="0">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304217">
                <a:tc rowSpan="3">
                  <a:txBody>
                    <a:bodyPr/>
                    <a:lstStyle/>
                    <a:p>
                      <a:r>
                        <a:rPr kumimoji="0" lang="en-US" sz="1600" b="0" i="0" u="none" strike="noStrike" kern="1200" cap="none" spc="0" normalizeH="0" baseline="0" noProof="0" dirty="0">
                          <a:ln>
                            <a:noFill/>
                          </a:ln>
                          <a:solidFill>
                            <a:srgbClr val="646569"/>
                          </a:solidFill>
                          <a:effectLst/>
                          <a:uLnTx/>
                          <a:uFillTx/>
                          <a:latin typeface="Calibri"/>
                          <a:ea typeface="+mn-ea"/>
                          <a:cs typeface="+mn-cs"/>
                        </a:rPr>
                        <a:t>Dec 06 2019</a:t>
                      </a:r>
                      <a:endParaRPr lang="en-US" sz="1600" dirty="0"/>
                    </a:p>
                  </a:txBody>
                  <a:tcPr anchor="ctr"/>
                </a:tc>
                <a:tc>
                  <a:txBody>
                    <a:bodyPr/>
                    <a:lstStyle/>
                    <a:p>
                      <a:r>
                        <a:rPr lang="en-US" sz="1600" dirty="0"/>
                        <a:t>APAC POD VV3-3064</a:t>
                      </a:r>
                      <a:br>
                        <a:rPr lang="en-US" sz="1600" dirty="0"/>
                      </a:br>
                      <a:r>
                        <a:rPr lang="en-US" sz="1600" dirty="0"/>
                        <a:t>APAC &amp; EU </a:t>
                      </a:r>
                      <a:r>
                        <a:rPr lang="en-US" sz="1600" b="1" dirty="0"/>
                        <a:t>Sandbox</a:t>
                      </a:r>
                      <a:r>
                        <a:rPr lang="en-US" sz="1600" dirty="0"/>
                        <a:t> PODs</a:t>
                      </a:r>
                    </a:p>
                  </a:txBody>
                  <a:tcPr/>
                </a:tc>
                <a:tc>
                  <a:txBody>
                    <a:bodyPr/>
                    <a:lstStyle/>
                    <a:p>
                      <a:r>
                        <a:rPr lang="en-US" sz="1600" dirty="0">
                          <a:solidFill>
                            <a:schemeClr val="tx1"/>
                          </a:solidFill>
                        </a:rPr>
                        <a:t>10:00 am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38849930"/>
                  </a:ext>
                </a:extLst>
              </a:tr>
              <a:tr h="304217">
                <a:tc vMerge="1">
                  <a:txBody>
                    <a:bodyPr/>
                    <a:lstStyle/>
                    <a:p>
                      <a:endParaRPr lang="en-US" dirty="0"/>
                    </a:p>
                  </a:txBody>
                  <a:tcPr/>
                </a:tc>
                <a:tc>
                  <a:txBody>
                    <a:bodyPr/>
                    <a:lstStyle/>
                    <a:p>
                      <a:r>
                        <a:rPr lang="en-US" sz="1600" dirty="0"/>
                        <a:t>US </a:t>
                      </a:r>
                      <a:r>
                        <a:rPr lang="en-US" sz="1600" b="1" dirty="0"/>
                        <a:t>Sandbox</a:t>
                      </a:r>
                      <a:r>
                        <a:rPr lang="en-US" sz="1600" dirty="0"/>
                        <a:t> PODs</a:t>
                      </a:r>
                    </a:p>
                  </a:txBody>
                  <a:tcPr/>
                </a:tc>
                <a:tc>
                  <a:txBody>
                    <a:bodyPr/>
                    <a:lstStyle/>
                    <a:p>
                      <a:r>
                        <a:rPr lang="en-US" sz="1600" dirty="0">
                          <a:solidFill>
                            <a:schemeClr val="tx1"/>
                          </a:solidFill>
                        </a:rPr>
                        <a:t>2:00 pm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1624823988"/>
                  </a:ext>
                </a:extLst>
              </a:tr>
              <a:tr h="304217">
                <a:tc vMerge="1">
                  <a:txBody>
                    <a:bodyPr/>
                    <a:lstStyle/>
                    <a:p>
                      <a:endParaRPr lang="en-US" dirty="0"/>
                    </a:p>
                  </a:txBody>
                  <a:tcPr/>
                </a:tc>
                <a:tc>
                  <a:txBody>
                    <a:bodyPr/>
                    <a:lstStyle/>
                    <a:p>
                      <a:r>
                        <a:rPr lang="en-US" sz="1600" b="0" i="0" kern="1200" dirty="0">
                          <a:solidFill>
                            <a:schemeClr val="dk1"/>
                          </a:solidFill>
                          <a:effectLst/>
                          <a:latin typeface="+mn-lt"/>
                          <a:ea typeface="+mn-ea"/>
                          <a:cs typeface="+mn-cs"/>
                        </a:rPr>
                        <a:t>US PODs </a:t>
                      </a:r>
                      <a:r>
                        <a:rPr lang="en-US" sz="1400" b="0" i="0" kern="1200" dirty="0">
                          <a:solidFill>
                            <a:schemeClr val="dk1"/>
                          </a:solidFill>
                          <a:effectLst/>
                          <a:latin typeface="+mn-lt"/>
                          <a:ea typeface="+mn-ea"/>
                          <a:cs typeface="+mn-cs"/>
                        </a:rPr>
                        <a:t>(</a:t>
                      </a:r>
                      <a:r>
                        <a:rPr lang="en-US" sz="1400" b="0" i="1" kern="1200" dirty="0">
                          <a:solidFill>
                            <a:schemeClr val="dk1"/>
                          </a:solidFill>
                          <a:effectLst/>
                          <a:latin typeface="+mn-lt"/>
                          <a:ea typeface="+mn-ea"/>
                          <a:cs typeface="+mn-cs"/>
                        </a:rPr>
                        <a:t>except Nov 22</a:t>
                      </a:r>
                      <a:r>
                        <a:rPr lang="en-US" sz="1400" b="0" i="1" kern="1200" baseline="30000" dirty="0">
                          <a:solidFill>
                            <a:schemeClr val="dk1"/>
                          </a:solidFill>
                          <a:effectLst/>
                          <a:latin typeface="+mn-lt"/>
                          <a:ea typeface="+mn-ea"/>
                          <a:cs typeface="+mn-cs"/>
                        </a:rPr>
                        <a:t>nd</a:t>
                      </a:r>
                      <a:r>
                        <a:rPr lang="en-US" sz="1400" b="0" i="1" kern="1200" dirty="0">
                          <a:solidFill>
                            <a:schemeClr val="dk1"/>
                          </a:solidFill>
                          <a:effectLst/>
                          <a:latin typeface="+mn-lt"/>
                          <a:ea typeface="+mn-ea"/>
                          <a:cs typeface="+mn-cs"/>
                        </a:rPr>
                        <a:t> PODs</a:t>
                      </a:r>
                      <a:r>
                        <a:rPr lang="en-US" sz="1400" b="0" i="0" kern="1200" dirty="0">
                          <a:solidFill>
                            <a:schemeClr val="dk1"/>
                          </a:solidFill>
                          <a:effectLst/>
                          <a:latin typeface="+mn-lt"/>
                          <a:ea typeface="+mn-ea"/>
                          <a:cs typeface="+mn-cs"/>
                        </a:rPr>
                        <a:t>)</a:t>
                      </a:r>
                    </a:p>
                    <a:p>
                      <a:r>
                        <a:rPr lang="en-US" sz="1600" b="0" i="0" kern="1200" dirty="0">
                          <a:solidFill>
                            <a:schemeClr val="dk1"/>
                          </a:solidFill>
                          <a:effectLst/>
                          <a:latin typeface="+mn-lt"/>
                          <a:ea typeface="+mn-ea"/>
                          <a:cs typeface="+mn-cs"/>
                        </a:rPr>
                        <a:t>EU PODs</a:t>
                      </a:r>
                      <a:br>
                        <a:rPr lang="en-US" sz="1600" b="0" i="0" kern="1200" dirty="0">
                          <a:solidFill>
                            <a:schemeClr val="dk1"/>
                          </a:solidFill>
                          <a:effectLst/>
                          <a:latin typeface="+mn-lt"/>
                          <a:ea typeface="+mn-ea"/>
                          <a:cs typeface="+mn-cs"/>
                        </a:rPr>
                      </a:br>
                      <a:r>
                        <a:rPr lang="en-US" sz="1600" b="0" i="0" kern="1200" dirty="0">
                          <a:solidFill>
                            <a:schemeClr val="dk1"/>
                          </a:solidFill>
                          <a:effectLst/>
                          <a:latin typeface="+mn-lt"/>
                          <a:ea typeface="+mn-ea"/>
                          <a:cs typeface="+mn-cs"/>
                        </a:rPr>
                        <a:t>APAC POD VV3-34</a:t>
                      </a:r>
                      <a:endParaRPr lang="en-US" sz="1600" dirty="0"/>
                    </a:p>
                  </a:txBody>
                  <a:tcPr/>
                </a:tc>
                <a:tc>
                  <a:txBody>
                    <a:bodyPr/>
                    <a:lstStyle/>
                    <a:p>
                      <a:r>
                        <a:rPr lang="en-US" sz="1600" dirty="0">
                          <a:solidFill>
                            <a:schemeClr val="tx1"/>
                          </a:solidFill>
                        </a:rPr>
                        <a:t>5:00 pm 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2140201189"/>
                  </a:ext>
                </a:extLst>
              </a:tr>
            </a:tbl>
          </a:graphicData>
        </a:graphic>
      </p:graphicFrame>
      <p:sp>
        <p:nvSpPr>
          <p:cNvPr id="6" name="Rectangle 5">
            <a:extLst>
              <a:ext uri="{FF2B5EF4-FFF2-40B4-BE49-F238E27FC236}">
                <a16:creationId xmlns:a16="http://schemas.microsoft.com/office/drawing/2014/main" id="{AB5EE4B2-EABB-4928-85F8-74C897BA9E43}"/>
              </a:ext>
            </a:extLst>
          </p:cNvPr>
          <p:cNvSpPr/>
          <p:nvPr/>
        </p:nvSpPr>
        <p:spPr>
          <a:xfrm>
            <a:off x="838200" y="6183868"/>
            <a:ext cx="10134600" cy="369332"/>
          </a:xfrm>
          <a:prstGeom prst="rect">
            <a:avLst/>
          </a:prstGeom>
        </p:spPr>
        <p:txBody>
          <a:bodyPr wrap="square">
            <a:spAutoFit/>
          </a:bodyPr>
          <a:lstStyle/>
          <a:p>
            <a:r>
              <a:rPr lang="en-US" dirty="0"/>
              <a:t>* On November 1 2019, </a:t>
            </a:r>
            <a:r>
              <a:rPr lang="en-US" dirty="0">
                <a:hlinkClick r:id="rId3"/>
              </a:rPr>
              <a:t>http://trust.veeva.com</a:t>
            </a:r>
            <a:r>
              <a:rPr lang="en-US" dirty="0"/>
              <a:t> will be updated with final downtime durations</a:t>
            </a:r>
          </a:p>
        </p:txBody>
      </p:sp>
    </p:spTree>
    <p:extLst>
      <p:ext uri="{BB962C8B-B14F-4D97-AF65-F5344CB8AC3E}">
        <p14:creationId xmlns:p14="http://schemas.microsoft.com/office/powerpoint/2010/main" val="36556306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4" y="164419"/>
            <a:ext cx="11639394" cy="680965"/>
          </a:xfrm>
        </p:spPr>
        <p:txBody>
          <a:bodyPr/>
          <a:lstStyle/>
          <a:p>
            <a:r>
              <a:rPr lang="en-US" dirty="0"/>
              <a:t>Sandbox POD Separation</a:t>
            </a:r>
          </a:p>
        </p:txBody>
      </p:sp>
      <p:grpSp>
        <p:nvGrpSpPr>
          <p:cNvPr id="20" name="Group 19">
            <a:extLst>
              <a:ext uri="{FF2B5EF4-FFF2-40B4-BE49-F238E27FC236}">
                <a16:creationId xmlns:a16="http://schemas.microsoft.com/office/drawing/2014/main" id="{FD2915B4-2144-4E41-88D3-D1B0481BD206}"/>
              </a:ext>
            </a:extLst>
          </p:cNvPr>
          <p:cNvGrpSpPr/>
          <p:nvPr/>
        </p:nvGrpSpPr>
        <p:grpSpPr>
          <a:xfrm>
            <a:off x="2801724" y="2952789"/>
            <a:ext cx="6588552" cy="1618953"/>
            <a:chOff x="1905000" y="2882900"/>
            <a:chExt cx="8140700" cy="1854947"/>
          </a:xfrm>
        </p:grpSpPr>
        <p:cxnSp>
          <p:nvCxnSpPr>
            <p:cNvPr id="21" name="Straight Connector 20">
              <a:extLst>
                <a:ext uri="{FF2B5EF4-FFF2-40B4-BE49-F238E27FC236}">
                  <a16:creationId xmlns:a16="http://schemas.microsoft.com/office/drawing/2014/main" id="{CBE0016E-2087-4118-A317-74F9EB3C9AD7}"/>
                </a:ext>
              </a:extLst>
            </p:cNvPr>
            <p:cNvCxnSpPr/>
            <p:nvPr/>
          </p:nvCxnSpPr>
          <p:spPr>
            <a:xfrm>
              <a:off x="1905000" y="4737847"/>
              <a:ext cx="8140700"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868CA06-F50E-45B9-B076-A0EF18373AE3}"/>
                </a:ext>
              </a:extLst>
            </p:cNvPr>
            <p:cNvCxnSpPr/>
            <p:nvPr/>
          </p:nvCxnSpPr>
          <p:spPr>
            <a:xfrm>
              <a:off x="1905000" y="2882900"/>
              <a:ext cx="8140700"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3" name="Rectangle 22">
            <a:extLst>
              <a:ext uri="{FF2B5EF4-FFF2-40B4-BE49-F238E27FC236}">
                <a16:creationId xmlns:a16="http://schemas.microsoft.com/office/drawing/2014/main" id="{E30C3DC6-4075-43E6-8601-4528BE21A606}"/>
              </a:ext>
            </a:extLst>
          </p:cNvPr>
          <p:cNvSpPr/>
          <p:nvPr/>
        </p:nvSpPr>
        <p:spPr>
          <a:xfrm>
            <a:off x="3071575" y="4783282"/>
            <a:ext cx="6048850" cy="1160318"/>
          </a:xfrm>
          <a:prstGeom prst="rect">
            <a:avLst/>
          </a:prstGeom>
        </p:spPr>
        <p:txBody>
          <a:bodyPr wrap="square">
            <a:spAutoFit/>
          </a:bodyPr>
          <a:lstStyle/>
          <a:p>
            <a:pPr algn="ctr">
              <a:lnSpc>
                <a:spcPct val="90000"/>
              </a:lnSpc>
              <a:spcBef>
                <a:spcPts val="1200"/>
              </a:spcBef>
              <a:defRPr/>
            </a:pPr>
            <a:r>
              <a:rPr lang="en-US" sz="2400" b="1" kern="0" dirty="0"/>
              <a:t>19R3</a:t>
            </a:r>
            <a:r>
              <a:rPr lang="en-US" sz="2400" kern="0" dirty="0"/>
              <a:t>:  Sandbox PODs will be upgraded up to</a:t>
            </a:r>
            <a:br>
              <a:rPr lang="en-US" sz="2400" kern="0" dirty="0"/>
            </a:br>
            <a:r>
              <a:rPr lang="en-US" sz="2400" kern="0" dirty="0"/>
              <a:t>8 hours before production vaults</a:t>
            </a:r>
          </a:p>
          <a:p>
            <a:pPr algn="ctr">
              <a:lnSpc>
                <a:spcPct val="90000"/>
              </a:lnSpc>
              <a:spcBef>
                <a:spcPts val="1200"/>
              </a:spcBef>
              <a:defRPr/>
            </a:pPr>
            <a:r>
              <a:rPr lang="en-US" kern="0" dirty="0"/>
              <a:t>Schedule communicated via Service Availability setting</a:t>
            </a:r>
          </a:p>
        </p:txBody>
      </p:sp>
      <p:sp>
        <p:nvSpPr>
          <p:cNvPr id="24" name="Rectangle 23">
            <a:extLst>
              <a:ext uri="{FF2B5EF4-FFF2-40B4-BE49-F238E27FC236}">
                <a16:creationId xmlns:a16="http://schemas.microsoft.com/office/drawing/2014/main" id="{EADBBAF3-F7AD-4D62-BE1C-64D32AA67AB6}"/>
              </a:ext>
            </a:extLst>
          </p:cNvPr>
          <p:cNvSpPr/>
          <p:nvPr/>
        </p:nvSpPr>
        <p:spPr>
          <a:xfrm>
            <a:off x="3071575" y="3172184"/>
            <a:ext cx="6048850" cy="1188018"/>
          </a:xfrm>
          <a:prstGeom prst="rect">
            <a:avLst/>
          </a:prstGeom>
        </p:spPr>
        <p:txBody>
          <a:bodyPr wrap="square">
            <a:spAutoFit/>
          </a:bodyPr>
          <a:lstStyle/>
          <a:p>
            <a:pPr algn="ctr">
              <a:lnSpc>
                <a:spcPct val="90000"/>
              </a:lnSpc>
              <a:spcBef>
                <a:spcPts val="1200"/>
              </a:spcBef>
              <a:defRPr/>
            </a:pPr>
            <a:r>
              <a:rPr lang="en-US" sz="2400" kern="0" dirty="0"/>
              <a:t>Customers should ensure IP whitelisting is done by domain or IP range</a:t>
            </a:r>
          </a:p>
          <a:p>
            <a:pPr algn="ctr">
              <a:lnSpc>
                <a:spcPct val="90000"/>
              </a:lnSpc>
              <a:spcBef>
                <a:spcPts val="1200"/>
              </a:spcBef>
              <a:defRPr/>
            </a:pPr>
            <a:r>
              <a:rPr lang="en-US" kern="0" dirty="0"/>
              <a:t>More information can be found on </a:t>
            </a:r>
            <a:r>
              <a:rPr lang="en-US" kern="0" dirty="0">
                <a:solidFill>
                  <a:srgbClr val="595959"/>
                </a:solidFill>
                <a:hlinkClick r:id="rId3"/>
              </a:rPr>
              <a:t>Vault Help</a:t>
            </a:r>
            <a:endParaRPr lang="en-US" kern="0" dirty="0">
              <a:solidFill>
                <a:srgbClr val="595959"/>
              </a:solidFill>
            </a:endParaRPr>
          </a:p>
        </p:txBody>
      </p:sp>
      <p:sp>
        <p:nvSpPr>
          <p:cNvPr id="25" name="Rectangle 24">
            <a:extLst>
              <a:ext uri="{FF2B5EF4-FFF2-40B4-BE49-F238E27FC236}">
                <a16:creationId xmlns:a16="http://schemas.microsoft.com/office/drawing/2014/main" id="{297FD944-E0A5-479A-B889-A6906C620BE2}"/>
              </a:ext>
            </a:extLst>
          </p:cNvPr>
          <p:cNvSpPr/>
          <p:nvPr/>
        </p:nvSpPr>
        <p:spPr>
          <a:xfrm>
            <a:off x="3071575" y="1350763"/>
            <a:ext cx="6048850" cy="1492716"/>
          </a:xfrm>
          <a:prstGeom prst="rect">
            <a:avLst/>
          </a:prstGeom>
        </p:spPr>
        <p:txBody>
          <a:bodyPr wrap="square">
            <a:spAutoFit/>
          </a:bodyPr>
          <a:lstStyle/>
          <a:p>
            <a:pPr algn="ctr">
              <a:lnSpc>
                <a:spcPct val="90000"/>
              </a:lnSpc>
              <a:spcBef>
                <a:spcPts val="1200"/>
              </a:spcBef>
              <a:defRPr/>
            </a:pPr>
            <a:r>
              <a:rPr lang="en-US" sz="2400" kern="0" dirty="0"/>
              <a:t>Majority of sandbox POD moves have</a:t>
            </a:r>
            <a:br>
              <a:rPr lang="en-US" sz="2400" kern="0" dirty="0"/>
            </a:br>
            <a:r>
              <a:rPr lang="en-US" sz="2400" kern="0" dirty="0"/>
              <a:t>been completed, remaining will</a:t>
            </a:r>
            <a:br>
              <a:rPr lang="en-US" sz="2400" kern="0" dirty="0"/>
            </a:br>
            <a:r>
              <a:rPr lang="en-US" sz="2400" kern="0" dirty="0"/>
              <a:t>be done </a:t>
            </a:r>
            <a:r>
              <a:rPr lang="en-US" sz="2400" u="sng" kern="0" dirty="0"/>
              <a:t>prior to Nov 22</a:t>
            </a:r>
            <a:endParaRPr lang="en-US" sz="2400" kern="0" dirty="0"/>
          </a:p>
          <a:p>
            <a:pPr algn="ctr">
              <a:lnSpc>
                <a:spcPct val="90000"/>
              </a:lnSpc>
              <a:spcBef>
                <a:spcPts val="1200"/>
              </a:spcBef>
              <a:defRPr/>
            </a:pPr>
            <a:r>
              <a:rPr lang="en-US" kern="0" dirty="0"/>
              <a:t>Schedule communicated via Service Availability setting</a:t>
            </a:r>
          </a:p>
        </p:txBody>
      </p:sp>
    </p:spTree>
    <p:extLst>
      <p:ext uri="{BB962C8B-B14F-4D97-AF65-F5344CB8AC3E}">
        <p14:creationId xmlns:p14="http://schemas.microsoft.com/office/powerpoint/2010/main" val="303073487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ingle Corner Rectangle 43"/>
          <p:cNvSpPr>
            <a:spLocks/>
          </p:cNvSpPr>
          <p:nvPr/>
        </p:nvSpPr>
        <p:spPr>
          <a:xfrm flipH="1">
            <a:off x="9026932"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1" name="Round Single Corner Rectangle 43"/>
          <p:cNvSpPr>
            <a:spLocks/>
          </p:cNvSpPr>
          <p:nvPr/>
        </p:nvSpPr>
        <p:spPr>
          <a:xfrm flipH="1">
            <a:off x="3343748"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8" name="Round Single Corner Rectangle 43"/>
          <p:cNvSpPr>
            <a:spLocks/>
          </p:cNvSpPr>
          <p:nvPr/>
        </p:nvSpPr>
        <p:spPr>
          <a:xfrm flipH="1">
            <a:off x="6185340"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2" name="Title 1"/>
          <p:cNvSpPr>
            <a:spLocks noGrp="1"/>
          </p:cNvSpPr>
          <p:nvPr>
            <p:ph type="title"/>
          </p:nvPr>
        </p:nvSpPr>
        <p:spPr>
          <a:xfrm>
            <a:off x="276303" y="96275"/>
            <a:ext cx="11610897" cy="1101213"/>
          </a:xfrm>
        </p:spPr>
        <p:txBody>
          <a:bodyPr>
            <a:noAutofit/>
          </a:bodyPr>
          <a:lstStyle/>
          <a:p>
            <a:r>
              <a:rPr lang="en-US" dirty="0"/>
              <a:t>19R3 Release Webinar Series</a:t>
            </a:r>
          </a:p>
        </p:txBody>
      </p:sp>
      <p:sp>
        <p:nvSpPr>
          <p:cNvPr id="4" name="Text Placeholder 3"/>
          <p:cNvSpPr>
            <a:spLocks noGrp="1"/>
          </p:cNvSpPr>
          <p:nvPr>
            <p:ph idx="1"/>
          </p:nvPr>
        </p:nvSpPr>
        <p:spPr>
          <a:xfrm>
            <a:off x="826624" y="1066800"/>
            <a:ext cx="10538752" cy="1820887"/>
          </a:xfrm>
        </p:spPr>
        <p:txBody>
          <a:bodyPr/>
          <a:lstStyle/>
          <a:p>
            <a:pPr>
              <a:lnSpc>
                <a:spcPct val="100000"/>
              </a:lnSpc>
              <a:spcBef>
                <a:spcPts val="1200"/>
              </a:spcBef>
              <a:spcAft>
                <a:spcPts val="600"/>
              </a:spcAft>
            </a:pPr>
            <a:r>
              <a:rPr lang="en-US" u="sng" dirty="0"/>
              <a:t>Product-specific</a:t>
            </a:r>
            <a:r>
              <a:rPr lang="en-US" dirty="0"/>
              <a:t> webinars focused on the use cases and impact of key features </a:t>
            </a:r>
          </a:p>
          <a:p>
            <a:pPr lvl="1">
              <a:lnSpc>
                <a:spcPct val="100000"/>
              </a:lnSpc>
              <a:spcBef>
                <a:spcPts val="1200"/>
              </a:spcBef>
              <a:spcAft>
                <a:spcPts val="600"/>
              </a:spcAft>
            </a:pPr>
            <a:r>
              <a:rPr lang="en-US" dirty="0"/>
              <a:t>The same webinars are presented at multiple times</a:t>
            </a:r>
          </a:p>
          <a:p>
            <a:pPr lvl="1">
              <a:lnSpc>
                <a:spcPct val="100000"/>
              </a:lnSpc>
              <a:spcBef>
                <a:spcPts val="1200"/>
              </a:spcBef>
              <a:spcAft>
                <a:spcPts val="600"/>
              </a:spcAft>
            </a:pPr>
            <a:r>
              <a:rPr lang="en-US" dirty="0"/>
              <a:t>One webinar per product will be recorded and available after the series via …</a:t>
            </a:r>
          </a:p>
          <a:p>
            <a:pPr marL="457200" lvl="1" indent="0">
              <a:lnSpc>
                <a:spcPct val="100000"/>
              </a:lnSpc>
              <a:spcBef>
                <a:spcPts val="1200"/>
              </a:spcBef>
              <a:spcAft>
                <a:spcPts val="600"/>
              </a:spcAft>
              <a:buNone/>
            </a:pPr>
            <a:r>
              <a:rPr lang="en-US" sz="2000" b="1" dirty="0">
                <a:solidFill>
                  <a:schemeClr val="accent1"/>
                </a:solidFill>
              </a:rPr>
              <a:t>		Help</a:t>
            </a:r>
            <a:r>
              <a:rPr lang="en-US" sz="2000" dirty="0"/>
              <a:t> </a:t>
            </a:r>
            <a:r>
              <a:rPr lang="en-US" sz="2000" dirty="0">
                <a:sym typeface="Wingdings" panose="05000000000000000000" pitchFamily="2" charset="2"/>
              </a:rPr>
              <a:t>&gt; </a:t>
            </a:r>
            <a:r>
              <a:rPr lang="en-US" sz="2000" b="1" dirty="0">
                <a:solidFill>
                  <a:schemeClr val="accent1"/>
                </a:solidFill>
                <a:sym typeface="Wingdings" panose="05000000000000000000" pitchFamily="2" charset="2"/>
              </a:rPr>
              <a:t>Release Notes</a:t>
            </a:r>
            <a:r>
              <a:rPr lang="en-US" sz="2000" dirty="0">
                <a:sym typeface="Wingdings" panose="05000000000000000000" pitchFamily="2" charset="2"/>
              </a:rPr>
              <a:t> &gt; </a:t>
            </a:r>
            <a:r>
              <a:rPr lang="en-US" sz="2000" b="1" dirty="0">
                <a:solidFill>
                  <a:schemeClr val="accent1"/>
                </a:solidFill>
                <a:sym typeface="Wingdings" panose="05000000000000000000" pitchFamily="2" charset="2"/>
              </a:rPr>
              <a:t>About the 19R3 Release</a:t>
            </a:r>
            <a:endParaRPr lang="en-US" sz="900" dirty="0"/>
          </a:p>
        </p:txBody>
      </p:sp>
      <p:sp>
        <p:nvSpPr>
          <p:cNvPr id="6" name="Content Placeholder 2"/>
          <p:cNvSpPr txBox="1">
            <a:spLocks/>
          </p:cNvSpPr>
          <p:nvPr/>
        </p:nvSpPr>
        <p:spPr>
          <a:xfrm>
            <a:off x="1966916" y="1404758"/>
            <a:ext cx="3404154" cy="3497442"/>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Clr>
                <a:srgbClr val="F89728"/>
              </a:buClr>
              <a:buFont typeface="Wingdings" pitchFamily="2" charset="2"/>
              <a:buChar char="§"/>
              <a:defRPr sz="2000" b="1" kern="1200">
                <a:solidFill>
                  <a:srgbClr val="595959"/>
                </a:solidFill>
                <a:latin typeface="Arial" pitchFamily="34" charset="0"/>
                <a:ea typeface="+mn-ea"/>
                <a:cs typeface="Arial" pitchFamily="34" charset="0"/>
              </a:defRPr>
            </a:lvl1pPr>
            <a:lvl2pPr marL="685800" indent="-228600" algn="l" defTabSz="914400" rtl="0" eaLnBrk="1" latinLnBrk="0" hangingPunct="1">
              <a:spcBef>
                <a:spcPts val="1200"/>
              </a:spcBef>
              <a:buClr>
                <a:srgbClr val="A6A6A6"/>
              </a:buClr>
              <a:buFont typeface="Wingdings" pitchFamily="2" charset="2"/>
              <a:buChar char="§"/>
              <a:defRPr sz="1600" kern="1200">
                <a:solidFill>
                  <a:srgbClr val="595959"/>
                </a:solidFill>
                <a:latin typeface="Arial" pitchFamily="34" charset="0"/>
                <a:ea typeface="+mn-ea"/>
                <a:cs typeface="Arial" pitchFamily="34" charset="0"/>
              </a:defRPr>
            </a:lvl2pPr>
            <a:lvl3pPr marL="1143000" indent="-228600" algn="l" defTabSz="914400" rtl="0" eaLnBrk="1" latinLnBrk="0" hangingPunct="1">
              <a:spcBef>
                <a:spcPts val="1200"/>
              </a:spcBef>
              <a:buClr>
                <a:srgbClr val="A6A6A6"/>
              </a:buClr>
              <a:buFont typeface="Arial" pitchFamily="34" charset="0"/>
              <a:buChar char="•"/>
              <a:defRPr sz="1600" kern="1200">
                <a:solidFill>
                  <a:srgbClr val="595959"/>
                </a:solidFill>
                <a:latin typeface="Arial" pitchFamily="34" charset="0"/>
                <a:ea typeface="+mn-ea"/>
                <a:cs typeface="Arial" pitchFamily="34" charset="0"/>
              </a:defRPr>
            </a:lvl3pPr>
            <a:lvl4pPr marL="1600200" indent="-228600" algn="l" defTabSz="914400" rtl="0" eaLnBrk="1" latinLnBrk="0" hangingPunct="1">
              <a:spcBef>
                <a:spcPts val="1200"/>
              </a:spcBef>
              <a:buClr>
                <a:srgbClr val="A6A6A6"/>
              </a:buClr>
              <a:buFont typeface="Arial" pitchFamily="34" charset="0"/>
              <a:buChar char="–"/>
              <a:defRPr sz="1400" kern="1200">
                <a:solidFill>
                  <a:srgbClr val="595959"/>
                </a:solidFill>
                <a:latin typeface="Arial" pitchFamily="34" charset="0"/>
                <a:ea typeface="+mn-ea"/>
                <a:cs typeface="Arial" pitchFamily="34" charset="0"/>
              </a:defRPr>
            </a:lvl4pPr>
            <a:lvl5pPr marL="2057400" indent="-228600" algn="l" defTabSz="914400" rtl="0" eaLnBrk="1" latinLnBrk="0" hangingPunct="1">
              <a:spcBef>
                <a:spcPct val="20000"/>
              </a:spcBef>
              <a:buClr>
                <a:srgbClr val="F89728"/>
              </a:buClr>
              <a:buFont typeface="Arial" pitchFamily="34" charset="0"/>
              <a:buChar char="»"/>
              <a:defRPr sz="2000" kern="120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pPr>
            <a:endParaRPr lang="en-US" sz="800" dirty="0"/>
          </a:p>
        </p:txBody>
      </p:sp>
      <p:grpSp>
        <p:nvGrpSpPr>
          <p:cNvPr id="16" name="Group 15"/>
          <p:cNvGrpSpPr/>
          <p:nvPr/>
        </p:nvGrpSpPr>
        <p:grpSpPr>
          <a:xfrm>
            <a:off x="6158695" y="3411393"/>
            <a:ext cx="2201881" cy="569585"/>
            <a:chOff x="8603673" y="1983028"/>
            <a:chExt cx="2201881" cy="569585"/>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490" t="1" b="-12303"/>
            <a:stretch/>
          </p:blipFill>
          <p:spPr>
            <a:xfrm>
              <a:off x="9088268" y="2107838"/>
              <a:ext cx="1717286" cy="44477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8603673" y="1983028"/>
              <a:ext cx="484595" cy="551895"/>
            </a:xfrm>
            <a:prstGeom prst="rect">
              <a:avLst/>
            </a:prstGeom>
          </p:spPr>
        </p:pic>
      </p:grpSp>
      <p:grpSp>
        <p:nvGrpSpPr>
          <p:cNvPr id="8" name="Group 7"/>
          <p:cNvGrpSpPr/>
          <p:nvPr/>
        </p:nvGrpSpPr>
        <p:grpSpPr>
          <a:xfrm>
            <a:off x="9006191" y="3406856"/>
            <a:ext cx="1960764" cy="592229"/>
            <a:chOff x="7235754" y="5809746"/>
            <a:chExt cx="1960764" cy="592229"/>
          </a:xfrm>
        </p:grpSpPr>
        <p:sp>
          <p:nvSpPr>
            <p:cNvPr id="7" name="TextBox 6"/>
            <p:cNvSpPr txBox="1"/>
            <p:nvPr/>
          </p:nvSpPr>
          <p:spPr>
            <a:xfrm>
              <a:off x="7628460" y="5863366"/>
              <a:ext cx="1568058" cy="538609"/>
            </a:xfrm>
            <a:prstGeom prst="rect">
              <a:avLst/>
            </a:prstGeom>
            <a:noFill/>
          </p:spPr>
          <p:txBody>
            <a:bodyPr wrap="none" rtlCol="0">
              <a:spAutoFit/>
            </a:bodyPr>
            <a:lstStyle/>
            <a:p>
              <a:r>
                <a:rPr lang="en-US" sz="2900" dirty="0">
                  <a:solidFill>
                    <a:srgbClr val="9A9A9A"/>
                  </a:solidFill>
                </a:rPr>
                <a:t>Platform</a:t>
              </a: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7235754" y="5809746"/>
              <a:ext cx="484595" cy="551895"/>
            </a:xfrm>
            <a:prstGeom prst="rect">
              <a:avLst/>
            </a:prstGeom>
          </p:spPr>
        </p:pic>
      </p:grpSp>
      <p:grpSp>
        <p:nvGrpSpPr>
          <p:cNvPr id="19" name="Group 18"/>
          <p:cNvGrpSpPr/>
          <p:nvPr/>
        </p:nvGrpSpPr>
        <p:grpSpPr>
          <a:xfrm>
            <a:off x="3323590" y="3413127"/>
            <a:ext cx="1655468" cy="565886"/>
            <a:chOff x="6326888" y="1983028"/>
            <a:chExt cx="1655468" cy="565886"/>
          </a:xfrm>
        </p:grpSpPr>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53374" b="-11985"/>
            <a:stretch/>
          </p:blipFill>
          <p:spPr>
            <a:xfrm>
              <a:off x="6811483" y="2107838"/>
              <a:ext cx="1170873" cy="441076"/>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6326888" y="1983028"/>
              <a:ext cx="484595" cy="551895"/>
            </a:xfrm>
            <a:prstGeom prst="rect">
              <a:avLst/>
            </a:prstGeom>
          </p:spPr>
        </p:pic>
      </p:grpSp>
      <p:grpSp>
        <p:nvGrpSpPr>
          <p:cNvPr id="72" name="Group 71"/>
          <p:cNvGrpSpPr/>
          <p:nvPr/>
        </p:nvGrpSpPr>
        <p:grpSpPr>
          <a:xfrm>
            <a:off x="481169" y="3412711"/>
            <a:ext cx="2748399" cy="2454689"/>
            <a:chOff x="405770" y="3054353"/>
            <a:chExt cx="2748399" cy="2454689"/>
          </a:xfrm>
        </p:grpSpPr>
        <p:grpSp>
          <p:nvGrpSpPr>
            <p:cNvPr id="73" name="Group 72"/>
            <p:cNvGrpSpPr/>
            <p:nvPr/>
          </p:nvGrpSpPr>
          <p:grpSpPr>
            <a:xfrm>
              <a:off x="405770" y="3054353"/>
              <a:ext cx="2748399" cy="2454689"/>
              <a:chOff x="728505" y="3054353"/>
              <a:chExt cx="2748399" cy="2454689"/>
            </a:xfrm>
          </p:grpSpPr>
          <p:sp>
            <p:nvSpPr>
              <p:cNvPr id="75" name="Round Single Corner Rectangle 43"/>
              <p:cNvSpPr>
                <a:spLocks/>
              </p:cNvSpPr>
              <p:nvPr/>
            </p:nvSpPr>
            <p:spPr>
              <a:xfrm flipH="1">
                <a:off x="749492" y="3063125"/>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grpSp>
            <p:nvGrpSpPr>
              <p:cNvPr id="76" name="Group 75"/>
              <p:cNvGrpSpPr/>
              <p:nvPr/>
            </p:nvGrpSpPr>
            <p:grpSpPr>
              <a:xfrm>
                <a:off x="728505" y="3054353"/>
                <a:ext cx="1595955" cy="551895"/>
                <a:chOff x="1426906" y="1983028"/>
                <a:chExt cx="1595955" cy="551895"/>
              </a:xfrm>
            </p:grpSpPr>
            <p:pic>
              <p:nvPicPr>
                <p:cNvPr id="77" name="Picture 76"/>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53858" t="1" b="6670"/>
                <a:stretch/>
              </p:blipFill>
              <p:spPr>
                <a:xfrm>
                  <a:off x="1891258" y="2107838"/>
                  <a:ext cx="1131603" cy="367601"/>
                </a:xfrm>
                <a:prstGeom prst="rect">
                  <a:avLst/>
                </a:prstGeom>
              </p:spPr>
            </p:pic>
            <p:pic>
              <p:nvPicPr>
                <p:cNvPr id="78" name="Picture 7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1426906" y="1983028"/>
                  <a:ext cx="484595" cy="551895"/>
                </a:xfrm>
                <a:prstGeom prst="rect">
                  <a:avLst/>
                </a:prstGeom>
              </p:spPr>
            </p:pic>
          </p:grpSp>
        </p:grpSp>
        <p:sp>
          <p:nvSpPr>
            <p:cNvPr id="74" name="TextBox 73"/>
            <p:cNvSpPr txBox="1"/>
            <p:nvPr/>
          </p:nvSpPr>
          <p:spPr>
            <a:xfrm>
              <a:off x="498345" y="3679227"/>
              <a:ext cx="2184188" cy="1077218"/>
            </a:xfrm>
            <a:prstGeom prst="rect">
              <a:avLst/>
            </a:prstGeom>
            <a:noFill/>
          </p:spPr>
          <p:txBody>
            <a:bodyPr wrap="none" rtlCol="0">
              <a:spAutoFit/>
            </a:bodyPr>
            <a:lstStyle/>
            <a:p>
              <a:pPr marL="285750" lvl="0" indent="-220663" fontAlgn="base">
                <a:buFont typeface="Arial" charset="0"/>
                <a:buChar char="•"/>
                <a:tabLst/>
              </a:pPr>
              <a:r>
                <a:rPr lang="en-US" sz="1600" dirty="0"/>
                <a:t>Oct 30 at 12 PM EDT</a:t>
              </a:r>
            </a:p>
            <a:p>
              <a:pPr marL="285750" lvl="0" indent="-220663" fontAlgn="base">
                <a:buFont typeface="Arial" charset="0"/>
                <a:buChar char="•"/>
                <a:tabLst/>
              </a:pPr>
              <a:r>
                <a:rPr lang="en-US" sz="1600" dirty="0"/>
                <a:t>Oct 31 at 3 PM EDT</a:t>
              </a:r>
            </a:p>
            <a:p>
              <a:pPr marL="285750" lvl="0" indent="-220663" fontAlgn="base">
                <a:buFont typeface="Arial" charset="0"/>
                <a:buChar char="•"/>
                <a:tabLst/>
              </a:pPr>
              <a:r>
                <a:rPr lang="en-US" sz="1600" dirty="0"/>
                <a:t>Nov 5 at 8 AM EDT</a:t>
              </a:r>
            </a:p>
            <a:p>
              <a:pPr marL="285750" lvl="0" indent="-220663" fontAlgn="base">
                <a:buFont typeface="Arial" charset="0"/>
                <a:buChar char="•"/>
                <a:tabLst/>
              </a:pPr>
              <a:r>
                <a:rPr lang="en-US" sz="1600" dirty="0"/>
                <a:t>Nov 6 at 9 AM EDT</a:t>
              </a:r>
            </a:p>
          </p:txBody>
        </p:sp>
      </p:grpSp>
      <p:sp>
        <p:nvSpPr>
          <p:cNvPr id="9" name="TextBox 8"/>
          <p:cNvSpPr txBox="1"/>
          <p:nvPr/>
        </p:nvSpPr>
        <p:spPr>
          <a:xfrm>
            <a:off x="9103299" y="4037585"/>
            <a:ext cx="2651046" cy="584775"/>
          </a:xfrm>
          <a:prstGeom prst="rect">
            <a:avLst/>
          </a:prstGeom>
          <a:noFill/>
        </p:spPr>
        <p:txBody>
          <a:bodyPr wrap="square" rtlCol="0">
            <a:spAutoFit/>
          </a:bodyPr>
          <a:lstStyle/>
          <a:p>
            <a:pPr marL="285750" lvl="0" indent="-220663" fontAlgn="base">
              <a:buFont typeface="Arial" charset="0"/>
              <a:buChar char="•"/>
              <a:tabLst/>
            </a:pPr>
            <a:r>
              <a:rPr lang="en-US" sz="1600" dirty="0"/>
              <a:t>Oct 31 at 12PM EDT</a:t>
            </a:r>
          </a:p>
          <a:p>
            <a:pPr marL="285750" lvl="0" indent="-220663" fontAlgn="base">
              <a:buFont typeface="Arial" charset="0"/>
              <a:buChar char="•"/>
              <a:tabLst/>
            </a:pPr>
            <a:r>
              <a:rPr lang="en-US" sz="1600" dirty="0"/>
              <a:t>Nov 5 at 9 AM EDT</a:t>
            </a:r>
          </a:p>
        </p:txBody>
      </p:sp>
      <p:sp>
        <p:nvSpPr>
          <p:cNvPr id="60" name="TextBox 59"/>
          <p:cNvSpPr txBox="1"/>
          <p:nvPr/>
        </p:nvSpPr>
        <p:spPr>
          <a:xfrm>
            <a:off x="3415336" y="4037585"/>
            <a:ext cx="2682469" cy="1077218"/>
          </a:xfrm>
          <a:prstGeom prst="rect">
            <a:avLst/>
          </a:prstGeom>
          <a:noFill/>
        </p:spPr>
        <p:txBody>
          <a:bodyPr wrap="square" rtlCol="0">
            <a:spAutoFit/>
          </a:bodyPr>
          <a:lstStyle/>
          <a:p>
            <a:pPr marL="285750" lvl="0" indent="-220663" fontAlgn="base">
              <a:buFont typeface="Arial" charset="0"/>
              <a:buChar char="•"/>
              <a:tabLst/>
            </a:pPr>
            <a:r>
              <a:rPr lang="en-US" sz="1600" dirty="0"/>
              <a:t>Oct 30 at 8 AM EDT</a:t>
            </a:r>
          </a:p>
          <a:p>
            <a:pPr marL="285750" lvl="0" indent="-220663" fontAlgn="base">
              <a:buFont typeface="Arial" charset="0"/>
              <a:buChar char="•"/>
              <a:tabLst/>
            </a:pPr>
            <a:r>
              <a:rPr lang="en-US" sz="1600" dirty="0"/>
              <a:t>Oct 31 at 9 AM EDT</a:t>
            </a:r>
          </a:p>
          <a:p>
            <a:pPr marL="285750" lvl="0" indent="-220663" fontAlgn="base">
              <a:buFont typeface="Arial" charset="0"/>
              <a:buChar char="•"/>
              <a:tabLst/>
            </a:pPr>
            <a:r>
              <a:rPr lang="en-US" sz="1600" dirty="0"/>
              <a:t>Nov 5 at 12 PM EDT</a:t>
            </a:r>
          </a:p>
          <a:p>
            <a:pPr marL="285750" lvl="0" indent="-220663" fontAlgn="base">
              <a:buFont typeface="Arial" charset="0"/>
              <a:buChar char="•"/>
              <a:tabLst/>
            </a:pPr>
            <a:r>
              <a:rPr lang="en-US" sz="1600" dirty="0"/>
              <a:t>Nov 6 at 3 PM EDT</a:t>
            </a:r>
          </a:p>
        </p:txBody>
      </p:sp>
      <p:sp>
        <p:nvSpPr>
          <p:cNvPr id="67" name="TextBox 66"/>
          <p:cNvSpPr txBox="1"/>
          <p:nvPr/>
        </p:nvSpPr>
        <p:spPr>
          <a:xfrm>
            <a:off x="6256928" y="4037585"/>
            <a:ext cx="2655824" cy="1077218"/>
          </a:xfrm>
          <a:prstGeom prst="rect">
            <a:avLst/>
          </a:prstGeom>
          <a:noFill/>
        </p:spPr>
        <p:txBody>
          <a:bodyPr wrap="square" rtlCol="0">
            <a:spAutoFit/>
          </a:bodyPr>
          <a:lstStyle/>
          <a:p>
            <a:pPr marL="285750" lvl="0" indent="-220663" fontAlgn="base">
              <a:buFont typeface="Arial" charset="0"/>
              <a:buChar char="•"/>
              <a:tabLst/>
            </a:pPr>
            <a:r>
              <a:rPr lang="en-US" sz="1600" dirty="0"/>
              <a:t>Oct 30 at 9 AM EDT</a:t>
            </a:r>
          </a:p>
          <a:p>
            <a:pPr marL="285750" lvl="0" indent="-220663" fontAlgn="base">
              <a:buFont typeface="Arial" charset="0"/>
              <a:buChar char="•"/>
              <a:tabLst/>
            </a:pPr>
            <a:r>
              <a:rPr lang="en-US" sz="1600" dirty="0"/>
              <a:t>Oct 31 at 8 AM EDT</a:t>
            </a:r>
          </a:p>
          <a:p>
            <a:pPr marL="285750" lvl="0" indent="-220663" fontAlgn="base">
              <a:buFont typeface="Arial" charset="0"/>
              <a:buChar char="•"/>
              <a:tabLst/>
            </a:pPr>
            <a:r>
              <a:rPr lang="en-US" sz="1600" dirty="0"/>
              <a:t>Nov 5 at 3 PM EDT</a:t>
            </a:r>
          </a:p>
          <a:p>
            <a:pPr marL="285750" lvl="0" indent="-220663" fontAlgn="base">
              <a:buFont typeface="Arial" charset="0"/>
              <a:buChar char="•"/>
              <a:tabLst/>
            </a:pPr>
            <a:r>
              <a:rPr lang="en-US" sz="1600" dirty="0"/>
              <a:t>Nov 6 at 3 PM EDT</a:t>
            </a:r>
          </a:p>
        </p:txBody>
      </p:sp>
      <p:sp>
        <p:nvSpPr>
          <p:cNvPr id="3" name="TextBox 2">
            <a:extLst>
              <a:ext uri="{FF2B5EF4-FFF2-40B4-BE49-F238E27FC236}">
                <a16:creationId xmlns:a16="http://schemas.microsoft.com/office/drawing/2014/main" id="{916AFAEF-2F9E-4F37-A974-7A3486BCF0E0}"/>
              </a:ext>
            </a:extLst>
          </p:cNvPr>
          <p:cNvSpPr txBox="1"/>
          <p:nvPr/>
        </p:nvSpPr>
        <p:spPr>
          <a:xfrm>
            <a:off x="619847" y="5502688"/>
            <a:ext cx="2492029"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0"/>
              </a:rPr>
              <a:t>go.veeva.com/19R3_clinical</a:t>
            </a:r>
            <a:endParaRPr lang="en-US" sz="1600" dirty="0"/>
          </a:p>
        </p:txBody>
      </p:sp>
      <p:sp>
        <p:nvSpPr>
          <p:cNvPr id="30" name="TextBox 29">
            <a:extLst>
              <a:ext uri="{FF2B5EF4-FFF2-40B4-BE49-F238E27FC236}">
                <a16:creationId xmlns:a16="http://schemas.microsoft.com/office/drawing/2014/main" id="{B4D70080-6CE2-49AF-BA5E-52EB560AC1B7}"/>
              </a:ext>
            </a:extLst>
          </p:cNvPr>
          <p:cNvSpPr txBox="1"/>
          <p:nvPr/>
        </p:nvSpPr>
        <p:spPr>
          <a:xfrm>
            <a:off x="3463148" y="5502688"/>
            <a:ext cx="2496966"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1"/>
              </a:rPr>
              <a:t>go.veeva.com/19R3_quality</a:t>
            </a:r>
            <a:endParaRPr lang="en-US" sz="1600" dirty="0"/>
          </a:p>
        </p:txBody>
      </p:sp>
      <p:sp>
        <p:nvSpPr>
          <p:cNvPr id="31" name="TextBox 30">
            <a:extLst>
              <a:ext uri="{FF2B5EF4-FFF2-40B4-BE49-F238E27FC236}">
                <a16:creationId xmlns:a16="http://schemas.microsoft.com/office/drawing/2014/main" id="{95776CE4-32A3-4F2B-8E08-58ED9F732F88}"/>
              </a:ext>
            </a:extLst>
          </p:cNvPr>
          <p:cNvSpPr txBox="1"/>
          <p:nvPr/>
        </p:nvSpPr>
        <p:spPr>
          <a:xfrm>
            <a:off x="6479025" y="5508956"/>
            <a:ext cx="2211631"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2"/>
              </a:rPr>
              <a:t>go.veeva.com/19R3_rim</a:t>
            </a:r>
            <a:endParaRPr lang="en-US" sz="1600" dirty="0"/>
          </a:p>
        </p:txBody>
      </p:sp>
      <p:sp>
        <p:nvSpPr>
          <p:cNvPr id="32" name="TextBox 31">
            <a:extLst>
              <a:ext uri="{FF2B5EF4-FFF2-40B4-BE49-F238E27FC236}">
                <a16:creationId xmlns:a16="http://schemas.microsoft.com/office/drawing/2014/main" id="{9FBB0C3F-BCC0-45BD-916D-82E5EBF9FBB4}"/>
              </a:ext>
            </a:extLst>
          </p:cNvPr>
          <p:cNvSpPr txBox="1"/>
          <p:nvPr/>
        </p:nvSpPr>
        <p:spPr>
          <a:xfrm>
            <a:off x="9065116" y="5499691"/>
            <a:ext cx="2651046"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3"/>
              </a:rPr>
              <a:t>go.veeva.com/19R3_platform</a:t>
            </a:r>
            <a:endParaRPr lang="en-US" sz="1600" dirty="0"/>
          </a:p>
        </p:txBody>
      </p:sp>
    </p:spTree>
    <p:extLst>
      <p:ext uri="{BB962C8B-B14F-4D97-AF65-F5344CB8AC3E}">
        <p14:creationId xmlns:p14="http://schemas.microsoft.com/office/powerpoint/2010/main" val="27917667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Announcements</a:t>
            </a:r>
          </a:p>
        </p:txBody>
      </p:sp>
      <p:sp>
        <p:nvSpPr>
          <p:cNvPr id="5" name="Subtitle 4">
            <a:extLst>
              <a:ext uri="{FF2B5EF4-FFF2-40B4-BE49-F238E27FC236}">
                <a16:creationId xmlns:a16="http://schemas.microsoft.com/office/drawing/2014/main" id="{5BC3F72A-38F6-AD49-AEB2-ED84375983E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64289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FEC57A-246C-144A-8ABB-55CDAE518D20}"/>
              </a:ext>
            </a:extLst>
          </p:cNvPr>
          <p:cNvPicPr>
            <a:picLocks noChangeAspect="1"/>
          </p:cNvPicPr>
          <p:nvPr/>
        </p:nvPicPr>
        <p:blipFill>
          <a:blip r:embed="rId2"/>
          <a:stretch>
            <a:fillRect/>
          </a:stretch>
        </p:blipFill>
        <p:spPr>
          <a:xfrm>
            <a:off x="4459128" y="4978717"/>
            <a:ext cx="6064765" cy="1422083"/>
          </a:xfrm>
          <a:prstGeom prst="rect">
            <a:avLst/>
          </a:prstGeom>
        </p:spPr>
      </p:pic>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Notification Emails from Veeva</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826624" y="1253691"/>
            <a:ext cx="10538752" cy="474876"/>
          </a:xfrm>
        </p:spPr>
        <p:txBody>
          <a:bodyPr>
            <a:normAutofit/>
          </a:bodyPr>
          <a:lstStyle/>
          <a:p>
            <a:pPr>
              <a:spcAft>
                <a:spcPts val="1200"/>
              </a:spcAft>
            </a:pPr>
            <a:r>
              <a:rPr lang="en-US" dirty="0"/>
              <a:t>Opt-in to </a:t>
            </a:r>
            <a:r>
              <a:rPr lang="en-US" b="1" dirty="0"/>
              <a:t>Product Announcements </a:t>
            </a:r>
            <a:r>
              <a:rPr lang="en-US" dirty="0"/>
              <a:t>in User Profile to be contacted about:</a:t>
            </a:r>
          </a:p>
        </p:txBody>
      </p:sp>
      <p:pic>
        <p:nvPicPr>
          <p:cNvPr id="5" name="Picture 4">
            <a:extLst>
              <a:ext uri="{FF2B5EF4-FFF2-40B4-BE49-F238E27FC236}">
                <a16:creationId xmlns:a16="http://schemas.microsoft.com/office/drawing/2014/main" id="{8C607C8B-BC29-4EAF-9478-165776D2F185}"/>
              </a:ext>
            </a:extLst>
          </p:cNvPr>
          <p:cNvPicPr>
            <a:picLocks noChangeAspect="1"/>
          </p:cNvPicPr>
          <p:nvPr/>
        </p:nvPicPr>
        <p:blipFill rotWithShape="1">
          <a:blip r:embed="rId3"/>
          <a:srcRect l="3541" r="5956" b="9432"/>
          <a:stretch/>
        </p:blipFill>
        <p:spPr>
          <a:xfrm>
            <a:off x="2827539" y="4843821"/>
            <a:ext cx="1529661" cy="1465654"/>
          </a:xfrm>
          <a:prstGeom prst="rect">
            <a:avLst/>
          </a:prstGeom>
          <a:ln>
            <a:solidFill>
              <a:schemeClr val="tx1"/>
            </a:solidFill>
          </a:ln>
        </p:spPr>
      </p:pic>
      <p:sp>
        <p:nvSpPr>
          <p:cNvPr id="9" name="Content Placeholder 2">
            <a:extLst>
              <a:ext uri="{FF2B5EF4-FFF2-40B4-BE49-F238E27FC236}">
                <a16:creationId xmlns:a16="http://schemas.microsoft.com/office/drawing/2014/main" id="{A1A5708C-0880-48F1-8FF9-F4F779920424}"/>
              </a:ext>
            </a:extLst>
          </p:cNvPr>
          <p:cNvSpPr txBox="1">
            <a:spLocks/>
          </p:cNvSpPr>
          <p:nvPr/>
        </p:nvSpPr>
        <p:spPr>
          <a:xfrm>
            <a:off x="5638800" y="1752600"/>
            <a:ext cx="5910095"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Pre-release and validation document availability</a:t>
            </a:r>
          </a:p>
          <a:p>
            <a:pPr marL="350838" lvl="1"/>
            <a:r>
              <a:rPr lang="en-US" sz="2000" dirty="0"/>
              <a:t>Go-live &amp; key date reminders</a:t>
            </a:r>
          </a:p>
        </p:txBody>
      </p:sp>
      <p:sp>
        <p:nvSpPr>
          <p:cNvPr id="10" name="Content Placeholder 2">
            <a:extLst>
              <a:ext uri="{FF2B5EF4-FFF2-40B4-BE49-F238E27FC236}">
                <a16:creationId xmlns:a16="http://schemas.microsoft.com/office/drawing/2014/main" id="{C6AC29F6-663D-4962-A35B-4F3A3CB0BEFB}"/>
              </a:ext>
            </a:extLst>
          </p:cNvPr>
          <p:cNvSpPr txBox="1">
            <a:spLocks/>
          </p:cNvSpPr>
          <p:nvPr/>
        </p:nvSpPr>
        <p:spPr>
          <a:xfrm>
            <a:off x="1090788" y="1752600"/>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Initial release announcement (RIA)</a:t>
            </a:r>
          </a:p>
          <a:p>
            <a:pPr marL="350838" lvl="1"/>
            <a:r>
              <a:rPr lang="en-US" sz="2000" dirty="0"/>
              <a:t>Release webinar invites</a:t>
            </a:r>
          </a:p>
        </p:txBody>
      </p:sp>
      <p:sp>
        <p:nvSpPr>
          <p:cNvPr id="12" name="Arrow: Right 11">
            <a:extLst>
              <a:ext uri="{FF2B5EF4-FFF2-40B4-BE49-F238E27FC236}">
                <a16:creationId xmlns:a16="http://schemas.microsoft.com/office/drawing/2014/main" id="{B242E360-5795-42C4-8FE7-83BEC27B4606}"/>
              </a:ext>
            </a:extLst>
          </p:cNvPr>
          <p:cNvSpPr/>
          <p:nvPr/>
        </p:nvSpPr>
        <p:spPr>
          <a:xfrm>
            <a:off x="4419600" y="5675772"/>
            <a:ext cx="607685" cy="282997"/>
          </a:xfrm>
          <a:prstGeom prst="rightArrow">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460BD95-905A-6B40-A981-0ADEF0E47430}"/>
              </a:ext>
            </a:extLst>
          </p:cNvPr>
          <p:cNvSpPr txBox="1">
            <a:spLocks/>
          </p:cNvSpPr>
          <p:nvPr/>
        </p:nvSpPr>
        <p:spPr>
          <a:xfrm>
            <a:off x="860491" y="2930142"/>
            <a:ext cx="10538752" cy="474876"/>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Opt-in to </a:t>
            </a:r>
            <a:r>
              <a:rPr lang="en-US" b="1" dirty="0"/>
              <a:t>Service Availability </a:t>
            </a:r>
            <a:r>
              <a:rPr lang="en-US" dirty="0"/>
              <a:t>notifications in User Profile to be contacted about:</a:t>
            </a:r>
          </a:p>
        </p:txBody>
      </p:sp>
      <p:sp>
        <p:nvSpPr>
          <p:cNvPr id="14" name="Content Placeholder 2">
            <a:extLst>
              <a:ext uri="{FF2B5EF4-FFF2-40B4-BE49-F238E27FC236}">
                <a16:creationId xmlns:a16="http://schemas.microsoft.com/office/drawing/2014/main" id="{3B27B70B-68A3-8946-B958-CCB57E3265BA}"/>
              </a:ext>
            </a:extLst>
          </p:cNvPr>
          <p:cNvSpPr txBox="1">
            <a:spLocks/>
          </p:cNvSpPr>
          <p:nvPr/>
        </p:nvSpPr>
        <p:spPr>
          <a:xfrm>
            <a:off x="1090788" y="3371219"/>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Planned system maintenance</a:t>
            </a:r>
          </a:p>
          <a:p>
            <a:pPr marL="350838" lvl="1"/>
            <a:r>
              <a:rPr lang="en-US" sz="2000" dirty="0"/>
              <a:t>Service disruptions</a:t>
            </a:r>
          </a:p>
        </p:txBody>
      </p:sp>
    </p:spTree>
    <p:extLst>
      <p:ext uri="{BB962C8B-B14F-4D97-AF65-F5344CB8AC3E}">
        <p14:creationId xmlns:p14="http://schemas.microsoft.com/office/powerpoint/2010/main" val="6064680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6F2B87-9957-F142-A488-D9E69811D6D3}"/>
              </a:ext>
            </a:extLst>
          </p:cNvPr>
          <p:cNvSpPr>
            <a:spLocks noGrp="1"/>
          </p:cNvSpPr>
          <p:nvPr>
            <p:ph type="title"/>
          </p:nvPr>
        </p:nvSpPr>
        <p:spPr>
          <a:xfrm>
            <a:off x="276303" y="96275"/>
            <a:ext cx="11610897" cy="1101213"/>
          </a:xfrm>
        </p:spPr>
        <p:txBody>
          <a:bodyPr/>
          <a:lstStyle/>
          <a:p>
            <a:r>
              <a:rPr lang="en-US" dirty="0"/>
              <a:t>Internet Explorer™ 11 on Windows™ 7</a:t>
            </a:r>
          </a:p>
        </p:txBody>
      </p:sp>
      <p:sp>
        <p:nvSpPr>
          <p:cNvPr id="4" name="Content Placeholder 3">
            <a:extLst>
              <a:ext uri="{FF2B5EF4-FFF2-40B4-BE49-F238E27FC236}">
                <a16:creationId xmlns:a16="http://schemas.microsoft.com/office/drawing/2014/main" id="{68464039-0F42-9E4C-A6ED-52190913C223}"/>
              </a:ext>
            </a:extLst>
          </p:cNvPr>
          <p:cNvSpPr>
            <a:spLocks noGrp="1"/>
          </p:cNvSpPr>
          <p:nvPr>
            <p:ph idx="1"/>
          </p:nvPr>
        </p:nvSpPr>
        <p:spPr>
          <a:xfrm>
            <a:off x="826624" y="1066800"/>
            <a:ext cx="10374776" cy="5410200"/>
          </a:xfrm>
        </p:spPr>
        <p:txBody>
          <a:bodyPr/>
          <a:lstStyle/>
          <a:p>
            <a:pPr fontAlgn="base">
              <a:lnSpc>
                <a:spcPct val="100000"/>
              </a:lnSpc>
            </a:pPr>
            <a:r>
              <a:rPr lang="en-US" dirty="0"/>
              <a:t>In January 2020, Veeva will no longer support the </a:t>
            </a:r>
            <a:r>
              <a:rPr lang="en-US" b="1" dirty="0"/>
              <a:t>combination</a:t>
            </a:r>
            <a:r>
              <a:rPr lang="en-US" dirty="0"/>
              <a:t> of</a:t>
            </a:r>
            <a:br>
              <a:rPr lang="en-US" dirty="0"/>
            </a:br>
            <a:r>
              <a:rPr lang="en-US" dirty="0"/>
              <a:t>Internet Explorer™ 11 on Windows™ 7</a:t>
            </a:r>
          </a:p>
          <a:p>
            <a:pPr lvl="1" fontAlgn="base">
              <a:lnSpc>
                <a:spcPct val="100000"/>
              </a:lnSpc>
            </a:pPr>
            <a:r>
              <a:rPr lang="en-US" dirty="0"/>
              <a:t>Internet Explorer™ 11 is still a supported browser on other operating systems</a:t>
            </a:r>
          </a:p>
          <a:p>
            <a:pPr fontAlgn="base">
              <a:lnSpc>
                <a:spcPct val="100000"/>
              </a:lnSpc>
            </a:pPr>
            <a:r>
              <a:rPr lang="en-US" dirty="0"/>
              <a:t>We encourage all Veeva customers to upgrade to a newer browser</a:t>
            </a:r>
          </a:p>
          <a:p>
            <a:pPr fontAlgn="base">
              <a:lnSpc>
                <a:spcPct val="100000"/>
              </a:lnSpc>
            </a:pPr>
            <a:r>
              <a:rPr lang="en-US" dirty="0"/>
              <a:t>Learn more about </a:t>
            </a:r>
            <a:r>
              <a:rPr lang="en-US" dirty="0">
                <a:hlinkClick r:id="rId2"/>
              </a:rPr>
              <a:t>supported browsers for Vault</a:t>
            </a:r>
            <a:endParaRPr lang="en-US" dirty="0"/>
          </a:p>
          <a:p>
            <a:endParaRPr lang="en-US" dirty="0"/>
          </a:p>
        </p:txBody>
      </p:sp>
    </p:spTree>
    <p:extLst>
      <p:ext uri="{BB962C8B-B14F-4D97-AF65-F5344CB8AC3E}">
        <p14:creationId xmlns:p14="http://schemas.microsoft.com/office/powerpoint/2010/main" val="32339583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Coming in 2020</a:t>
            </a:r>
            <a:r>
              <a:rPr lang="en-US" b="1" dirty="0"/>
              <a:t>: Create Button Unification</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809690" y="1169680"/>
            <a:ext cx="10589553" cy="593480"/>
          </a:xfrm>
        </p:spPr>
        <p:txBody>
          <a:bodyPr>
            <a:normAutofit lnSpcReduction="10000"/>
          </a:bodyPr>
          <a:lstStyle/>
          <a:p>
            <a:pPr>
              <a:spcAft>
                <a:spcPts val="1200"/>
              </a:spcAft>
            </a:pPr>
            <a:r>
              <a:rPr lang="en-US" sz="2200" dirty="0"/>
              <a:t>In early 2020, we will unify Vault Create buttons and use the Global Create button across document, object, report, and custom tabs.</a:t>
            </a:r>
          </a:p>
        </p:txBody>
      </p:sp>
      <p:sp>
        <p:nvSpPr>
          <p:cNvPr id="9" name="Content Placeholder 2">
            <a:extLst>
              <a:ext uri="{FF2B5EF4-FFF2-40B4-BE49-F238E27FC236}">
                <a16:creationId xmlns:a16="http://schemas.microsoft.com/office/drawing/2014/main" id="{A1A5708C-0880-48F1-8FF9-F4F779920424}"/>
              </a:ext>
            </a:extLst>
          </p:cNvPr>
          <p:cNvSpPr txBox="1">
            <a:spLocks/>
          </p:cNvSpPr>
          <p:nvPr/>
        </p:nvSpPr>
        <p:spPr>
          <a:xfrm>
            <a:off x="5943600" y="1869170"/>
            <a:ext cx="5681495" cy="105854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100" dirty="0"/>
              <a:t>Merges document create actions – i.e. Create from Template, Create Binder, and Upload Document etc. under one option</a:t>
            </a:r>
          </a:p>
          <a:p>
            <a:pPr marL="350838" lvl="1"/>
            <a:r>
              <a:rPr lang="en-US" sz="2000" dirty="0"/>
              <a:t>Removes the inline Create button from Object </a:t>
            </a:r>
            <a:r>
              <a:rPr lang="en-US" sz="2000" dirty="0">
                <a:solidFill>
                  <a:schemeClr val="tx1"/>
                </a:solidFill>
              </a:rPr>
              <a:t>Tabs</a:t>
            </a:r>
            <a:r>
              <a:rPr lang="en-US" sz="2000" dirty="0"/>
              <a:t> and Reports </a:t>
            </a:r>
          </a:p>
        </p:txBody>
      </p:sp>
      <p:sp>
        <p:nvSpPr>
          <p:cNvPr id="10" name="Content Placeholder 2">
            <a:extLst>
              <a:ext uri="{FF2B5EF4-FFF2-40B4-BE49-F238E27FC236}">
                <a16:creationId xmlns:a16="http://schemas.microsoft.com/office/drawing/2014/main" id="{C6AC29F6-663D-4962-A35B-4F3A3CB0BEFB}"/>
              </a:ext>
            </a:extLst>
          </p:cNvPr>
          <p:cNvSpPr txBox="1">
            <a:spLocks/>
          </p:cNvSpPr>
          <p:nvPr/>
        </p:nvSpPr>
        <p:spPr>
          <a:xfrm>
            <a:off x="860491" y="1888914"/>
            <a:ext cx="4648200" cy="114403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100" dirty="0"/>
              <a:t>The ‘Global Create’ button will be contextual – i.e. dynamic based on the context of the action</a:t>
            </a:r>
          </a:p>
          <a:p>
            <a:pPr marL="350838" lvl="1"/>
            <a:r>
              <a:rPr lang="en-US" sz="2000" dirty="0"/>
              <a:t> Introduces ‘Most Recent’ create action options</a:t>
            </a:r>
          </a:p>
        </p:txBody>
      </p:sp>
      <p:sp>
        <p:nvSpPr>
          <p:cNvPr id="13" name="Content Placeholder 2">
            <a:extLst>
              <a:ext uri="{FF2B5EF4-FFF2-40B4-BE49-F238E27FC236}">
                <a16:creationId xmlns:a16="http://schemas.microsoft.com/office/drawing/2014/main" id="{3460BD95-905A-6B40-A981-0ADEF0E47430}"/>
              </a:ext>
            </a:extLst>
          </p:cNvPr>
          <p:cNvSpPr txBox="1">
            <a:spLocks/>
          </p:cNvSpPr>
          <p:nvPr/>
        </p:nvSpPr>
        <p:spPr>
          <a:xfrm>
            <a:off x="860491" y="2930142"/>
            <a:ext cx="10538752" cy="474876"/>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The Unified Global Create button will be designated as ‘Auto-on’</a:t>
            </a:r>
          </a:p>
        </p:txBody>
      </p:sp>
      <p:sp>
        <p:nvSpPr>
          <p:cNvPr id="14" name="Content Placeholder 2">
            <a:extLst>
              <a:ext uri="{FF2B5EF4-FFF2-40B4-BE49-F238E27FC236}">
                <a16:creationId xmlns:a16="http://schemas.microsoft.com/office/drawing/2014/main" id="{3B27B70B-68A3-8946-B958-CCB57E3265BA}"/>
              </a:ext>
            </a:extLst>
          </p:cNvPr>
          <p:cNvSpPr txBox="1">
            <a:spLocks/>
          </p:cNvSpPr>
          <p:nvPr/>
        </p:nvSpPr>
        <p:spPr>
          <a:xfrm>
            <a:off x="1090788" y="3371219"/>
            <a:ext cx="4548012"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No action required for 19R3</a:t>
            </a:r>
          </a:p>
          <a:p>
            <a:pPr marL="350838" lvl="1"/>
            <a:r>
              <a:rPr lang="en-US" sz="2000" dirty="0"/>
              <a:t>Planned for </a:t>
            </a:r>
            <a:r>
              <a:rPr lang="en-US" sz="2000" dirty="0">
                <a:solidFill>
                  <a:schemeClr val="tx1"/>
                </a:solidFill>
              </a:rPr>
              <a:t>20R1</a:t>
            </a:r>
          </a:p>
        </p:txBody>
      </p:sp>
      <p:pic>
        <p:nvPicPr>
          <p:cNvPr id="5" name="Picture 4">
            <a:extLst>
              <a:ext uri="{FF2B5EF4-FFF2-40B4-BE49-F238E27FC236}">
                <a16:creationId xmlns:a16="http://schemas.microsoft.com/office/drawing/2014/main" id="{E0289A60-FAD2-274C-8912-8988550EAAC6}"/>
              </a:ext>
            </a:extLst>
          </p:cNvPr>
          <p:cNvPicPr>
            <a:picLocks noChangeAspect="1"/>
          </p:cNvPicPr>
          <p:nvPr/>
        </p:nvPicPr>
        <p:blipFill>
          <a:blip r:embed="rId3"/>
          <a:stretch>
            <a:fillRect/>
          </a:stretch>
        </p:blipFill>
        <p:spPr>
          <a:xfrm>
            <a:off x="1371600" y="4380220"/>
            <a:ext cx="9742804" cy="1791980"/>
          </a:xfrm>
          <a:prstGeom prst="rect">
            <a:avLst/>
          </a:prstGeom>
          <a:ln>
            <a:solidFill>
              <a:schemeClr val="tx1"/>
            </a:solidFill>
          </a:ln>
        </p:spPr>
      </p:pic>
    </p:spTree>
    <p:extLst>
      <p:ext uri="{BB962C8B-B14F-4D97-AF65-F5344CB8AC3E}">
        <p14:creationId xmlns:p14="http://schemas.microsoft.com/office/powerpoint/2010/main" val="235130369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96365" y="5202523"/>
            <a:ext cx="6003079"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18 – 20 May 2020 | Barcelona, Spain</a:t>
            </a:r>
          </a:p>
        </p:txBody>
      </p:sp>
      <p:sp>
        <p:nvSpPr>
          <p:cNvPr id="2" name="TextBox 1">
            <a:extLst>
              <a:ext uri="{FF2B5EF4-FFF2-40B4-BE49-F238E27FC236}">
                <a16:creationId xmlns:a16="http://schemas.microsoft.com/office/drawing/2014/main" id="{ECB44355-AE11-5C4A-B804-098B4D5CC5F3}"/>
              </a:ext>
            </a:extLst>
          </p:cNvPr>
          <p:cNvSpPr txBox="1"/>
          <p:nvPr/>
        </p:nvSpPr>
        <p:spPr>
          <a:xfrm>
            <a:off x="7992173" y="118114"/>
            <a:ext cx="1687131" cy="760813"/>
          </a:xfrm>
          <a:prstGeom prst="ellipse">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Register Now</a:t>
            </a:r>
          </a:p>
        </p:txBody>
      </p:sp>
      <p:sp>
        <p:nvSpPr>
          <p:cNvPr id="3" name="TextBox 2">
            <a:extLst>
              <a:ext uri="{FF2B5EF4-FFF2-40B4-BE49-F238E27FC236}">
                <a16:creationId xmlns:a16="http://schemas.microsoft.com/office/drawing/2014/main" id="{4A395595-5638-2446-A1A8-9175D5213862}"/>
              </a:ext>
            </a:extLst>
          </p:cNvPr>
          <p:cNvSpPr txBox="1"/>
          <p:nvPr/>
        </p:nvSpPr>
        <p:spPr>
          <a:xfrm>
            <a:off x="1176082" y="839689"/>
            <a:ext cx="1323278" cy="597087"/>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4000" b="1" dirty="0">
                <a:solidFill>
                  <a:schemeClr val="bg1"/>
                </a:solidFill>
              </a:rPr>
              <a:t>700+</a:t>
            </a:r>
          </a:p>
        </p:txBody>
      </p:sp>
      <p:sp>
        <p:nvSpPr>
          <p:cNvPr id="8" name="TextBox 7">
            <a:extLst>
              <a:ext uri="{FF2B5EF4-FFF2-40B4-BE49-F238E27FC236}">
                <a16:creationId xmlns:a16="http://schemas.microsoft.com/office/drawing/2014/main" id="{2B74192D-C0A3-4F4D-A454-4CBD0E419651}"/>
              </a:ext>
            </a:extLst>
          </p:cNvPr>
          <p:cNvSpPr txBox="1"/>
          <p:nvPr/>
        </p:nvSpPr>
        <p:spPr>
          <a:xfrm>
            <a:off x="1176082" y="1249413"/>
            <a:ext cx="1323278"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attendees from life sciences</a:t>
            </a:r>
          </a:p>
        </p:txBody>
      </p:sp>
      <p:sp>
        <p:nvSpPr>
          <p:cNvPr id="9" name="TextBox 8">
            <a:extLst>
              <a:ext uri="{FF2B5EF4-FFF2-40B4-BE49-F238E27FC236}">
                <a16:creationId xmlns:a16="http://schemas.microsoft.com/office/drawing/2014/main" id="{DCB44D94-ED16-F941-85A5-DA0A346648FA}"/>
              </a:ext>
            </a:extLst>
          </p:cNvPr>
          <p:cNvSpPr txBox="1"/>
          <p:nvPr/>
        </p:nvSpPr>
        <p:spPr>
          <a:xfrm>
            <a:off x="9723189" y="878927"/>
            <a:ext cx="1323278" cy="597087"/>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4000" b="1" dirty="0">
                <a:solidFill>
                  <a:schemeClr val="bg1"/>
                </a:solidFill>
              </a:rPr>
              <a:t>140+</a:t>
            </a:r>
          </a:p>
        </p:txBody>
      </p:sp>
      <p:sp>
        <p:nvSpPr>
          <p:cNvPr id="10" name="TextBox 9">
            <a:extLst>
              <a:ext uri="{FF2B5EF4-FFF2-40B4-BE49-F238E27FC236}">
                <a16:creationId xmlns:a16="http://schemas.microsoft.com/office/drawing/2014/main" id="{831ADB6B-E8EE-C641-879C-D68D8D0DD6ED}"/>
              </a:ext>
            </a:extLst>
          </p:cNvPr>
          <p:cNvSpPr txBox="1"/>
          <p:nvPr/>
        </p:nvSpPr>
        <p:spPr>
          <a:xfrm>
            <a:off x="9723189" y="1288651"/>
            <a:ext cx="1323278"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life science companies</a:t>
            </a:r>
          </a:p>
        </p:txBody>
      </p:sp>
      <p:sp>
        <p:nvSpPr>
          <p:cNvPr id="11" name="TextBox 10">
            <a:extLst>
              <a:ext uri="{FF2B5EF4-FFF2-40B4-BE49-F238E27FC236}">
                <a16:creationId xmlns:a16="http://schemas.microsoft.com/office/drawing/2014/main" id="{2E56FA83-B0EB-DA4A-B791-ABA37C9559A3}"/>
              </a:ext>
            </a:extLst>
          </p:cNvPr>
          <p:cNvSpPr txBox="1"/>
          <p:nvPr/>
        </p:nvSpPr>
        <p:spPr>
          <a:xfrm>
            <a:off x="806162" y="2643281"/>
            <a:ext cx="1613547"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Join our European R&amp;D Community</a:t>
            </a:r>
          </a:p>
        </p:txBody>
      </p:sp>
      <p:sp>
        <p:nvSpPr>
          <p:cNvPr id="12" name="TextBox 11">
            <a:extLst>
              <a:ext uri="{FF2B5EF4-FFF2-40B4-BE49-F238E27FC236}">
                <a16:creationId xmlns:a16="http://schemas.microsoft.com/office/drawing/2014/main" id="{78CF21E9-1AC8-EC4E-9A3B-E1769506639D}"/>
              </a:ext>
            </a:extLst>
          </p:cNvPr>
          <p:cNvSpPr txBox="1"/>
          <p:nvPr/>
        </p:nvSpPr>
        <p:spPr>
          <a:xfrm>
            <a:off x="2499360" y="4046013"/>
            <a:ext cx="1774902"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Develop New Industry Partnerships</a:t>
            </a:r>
          </a:p>
        </p:txBody>
      </p:sp>
      <p:sp>
        <p:nvSpPr>
          <p:cNvPr id="13" name="TextBox 12">
            <a:extLst>
              <a:ext uri="{FF2B5EF4-FFF2-40B4-BE49-F238E27FC236}">
                <a16:creationId xmlns:a16="http://schemas.microsoft.com/office/drawing/2014/main" id="{B7DD4C7C-9F95-CC48-90C8-F92C0BF47A12}"/>
              </a:ext>
            </a:extLst>
          </p:cNvPr>
          <p:cNvSpPr txBox="1"/>
          <p:nvPr/>
        </p:nvSpPr>
        <p:spPr>
          <a:xfrm>
            <a:off x="9772277" y="2751002"/>
            <a:ext cx="1676695"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Share Best Practices</a:t>
            </a:r>
          </a:p>
        </p:txBody>
      </p:sp>
      <p:sp>
        <p:nvSpPr>
          <p:cNvPr id="15" name="TextBox 14">
            <a:extLst>
              <a:ext uri="{FF2B5EF4-FFF2-40B4-BE49-F238E27FC236}">
                <a16:creationId xmlns:a16="http://schemas.microsoft.com/office/drawing/2014/main" id="{76134F18-BDA2-1F4C-918F-F29408256B5D}"/>
              </a:ext>
            </a:extLst>
          </p:cNvPr>
          <p:cNvSpPr txBox="1"/>
          <p:nvPr/>
        </p:nvSpPr>
        <p:spPr>
          <a:xfrm>
            <a:off x="7948287" y="4261456"/>
            <a:ext cx="1774902"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Network with Peers</a:t>
            </a:r>
          </a:p>
        </p:txBody>
      </p:sp>
    </p:spTree>
    <p:extLst>
      <p:ext uri="{BB962C8B-B14F-4D97-AF65-F5344CB8AC3E}">
        <p14:creationId xmlns:p14="http://schemas.microsoft.com/office/powerpoint/2010/main" val="155550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FF9E16"/>
                </a:solidFill>
              </a:rPr>
              <a:t>Vault Platform </a:t>
            </a:r>
            <a:r>
              <a:rPr lang="da-DK" dirty="0">
                <a:solidFill>
                  <a:srgbClr val="FF9E16"/>
                </a:solidFill>
              </a:rPr>
              <a:t>19R3</a:t>
            </a:r>
            <a:r>
              <a:rPr lang="en-US" dirty="0">
                <a:solidFill>
                  <a:srgbClr val="FF9E16"/>
                </a:solidFill>
              </a:rPr>
              <a:t> Presenters</a:t>
            </a:r>
          </a:p>
        </p:txBody>
      </p:sp>
      <p:grpSp>
        <p:nvGrpSpPr>
          <p:cNvPr id="13" name="Group 12">
            <a:extLst>
              <a:ext uri="{FF2B5EF4-FFF2-40B4-BE49-F238E27FC236}">
                <a16:creationId xmlns:a16="http://schemas.microsoft.com/office/drawing/2014/main" id="{A4613C4A-8791-47AF-B023-A8493143356E}"/>
              </a:ext>
            </a:extLst>
          </p:cNvPr>
          <p:cNvGrpSpPr/>
          <p:nvPr/>
        </p:nvGrpSpPr>
        <p:grpSpPr>
          <a:xfrm>
            <a:off x="533400" y="2024485"/>
            <a:ext cx="5722885" cy="1615235"/>
            <a:chOff x="6169884" y="1134113"/>
            <a:chExt cx="5722885" cy="1615235"/>
          </a:xfrm>
        </p:grpSpPr>
        <p:grpSp>
          <p:nvGrpSpPr>
            <p:cNvPr id="14" name="Group 13">
              <a:extLst>
                <a:ext uri="{FF2B5EF4-FFF2-40B4-BE49-F238E27FC236}">
                  <a16:creationId xmlns:a16="http://schemas.microsoft.com/office/drawing/2014/main" id="{A5459669-ECE1-4190-BFBF-CE5C6DB81C48}"/>
                </a:ext>
              </a:extLst>
            </p:cNvPr>
            <p:cNvGrpSpPr/>
            <p:nvPr/>
          </p:nvGrpSpPr>
          <p:grpSpPr>
            <a:xfrm>
              <a:off x="6867777" y="1285167"/>
              <a:ext cx="5024992" cy="1317294"/>
              <a:chOff x="6867777" y="2004345"/>
              <a:chExt cx="5024992" cy="1317294"/>
            </a:xfrm>
          </p:grpSpPr>
          <p:sp>
            <p:nvSpPr>
              <p:cNvPr id="19" name="Rectangle 18">
                <a:extLst>
                  <a:ext uri="{FF2B5EF4-FFF2-40B4-BE49-F238E27FC236}">
                    <a16:creationId xmlns:a16="http://schemas.microsoft.com/office/drawing/2014/main" id="{25E283BF-F33C-4D6D-B234-BC42B5906ABA}"/>
                  </a:ext>
                </a:extLst>
              </p:cNvPr>
              <p:cNvSpPr/>
              <p:nvPr/>
            </p:nvSpPr>
            <p:spPr>
              <a:xfrm>
                <a:off x="6867777" y="2004345"/>
                <a:ext cx="502499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DD0C4A9-FD9F-4224-9B30-3AA2F9B50296}"/>
                  </a:ext>
                </a:extLst>
              </p:cNvPr>
              <p:cNvSpPr/>
              <p:nvPr/>
            </p:nvSpPr>
            <p:spPr>
              <a:xfrm>
                <a:off x="7998684" y="2014578"/>
                <a:ext cx="3505200" cy="1292662"/>
              </a:xfrm>
              <a:prstGeom prst="rect">
                <a:avLst/>
              </a:prstGeom>
            </p:spPr>
            <p:txBody>
              <a:bodyPr wrap="square">
                <a:spAutoFit/>
              </a:bodyPr>
              <a:lstStyle/>
              <a:p>
                <a:r>
                  <a:rPr lang="en-US" sz="2400" b="1" dirty="0"/>
                  <a:t>Jason Cox</a:t>
                </a:r>
              </a:p>
              <a:p>
                <a:r>
                  <a:rPr lang="en-US" dirty="0"/>
                  <a:t>Manager, Quality &amp; RIM Customer Success</a:t>
                </a:r>
              </a:p>
              <a:p>
                <a:r>
                  <a:rPr lang="en-US" dirty="0"/>
                  <a:t>jason.cox@veeva.com</a:t>
                </a:r>
              </a:p>
            </p:txBody>
          </p:sp>
        </p:grpSp>
        <p:pic>
          <p:nvPicPr>
            <p:cNvPr id="15" name="Picture 14">
              <a:extLst>
                <a:ext uri="{FF2B5EF4-FFF2-40B4-BE49-F238E27FC236}">
                  <a16:creationId xmlns:a16="http://schemas.microsoft.com/office/drawing/2014/main" id="{BB05CDE5-85BB-47C7-8AB5-8523B6D1DECA}"/>
                </a:ext>
              </a:extLst>
            </p:cNvPr>
            <p:cNvPicPr>
              <a:picLocks noChangeAspect="1"/>
            </p:cNvPicPr>
            <p:nvPr/>
          </p:nvPicPr>
          <p:blipFill>
            <a:blip r:embed="rId2"/>
            <a:stretch>
              <a:fillRect/>
            </a:stretch>
          </p:blipFill>
          <p:spPr>
            <a:xfrm>
              <a:off x="6169884" y="1134113"/>
              <a:ext cx="1615235" cy="161523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21" name="Group 20">
            <a:extLst>
              <a:ext uri="{FF2B5EF4-FFF2-40B4-BE49-F238E27FC236}">
                <a16:creationId xmlns:a16="http://schemas.microsoft.com/office/drawing/2014/main" id="{385DEDBB-4821-FB4F-87D4-686B60B53DE9}"/>
              </a:ext>
            </a:extLst>
          </p:cNvPr>
          <p:cNvGrpSpPr/>
          <p:nvPr/>
        </p:nvGrpSpPr>
        <p:grpSpPr>
          <a:xfrm>
            <a:off x="6498794" y="3962399"/>
            <a:ext cx="5464606" cy="1615235"/>
            <a:chOff x="572211" y="4165427"/>
            <a:chExt cx="5464606" cy="1613832"/>
          </a:xfrm>
        </p:grpSpPr>
        <p:sp>
          <p:nvSpPr>
            <p:cNvPr id="22" name="Rectangle 21">
              <a:extLst>
                <a:ext uri="{FF2B5EF4-FFF2-40B4-BE49-F238E27FC236}">
                  <a16:creationId xmlns:a16="http://schemas.microsoft.com/office/drawing/2014/main" id="{EE06E0DA-583D-764E-AA85-F2BBF9B0B76C}"/>
                </a:ext>
              </a:extLst>
            </p:cNvPr>
            <p:cNvSpPr/>
            <p:nvPr/>
          </p:nvSpPr>
          <p:spPr>
            <a:xfrm>
              <a:off x="1481834" y="4286207"/>
              <a:ext cx="4477972" cy="131615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ADF0F28-2CD9-3743-B926-E6DFD1C0AC3F}"/>
                </a:ext>
              </a:extLst>
            </p:cNvPr>
            <p:cNvSpPr/>
            <p:nvPr/>
          </p:nvSpPr>
          <p:spPr>
            <a:xfrm>
              <a:off x="2379239" y="4309260"/>
              <a:ext cx="3657578" cy="1014781"/>
            </a:xfrm>
            <a:prstGeom prst="rect">
              <a:avLst/>
            </a:prstGeom>
          </p:spPr>
          <p:txBody>
            <a:bodyPr wrap="square">
              <a:spAutoFit/>
            </a:bodyPr>
            <a:lstStyle/>
            <a:p>
              <a:r>
                <a:rPr lang="en-US" sz="2400" b="1" dirty="0"/>
                <a:t>Sapan Modi</a:t>
              </a:r>
            </a:p>
            <a:p>
              <a:r>
                <a:rPr lang="en-US" dirty="0"/>
                <a:t>Customer Success Manager</a:t>
              </a:r>
            </a:p>
            <a:p>
              <a:r>
                <a:rPr lang="en-US" dirty="0" err="1"/>
                <a:t>sapan.modi@veeva.com</a:t>
              </a:r>
              <a:endParaRPr lang="en-US" dirty="0"/>
            </a:p>
          </p:txBody>
        </p:sp>
        <p:pic>
          <p:nvPicPr>
            <p:cNvPr id="24" name="Picture 23">
              <a:extLst>
                <a:ext uri="{FF2B5EF4-FFF2-40B4-BE49-F238E27FC236}">
                  <a16:creationId xmlns:a16="http://schemas.microsoft.com/office/drawing/2014/main" id="{07282702-4AB1-BD4B-BAD1-12B1781DCB91}"/>
                </a:ext>
              </a:extLst>
            </p:cNvPr>
            <p:cNvPicPr>
              <a:picLocks noChangeAspect="1"/>
            </p:cNvPicPr>
            <p:nvPr/>
          </p:nvPicPr>
          <p:blipFill>
            <a:blip r:embed="rId3"/>
            <a:stretch>
              <a:fillRect/>
            </a:stretch>
          </p:blipFill>
          <p:spPr>
            <a:xfrm>
              <a:off x="572211" y="4165427"/>
              <a:ext cx="1613832" cy="161383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25" name="Group 24">
            <a:extLst>
              <a:ext uri="{FF2B5EF4-FFF2-40B4-BE49-F238E27FC236}">
                <a16:creationId xmlns:a16="http://schemas.microsoft.com/office/drawing/2014/main" id="{3ED2388F-F29F-934E-B311-A870F2420524}"/>
              </a:ext>
            </a:extLst>
          </p:cNvPr>
          <p:cNvGrpSpPr/>
          <p:nvPr/>
        </p:nvGrpSpPr>
        <p:grpSpPr>
          <a:xfrm>
            <a:off x="6495031" y="2079117"/>
            <a:ext cx="5420666" cy="1613832"/>
            <a:chOff x="6772347" y="5087264"/>
            <a:chExt cx="5420666" cy="1613832"/>
          </a:xfrm>
        </p:grpSpPr>
        <p:grpSp>
          <p:nvGrpSpPr>
            <p:cNvPr id="26" name="Group 25">
              <a:extLst>
                <a:ext uri="{FF2B5EF4-FFF2-40B4-BE49-F238E27FC236}">
                  <a16:creationId xmlns:a16="http://schemas.microsoft.com/office/drawing/2014/main" id="{F83C4C08-88CB-CD4E-BA22-C16E9C92BF38}"/>
                </a:ext>
              </a:extLst>
            </p:cNvPr>
            <p:cNvGrpSpPr/>
            <p:nvPr/>
          </p:nvGrpSpPr>
          <p:grpSpPr>
            <a:xfrm>
              <a:off x="7465687" y="5181602"/>
              <a:ext cx="4727326" cy="1317294"/>
              <a:chOff x="7313287" y="1676401"/>
              <a:chExt cx="4727326" cy="1317294"/>
            </a:xfrm>
          </p:grpSpPr>
          <p:sp>
            <p:nvSpPr>
              <p:cNvPr id="28" name="Rectangle 27">
                <a:extLst>
                  <a:ext uri="{FF2B5EF4-FFF2-40B4-BE49-F238E27FC236}">
                    <a16:creationId xmlns:a16="http://schemas.microsoft.com/office/drawing/2014/main" id="{63F097DA-0F99-6D49-8B55-DC70E7201A54}"/>
                  </a:ext>
                </a:extLst>
              </p:cNvPr>
              <p:cNvSpPr/>
              <p:nvPr/>
            </p:nvSpPr>
            <p:spPr>
              <a:xfrm>
                <a:off x="7313287" y="1676401"/>
                <a:ext cx="4727326"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B66E597-39E8-A345-8918-7B60B6D2CB44}"/>
                  </a:ext>
                </a:extLst>
              </p:cNvPr>
              <p:cNvSpPr/>
              <p:nvPr/>
            </p:nvSpPr>
            <p:spPr>
              <a:xfrm>
                <a:off x="8448401" y="1755627"/>
                <a:ext cx="3335115" cy="1015663"/>
              </a:xfrm>
              <a:prstGeom prst="rect">
                <a:avLst/>
              </a:prstGeom>
            </p:spPr>
            <p:txBody>
              <a:bodyPr wrap="square">
                <a:spAutoFit/>
              </a:bodyPr>
              <a:lstStyle/>
              <a:p>
                <a:r>
                  <a:rPr lang="en-US" sz="2400" b="1" dirty="0"/>
                  <a:t>Erin </a:t>
                </a:r>
                <a:r>
                  <a:rPr lang="en-US" sz="2400" b="1" dirty="0" err="1"/>
                  <a:t>Sliwinski</a:t>
                </a:r>
                <a:endParaRPr lang="en-US" sz="2400" b="1" dirty="0"/>
              </a:p>
              <a:p>
                <a:r>
                  <a:rPr lang="en-US" dirty="0"/>
                  <a:t> Customer Success Manager erin.sliwinski@veeva.com</a:t>
                </a:r>
              </a:p>
            </p:txBody>
          </p:sp>
        </p:grpSp>
        <p:pic>
          <p:nvPicPr>
            <p:cNvPr id="27" name="Picture 26">
              <a:extLst>
                <a:ext uri="{FF2B5EF4-FFF2-40B4-BE49-F238E27FC236}">
                  <a16:creationId xmlns:a16="http://schemas.microsoft.com/office/drawing/2014/main" id="{B4096BEF-1AA3-244D-B9FD-31553B316647}"/>
                </a:ext>
              </a:extLst>
            </p:cNvPr>
            <p:cNvPicPr>
              <a:picLocks noChangeAspect="1"/>
            </p:cNvPicPr>
            <p:nvPr/>
          </p:nvPicPr>
          <p:blipFill>
            <a:blip r:embed="rId4"/>
            <a:stretch>
              <a:fillRect/>
            </a:stretch>
          </p:blipFill>
          <p:spPr>
            <a:xfrm>
              <a:off x="6772347" y="5087264"/>
              <a:ext cx="1613832" cy="161383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30" name="Group 29">
            <a:extLst>
              <a:ext uri="{FF2B5EF4-FFF2-40B4-BE49-F238E27FC236}">
                <a16:creationId xmlns:a16="http://schemas.microsoft.com/office/drawing/2014/main" id="{62654A17-140C-B243-9C5C-FB0B69CB81D7}"/>
              </a:ext>
            </a:extLst>
          </p:cNvPr>
          <p:cNvGrpSpPr/>
          <p:nvPr/>
        </p:nvGrpSpPr>
        <p:grpSpPr>
          <a:xfrm>
            <a:off x="566521" y="3934313"/>
            <a:ext cx="5686451" cy="1615235"/>
            <a:chOff x="6206318" y="1134113"/>
            <a:chExt cx="5686451" cy="1615235"/>
          </a:xfrm>
        </p:grpSpPr>
        <p:grpSp>
          <p:nvGrpSpPr>
            <p:cNvPr id="31" name="Group 30">
              <a:extLst>
                <a:ext uri="{FF2B5EF4-FFF2-40B4-BE49-F238E27FC236}">
                  <a16:creationId xmlns:a16="http://schemas.microsoft.com/office/drawing/2014/main" id="{4E2A9C63-69DC-9344-8371-50583ED4683B}"/>
                </a:ext>
              </a:extLst>
            </p:cNvPr>
            <p:cNvGrpSpPr/>
            <p:nvPr/>
          </p:nvGrpSpPr>
          <p:grpSpPr>
            <a:xfrm>
              <a:off x="6867777" y="1285167"/>
              <a:ext cx="5024992" cy="1317294"/>
              <a:chOff x="6867777" y="2004345"/>
              <a:chExt cx="5024992" cy="1317294"/>
            </a:xfrm>
          </p:grpSpPr>
          <p:sp>
            <p:nvSpPr>
              <p:cNvPr id="33" name="Rectangle 32">
                <a:extLst>
                  <a:ext uri="{FF2B5EF4-FFF2-40B4-BE49-F238E27FC236}">
                    <a16:creationId xmlns:a16="http://schemas.microsoft.com/office/drawing/2014/main" id="{5184D008-2EDF-414C-9A9F-3A1E0E8CAA59}"/>
                  </a:ext>
                </a:extLst>
              </p:cNvPr>
              <p:cNvSpPr/>
              <p:nvPr/>
            </p:nvSpPr>
            <p:spPr>
              <a:xfrm>
                <a:off x="6867777" y="2004345"/>
                <a:ext cx="502499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5197445-F750-324D-B8F8-B1B3FE33D0F5}"/>
                  </a:ext>
                </a:extLst>
              </p:cNvPr>
              <p:cNvSpPr/>
              <p:nvPr/>
            </p:nvSpPr>
            <p:spPr>
              <a:xfrm>
                <a:off x="7998684" y="2014578"/>
                <a:ext cx="3505200" cy="1015663"/>
              </a:xfrm>
              <a:prstGeom prst="rect">
                <a:avLst/>
              </a:prstGeom>
            </p:spPr>
            <p:txBody>
              <a:bodyPr wrap="square">
                <a:spAutoFit/>
              </a:bodyPr>
              <a:lstStyle/>
              <a:p>
                <a:r>
                  <a:rPr lang="en-US" sz="2400" b="1" dirty="0"/>
                  <a:t>Michael Ferrell</a:t>
                </a:r>
              </a:p>
              <a:p>
                <a:r>
                  <a:rPr lang="en-US" dirty="0"/>
                  <a:t>Manager, SMB Customer Success</a:t>
                </a:r>
              </a:p>
              <a:p>
                <a:r>
                  <a:rPr lang="en-US" dirty="0"/>
                  <a:t>michael.ferrell@veeva.com</a:t>
                </a:r>
              </a:p>
            </p:txBody>
          </p:sp>
        </p:grpSp>
        <p:pic>
          <p:nvPicPr>
            <p:cNvPr id="32" name="Picture 31">
              <a:extLst>
                <a:ext uri="{FF2B5EF4-FFF2-40B4-BE49-F238E27FC236}">
                  <a16:creationId xmlns:a16="http://schemas.microsoft.com/office/drawing/2014/main" id="{A997A490-0C0E-5D43-BC75-9BD9D1F68E6A}"/>
                </a:ext>
              </a:extLst>
            </p:cNvPr>
            <p:cNvPicPr>
              <a:picLocks noChangeAspect="1"/>
            </p:cNvPicPr>
            <p:nvPr/>
          </p:nvPicPr>
          <p:blipFill>
            <a:blip r:embed="rId5"/>
            <a:srcRect/>
            <a:stretch/>
          </p:blipFill>
          <p:spPr>
            <a:xfrm>
              <a:off x="6206318" y="1134113"/>
              <a:ext cx="1542367" cy="161523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339316840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267200"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42" name="TextBox 41"/>
          <p:cNvSpPr txBox="1"/>
          <p:nvPr/>
        </p:nvSpPr>
        <p:spPr>
          <a:xfrm>
            <a:off x="4317401" y="3726519"/>
            <a:ext cx="1820200" cy="590931"/>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Admin Checkbox</a:t>
            </a:r>
          </a:p>
        </p:txBody>
      </p:sp>
      <p:sp>
        <p:nvSpPr>
          <p:cNvPr id="21" name="Rectangle 20"/>
          <p:cNvSpPr/>
          <p:nvPr/>
        </p:nvSpPr>
        <p:spPr>
          <a:xfrm>
            <a:off x="13313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2" name="Rectangle 21"/>
          <p:cNvSpPr/>
          <p:nvPr/>
        </p:nvSpPr>
        <p:spPr>
          <a:xfrm>
            <a:off x="9332386"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3" name="Rectangle 22"/>
          <p:cNvSpPr/>
          <p:nvPr/>
        </p:nvSpPr>
        <p:spPr>
          <a:xfrm>
            <a:off x="68177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61" name="Title 60"/>
          <p:cNvSpPr>
            <a:spLocks noGrp="1"/>
          </p:cNvSpPr>
          <p:nvPr>
            <p:ph type="title"/>
          </p:nvPr>
        </p:nvSpPr>
        <p:spPr/>
        <p:txBody>
          <a:bodyPr/>
          <a:lstStyle/>
          <a:p>
            <a:r>
              <a:rPr lang="en-US" dirty="0"/>
              <a:t>Feature Enablement Detail</a:t>
            </a:r>
          </a:p>
        </p:txBody>
      </p:sp>
      <p:sp>
        <p:nvSpPr>
          <p:cNvPr id="39" name="TextBox 38"/>
          <p:cNvSpPr txBox="1"/>
          <p:nvPr/>
        </p:nvSpPr>
        <p:spPr>
          <a:xfrm>
            <a:off x="9394893"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Support</a:t>
            </a:r>
          </a:p>
        </p:txBody>
      </p:sp>
      <p:sp>
        <p:nvSpPr>
          <p:cNvPr id="41" name="TextBox 40"/>
          <p:cNvSpPr txBox="1"/>
          <p:nvPr/>
        </p:nvSpPr>
        <p:spPr>
          <a:xfrm>
            <a:off x="6882438"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Configuration</a:t>
            </a:r>
          </a:p>
        </p:txBody>
      </p:sp>
      <p:sp>
        <p:nvSpPr>
          <p:cNvPr id="43" name="TextBox 42"/>
          <p:cNvSpPr txBox="1"/>
          <p:nvPr/>
        </p:nvSpPr>
        <p:spPr>
          <a:xfrm>
            <a:off x="1465380" y="3726519"/>
            <a:ext cx="1677224"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Auto-On</a:t>
            </a:r>
          </a:p>
        </p:txBody>
      </p:sp>
      <p:sp>
        <p:nvSpPr>
          <p:cNvPr id="24" name="Freeform 343">
            <a:extLst>
              <a:ext uri="{FF2B5EF4-FFF2-40B4-BE49-F238E27FC236}">
                <a16:creationId xmlns:a16="http://schemas.microsoft.com/office/drawing/2014/main" id="{FA369E70-BCE2-A343-9DF2-53C303CB08EE}"/>
              </a:ext>
            </a:extLst>
          </p:cNvPr>
          <p:cNvSpPr>
            <a:spLocks noChangeAspect="1" noEditPoints="1"/>
          </p:cNvSpPr>
          <p:nvPr/>
        </p:nvSpPr>
        <p:spPr bwMode="auto">
          <a:xfrm flipH="1">
            <a:off x="1823519" y="2307537"/>
            <a:ext cx="960946" cy="914400"/>
          </a:xfrm>
          <a:custGeom>
            <a:avLst/>
            <a:gdLst>
              <a:gd name="T0" fmla="*/ 169 w 246"/>
              <a:gd name="T1" fmla="*/ 225 h 235"/>
              <a:gd name="T2" fmla="*/ 151 w 246"/>
              <a:gd name="T3" fmla="*/ 231 h 235"/>
              <a:gd name="T4" fmla="*/ 77 w 246"/>
              <a:gd name="T5" fmla="*/ 235 h 235"/>
              <a:gd name="T6" fmla="*/ 30 w 246"/>
              <a:gd name="T7" fmla="*/ 226 h 235"/>
              <a:gd name="T8" fmla="*/ 26 w 246"/>
              <a:gd name="T9" fmla="*/ 203 h 235"/>
              <a:gd name="T10" fmla="*/ 17 w 246"/>
              <a:gd name="T11" fmla="*/ 169 h 235"/>
              <a:gd name="T12" fmla="*/ 11 w 246"/>
              <a:gd name="T13" fmla="*/ 138 h 235"/>
              <a:gd name="T14" fmla="*/ 8 w 246"/>
              <a:gd name="T15" fmla="*/ 129 h 235"/>
              <a:gd name="T16" fmla="*/ 27 w 246"/>
              <a:gd name="T17" fmla="*/ 93 h 235"/>
              <a:gd name="T18" fmla="*/ 61 w 246"/>
              <a:gd name="T19" fmla="*/ 91 h 235"/>
              <a:gd name="T20" fmla="*/ 81 w 246"/>
              <a:gd name="T21" fmla="*/ 88 h 235"/>
              <a:gd name="T22" fmla="*/ 83 w 246"/>
              <a:gd name="T23" fmla="*/ 72 h 235"/>
              <a:gd name="T24" fmla="*/ 71 w 246"/>
              <a:gd name="T25" fmla="*/ 42 h 235"/>
              <a:gd name="T26" fmla="*/ 93 w 246"/>
              <a:gd name="T27" fmla="*/ 1 h 235"/>
              <a:gd name="T28" fmla="*/ 110 w 246"/>
              <a:gd name="T29" fmla="*/ 8 h 235"/>
              <a:gd name="T30" fmla="*/ 146 w 246"/>
              <a:gd name="T31" fmla="*/ 78 h 235"/>
              <a:gd name="T32" fmla="*/ 169 w 246"/>
              <a:gd name="T33" fmla="*/ 117 h 235"/>
              <a:gd name="T34" fmla="*/ 172 w 246"/>
              <a:gd name="T35" fmla="*/ 118 h 235"/>
              <a:gd name="T36" fmla="*/ 185 w 246"/>
              <a:gd name="T37" fmla="*/ 117 h 235"/>
              <a:gd name="T38" fmla="*/ 217 w 246"/>
              <a:gd name="T39" fmla="*/ 117 h 235"/>
              <a:gd name="T40" fmla="*/ 240 w 246"/>
              <a:gd name="T41" fmla="*/ 117 h 235"/>
              <a:gd name="T42" fmla="*/ 246 w 246"/>
              <a:gd name="T43" fmla="*/ 124 h 235"/>
              <a:gd name="T44" fmla="*/ 246 w 246"/>
              <a:gd name="T45" fmla="*/ 225 h 235"/>
              <a:gd name="T46" fmla="*/ 239 w 246"/>
              <a:gd name="T47" fmla="*/ 230 h 235"/>
              <a:gd name="T48" fmla="*/ 182 w 246"/>
              <a:gd name="T49" fmla="*/ 227 h 235"/>
              <a:gd name="T50" fmla="*/ 161 w 246"/>
              <a:gd name="T51" fmla="*/ 130 h 235"/>
              <a:gd name="T52" fmla="*/ 148 w 246"/>
              <a:gd name="T53" fmla="*/ 103 h 235"/>
              <a:gd name="T54" fmla="*/ 102 w 246"/>
              <a:gd name="T55" fmla="*/ 22 h 235"/>
              <a:gd name="T56" fmla="*/ 98 w 246"/>
              <a:gd name="T57" fmla="*/ 12 h 235"/>
              <a:gd name="T58" fmla="*/ 84 w 246"/>
              <a:gd name="T59" fmla="*/ 24 h 235"/>
              <a:gd name="T60" fmla="*/ 88 w 246"/>
              <a:gd name="T61" fmla="*/ 54 h 235"/>
              <a:gd name="T62" fmla="*/ 97 w 246"/>
              <a:gd name="T63" fmla="*/ 83 h 235"/>
              <a:gd name="T64" fmla="*/ 77 w 246"/>
              <a:gd name="T65" fmla="*/ 102 h 235"/>
              <a:gd name="T66" fmla="*/ 34 w 246"/>
              <a:gd name="T67" fmla="*/ 104 h 235"/>
              <a:gd name="T68" fmla="*/ 19 w 246"/>
              <a:gd name="T69" fmla="*/ 124 h 235"/>
              <a:gd name="T70" fmla="*/ 35 w 246"/>
              <a:gd name="T71" fmla="*/ 133 h 235"/>
              <a:gd name="T72" fmla="*/ 33 w 246"/>
              <a:gd name="T73" fmla="*/ 137 h 235"/>
              <a:gd name="T74" fmla="*/ 20 w 246"/>
              <a:gd name="T75" fmla="*/ 147 h 235"/>
              <a:gd name="T76" fmla="*/ 29 w 246"/>
              <a:gd name="T77" fmla="*/ 162 h 235"/>
              <a:gd name="T78" fmla="*/ 46 w 246"/>
              <a:gd name="T79" fmla="*/ 165 h 235"/>
              <a:gd name="T80" fmla="*/ 31 w 246"/>
              <a:gd name="T81" fmla="*/ 173 h 235"/>
              <a:gd name="T82" fmla="*/ 35 w 246"/>
              <a:gd name="T83" fmla="*/ 193 h 235"/>
              <a:gd name="T84" fmla="*/ 46 w 246"/>
              <a:gd name="T85" fmla="*/ 196 h 235"/>
              <a:gd name="T86" fmla="*/ 39 w 246"/>
              <a:gd name="T87" fmla="*/ 205 h 235"/>
              <a:gd name="T88" fmla="*/ 38 w 246"/>
              <a:gd name="T89" fmla="*/ 218 h 235"/>
              <a:gd name="T90" fmla="*/ 47 w 246"/>
              <a:gd name="T91" fmla="*/ 222 h 235"/>
              <a:gd name="T92" fmla="*/ 118 w 246"/>
              <a:gd name="T93" fmla="*/ 223 h 235"/>
              <a:gd name="T94" fmla="*/ 163 w 246"/>
              <a:gd name="T95" fmla="*/ 214 h 235"/>
              <a:gd name="T96" fmla="*/ 181 w 246"/>
              <a:gd name="T97"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6" h="235">
                <a:moveTo>
                  <a:pt x="181" y="225"/>
                </a:moveTo>
                <a:cubicBezTo>
                  <a:pt x="177" y="225"/>
                  <a:pt x="173" y="225"/>
                  <a:pt x="169" y="225"/>
                </a:cubicBezTo>
                <a:cubicBezTo>
                  <a:pt x="168" y="225"/>
                  <a:pt x="167" y="225"/>
                  <a:pt x="167" y="226"/>
                </a:cubicBezTo>
                <a:cubicBezTo>
                  <a:pt x="162" y="229"/>
                  <a:pt x="156" y="230"/>
                  <a:pt x="151" y="231"/>
                </a:cubicBezTo>
                <a:cubicBezTo>
                  <a:pt x="142" y="233"/>
                  <a:pt x="133" y="234"/>
                  <a:pt x="125" y="234"/>
                </a:cubicBezTo>
                <a:cubicBezTo>
                  <a:pt x="109" y="235"/>
                  <a:pt x="93" y="235"/>
                  <a:pt x="77" y="235"/>
                </a:cubicBezTo>
                <a:cubicBezTo>
                  <a:pt x="67" y="234"/>
                  <a:pt x="57" y="234"/>
                  <a:pt x="48" y="234"/>
                </a:cubicBezTo>
                <a:cubicBezTo>
                  <a:pt x="41" y="234"/>
                  <a:pt x="34" y="231"/>
                  <a:pt x="30" y="226"/>
                </a:cubicBezTo>
                <a:cubicBezTo>
                  <a:pt x="23" y="220"/>
                  <a:pt x="22" y="211"/>
                  <a:pt x="25" y="204"/>
                </a:cubicBezTo>
                <a:cubicBezTo>
                  <a:pt x="25" y="203"/>
                  <a:pt x="25" y="203"/>
                  <a:pt x="26" y="203"/>
                </a:cubicBezTo>
                <a:cubicBezTo>
                  <a:pt x="20" y="199"/>
                  <a:pt x="15" y="195"/>
                  <a:pt x="13" y="188"/>
                </a:cubicBezTo>
                <a:cubicBezTo>
                  <a:pt x="12" y="182"/>
                  <a:pt x="13" y="175"/>
                  <a:pt x="17" y="169"/>
                </a:cubicBezTo>
                <a:cubicBezTo>
                  <a:pt x="15" y="168"/>
                  <a:pt x="14" y="167"/>
                  <a:pt x="12" y="165"/>
                </a:cubicBezTo>
                <a:cubicBezTo>
                  <a:pt x="5" y="158"/>
                  <a:pt x="4" y="146"/>
                  <a:pt x="11" y="138"/>
                </a:cubicBezTo>
                <a:cubicBezTo>
                  <a:pt x="12" y="137"/>
                  <a:pt x="13" y="136"/>
                  <a:pt x="13" y="135"/>
                </a:cubicBezTo>
                <a:cubicBezTo>
                  <a:pt x="11" y="133"/>
                  <a:pt x="10" y="131"/>
                  <a:pt x="8" y="129"/>
                </a:cubicBezTo>
                <a:cubicBezTo>
                  <a:pt x="0" y="120"/>
                  <a:pt x="3" y="104"/>
                  <a:pt x="14" y="97"/>
                </a:cubicBezTo>
                <a:cubicBezTo>
                  <a:pt x="18" y="95"/>
                  <a:pt x="22" y="93"/>
                  <a:pt x="27" y="93"/>
                </a:cubicBezTo>
                <a:cubicBezTo>
                  <a:pt x="32" y="92"/>
                  <a:pt x="37" y="91"/>
                  <a:pt x="42" y="91"/>
                </a:cubicBezTo>
                <a:cubicBezTo>
                  <a:pt x="48" y="91"/>
                  <a:pt x="55" y="91"/>
                  <a:pt x="61" y="91"/>
                </a:cubicBezTo>
                <a:cubicBezTo>
                  <a:pt x="66" y="91"/>
                  <a:pt x="71" y="91"/>
                  <a:pt x="76" y="90"/>
                </a:cubicBezTo>
                <a:cubicBezTo>
                  <a:pt x="77" y="90"/>
                  <a:pt x="79" y="89"/>
                  <a:pt x="81" y="88"/>
                </a:cubicBezTo>
                <a:cubicBezTo>
                  <a:pt x="83" y="87"/>
                  <a:pt x="85" y="85"/>
                  <a:pt x="85" y="82"/>
                </a:cubicBezTo>
                <a:cubicBezTo>
                  <a:pt x="85" y="79"/>
                  <a:pt x="84" y="75"/>
                  <a:pt x="83" y="72"/>
                </a:cubicBezTo>
                <a:cubicBezTo>
                  <a:pt x="81" y="68"/>
                  <a:pt x="79" y="64"/>
                  <a:pt x="77" y="60"/>
                </a:cubicBezTo>
                <a:cubicBezTo>
                  <a:pt x="75" y="54"/>
                  <a:pt x="73" y="48"/>
                  <a:pt x="71" y="42"/>
                </a:cubicBezTo>
                <a:cubicBezTo>
                  <a:pt x="70" y="34"/>
                  <a:pt x="70" y="26"/>
                  <a:pt x="73" y="18"/>
                </a:cubicBezTo>
                <a:cubicBezTo>
                  <a:pt x="77" y="10"/>
                  <a:pt x="84" y="3"/>
                  <a:pt x="93" y="1"/>
                </a:cubicBezTo>
                <a:cubicBezTo>
                  <a:pt x="96" y="0"/>
                  <a:pt x="99" y="0"/>
                  <a:pt x="102" y="1"/>
                </a:cubicBezTo>
                <a:cubicBezTo>
                  <a:pt x="106" y="1"/>
                  <a:pt x="109" y="4"/>
                  <a:pt x="110" y="8"/>
                </a:cubicBezTo>
                <a:cubicBezTo>
                  <a:pt x="114" y="17"/>
                  <a:pt x="117" y="26"/>
                  <a:pt x="121" y="35"/>
                </a:cubicBezTo>
                <a:cubicBezTo>
                  <a:pt x="128" y="50"/>
                  <a:pt x="136" y="65"/>
                  <a:pt x="146" y="78"/>
                </a:cubicBezTo>
                <a:cubicBezTo>
                  <a:pt x="150" y="85"/>
                  <a:pt x="154" y="91"/>
                  <a:pt x="159" y="98"/>
                </a:cubicBezTo>
                <a:cubicBezTo>
                  <a:pt x="162" y="104"/>
                  <a:pt x="166" y="110"/>
                  <a:pt x="169" y="117"/>
                </a:cubicBezTo>
                <a:cubicBezTo>
                  <a:pt x="169" y="117"/>
                  <a:pt x="169" y="118"/>
                  <a:pt x="169" y="118"/>
                </a:cubicBezTo>
                <a:cubicBezTo>
                  <a:pt x="170" y="118"/>
                  <a:pt x="171" y="118"/>
                  <a:pt x="172" y="118"/>
                </a:cubicBezTo>
                <a:cubicBezTo>
                  <a:pt x="174" y="118"/>
                  <a:pt x="176" y="118"/>
                  <a:pt x="179" y="118"/>
                </a:cubicBezTo>
                <a:cubicBezTo>
                  <a:pt x="181" y="119"/>
                  <a:pt x="183" y="118"/>
                  <a:pt x="185" y="117"/>
                </a:cubicBezTo>
                <a:cubicBezTo>
                  <a:pt x="186" y="117"/>
                  <a:pt x="187" y="116"/>
                  <a:pt x="189" y="117"/>
                </a:cubicBezTo>
                <a:cubicBezTo>
                  <a:pt x="198" y="117"/>
                  <a:pt x="207" y="117"/>
                  <a:pt x="217" y="117"/>
                </a:cubicBezTo>
                <a:cubicBezTo>
                  <a:pt x="238" y="117"/>
                  <a:pt x="238" y="117"/>
                  <a:pt x="238" y="117"/>
                </a:cubicBezTo>
                <a:cubicBezTo>
                  <a:pt x="239" y="117"/>
                  <a:pt x="239" y="117"/>
                  <a:pt x="240" y="117"/>
                </a:cubicBezTo>
                <a:cubicBezTo>
                  <a:pt x="244" y="117"/>
                  <a:pt x="246" y="120"/>
                  <a:pt x="246" y="123"/>
                </a:cubicBezTo>
                <a:cubicBezTo>
                  <a:pt x="246" y="123"/>
                  <a:pt x="246" y="124"/>
                  <a:pt x="246" y="124"/>
                </a:cubicBezTo>
                <a:cubicBezTo>
                  <a:pt x="246" y="157"/>
                  <a:pt x="246" y="190"/>
                  <a:pt x="246" y="222"/>
                </a:cubicBezTo>
                <a:cubicBezTo>
                  <a:pt x="246" y="223"/>
                  <a:pt x="246" y="224"/>
                  <a:pt x="246" y="225"/>
                </a:cubicBezTo>
                <a:cubicBezTo>
                  <a:pt x="245" y="228"/>
                  <a:pt x="243" y="230"/>
                  <a:pt x="240" y="230"/>
                </a:cubicBezTo>
                <a:cubicBezTo>
                  <a:pt x="239" y="230"/>
                  <a:pt x="239" y="230"/>
                  <a:pt x="239" y="230"/>
                </a:cubicBezTo>
                <a:cubicBezTo>
                  <a:pt x="222" y="230"/>
                  <a:pt x="205" y="230"/>
                  <a:pt x="188" y="230"/>
                </a:cubicBezTo>
                <a:cubicBezTo>
                  <a:pt x="186" y="230"/>
                  <a:pt x="183" y="229"/>
                  <a:pt x="182" y="227"/>
                </a:cubicBezTo>
                <a:cubicBezTo>
                  <a:pt x="182" y="227"/>
                  <a:pt x="181" y="226"/>
                  <a:pt x="181" y="225"/>
                </a:cubicBezTo>
                <a:close/>
                <a:moveTo>
                  <a:pt x="161" y="130"/>
                </a:moveTo>
                <a:cubicBezTo>
                  <a:pt x="161" y="129"/>
                  <a:pt x="160" y="128"/>
                  <a:pt x="160" y="128"/>
                </a:cubicBezTo>
                <a:cubicBezTo>
                  <a:pt x="157" y="119"/>
                  <a:pt x="153" y="111"/>
                  <a:pt x="148" y="103"/>
                </a:cubicBezTo>
                <a:cubicBezTo>
                  <a:pt x="144" y="97"/>
                  <a:pt x="140" y="91"/>
                  <a:pt x="136" y="85"/>
                </a:cubicBezTo>
                <a:cubicBezTo>
                  <a:pt x="122" y="66"/>
                  <a:pt x="111" y="44"/>
                  <a:pt x="102" y="22"/>
                </a:cubicBezTo>
                <a:cubicBezTo>
                  <a:pt x="99" y="12"/>
                  <a:pt x="99" y="12"/>
                  <a:pt x="99" y="12"/>
                </a:cubicBezTo>
                <a:cubicBezTo>
                  <a:pt x="99" y="12"/>
                  <a:pt x="98" y="12"/>
                  <a:pt x="98" y="12"/>
                </a:cubicBezTo>
                <a:cubicBezTo>
                  <a:pt x="97" y="12"/>
                  <a:pt x="97" y="12"/>
                  <a:pt x="96" y="12"/>
                </a:cubicBezTo>
                <a:cubicBezTo>
                  <a:pt x="91" y="14"/>
                  <a:pt x="86" y="18"/>
                  <a:pt x="84" y="24"/>
                </a:cubicBezTo>
                <a:cubicBezTo>
                  <a:pt x="82" y="29"/>
                  <a:pt x="82" y="34"/>
                  <a:pt x="83" y="39"/>
                </a:cubicBezTo>
                <a:cubicBezTo>
                  <a:pt x="84" y="45"/>
                  <a:pt x="86" y="50"/>
                  <a:pt x="88" y="54"/>
                </a:cubicBezTo>
                <a:cubicBezTo>
                  <a:pt x="90" y="58"/>
                  <a:pt x="92" y="62"/>
                  <a:pt x="93" y="66"/>
                </a:cubicBezTo>
                <a:cubicBezTo>
                  <a:pt x="96" y="71"/>
                  <a:pt x="97" y="77"/>
                  <a:pt x="97" y="83"/>
                </a:cubicBezTo>
                <a:cubicBezTo>
                  <a:pt x="97" y="88"/>
                  <a:pt x="94" y="93"/>
                  <a:pt x="90" y="96"/>
                </a:cubicBezTo>
                <a:cubicBezTo>
                  <a:pt x="86" y="99"/>
                  <a:pt x="81" y="101"/>
                  <a:pt x="77" y="102"/>
                </a:cubicBezTo>
                <a:cubicBezTo>
                  <a:pt x="71" y="103"/>
                  <a:pt x="64" y="103"/>
                  <a:pt x="58" y="103"/>
                </a:cubicBezTo>
                <a:cubicBezTo>
                  <a:pt x="50" y="103"/>
                  <a:pt x="42" y="103"/>
                  <a:pt x="34" y="104"/>
                </a:cubicBezTo>
                <a:cubicBezTo>
                  <a:pt x="30" y="104"/>
                  <a:pt x="26" y="105"/>
                  <a:pt x="22" y="106"/>
                </a:cubicBezTo>
                <a:cubicBezTo>
                  <a:pt x="15" y="109"/>
                  <a:pt x="13" y="119"/>
                  <a:pt x="19" y="124"/>
                </a:cubicBezTo>
                <a:cubicBezTo>
                  <a:pt x="21" y="126"/>
                  <a:pt x="24" y="128"/>
                  <a:pt x="26" y="129"/>
                </a:cubicBezTo>
                <a:cubicBezTo>
                  <a:pt x="29" y="130"/>
                  <a:pt x="32" y="132"/>
                  <a:pt x="35" y="133"/>
                </a:cubicBezTo>
                <a:cubicBezTo>
                  <a:pt x="36" y="133"/>
                  <a:pt x="37" y="134"/>
                  <a:pt x="37" y="134"/>
                </a:cubicBezTo>
                <a:cubicBezTo>
                  <a:pt x="36" y="135"/>
                  <a:pt x="34" y="136"/>
                  <a:pt x="33" y="137"/>
                </a:cubicBezTo>
                <a:cubicBezTo>
                  <a:pt x="30" y="138"/>
                  <a:pt x="27" y="140"/>
                  <a:pt x="24" y="142"/>
                </a:cubicBezTo>
                <a:cubicBezTo>
                  <a:pt x="22" y="143"/>
                  <a:pt x="21" y="145"/>
                  <a:pt x="20" y="147"/>
                </a:cubicBezTo>
                <a:cubicBezTo>
                  <a:pt x="18" y="150"/>
                  <a:pt x="18" y="153"/>
                  <a:pt x="20" y="156"/>
                </a:cubicBezTo>
                <a:cubicBezTo>
                  <a:pt x="22" y="159"/>
                  <a:pt x="25" y="161"/>
                  <a:pt x="29" y="162"/>
                </a:cubicBezTo>
                <a:cubicBezTo>
                  <a:pt x="33" y="162"/>
                  <a:pt x="36" y="163"/>
                  <a:pt x="39" y="163"/>
                </a:cubicBezTo>
                <a:cubicBezTo>
                  <a:pt x="41" y="164"/>
                  <a:pt x="44" y="164"/>
                  <a:pt x="46" y="165"/>
                </a:cubicBezTo>
                <a:cubicBezTo>
                  <a:pt x="45" y="165"/>
                  <a:pt x="45" y="166"/>
                  <a:pt x="44" y="166"/>
                </a:cubicBezTo>
                <a:cubicBezTo>
                  <a:pt x="40" y="168"/>
                  <a:pt x="35" y="170"/>
                  <a:pt x="31" y="173"/>
                </a:cubicBezTo>
                <a:cubicBezTo>
                  <a:pt x="25" y="176"/>
                  <a:pt x="23" y="183"/>
                  <a:pt x="27" y="188"/>
                </a:cubicBezTo>
                <a:cubicBezTo>
                  <a:pt x="29" y="191"/>
                  <a:pt x="32" y="193"/>
                  <a:pt x="35" y="193"/>
                </a:cubicBezTo>
                <a:cubicBezTo>
                  <a:pt x="39" y="193"/>
                  <a:pt x="43" y="194"/>
                  <a:pt x="47" y="194"/>
                </a:cubicBezTo>
                <a:cubicBezTo>
                  <a:pt x="47" y="194"/>
                  <a:pt x="47" y="195"/>
                  <a:pt x="46" y="196"/>
                </a:cubicBezTo>
                <a:cubicBezTo>
                  <a:pt x="45" y="198"/>
                  <a:pt x="43" y="200"/>
                  <a:pt x="42" y="201"/>
                </a:cubicBezTo>
                <a:cubicBezTo>
                  <a:pt x="41" y="203"/>
                  <a:pt x="40" y="204"/>
                  <a:pt x="39" y="205"/>
                </a:cubicBezTo>
                <a:cubicBezTo>
                  <a:pt x="38" y="205"/>
                  <a:pt x="38" y="206"/>
                  <a:pt x="38" y="206"/>
                </a:cubicBezTo>
                <a:cubicBezTo>
                  <a:pt x="35" y="209"/>
                  <a:pt x="35" y="214"/>
                  <a:pt x="38" y="218"/>
                </a:cubicBezTo>
                <a:cubicBezTo>
                  <a:pt x="38" y="218"/>
                  <a:pt x="38" y="218"/>
                  <a:pt x="38" y="218"/>
                </a:cubicBezTo>
                <a:cubicBezTo>
                  <a:pt x="40" y="221"/>
                  <a:pt x="44" y="222"/>
                  <a:pt x="47" y="222"/>
                </a:cubicBezTo>
                <a:cubicBezTo>
                  <a:pt x="58" y="223"/>
                  <a:pt x="68" y="223"/>
                  <a:pt x="78" y="223"/>
                </a:cubicBezTo>
                <a:cubicBezTo>
                  <a:pt x="91" y="223"/>
                  <a:pt x="105" y="223"/>
                  <a:pt x="118" y="223"/>
                </a:cubicBezTo>
                <a:cubicBezTo>
                  <a:pt x="128" y="223"/>
                  <a:pt x="138" y="222"/>
                  <a:pt x="148" y="220"/>
                </a:cubicBezTo>
                <a:cubicBezTo>
                  <a:pt x="153" y="219"/>
                  <a:pt x="159" y="218"/>
                  <a:pt x="163" y="214"/>
                </a:cubicBezTo>
                <a:cubicBezTo>
                  <a:pt x="181" y="214"/>
                  <a:pt x="181" y="214"/>
                  <a:pt x="181" y="214"/>
                </a:cubicBezTo>
                <a:cubicBezTo>
                  <a:pt x="181" y="130"/>
                  <a:pt x="181" y="130"/>
                  <a:pt x="181" y="130"/>
                </a:cubicBezTo>
                <a:cubicBezTo>
                  <a:pt x="161" y="130"/>
                  <a:pt x="161" y="130"/>
                  <a:pt x="161"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5" name="Group 102">
            <a:extLst>
              <a:ext uri="{FF2B5EF4-FFF2-40B4-BE49-F238E27FC236}">
                <a16:creationId xmlns:a16="http://schemas.microsoft.com/office/drawing/2014/main" id="{33CC82E1-3AFD-FA41-8967-2310F2CA2DD7}"/>
              </a:ext>
            </a:extLst>
          </p:cNvPr>
          <p:cNvGrpSpPr>
            <a:grpSpLocks noChangeAspect="1"/>
          </p:cNvGrpSpPr>
          <p:nvPr/>
        </p:nvGrpSpPr>
        <p:grpSpPr bwMode="auto">
          <a:xfrm>
            <a:off x="4761857" y="2358590"/>
            <a:ext cx="939449" cy="945230"/>
            <a:chOff x="5014" y="1131"/>
            <a:chExt cx="325" cy="327"/>
          </a:xfrm>
          <a:solidFill>
            <a:schemeClr val="tx1"/>
          </a:solidFill>
        </p:grpSpPr>
        <p:sp>
          <p:nvSpPr>
            <p:cNvPr id="26" name="Oval 103">
              <a:extLst>
                <a:ext uri="{FF2B5EF4-FFF2-40B4-BE49-F238E27FC236}">
                  <a16:creationId xmlns:a16="http://schemas.microsoft.com/office/drawing/2014/main" id="{F10493CA-F120-9345-8E3C-159B687EF450}"/>
                </a:ext>
              </a:extLst>
            </p:cNvPr>
            <p:cNvSpPr>
              <a:spLocks noChangeArrowheads="1"/>
            </p:cNvSpPr>
            <p:nvPr/>
          </p:nvSpPr>
          <p:spPr bwMode="auto">
            <a:xfrm>
              <a:off x="5014" y="1131"/>
              <a:ext cx="325" cy="327"/>
            </a:xfrm>
            <a:prstGeom prst="ellipse">
              <a:avLst/>
            </a:prstGeom>
            <a:noFill/>
            <a:ln w="30163"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4">
              <a:extLst>
                <a:ext uri="{FF2B5EF4-FFF2-40B4-BE49-F238E27FC236}">
                  <a16:creationId xmlns:a16="http://schemas.microsoft.com/office/drawing/2014/main" id="{DC2370C3-815D-5F4C-A8C0-7420054C62C2}"/>
                </a:ext>
              </a:extLst>
            </p:cNvPr>
            <p:cNvSpPr>
              <a:spLocks/>
            </p:cNvSpPr>
            <p:nvPr/>
          </p:nvSpPr>
          <p:spPr bwMode="auto">
            <a:xfrm>
              <a:off x="5095" y="1225"/>
              <a:ext cx="163" cy="139"/>
            </a:xfrm>
            <a:custGeom>
              <a:avLst/>
              <a:gdLst>
                <a:gd name="T0" fmla="*/ 139 w 163"/>
                <a:gd name="T1" fmla="*/ 0 h 139"/>
                <a:gd name="T2" fmla="*/ 59 w 163"/>
                <a:gd name="T3" fmla="*/ 95 h 139"/>
                <a:gd name="T4" fmla="*/ 20 w 163"/>
                <a:gd name="T5" fmla="*/ 62 h 139"/>
                <a:gd name="T6" fmla="*/ 0 w 163"/>
                <a:gd name="T7" fmla="*/ 86 h 139"/>
                <a:gd name="T8" fmla="*/ 64 w 163"/>
                <a:gd name="T9" fmla="*/ 139 h 139"/>
                <a:gd name="T10" fmla="*/ 163 w 163"/>
                <a:gd name="T11" fmla="*/ 21 h 139"/>
                <a:gd name="T12" fmla="*/ 139 w 163"/>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163" h="139">
                  <a:moveTo>
                    <a:pt x="139" y="0"/>
                  </a:moveTo>
                  <a:lnTo>
                    <a:pt x="59" y="95"/>
                  </a:lnTo>
                  <a:lnTo>
                    <a:pt x="20" y="62"/>
                  </a:lnTo>
                  <a:lnTo>
                    <a:pt x="0" y="86"/>
                  </a:lnTo>
                  <a:lnTo>
                    <a:pt x="64" y="139"/>
                  </a:lnTo>
                  <a:lnTo>
                    <a:pt x="163" y="21"/>
                  </a:lnTo>
                  <a:lnTo>
                    <a:pt x="13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8" name="Freeform 363">
            <a:extLst>
              <a:ext uri="{FF2B5EF4-FFF2-40B4-BE49-F238E27FC236}">
                <a16:creationId xmlns:a16="http://schemas.microsoft.com/office/drawing/2014/main" id="{92C9AD2C-E6A4-0D43-865F-DA498C965EE1}"/>
              </a:ext>
            </a:extLst>
          </p:cNvPr>
          <p:cNvSpPr>
            <a:spLocks noChangeAspect="1" noEditPoints="1"/>
          </p:cNvSpPr>
          <p:nvPr/>
        </p:nvSpPr>
        <p:spPr bwMode="auto">
          <a:xfrm rot="19345192">
            <a:off x="7595031" y="2339975"/>
            <a:ext cx="390720" cy="982458"/>
          </a:xfrm>
          <a:custGeom>
            <a:avLst/>
            <a:gdLst>
              <a:gd name="T0" fmla="*/ 96 w 96"/>
              <a:gd name="T1" fmla="*/ 41 h 244"/>
              <a:gd name="T2" fmla="*/ 70 w 96"/>
              <a:gd name="T3" fmla="*/ 0 h 244"/>
              <a:gd name="T4" fmla="*/ 70 w 96"/>
              <a:gd name="T5" fmla="*/ 41 h 244"/>
              <a:gd name="T6" fmla="*/ 59 w 96"/>
              <a:gd name="T7" fmla="*/ 52 h 244"/>
              <a:gd name="T8" fmla="*/ 42 w 96"/>
              <a:gd name="T9" fmla="*/ 52 h 244"/>
              <a:gd name="T10" fmla="*/ 32 w 96"/>
              <a:gd name="T11" fmla="*/ 41 h 244"/>
              <a:gd name="T12" fmla="*/ 32 w 96"/>
              <a:gd name="T13" fmla="*/ 41 h 244"/>
              <a:gd name="T14" fmla="*/ 32 w 96"/>
              <a:gd name="T15" fmla="*/ 0 h 244"/>
              <a:gd name="T16" fmla="*/ 10 w 96"/>
              <a:gd name="T17" fmla="*/ 60 h 244"/>
              <a:gd name="T18" fmla="*/ 32 w 96"/>
              <a:gd name="T19" fmla="*/ 82 h 244"/>
              <a:gd name="T20" fmla="*/ 32 w 96"/>
              <a:gd name="T21" fmla="*/ 225 h 244"/>
              <a:gd name="T22" fmla="*/ 50 w 96"/>
              <a:gd name="T23" fmla="*/ 244 h 244"/>
              <a:gd name="T24" fmla="*/ 51 w 96"/>
              <a:gd name="T25" fmla="*/ 244 h 244"/>
              <a:gd name="T26" fmla="*/ 70 w 96"/>
              <a:gd name="T27" fmla="*/ 225 h 244"/>
              <a:gd name="T28" fmla="*/ 70 w 96"/>
              <a:gd name="T29" fmla="*/ 82 h 244"/>
              <a:gd name="T30" fmla="*/ 96 w 96"/>
              <a:gd name="T31" fmla="*/ 41 h 244"/>
              <a:gd name="T32" fmla="*/ 55 w 96"/>
              <a:gd name="T33" fmla="*/ 227 h 244"/>
              <a:gd name="T34" fmla="*/ 46 w 96"/>
              <a:gd name="T35" fmla="*/ 227 h 244"/>
              <a:gd name="T36" fmla="*/ 46 w 96"/>
              <a:gd name="T37" fmla="*/ 219 h 244"/>
              <a:gd name="T38" fmla="*/ 55 w 96"/>
              <a:gd name="T39" fmla="*/ 219 h 244"/>
              <a:gd name="T40" fmla="*/ 57 w 96"/>
              <a:gd name="T41" fmla="*/ 223 h 244"/>
              <a:gd name="T42" fmla="*/ 55 w 96"/>
              <a:gd name="T43" fmla="*/ 22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4">
                <a:moveTo>
                  <a:pt x="96" y="41"/>
                </a:moveTo>
                <a:cubicBezTo>
                  <a:pt x="96" y="24"/>
                  <a:pt x="86" y="8"/>
                  <a:pt x="70" y="0"/>
                </a:cubicBezTo>
                <a:cubicBezTo>
                  <a:pt x="70" y="41"/>
                  <a:pt x="70" y="41"/>
                  <a:pt x="70" y="41"/>
                </a:cubicBezTo>
                <a:cubicBezTo>
                  <a:pt x="70" y="47"/>
                  <a:pt x="65" y="52"/>
                  <a:pt x="59" y="52"/>
                </a:cubicBezTo>
                <a:cubicBezTo>
                  <a:pt x="42" y="52"/>
                  <a:pt x="42" y="52"/>
                  <a:pt x="42" y="52"/>
                </a:cubicBezTo>
                <a:cubicBezTo>
                  <a:pt x="37" y="52"/>
                  <a:pt x="32" y="47"/>
                  <a:pt x="32" y="41"/>
                </a:cubicBezTo>
                <a:cubicBezTo>
                  <a:pt x="32" y="41"/>
                  <a:pt x="32" y="41"/>
                  <a:pt x="32" y="41"/>
                </a:cubicBezTo>
                <a:cubicBezTo>
                  <a:pt x="32" y="0"/>
                  <a:pt x="32" y="0"/>
                  <a:pt x="32" y="0"/>
                </a:cubicBezTo>
                <a:cubicBezTo>
                  <a:pt x="9" y="11"/>
                  <a:pt x="0" y="38"/>
                  <a:pt x="10" y="60"/>
                </a:cubicBezTo>
                <a:cubicBezTo>
                  <a:pt x="15" y="70"/>
                  <a:pt x="22" y="77"/>
                  <a:pt x="32" y="82"/>
                </a:cubicBezTo>
                <a:cubicBezTo>
                  <a:pt x="32" y="225"/>
                  <a:pt x="32" y="225"/>
                  <a:pt x="32" y="225"/>
                </a:cubicBezTo>
                <a:cubicBezTo>
                  <a:pt x="32" y="235"/>
                  <a:pt x="40" y="244"/>
                  <a:pt x="50" y="244"/>
                </a:cubicBezTo>
                <a:cubicBezTo>
                  <a:pt x="51" y="244"/>
                  <a:pt x="51" y="244"/>
                  <a:pt x="51" y="244"/>
                </a:cubicBezTo>
                <a:cubicBezTo>
                  <a:pt x="62" y="244"/>
                  <a:pt x="70" y="235"/>
                  <a:pt x="70" y="225"/>
                </a:cubicBezTo>
                <a:cubicBezTo>
                  <a:pt x="70" y="82"/>
                  <a:pt x="70" y="82"/>
                  <a:pt x="70" y="82"/>
                </a:cubicBezTo>
                <a:cubicBezTo>
                  <a:pt x="86" y="74"/>
                  <a:pt x="96" y="58"/>
                  <a:pt x="96" y="41"/>
                </a:cubicBezTo>
                <a:close/>
                <a:moveTo>
                  <a:pt x="55" y="227"/>
                </a:moveTo>
                <a:cubicBezTo>
                  <a:pt x="53" y="230"/>
                  <a:pt x="49" y="230"/>
                  <a:pt x="46" y="227"/>
                </a:cubicBezTo>
                <a:cubicBezTo>
                  <a:pt x="44" y="225"/>
                  <a:pt x="44" y="221"/>
                  <a:pt x="46" y="219"/>
                </a:cubicBezTo>
                <a:cubicBezTo>
                  <a:pt x="49" y="216"/>
                  <a:pt x="53" y="216"/>
                  <a:pt x="55" y="219"/>
                </a:cubicBezTo>
                <a:cubicBezTo>
                  <a:pt x="56" y="220"/>
                  <a:pt x="57" y="221"/>
                  <a:pt x="57" y="223"/>
                </a:cubicBezTo>
                <a:cubicBezTo>
                  <a:pt x="57" y="225"/>
                  <a:pt x="56" y="226"/>
                  <a:pt x="55" y="2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9" name="Picture 28" descr="Icons_PPT_B-White_OldPhone.png">
            <a:extLst>
              <a:ext uri="{FF2B5EF4-FFF2-40B4-BE49-F238E27FC236}">
                <a16:creationId xmlns:a16="http://schemas.microsoft.com/office/drawing/2014/main" id="{7B3A94CE-888F-6E4B-85DC-290B6FE335BC}"/>
              </a:ext>
            </a:extLst>
          </p:cNvPr>
          <p:cNvPicPr>
            <a:picLocks noChangeAspect="1"/>
          </p:cNvPicPr>
          <p:nvPr/>
        </p:nvPicPr>
        <p:blipFill>
          <a:blip r:embed="rId3" cstate="screen">
            <a:clrChange>
              <a:clrFrom>
                <a:srgbClr val="FFFFFF">
                  <a:alpha val="0"/>
                </a:srgbClr>
              </a:clrFrom>
              <a:clrTo>
                <a:srgbClr val="FFFFFF">
                  <a:alpha val="0"/>
                </a:srgbClr>
              </a:clrTo>
            </a:clrChange>
            <a:duotone>
              <a:prstClr val="black"/>
              <a:srgbClr val="4F86A0">
                <a:tint val="45000"/>
                <a:satMod val="400000"/>
              </a:srgbClr>
            </a:duotone>
            <a:alphaModFix/>
            <a:extLst>
              <a:ext uri="{BEBA8EAE-BF5A-486C-A8C5-ECC9F3942E4B}">
                <a14:imgProps xmlns:a14="http://schemas.microsoft.com/office/drawing/2010/main">
                  <a14:imgLayer r:embed="rId4">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59645" y="2222249"/>
            <a:ext cx="1090696" cy="1090696"/>
          </a:xfrm>
          <a:prstGeom prst="rect">
            <a:avLst/>
          </a:prstGeom>
        </p:spPr>
      </p:pic>
      <p:sp>
        <p:nvSpPr>
          <p:cNvPr id="32" name="TextBox 31">
            <a:extLst>
              <a:ext uri="{FF2B5EF4-FFF2-40B4-BE49-F238E27FC236}">
                <a16:creationId xmlns:a16="http://schemas.microsoft.com/office/drawing/2014/main" id="{1F609F7F-1798-0F43-A823-376438B906E7}"/>
              </a:ext>
            </a:extLst>
          </p:cNvPr>
          <p:cNvSpPr txBox="1"/>
          <p:nvPr/>
        </p:nvSpPr>
        <p:spPr>
          <a:xfrm>
            <a:off x="1331384" y="4617765"/>
            <a:ext cx="1945215" cy="1477328"/>
          </a:xfrm>
          <a:prstGeom prst="rect">
            <a:avLst/>
          </a:prstGeom>
          <a:noFill/>
        </p:spPr>
        <p:txBody>
          <a:bodyPr wrap="square" rtlCol="0">
            <a:spAutoFit/>
          </a:bodyPr>
          <a:lstStyle/>
          <a:p>
            <a:pPr algn="ctr">
              <a:spcAft>
                <a:spcPts val="1200"/>
              </a:spcAft>
            </a:pPr>
            <a:r>
              <a:rPr lang="en-US" sz="1600" b="1" dirty="0">
                <a:solidFill>
                  <a:schemeClr val="accent1"/>
                </a:solidFill>
              </a:rPr>
              <a:t>Turned On Day 1</a:t>
            </a:r>
          </a:p>
          <a:p>
            <a:pPr algn="ctr">
              <a:spcAft>
                <a:spcPts val="1200"/>
              </a:spcAft>
            </a:pPr>
            <a:r>
              <a:rPr lang="en-US" sz="1600" b="1" dirty="0">
                <a:solidFill>
                  <a:srgbClr val="807F83"/>
                </a:solidFill>
              </a:rPr>
              <a:t>Automatically available, some setup may be required</a:t>
            </a:r>
          </a:p>
        </p:txBody>
      </p:sp>
      <p:sp>
        <p:nvSpPr>
          <p:cNvPr id="33" name="TextBox 32">
            <a:extLst>
              <a:ext uri="{FF2B5EF4-FFF2-40B4-BE49-F238E27FC236}">
                <a16:creationId xmlns:a16="http://schemas.microsoft.com/office/drawing/2014/main" id="{F5930FA1-7B77-2D4C-8109-BBD967C90D5A}"/>
              </a:ext>
            </a:extLst>
          </p:cNvPr>
          <p:cNvSpPr txBox="1"/>
          <p:nvPr/>
        </p:nvSpPr>
        <p:spPr>
          <a:xfrm>
            <a:off x="4267200" y="4617765"/>
            <a:ext cx="1945214" cy="984885"/>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p>
        </p:txBody>
      </p:sp>
      <p:sp>
        <p:nvSpPr>
          <p:cNvPr id="34" name="TextBox 33">
            <a:extLst>
              <a:ext uri="{FF2B5EF4-FFF2-40B4-BE49-F238E27FC236}">
                <a16:creationId xmlns:a16="http://schemas.microsoft.com/office/drawing/2014/main" id="{4C95A365-A653-5147-8071-A709487E726F}"/>
              </a:ext>
            </a:extLst>
          </p:cNvPr>
          <p:cNvSpPr txBox="1"/>
          <p:nvPr/>
        </p:nvSpPr>
        <p:spPr>
          <a:xfrm>
            <a:off x="6817785" y="4617765"/>
            <a:ext cx="1945216"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 Requires</a:t>
            </a:r>
            <a:br>
              <a:rPr lang="en-US" sz="1600" b="1" dirty="0">
                <a:solidFill>
                  <a:srgbClr val="807F83"/>
                </a:solidFill>
              </a:rPr>
            </a:br>
            <a:r>
              <a:rPr lang="en-US" sz="1600" b="1" dirty="0">
                <a:solidFill>
                  <a:srgbClr val="807F83"/>
                </a:solidFill>
              </a:rPr>
              <a:t>configuration</a:t>
            </a:r>
          </a:p>
        </p:txBody>
      </p:sp>
      <p:sp>
        <p:nvSpPr>
          <p:cNvPr id="35" name="TextBox 34">
            <a:extLst>
              <a:ext uri="{FF2B5EF4-FFF2-40B4-BE49-F238E27FC236}">
                <a16:creationId xmlns:a16="http://schemas.microsoft.com/office/drawing/2014/main" id="{AE265BF8-8453-D54C-82EA-863868AF43BF}"/>
              </a:ext>
            </a:extLst>
          </p:cNvPr>
          <p:cNvSpPr txBox="1"/>
          <p:nvPr/>
        </p:nvSpPr>
        <p:spPr>
          <a:xfrm>
            <a:off x="9332385" y="4617765"/>
            <a:ext cx="1945215"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Product Support Request</a:t>
            </a:r>
          </a:p>
        </p:txBody>
      </p:sp>
      <p:cxnSp>
        <p:nvCxnSpPr>
          <p:cNvPr id="36" name="Straight Connector 35">
            <a:extLst>
              <a:ext uri="{FF2B5EF4-FFF2-40B4-BE49-F238E27FC236}">
                <a16:creationId xmlns:a16="http://schemas.microsoft.com/office/drawing/2014/main" id="{025EE278-EE97-6145-987C-8B4596437C4B}"/>
              </a:ext>
            </a:extLst>
          </p:cNvPr>
          <p:cNvCxnSpPr>
            <a:cxnSpLocks/>
          </p:cNvCxnSpPr>
          <p:nvPr/>
        </p:nvCxnSpPr>
        <p:spPr>
          <a:xfrm>
            <a:off x="3810000" y="1894994"/>
            <a:ext cx="0" cy="4352470"/>
          </a:xfrm>
          <a:prstGeom prst="line">
            <a:avLst/>
          </a:prstGeom>
          <a:ln w="19050">
            <a:solidFill>
              <a:srgbClr val="5A7E96"/>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4473EB3-3555-314C-9FC0-E2627C53FFD7}"/>
              </a:ext>
            </a:extLst>
          </p:cNvPr>
          <p:cNvSpPr/>
          <p:nvPr/>
        </p:nvSpPr>
        <p:spPr>
          <a:xfrm>
            <a:off x="990600" y="1190253"/>
            <a:ext cx="28194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Auto-On Features</a:t>
            </a:r>
            <a:endParaRPr lang="en-US" sz="2800" dirty="0">
              <a:solidFill>
                <a:srgbClr val="FFFFFF"/>
              </a:solidFill>
            </a:endParaRPr>
          </a:p>
        </p:txBody>
      </p:sp>
      <p:sp>
        <p:nvSpPr>
          <p:cNvPr id="44" name="Rectangle 43">
            <a:extLst>
              <a:ext uri="{FF2B5EF4-FFF2-40B4-BE49-F238E27FC236}">
                <a16:creationId xmlns:a16="http://schemas.microsoft.com/office/drawing/2014/main" id="{F1B8F3F6-48D8-1C42-81DE-076ABBD6ED08}"/>
              </a:ext>
            </a:extLst>
          </p:cNvPr>
          <p:cNvSpPr/>
          <p:nvPr/>
        </p:nvSpPr>
        <p:spPr>
          <a:xfrm>
            <a:off x="3810000" y="1190253"/>
            <a:ext cx="76200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Configurable Features</a:t>
            </a:r>
            <a:endParaRPr lang="en-US" sz="2800" dirty="0">
              <a:solidFill>
                <a:srgbClr val="FFFFFF"/>
              </a:solidFill>
            </a:endParaRPr>
          </a:p>
        </p:txBody>
      </p:sp>
    </p:spTree>
    <p:extLst>
      <p:ext uri="{BB962C8B-B14F-4D97-AF65-F5344CB8AC3E}">
        <p14:creationId xmlns:p14="http://schemas.microsoft.com/office/powerpoint/2010/main" val="2155936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21" grpId="0" animBg="1"/>
      <p:bldP spid="22" grpId="0" animBg="1"/>
      <p:bldP spid="23" grpId="0" animBg="1"/>
      <p:bldP spid="39" grpId="0"/>
      <p:bldP spid="41" grpId="0"/>
      <p:bldP spid="43" grpId="0"/>
      <p:bldP spid="24" grpId="0" animBg="1"/>
      <p:bldP spid="28" grpId="0" animBg="1"/>
      <p:bldP spid="32" grpId="0"/>
      <p:bldP spid="33" grpId="0"/>
      <p:bldP spid="34" grpId="0"/>
      <p:bldP spid="35" grpId="0"/>
      <p:bldP spid="38"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19R3 Platform Features</a:t>
            </a:r>
          </a:p>
        </p:txBody>
      </p:sp>
    </p:spTree>
    <p:extLst>
      <p:ext uri="{BB962C8B-B14F-4D97-AF65-F5344CB8AC3E}">
        <p14:creationId xmlns:p14="http://schemas.microsoft.com/office/powerpoint/2010/main" val="9979447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77C06B-D521-6A42-850A-AE34623C355E}"/>
              </a:ext>
            </a:extLst>
          </p:cNvPr>
          <p:cNvSpPr/>
          <p:nvPr/>
        </p:nvSpPr>
        <p:spPr>
          <a:xfrm>
            <a:off x="6458301" y="2666111"/>
            <a:ext cx="1619482" cy="1430520"/>
          </a:xfrm>
          <a:prstGeom prst="rect">
            <a:avLst/>
          </a:prstGeom>
          <a:solidFill>
            <a:sysClr val="window" lastClr="FFFFFF"/>
          </a:solidFill>
          <a:ln w="6350" cap="flat" cmpd="sng" algn="ctr">
            <a:solidFill>
              <a:sysClr val="window" lastClr="FFFFFF">
                <a:lumMod val="75000"/>
              </a:sysClr>
            </a:solidFill>
            <a:prstDash val="solid"/>
            <a:miter lim="800000"/>
          </a:ln>
          <a:effectLst/>
        </p:spPr>
        <p:txBody>
          <a:bodyPr rtlCol="0" anchor="ctr"/>
          <a:lstStyle/>
          <a:p>
            <a:pPr algn="ctr"/>
            <a:endParaRPr lang="en-US" sz="1400" kern="0" dirty="0">
              <a:solidFill>
                <a:sysClr val="window" lastClr="FFFFFF"/>
              </a:solidFill>
              <a:latin typeface="Calibri"/>
            </a:endParaRPr>
          </a:p>
        </p:txBody>
      </p:sp>
      <p:sp>
        <p:nvSpPr>
          <p:cNvPr id="2" name="Title 1"/>
          <p:cNvSpPr>
            <a:spLocks noGrp="1"/>
          </p:cNvSpPr>
          <p:nvPr>
            <p:ph type="title"/>
          </p:nvPr>
        </p:nvSpPr>
        <p:spPr/>
        <p:txBody>
          <a:bodyPr>
            <a:noAutofit/>
          </a:bodyPr>
          <a:lstStyle/>
          <a:p>
            <a:r>
              <a:rPr lang="en-US" dirty="0"/>
              <a:t>19R3 Vault Platform Themes</a:t>
            </a:r>
          </a:p>
        </p:txBody>
      </p:sp>
      <p:grpSp>
        <p:nvGrpSpPr>
          <p:cNvPr id="17" name="Group 16"/>
          <p:cNvGrpSpPr/>
          <p:nvPr/>
        </p:nvGrpSpPr>
        <p:grpSpPr>
          <a:xfrm>
            <a:off x="10454982" y="2652275"/>
            <a:ext cx="1619482" cy="1430520"/>
            <a:chOff x="7925017" y="727024"/>
            <a:chExt cx="2049809" cy="1810636"/>
          </a:xfrm>
        </p:grpSpPr>
        <p:sp>
          <p:nvSpPr>
            <p:cNvPr id="35" name="Rectangle 34"/>
            <p:cNvSpPr/>
            <p:nvPr/>
          </p:nvSpPr>
          <p:spPr>
            <a:xfrm>
              <a:off x="7925017" y="727024"/>
              <a:ext cx="2049809" cy="1810636"/>
            </a:xfrm>
            <a:prstGeom prst="rect">
              <a:avLst/>
            </a:prstGeom>
            <a:solidFill>
              <a:sysClr val="window" lastClr="FFFFFF"/>
            </a:solidFill>
            <a:ln w="6350" cap="flat" cmpd="sng" algn="ctr">
              <a:solidFill>
                <a:sysClr val="window" lastClr="FFFFFF">
                  <a:lumMod val="75000"/>
                </a:sysClr>
              </a:solidFill>
              <a:prstDash val="solid"/>
              <a:miter lim="800000"/>
            </a:ln>
            <a:effectLst/>
          </p:spPr>
          <p:txBody>
            <a:bodyPr rtlCol="0" anchor="ctr"/>
            <a:lstStyle/>
            <a:p>
              <a:pPr algn="ctr"/>
              <a:endParaRPr lang="en-US" sz="1400" kern="0" dirty="0">
                <a:solidFill>
                  <a:sysClr val="window" lastClr="FFFFFF"/>
                </a:solidFill>
                <a:latin typeface="Calibri"/>
              </a:endParaRPr>
            </a:p>
          </p:txBody>
        </p:sp>
        <p:sp>
          <p:nvSpPr>
            <p:cNvPr id="39" name="TextBox 38"/>
            <p:cNvSpPr txBox="1"/>
            <p:nvPr/>
          </p:nvSpPr>
          <p:spPr>
            <a:xfrm>
              <a:off x="8000158" y="813613"/>
              <a:ext cx="1899525" cy="662206"/>
            </a:xfrm>
            <a:prstGeom prst="rect">
              <a:avLst/>
            </a:prstGeom>
            <a:noFill/>
          </p:spPr>
          <p:txBody>
            <a:bodyPr wrap="square" lIns="91406" tIns="45703" rIns="91406" bIns="45703" rtlCol="0" anchor="t">
              <a:spAutoFit/>
            </a:bodyPr>
            <a:lstStyle/>
            <a:p>
              <a:pPr algn="ctr"/>
              <a:r>
                <a:rPr lang="en-US" sz="1400" kern="0" dirty="0"/>
                <a:t>System Administration</a:t>
              </a:r>
            </a:p>
          </p:txBody>
        </p:sp>
        <p:pic>
          <p:nvPicPr>
            <p:cNvPr id="67" name="Picture 66" descr="Icons_PPT_Wrench.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72668" y="1333183"/>
              <a:ext cx="1203036" cy="1203036"/>
            </a:xfrm>
            <a:prstGeom prst="rect">
              <a:avLst/>
            </a:prstGeom>
          </p:spPr>
        </p:pic>
      </p:grpSp>
      <p:sp>
        <p:nvSpPr>
          <p:cNvPr id="42" name="Rectangle 41"/>
          <p:cNvSpPr/>
          <p:nvPr/>
        </p:nvSpPr>
        <p:spPr>
          <a:xfrm>
            <a:off x="111005" y="2652275"/>
            <a:ext cx="1619482" cy="1430520"/>
          </a:xfrm>
          <a:prstGeom prst="rect">
            <a:avLst/>
          </a:prstGeom>
          <a:solidFill>
            <a:sysClr val="window" lastClr="FFFFFF"/>
          </a:solidFill>
          <a:ln w="6350" cap="flat" cmpd="sng" algn="ctr">
            <a:solidFill>
              <a:sysClr val="window" lastClr="FFFFFF">
                <a:lumMod val="75000"/>
              </a:sysClr>
            </a:solidFill>
            <a:prstDash val="solid"/>
            <a:miter lim="800000"/>
          </a:ln>
          <a:effectLst/>
        </p:spPr>
        <p:txBody>
          <a:bodyPr rtlCol="0" anchor="ctr"/>
          <a:lstStyle/>
          <a:p>
            <a:pPr algn="ctr"/>
            <a:endParaRPr lang="en-US" sz="1400" kern="0" dirty="0">
              <a:solidFill>
                <a:sysClr val="window" lastClr="FFFFFF"/>
              </a:solidFill>
              <a:latin typeface="Calibri"/>
            </a:endParaRPr>
          </a:p>
        </p:txBody>
      </p:sp>
      <p:sp>
        <p:nvSpPr>
          <p:cNvPr id="43" name="TextBox 42"/>
          <p:cNvSpPr txBox="1"/>
          <p:nvPr/>
        </p:nvSpPr>
        <p:spPr>
          <a:xfrm>
            <a:off x="111004" y="2652275"/>
            <a:ext cx="1619482" cy="523186"/>
          </a:xfrm>
          <a:prstGeom prst="rect">
            <a:avLst/>
          </a:prstGeom>
          <a:noFill/>
        </p:spPr>
        <p:txBody>
          <a:bodyPr wrap="square" lIns="91406" tIns="45703" rIns="91406" bIns="45703" rtlCol="0" anchor="t">
            <a:spAutoFit/>
          </a:bodyPr>
          <a:lstStyle/>
          <a:p>
            <a:pPr algn="ctr"/>
            <a:r>
              <a:rPr lang="en-US" sz="1400" dirty="0">
                <a:solidFill>
                  <a:srgbClr val="595959"/>
                </a:solidFill>
              </a:rPr>
              <a:t>User </a:t>
            </a:r>
          </a:p>
          <a:p>
            <a:pPr algn="ctr"/>
            <a:r>
              <a:rPr lang="en-US" sz="1400" dirty="0">
                <a:solidFill>
                  <a:srgbClr val="595959"/>
                </a:solidFill>
              </a:rPr>
              <a:t>Experience</a:t>
            </a:r>
            <a:endParaRPr lang="en-US" sz="1400" kern="0" dirty="0">
              <a:solidFill>
                <a:srgbClr val="595959"/>
              </a:solidFill>
              <a:latin typeface="Arial"/>
            </a:endParaRPr>
          </a:p>
        </p:txBody>
      </p:sp>
      <p:pic>
        <p:nvPicPr>
          <p:cNvPr id="44" name="Picture 43" descr="Icons_PPT_B-Orange_Interactiv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906" y="3182006"/>
            <a:ext cx="884223" cy="884223"/>
          </a:xfrm>
          <a:prstGeom prst="rect">
            <a:avLst/>
          </a:prstGeom>
        </p:spPr>
      </p:pic>
      <p:sp>
        <p:nvSpPr>
          <p:cNvPr id="46" name="Rectangle 45"/>
          <p:cNvSpPr/>
          <p:nvPr/>
        </p:nvSpPr>
        <p:spPr>
          <a:xfrm>
            <a:off x="2203422" y="2644963"/>
            <a:ext cx="1619482" cy="1430520"/>
          </a:xfrm>
          <a:prstGeom prst="rect">
            <a:avLst/>
          </a:prstGeom>
          <a:solidFill>
            <a:sysClr val="window" lastClr="FFFFFF"/>
          </a:solidFill>
          <a:ln w="6350" cap="flat" cmpd="sng" algn="ctr">
            <a:solidFill>
              <a:sysClr val="window" lastClr="FFFFFF">
                <a:lumMod val="75000"/>
              </a:sysClr>
            </a:solidFill>
            <a:prstDash val="solid"/>
            <a:miter lim="800000"/>
          </a:ln>
          <a:effectLst/>
        </p:spPr>
        <p:txBody>
          <a:bodyPr rtlCol="0" anchor="ctr"/>
          <a:lstStyle/>
          <a:p>
            <a:pPr algn="ctr"/>
            <a:endParaRPr lang="en-US" sz="1400" kern="0" dirty="0">
              <a:solidFill>
                <a:sysClr val="window" lastClr="FFFFFF"/>
              </a:solidFill>
              <a:latin typeface="Calibri"/>
            </a:endParaRPr>
          </a:p>
        </p:txBody>
      </p:sp>
      <p:sp>
        <p:nvSpPr>
          <p:cNvPr id="47" name="TextBox 46"/>
          <p:cNvSpPr txBox="1"/>
          <p:nvPr/>
        </p:nvSpPr>
        <p:spPr>
          <a:xfrm>
            <a:off x="2203421" y="2644964"/>
            <a:ext cx="1619482" cy="493095"/>
          </a:xfrm>
          <a:prstGeom prst="rect">
            <a:avLst/>
          </a:prstGeom>
          <a:noFill/>
        </p:spPr>
        <p:txBody>
          <a:bodyPr wrap="square" lIns="91406" tIns="45703" rIns="91406" bIns="45703" rtlCol="0" anchor="ctr">
            <a:noAutofit/>
          </a:bodyPr>
          <a:lstStyle/>
          <a:p>
            <a:pPr algn="ctr"/>
            <a:r>
              <a:rPr lang="en-US" sz="1400" dirty="0">
                <a:solidFill>
                  <a:srgbClr val="595959"/>
                </a:solidFill>
              </a:rPr>
              <a:t>Security</a:t>
            </a:r>
            <a:endParaRPr lang="en-US" sz="1400" kern="0" dirty="0">
              <a:solidFill>
                <a:srgbClr val="595959"/>
              </a:solidFill>
              <a:latin typeface="Arial"/>
            </a:endParaRPr>
          </a:p>
        </p:txBody>
      </p:sp>
      <p:pic>
        <p:nvPicPr>
          <p:cNvPr id="48" name="Picture 47" descr="Icons_PPT_Lock.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04775" y="3196949"/>
            <a:ext cx="822774" cy="822774"/>
          </a:xfrm>
          <a:prstGeom prst="rect">
            <a:avLst/>
          </a:prstGeom>
        </p:spPr>
      </p:pic>
      <p:sp>
        <p:nvSpPr>
          <p:cNvPr id="50" name="Rectangle 49"/>
          <p:cNvSpPr/>
          <p:nvPr/>
        </p:nvSpPr>
        <p:spPr>
          <a:xfrm>
            <a:off x="4361625" y="2668901"/>
            <a:ext cx="1619482" cy="1430520"/>
          </a:xfrm>
          <a:prstGeom prst="rect">
            <a:avLst/>
          </a:prstGeom>
          <a:solidFill>
            <a:sysClr val="window" lastClr="FFFFFF"/>
          </a:solidFill>
          <a:ln w="6350" cap="flat" cmpd="sng" algn="ctr">
            <a:solidFill>
              <a:sysClr val="window" lastClr="FFFFFF">
                <a:lumMod val="75000"/>
              </a:sysClr>
            </a:solidFill>
            <a:prstDash val="solid"/>
            <a:miter lim="800000"/>
          </a:ln>
          <a:effectLst/>
        </p:spPr>
        <p:txBody>
          <a:bodyPr rtlCol="0" anchor="ctr"/>
          <a:lstStyle/>
          <a:p>
            <a:pPr algn="ctr"/>
            <a:endParaRPr lang="en-US" sz="1400" kern="0" dirty="0">
              <a:solidFill>
                <a:sysClr val="window" lastClr="FFFFFF"/>
              </a:solidFill>
              <a:latin typeface="Calibri"/>
            </a:endParaRPr>
          </a:p>
        </p:txBody>
      </p:sp>
      <p:sp>
        <p:nvSpPr>
          <p:cNvPr id="51" name="TextBox 50"/>
          <p:cNvSpPr txBox="1"/>
          <p:nvPr/>
        </p:nvSpPr>
        <p:spPr>
          <a:xfrm>
            <a:off x="4355588" y="2664777"/>
            <a:ext cx="1619482" cy="493095"/>
          </a:xfrm>
          <a:prstGeom prst="rect">
            <a:avLst/>
          </a:prstGeom>
          <a:noFill/>
        </p:spPr>
        <p:txBody>
          <a:bodyPr wrap="square" lIns="91406" tIns="45703" rIns="91406" bIns="45703" rtlCol="0" anchor="ctr">
            <a:noAutofit/>
          </a:bodyPr>
          <a:lstStyle/>
          <a:p>
            <a:pPr algn="ctr"/>
            <a:r>
              <a:rPr lang="en-US" sz="1400" dirty="0">
                <a:solidFill>
                  <a:srgbClr val="595959"/>
                </a:solidFill>
              </a:rPr>
              <a:t>Document Management</a:t>
            </a:r>
            <a:endParaRPr lang="en-US" sz="1400" kern="0" dirty="0">
              <a:solidFill>
                <a:srgbClr val="595959"/>
              </a:solidFill>
              <a:latin typeface="Arial"/>
            </a:endParaRPr>
          </a:p>
        </p:txBody>
      </p:sp>
      <p:pic>
        <p:nvPicPr>
          <p:cNvPr id="54" name="Picture 53" descr="Icons_PPT_Fileshare.png"/>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35261" y="3209201"/>
            <a:ext cx="652279" cy="828201"/>
          </a:xfrm>
          <a:prstGeom prst="rect">
            <a:avLst/>
          </a:prstGeom>
        </p:spPr>
      </p:pic>
      <p:grpSp>
        <p:nvGrpSpPr>
          <p:cNvPr id="16" name="Group 15"/>
          <p:cNvGrpSpPr/>
          <p:nvPr/>
        </p:nvGrpSpPr>
        <p:grpSpPr>
          <a:xfrm>
            <a:off x="8554977" y="2644963"/>
            <a:ext cx="1619483" cy="1430520"/>
            <a:chOff x="5528295" y="729224"/>
            <a:chExt cx="2049810" cy="1810636"/>
          </a:xfrm>
        </p:grpSpPr>
        <p:sp>
          <p:nvSpPr>
            <p:cNvPr id="60" name="Rectangle 59"/>
            <p:cNvSpPr/>
            <p:nvPr/>
          </p:nvSpPr>
          <p:spPr>
            <a:xfrm>
              <a:off x="5528296" y="729224"/>
              <a:ext cx="2049809" cy="1810636"/>
            </a:xfrm>
            <a:prstGeom prst="rect">
              <a:avLst/>
            </a:prstGeom>
            <a:solidFill>
              <a:sysClr val="window" lastClr="FFFFFF"/>
            </a:solidFill>
            <a:ln w="6350" cap="flat" cmpd="sng" algn="ctr">
              <a:solidFill>
                <a:sysClr val="window" lastClr="FFFFFF">
                  <a:lumMod val="75000"/>
                </a:sysClr>
              </a:solidFill>
              <a:prstDash val="solid"/>
              <a:miter lim="800000"/>
            </a:ln>
            <a:effectLst/>
          </p:spPr>
          <p:txBody>
            <a:bodyPr rtlCol="0" anchor="ctr"/>
            <a:lstStyle/>
            <a:p>
              <a:pPr algn="ctr"/>
              <a:endParaRPr lang="en-US" sz="1400" kern="0" dirty="0">
                <a:solidFill>
                  <a:sysClr val="window" lastClr="FFFFFF"/>
                </a:solidFill>
                <a:latin typeface="Calibri"/>
              </a:endParaRPr>
            </a:p>
          </p:txBody>
        </p:sp>
        <p:sp>
          <p:nvSpPr>
            <p:cNvPr id="61" name="TextBox 60"/>
            <p:cNvSpPr txBox="1"/>
            <p:nvPr/>
          </p:nvSpPr>
          <p:spPr>
            <a:xfrm>
              <a:off x="5528295" y="729224"/>
              <a:ext cx="2049809" cy="624120"/>
            </a:xfrm>
            <a:prstGeom prst="rect">
              <a:avLst/>
            </a:prstGeom>
            <a:noFill/>
          </p:spPr>
          <p:txBody>
            <a:bodyPr wrap="square" lIns="91406" tIns="45703" rIns="91406" bIns="45703" rtlCol="0" anchor="ctr">
              <a:noAutofit/>
            </a:bodyPr>
            <a:lstStyle/>
            <a:p>
              <a:pPr algn="ctr"/>
              <a:r>
                <a:rPr lang="en-US" sz="1400" dirty="0">
                  <a:solidFill>
                    <a:srgbClr val="595959"/>
                  </a:solidFill>
                </a:rPr>
                <a:t>Reporting</a:t>
              </a:r>
              <a:endParaRPr lang="en-US" sz="1400" kern="0" dirty="0">
                <a:solidFill>
                  <a:srgbClr val="595959"/>
                </a:solidFill>
                <a:latin typeface="Arial"/>
              </a:endParaRPr>
            </a:p>
          </p:txBody>
        </p:sp>
        <p:pic>
          <p:nvPicPr>
            <p:cNvPr id="68" name="Picture 67" descr="Icons_PPT_BarChart.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92853" y="1378422"/>
              <a:ext cx="1154361" cy="1154361"/>
            </a:xfrm>
            <a:prstGeom prst="rect">
              <a:avLst/>
            </a:prstGeom>
          </p:spPr>
        </p:pic>
      </p:grpSp>
      <p:sp>
        <p:nvSpPr>
          <p:cNvPr id="76" name="TextBox 75"/>
          <p:cNvSpPr txBox="1"/>
          <p:nvPr/>
        </p:nvSpPr>
        <p:spPr>
          <a:xfrm>
            <a:off x="6553542" y="2624409"/>
            <a:ext cx="1561058" cy="493095"/>
          </a:xfrm>
          <a:prstGeom prst="rect">
            <a:avLst/>
          </a:prstGeom>
          <a:noFill/>
        </p:spPr>
        <p:txBody>
          <a:bodyPr wrap="square" lIns="91406" tIns="45703" rIns="91406" bIns="45703" rtlCol="0" anchor="ctr">
            <a:noAutofit/>
          </a:bodyPr>
          <a:lstStyle/>
          <a:p>
            <a:r>
              <a:rPr lang="en-US" sz="1400" dirty="0">
                <a:solidFill>
                  <a:schemeClr val="bg2">
                    <a:lumMod val="25000"/>
                  </a:schemeClr>
                </a:solidFill>
              </a:rPr>
              <a:t>Data Management</a:t>
            </a:r>
            <a:endParaRPr lang="en-US" sz="1400" kern="0" dirty="0">
              <a:solidFill>
                <a:schemeClr val="bg2">
                  <a:lumMod val="25000"/>
                </a:schemeClr>
              </a:solidFill>
              <a:latin typeface="Arial"/>
            </a:endParaRPr>
          </a:p>
        </p:txBody>
      </p:sp>
      <p:pic>
        <p:nvPicPr>
          <p:cNvPr id="4" name="Graphic 3" descr="Table">
            <a:extLst>
              <a:ext uri="{FF2B5EF4-FFF2-40B4-BE49-F238E27FC236}">
                <a16:creationId xmlns:a16="http://schemas.microsoft.com/office/drawing/2014/main" id="{C213EC43-DA16-7A44-AA52-6F79424D79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10842" y="3105323"/>
            <a:ext cx="914400" cy="914400"/>
          </a:xfrm>
          <a:prstGeom prst="rect">
            <a:avLst/>
          </a:prstGeom>
        </p:spPr>
      </p:pic>
    </p:spTree>
    <p:extLst>
      <p:ext uri="{BB962C8B-B14F-4D97-AF65-F5344CB8AC3E}">
        <p14:creationId xmlns:p14="http://schemas.microsoft.com/office/powerpoint/2010/main" val="6307917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User Experience</a:t>
            </a:r>
          </a:p>
        </p:txBody>
      </p:sp>
    </p:spTree>
    <p:extLst>
      <p:ext uri="{BB962C8B-B14F-4D97-AF65-F5344CB8AC3E}">
        <p14:creationId xmlns:p14="http://schemas.microsoft.com/office/powerpoint/2010/main" val="20266207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it-IT" dirty="0"/>
              <a:t>Relabel Doc Info Page Edit Button</a:t>
            </a:r>
            <a:endParaRPr lang="en-US" dirty="0"/>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“Edit” button on the Doc Info page is now labeled "Edit Fields"</a:t>
            </a:r>
          </a:p>
          <a:p>
            <a:pPr>
              <a:spcBef>
                <a:spcPts val="600"/>
              </a:spcBef>
              <a:spcAft>
                <a:spcPts val="1200"/>
              </a:spcAft>
            </a:pPr>
            <a:r>
              <a:rPr lang="en-US" sz="2000" dirty="0"/>
              <a:t>Business Justification</a:t>
            </a:r>
          </a:p>
          <a:p>
            <a:pPr marL="457200" lvl="1" indent="0">
              <a:spcAft>
                <a:spcPts val="1200"/>
              </a:spcAft>
              <a:buNone/>
            </a:pPr>
            <a:r>
              <a:rPr lang="en-US" sz="1600" dirty="0"/>
              <a:t>This supports the addition of a new Edit button for the ‘Collaborative Authoring with Microsoft Office’ feature</a:t>
            </a:r>
          </a:p>
          <a:p>
            <a:pPr>
              <a:spcBef>
                <a:spcPts val="600"/>
              </a:spcBef>
              <a:spcAft>
                <a:spcPts val="1200"/>
              </a:spcAft>
            </a:pPr>
            <a:r>
              <a:rPr lang="en-US" sz="2000" dirty="0"/>
              <a:t>Considerations</a:t>
            </a:r>
          </a:p>
          <a:p>
            <a:pPr marL="457200" lvl="1" indent="0">
              <a:spcAft>
                <a:spcPts val="1200"/>
              </a:spcAft>
              <a:buNone/>
            </a:pPr>
            <a:r>
              <a:rPr lang="en-US" sz="1600" dirty="0"/>
              <a:t>May need to update screenshots within training materials to reflect new button label</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2953F06-B03C-4EC3-860D-3B93E696F3B2}"/>
              </a:ext>
            </a:extLst>
          </p:cNvPr>
          <p:cNvPicPr>
            <a:picLocks noChangeAspect="1"/>
          </p:cNvPicPr>
          <p:nvPr/>
        </p:nvPicPr>
        <p:blipFill rotWithShape="1">
          <a:blip r:embed="rId4"/>
          <a:srcRect t="3441" b="38446"/>
          <a:stretch/>
        </p:blipFill>
        <p:spPr>
          <a:xfrm>
            <a:off x="5784309" y="4691822"/>
            <a:ext cx="4586557" cy="1212422"/>
          </a:xfrm>
          <a:prstGeom prst="rect">
            <a:avLst/>
          </a:prstGeom>
        </p:spPr>
      </p:pic>
      <p:sp>
        <p:nvSpPr>
          <p:cNvPr id="5" name="TextBox 4">
            <a:extLst>
              <a:ext uri="{FF2B5EF4-FFF2-40B4-BE49-F238E27FC236}">
                <a16:creationId xmlns:a16="http://schemas.microsoft.com/office/drawing/2014/main" id="{FA662253-AC60-4719-88B2-B6A2A94F45B5}"/>
              </a:ext>
            </a:extLst>
          </p:cNvPr>
          <p:cNvSpPr txBox="1"/>
          <p:nvPr/>
        </p:nvSpPr>
        <p:spPr>
          <a:xfrm>
            <a:off x="9334500" y="5105400"/>
            <a:ext cx="949866" cy="381000"/>
          </a:xfrm>
          <a:prstGeom prst="rect">
            <a:avLst/>
          </a:prstGeom>
          <a:noFill/>
          <a:ln w="19050">
            <a:solidFill>
              <a:srgbClr val="FF0000"/>
            </a:solidFill>
          </a:ln>
        </p:spPr>
        <p:txBody>
          <a:bodyPr wrap="squar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endParaRPr lang="en-US" dirty="0"/>
          </a:p>
        </p:txBody>
      </p:sp>
      <p:pic>
        <p:nvPicPr>
          <p:cNvPr id="14" name="Picture 13">
            <a:extLst>
              <a:ext uri="{FF2B5EF4-FFF2-40B4-BE49-F238E27FC236}">
                <a16:creationId xmlns:a16="http://schemas.microsoft.com/office/drawing/2014/main" id="{DE3E10B0-A420-4D95-9B61-04D96A05C010}"/>
              </a:ext>
            </a:extLst>
          </p:cNvPr>
          <p:cNvPicPr>
            <a:picLocks noChangeAspect="1"/>
          </p:cNvPicPr>
          <p:nvPr/>
        </p:nvPicPr>
        <p:blipFill rotWithShape="1">
          <a:blip r:embed="rId5"/>
          <a:srcRect t="5044"/>
          <a:stretch/>
        </p:blipFill>
        <p:spPr>
          <a:xfrm>
            <a:off x="970912" y="4705350"/>
            <a:ext cx="4669109" cy="1151267"/>
          </a:xfrm>
          <a:prstGeom prst="rect">
            <a:avLst/>
          </a:prstGeom>
        </p:spPr>
      </p:pic>
      <p:sp>
        <p:nvSpPr>
          <p:cNvPr id="17" name="TextBox 16">
            <a:extLst>
              <a:ext uri="{FF2B5EF4-FFF2-40B4-BE49-F238E27FC236}">
                <a16:creationId xmlns:a16="http://schemas.microsoft.com/office/drawing/2014/main" id="{2AE07003-E10D-443F-AC4B-7B9404898FFE}"/>
              </a:ext>
            </a:extLst>
          </p:cNvPr>
          <p:cNvSpPr txBox="1"/>
          <p:nvPr/>
        </p:nvSpPr>
        <p:spPr>
          <a:xfrm>
            <a:off x="4943474" y="5124450"/>
            <a:ext cx="616491" cy="381000"/>
          </a:xfrm>
          <a:prstGeom prst="rect">
            <a:avLst/>
          </a:prstGeom>
          <a:noFill/>
          <a:ln w="19050">
            <a:solidFill>
              <a:srgbClr val="FF0000"/>
            </a:solidFill>
          </a:ln>
        </p:spPr>
        <p:txBody>
          <a:bodyPr wrap="squar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endParaRPr lang="en-US" dirty="0"/>
          </a:p>
        </p:txBody>
      </p:sp>
      <p:sp>
        <p:nvSpPr>
          <p:cNvPr id="20" name="TextBox 19">
            <a:extLst>
              <a:ext uri="{FF2B5EF4-FFF2-40B4-BE49-F238E27FC236}">
                <a16:creationId xmlns:a16="http://schemas.microsoft.com/office/drawing/2014/main" id="{62D1C2EA-DE79-43A2-90BD-4459DE74E36A}"/>
              </a:ext>
            </a:extLst>
          </p:cNvPr>
          <p:cNvSpPr txBox="1"/>
          <p:nvPr/>
        </p:nvSpPr>
        <p:spPr>
          <a:xfrm>
            <a:off x="2733966" y="4084967"/>
            <a:ext cx="1143000" cy="319446"/>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dirty="0">
                <a:solidFill>
                  <a:schemeClr val="tx2"/>
                </a:solidFill>
                <a:latin typeface="+mj-lt"/>
                <a:ea typeface="+mj-ea"/>
                <a:cs typeface="+mj-cs"/>
              </a:rPr>
              <a:t>BEFORE</a:t>
            </a:r>
            <a:endParaRPr lang="en-US" sz="4000" dirty="0">
              <a:solidFill>
                <a:schemeClr val="tx2"/>
              </a:solidFill>
              <a:latin typeface="+mj-lt"/>
              <a:ea typeface="+mj-ea"/>
              <a:cs typeface="+mj-cs"/>
            </a:endParaRPr>
          </a:p>
        </p:txBody>
      </p:sp>
      <p:sp>
        <p:nvSpPr>
          <p:cNvPr id="21" name="TextBox 20">
            <a:extLst>
              <a:ext uri="{FF2B5EF4-FFF2-40B4-BE49-F238E27FC236}">
                <a16:creationId xmlns:a16="http://schemas.microsoft.com/office/drawing/2014/main" id="{609495A0-2B42-405E-A7DC-0F08A4EFE8BF}"/>
              </a:ext>
            </a:extLst>
          </p:cNvPr>
          <p:cNvSpPr txBox="1"/>
          <p:nvPr/>
        </p:nvSpPr>
        <p:spPr>
          <a:xfrm>
            <a:off x="7673112" y="4081772"/>
            <a:ext cx="808949" cy="319446"/>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dirty="0">
                <a:solidFill>
                  <a:schemeClr val="tx2"/>
                </a:solidFill>
                <a:latin typeface="+mj-lt"/>
                <a:ea typeface="+mj-ea"/>
                <a:cs typeface="+mj-cs"/>
              </a:rPr>
              <a:t>AFTER</a:t>
            </a:r>
          </a:p>
        </p:txBody>
      </p:sp>
    </p:spTree>
    <p:extLst>
      <p:ext uri="{BB962C8B-B14F-4D97-AF65-F5344CB8AC3E}">
        <p14:creationId xmlns:p14="http://schemas.microsoft.com/office/powerpoint/2010/main" val="428487778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Enhanced Business Admin Navigation</a:t>
            </a:r>
          </a:p>
        </p:txBody>
      </p:sp>
      <p:sp>
        <p:nvSpPr>
          <p:cNvPr id="3" name="Content Placeholder 2"/>
          <p:cNvSpPr>
            <a:spLocks noGrp="1"/>
          </p:cNvSpPr>
          <p:nvPr>
            <p:ph idx="1"/>
          </p:nvPr>
        </p:nvSpPr>
        <p:spPr>
          <a:xfrm>
            <a:off x="826624" y="1066800"/>
            <a:ext cx="654433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provides improved navigation in </a:t>
            </a:r>
            <a:r>
              <a:rPr lang="en-US" sz="1600" i="1" dirty="0"/>
              <a:t>Admin &gt; Business Admin</a:t>
            </a:r>
            <a:r>
              <a:rPr lang="en-US" sz="1600" dirty="0"/>
              <a:t>, leveraging many of the search capabilities that users enjoy in custom object tabs</a:t>
            </a:r>
          </a:p>
          <a:p>
            <a:pPr>
              <a:spcBef>
                <a:spcPts val="600"/>
              </a:spcBef>
              <a:spcAft>
                <a:spcPts val="1200"/>
              </a:spcAft>
            </a:pPr>
            <a:r>
              <a:rPr lang="en-US" sz="2000" dirty="0"/>
              <a:t>Business Justification</a:t>
            </a:r>
          </a:p>
          <a:p>
            <a:pPr marL="457200" lvl="1" indent="0">
              <a:spcAft>
                <a:spcPts val="1200"/>
              </a:spcAft>
              <a:buNone/>
            </a:pPr>
            <a:r>
              <a:rPr lang="en-US" sz="1600" dirty="0"/>
              <a:t>Users with access to Business Admin can now use additional search options, apply filters, and save views, making it easier to locate elements housed in the Business Admin menu</a:t>
            </a:r>
          </a:p>
          <a:p>
            <a:pPr>
              <a:spcBef>
                <a:spcPts val="600"/>
              </a:spcBef>
              <a:spcAft>
                <a:spcPts val="1200"/>
              </a:spcAft>
            </a:pPr>
            <a:r>
              <a:rPr lang="en-US" sz="2000" dirty="0"/>
              <a:t>Considerations</a:t>
            </a:r>
          </a:p>
          <a:p>
            <a:pPr marL="457200" lvl="1" indent="0">
              <a:spcAft>
                <a:spcPts val="1200"/>
              </a:spcAft>
              <a:buNone/>
            </a:pPr>
            <a:r>
              <a:rPr lang="en-US" sz="1600" dirty="0"/>
              <a:t>The </a:t>
            </a:r>
            <a:r>
              <a:rPr lang="en-US" sz="1600" i="1" dirty="0"/>
              <a:t>Admin &gt; Configuration &gt; Business Admin Menu </a:t>
            </a:r>
            <a:r>
              <a:rPr lang="en-US" sz="1600" dirty="0"/>
              <a:t>page to configure the order has been removed, as the order is no longer necessary</a:t>
            </a:r>
          </a:p>
          <a:p>
            <a:pPr marL="457200" lvl="1" indent="0">
              <a:spcAft>
                <a:spcPts val="1200"/>
              </a:spcAft>
              <a:buNone/>
            </a:pPr>
            <a:r>
              <a:rPr lang="en-US" sz="1600" dirty="0"/>
              <a:t>The dropdown selector returns results across templates, objects, and picklists</a:t>
            </a:r>
          </a:p>
          <a:p>
            <a:pPr marL="457200" lvl="1" indent="0">
              <a:spcAft>
                <a:spcPts val="1200"/>
              </a:spcAft>
              <a:buNone/>
            </a:pPr>
            <a:r>
              <a:rPr lang="en-US" sz="1600" dirty="0"/>
              <a:t>A new element named </a:t>
            </a:r>
            <a:r>
              <a:rPr lang="en-US" sz="1600" i="1" dirty="0"/>
              <a:t>All Picklists</a:t>
            </a:r>
            <a:r>
              <a:rPr lang="en-US" sz="1600" dirty="0"/>
              <a:t> is available to navigate to the list of Picklists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160E741C-41F9-E249-9F9C-98EFF6D7547F}"/>
              </a:ext>
            </a:extLst>
          </p:cNvPr>
          <p:cNvPicPr>
            <a:picLocks noChangeAspect="1"/>
          </p:cNvPicPr>
          <p:nvPr/>
        </p:nvPicPr>
        <p:blipFill>
          <a:blip r:embed="rId4"/>
          <a:stretch>
            <a:fillRect/>
          </a:stretch>
        </p:blipFill>
        <p:spPr>
          <a:xfrm>
            <a:off x="7637986" y="2151411"/>
            <a:ext cx="2841405" cy="3240978"/>
          </a:xfrm>
          <a:prstGeom prst="rect">
            <a:avLst/>
          </a:prstGeom>
          <a:ln>
            <a:solidFill>
              <a:schemeClr val="tx1"/>
            </a:solidFill>
          </a:ln>
        </p:spPr>
      </p:pic>
    </p:spTree>
    <p:extLst>
      <p:ext uri="{BB962C8B-B14F-4D97-AF65-F5344CB8AC3E}">
        <p14:creationId xmlns:p14="http://schemas.microsoft.com/office/powerpoint/2010/main" val="5639502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73B06-941B-4BEB-A4E4-54D7D4506658}"/>
              </a:ext>
            </a:extLst>
          </p:cNvPr>
          <p:cNvSpPr>
            <a:spLocks noGrp="1"/>
          </p:cNvSpPr>
          <p:nvPr>
            <p:ph type="ctrTitle"/>
          </p:nvPr>
        </p:nvSpPr>
        <p:spPr/>
        <p:txBody>
          <a:bodyPr/>
          <a:lstStyle/>
          <a:p>
            <a:r>
              <a:rPr lang="en-US" dirty="0"/>
              <a:t>Demo</a:t>
            </a:r>
          </a:p>
        </p:txBody>
      </p:sp>
    </p:spTree>
    <p:extLst>
      <p:ext uri="{BB962C8B-B14F-4D97-AF65-F5344CB8AC3E}">
        <p14:creationId xmlns:p14="http://schemas.microsoft.com/office/powerpoint/2010/main" val="35638067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Security</a:t>
            </a:r>
          </a:p>
        </p:txBody>
      </p:sp>
    </p:spTree>
    <p:extLst>
      <p:ext uri="{BB962C8B-B14F-4D97-AF65-F5344CB8AC3E}">
        <p14:creationId xmlns:p14="http://schemas.microsoft.com/office/powerpoint/2010/main" val="116317233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Enhanced Delegate Access Experience</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improves the experience for delegate users by allowing them to return to their own Vault access via a banner link</a:t>
            </a:r>
          </a:p>
          <a:p>
            <a:pPr>
              <a:spcBef>
                <a:spcPts val="600"/>
              </a:spcBef>
              <a:spcAft>
                <a:spcPts val="1200"/>
              </a:spcAft>
            </a:pPr>
            <a:r>
              <a:rPr lang="en-US" sz="2000" dirty="0"/>
              <a:t>Business Justification</a:t>
            </a:r>
          </a:p>
          <a:p>
            <a:pPr marL="457200" lvl="1" indent="0">
              <a:spcAft>
                <a:spcPts val="1200"/>
              </a:spcAft>
              <a:buNone/>
            </a:pPr>
            <a:r>
              <a:rPr lang="en-US" sz="1600" dirty="0"/>
              <a:t>Provides simpler navigation between delegate and primary user account access</a:t>
            </a:r>
          </a:p>
          <a:p>
            <a:pPr>
              <a:spcBef>
                <a:spcPts val="600"/>
              </a:spcBef>
              <a:spcAft>
                <a:spcPts val="1200"/>
              </a:spcAft>
            </a:pPr>
            <a:r>
              <a:rPr lang="en-US" sz="2000" dirty="0"/>
              <a:t>Considerations</a:t>
            </a:r>
          </a:p>
          <a:p>
            <a:pPr marL="457200" lvl="1" indent="0">
              <a:spcAft>
                <a:spcPts val="1200"/>
              </a:spcAft>
              <a:buNone/>
            </a:pPr>
            <a:r>
              <a:rPr lang="en-US" sz="1600" dirty="0"/>
              <a:t>When logged in as another user who has access to multiple vaults, you can switch between the vaults to which you have access using the vault selector; however, the </a:t>
            </a:r>
            <a:r>
              <a:rPr lang="en-US" sz="1600" i="1" dirty="0"/>
              <a:t>My Vaults</a:t>
            </a:r>
            <a:r>
              <a:rPr lang="en-US" sz="1600" dirty="0"/>
              <a:t> page link will not be available</a:t>
            </a:r>
          </a:p>
          <a:p>
            <a:pPr marL="457200" lvl="1" indent="0">
              <a:spcAft>
                <a:spcPts val="1200"/>
              </a:spcAft>
              <a:buNone/>
            </a:pPr>
            <a:r>
              <a:rPr lang="en-US" sz="1600" dirty="0"/>
              <a:t>The list of vaults in the vault selector will contain all vaults the user is able to access as the delegated user</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B3FE0AE-4656-B94E-A526-D0EB07C41C4F}"/>
              </a:ext>
            </a:extLst>
          </p:cNvPr>
          <p:cNvPicPr>
            <a:picLocks noChangeAspect="1"/>
          </p:cNvPicPr>
          <p:nvPr/>
        </p:nvPicPr>
        <p:blipFill>
          <a:blip r:embed="rId4"/>
          <a:stretch>
            <a:fillRect/>
          </a:stretch>
        </p:blipFill>
        <p:spPr>
          <a:xfrm>
            <a:off x="1635428" y="4534418"/>
            <a:ext cx="7756426" cy="1976541"/>
          </a:xfrm>
          <a:prstGeom prst="rect">
            <a:avLst/>
          </a:prstGeom>
          <a:ln>
            <a:solidFill>
              <a:schemeClr val="tx1"/>
            </a:solidFill>
          </a:ln>
        </p:spPr>
      </p:pic>
    </p:spTree>
    <p:extLst>
      <p:ext uri="{BB962C8B-B14F-4D97-AF65-F5344CB8AC3E}">
        <p14:creationId xmlns:p14="http://schemas.microsoft.com/office/powerpoint/2010/main" val="77165182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Delegate Access: Restrict Delegate Selection</a:t>
            </a:r>
          </a:p>
        </p:txBody>
      </p:sp>
      <p:sp>
        <p:nvSpPr>
          <p:cNvPr id="3" name="Content Placeholder 2"/>
          <p:cNvSpPr>
            <a:spLocks noGrp="1"/>
          </p:cNvSpPr>
          <p:nvPr>
            <p:ph idx="1"/>
          </p:nvPr>
        </p:nvSpPr>
        <p:spPr>
          <a:xfrm>
            <a:off x="823433" y="1126304"/>
            <a:ext cx="9915370" cy="1739011"/>
          </a:xfrm>
        </p:spPr>
        <p:txBody>
          <a:bodyPr/>
          <a:lstStyle/>
          <a:p>
            <a:pPr>
              <a:spcBef>
                <a:spcPts val="600"/>
              </a:spcBef>
              <a:spcAft>
                <a:spcPts val="1200"/>
              </a:spcAft>
            </a:pPr>
            <a:r>
              <a:rPr lang="en-US" sz="2000" dirty="0"/>
              <a:t>Overview</a:t>
            </a:r>
          </a:p>
          <a:p>
            <a:pPr marL="457200" lvl="1" indent="0">
              <a:spcAft>
                <a:spcPts val="1200"/>
              </a:spcAft>
              <a:buNone/>
            </a:pPr>
            <a:r>
              <a:rPr lang="en-US" sz="1600" dirty="0"/>
              <a:t>Allows users to delegate access only to other members within a certain group defined by the organization</a:t>
            </a:r>
          </a:p>
          <a:p>
            <a:pPr>
              <a:spcBef>
                <a:spcPts val="600"/>
              </a:spcBef>
              <a:spcAft>
                <a:spcPts val="1200"/>
              </a:spcAft>
            </a:pPr>
            <a:r>
              <a:rPr lang="en-US" sz="2000" dirty="0"/>
              <a:t>Business Justification</a:t>
            </a:r>
          </a:p>
          <a:p>
            <a:pPr marL="457200" lvl="1" indent="0">
              <a:spcAft>
                <a:spcPts val="1200"/>
              </a:spcAft>
              <a:buNone/>
            </a:pPr>
            <a:r>
              <a:rPr lang="en-US" sz="1600" dirty="0"/>
              <a:t>Ensures only delegates in a defined group have the ability to perform user actions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10" name="Picture 9">
            <a:extLst>
              <a:ext uri="{FF2B5EF4-FFF2-40B4-BE49-F238E27FC236}">
                <a16:creationId xmlns:a16="http://schemas.microsoft.com/office/drawing/2014/main" id="{0A2DF13E-8FAC-BD44-ADF9-09F78AFB7F09}"/>
              </a:ext>
            </a:extLst>
          </p:cNvPr>
          <p:cNvPicPr>
            <a:picLocks noChangeAspect="1"/>
          </p:cNvPicPr>
          <p:nvPr/>
        </p:nvPicPr>
        <p:blipFill>
          <a:blip r:embed="rId4"/>
          <a:stretch>
            <a:fillRect/>
          </a:stretch>
        </p:blipFill>
        <p:spPr>
          <a:xfrm>
            <a:off x="6353014" y="2996486"/>
            <a:ext cx="3894667" cy="3427763"/>
          </a:xfrm>
          <a:prstGeom prst="rect">
            <a:avLst/>
          </a:prstGeom>
          <a:ln>
            <a:noFill/>
          </a:ln>
          <a:effectLst>
            <a:outerShdw blurRad="190500" algn="tl" rotWithShape="0">
              <a:srgbClr val="000000">
                <a:alpha val="70000"/>
              </a:srgbClr>
            </a:outerShdw>
          </a:effectLst>
        </p:spPr>
      </p:pic>
      <p:sp>
        <p:nvSpPr>
          <p:cNvPr id="12" name="Content Placeholder 2">
            <a:extLst>
              <a:ext uri="{FF2B5EF4-FFF2-40B4-BE49-F238E27FC236}">
                <a16:creationId xmlns:a16="http://schemas.microsoft.com/office/drawing/2014/main" id="{F342E8E3-7B7E-9146-AB86-0A801DA83906}"/>
              </a:ext>
            </a:extLst>
          </p:cNvPr>
          <p:cNvSpPr txBox="1">
            <a:spLocks/>
          </p:cNvSpPr>
          <p:nvPr/>
        </p:nvSpPr>
        <p:spPr>
          <a:xfrm>
            <a:off x="823433" y="2983749"/>
            <a:ext cx="5409340" cy="2280062"/>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In order to configure in Groups, the setting must first be enabled by checking “Delegate access allowed only among group members”</a:t>
            </a:r>
          </a:p>
          <a:p>
            <a:pPr marL="457200" lvl="1" indent="0">
              <a:spcAft>
                <a:spcPts val="1200"/>
              </a:spcAft>
              <a:buFont typeface="Calibri" panose="020F0502020204030204" pitchFamily="34" charset="0"/>
              <a:buNone/>
            </a:pPr>
            <a:r>
              <a:rPr lang="en-US" sz="1600" dirty="0"/>
              <a:t>Users still need to have the "Allow as delegate" permission in order to be selected as delegate (in addition to their group assignment)</a:t>
            </a:r>
          </a:p>
        </p:txBody>
      </p:sp>
      <p:sp>
        <p:nvSpPr>
          <p:cNvPr id="13" name="Text Placeholder 2">
            <a:extLst>
              <a:ext uri="{FF2B5EF4-FFF2-40B4-BE49-F238E27FC236}">
                <a16:creationId xmlns:a16="http://schemas.microsoft.com/office/drawing/2014/main" id="{35B88C3D-23BE-4C55-8B3F-7805532E18C0}"/>
              </a:ext>
            </a:extLst>
          </p:cNvPr>
          <p:cNvSpPr txBox="1">
            <a:spLocks/>
          </p:cNvSpPr>
          <p:nvPr/>
        </p:nvSpPr>
        <p:spPr>
          <a:xfrm>
            <a:off x="454277" y="809896"/>
            <a:ext cx="10660063" cy="579664"/>
          </a:xfrm>
          <a:prstGeom prst="rect">
            <a:avLst/>
          </a:prstGeom>
        </p:spPr>
        <p:txBody>
          <a:bodyPr vert="horz" wrap="square" lIns="91440" tIns="45720" rIns="91440" bIns="45720" rtlCol="0">
            <a:noAutofit/>
          </a:bodyPr>
          <a:lstStyle>
            <a:lvl1pPr marL="0" indent="0" algn="ctr" defTabSz="914400" rtl="0" eaLnBrk="1" latinLnBrk="0" hangingPunct="1">
              <a:lnSpc>
                <a:spcPct val="80000"/>
              </a:lnSpc>
              <a:spcBef>
                <a:spcPts val="1000"/>
              </a:spcBef>
              <a:buClr>
                <a:schemeClr val="tx2"/>
              </a:buClr>
              <a:buFont typeface="Arial" panose="020B0604020202020204" pitchFamily="34" charset="0"/>
              <a:buNone/>
              <a:defRPr sz="2600" kern="1200">
                <a:solidFill>
                  <a:srgbClr val="87888D"/>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1000"/>
              </a:spcBef>
              <a:spcAft>
                <a:spcPts val="0"/>
              </a:spcAft>
              <a:buClr>
                <a:srgbClr val="FF9E16"/>
              </a:buClr>
              <a:buSzTx/>
              <a:buFont typeface="Arial" panose="020B0604020202020204" pitchFamily="34" charset="0"/>
              <a:buNone/>
              <a:tabLst/>
              <a:defRPr/>
            </a:pPr>
            <a:r>
              <a:rPr kumimoji="0" lang="en-US" sz="2600" b="0" i="0" u="none" strike="noStrike" kern="1200" cap="none" spc="0" normalizeH="0" baseline="0" noProof="0" dirty="0">
                <a:ln>
                  <a:noFill/>
                </a:ln>
                <a:solidFill>
                  <a:srgbClr val="87888D"/>
                </a:solidFill>
                <a:effectLst/>
                <a:uLnTx/>
                <a:uFillTx/>
                <a:latin typeface="Calibri"/>
                <a:ea typeface="+mn-ea"/>
                <a:cs typeface="+mn-cs"/>
              </a:rPr>
              <a:t>Slide 1 of 2</a:t>
            </a:r>
          </a:p>
        </p:txBody>
      </p:sp>
    </p:spTree>
    <p:extLst>
      <p:ext uri="{BB962C8B-B14F-4D97-AF65-F5344CB8AC3E}">
        <p14:creationId xmlns:p14="http://schemas.microsoft.com/office/powerpoint/2010/main" val="37394384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275"/>
            <a:ext cx="11430000" cy="1101213"/>
          </a:xfrm>
        </p:spPr>
        <p:txBody>
          <a:bodyPr>
            <a:normAutofit/>
          </a:bodyPr>
          <a:lstStyle/>
          <a:p>
            <a:r>
              <a:rPr lang="en-US" dirty="0"/>
              <a:t>Foreword</a:t>
            </a:r>
          </a:p>
        </p:txBody>
      </p:sp>
      <p:sp>
        <p:nvSpPr>
          <p:cNvPr id="6" name="Text Placeholder 5"/>
          <p:cNvSpPr>
            <a:spLocks noGrp="1"/>
          </p:cNvSpPr>
          <p:nvPr>
            <p:ph idx="1"/>
          </p:nvPr>
        </p:nvSpPr>
        <p:spPr/>
        <p:txBody>
          <a:bodyPr anchor="t">
            <a:normAutofit/>
          </a:bodyPr>
          <a:lstStyle/>
          <a:p>
            <a:pPr>
              <a:lnSpc>
                <a:spcPct val="100000"/>
              </a:lnSpc>
              <a:spcBef>
                <a:spcPts val="1200"/>
              </a:spcBef>
            </a:pPr>
            <a:r>
              <a:rPr lang="en-US" dirty="0"/>
              <a:t>The content of this presentation is </a:t>
            </a:r>
            <a:r>
              <a:rPr lang="en-US" b="1" u="sng" dirty="0"/>
              <a:t>subject to change</a:t>
            </a:r>
            <a:r>
              <a:rPr lang="en-US" dirty="0"/>
              <a:t> prior to the 19R3 Release</a:t>
            </a:r>
          </a:p>
          <a:p>
            <a:pPr marL="0" indent="0">
              <a:lnSpc>
                <a:spcPct val="100000"/>
              </a:lnSpc>
              <a:spcBef>
                <a:spcPts val="1200"/>
              </a:spcBef>
              <a:buNone/>
            </a:pPr>
            <a:r>
              <a:rPr lang="en-US" sz="2100" dirty="0">
                <a:solidFill>
                  <a:srgbClr val="FF9E16"/>
                </a:solidFill>
              </a:rPr>
              <a:t>	</a:t>
            </a:r>
            <a:r>
              <a:rPr lang="en-US" dirty="0">
                <a:solidFill>
                  <a:srgbClr val="FF9E16"/>
                </a:solidFill>
              </a:rPr>
              <a:t>Please note the revision date on the title slide</a:t>
            </a:r>
          </a:p>
          <a:p>
            <a:pPr>
              <a:lnSpc>
                <a:spcPct val="100000"/>
              </a:lnSpc>
              <a:spcBef>
                <a:spcPts val="1200"/>
              </a:spcBef>
            </a:pPr>
            <a:r>
              <a:rPr lang="en-US" dirty="0"/>
              <a:t>Veeva encourages you to always reference Release documentation from our Release pages to ensure you are using the </a:t>
            </a:r>
            <a:r>
              <a:rPr lang="en-US" b="1" u="sng" dirty="0"/>
              <a:t>latest information</a:t>
            </a:r>
          </a:p>
          <a:p>
            <a:pPr marL="0" indent="0">
              <a:lnSpc>
                <a:spcPct val="100000"/>
              </a:lnSpc>
              <a:spcBef>
                <a:spcPts val="1200"/>
              </a:spcBef>
              <a:buNone/>
            </a:pPr>
            <a:r>
              <a:rPr lang="en-US" dirty="0">
                <a:solidFill>
                  <a:srgbClr val="F8991C"/>
                </a:solidFill>
              </a:rPr>
              <a:t>	Help </a:t>
            </a:r>
            <a:r>
              <a:rPr lang="en-US" dirty="0">
                <a:sym typeface="Wingdings" panose="05000000000000000000" pitchFamily="2" charset="2"/>
              </a:rPr>
              <a:t></a:t>
            </a:r>
            <a:r>
              <a:rPr lang="en-US" dirty="0">
                <a:solidFill>
                  <a:srgbClr val="F8991C"/>
                </a:solidFill>
                <a:sym typeface="Wingdings" panose="05000000000000000000" pitchFamily="2" charset="2"/>
              </a:rPr>
              <a:t> Release Notes </a:t>
            </a:r>
            <a:r>
              <a:rPr lang="en-US" dirty="0">
                <a:sym typeface="Wingdings" panose="05000000000000000000" pitchFamily="2" charset="2"/>
              </a:rPr>
              <a:t></a:t>
            </a:r>
            <a:r>
              <a:rPr lang="en-US" dirty="0">
                <a:solidFill>
                  <a:srgbClr val="F8991C"/>
                </a:solidFill>
                <a:sym typeface="Wingdings" panose="05000000000000000000" pitchFamily="2" charset="2"/>
              </a:rPr>
              <a:t> About the 19R3 Release</a:t>
            </a:r>
            <a:endParaRPr lang="en-US" dirty="0">
              <a:solidFill>
                <a:srgbClr val="F8991C"/>
              </a:solidFill>
            </a:endParaRPr>
          </a:p>
          <a:p>
            <a:pPr>
              <a:lnSpc>
                <a:spcPct val="100000"/>
              </a:lnSpc>
              <a:spcBef>
                <a:spcPts val="1200"/>
              </a:spcBef>
            </a:pPr>
            <a:endParaRPr lang="en-US" dirty="0"/>
          </a:p>
        </p:txBody>
      </p:sp>
    </p:spTree>
    <p:extLst>
      <p:ext uri="{BB962C8B-B14F-4D97-AF65-F5344CB8AC3E}">
        <p14:creationId xmlns:p14="http://schemas.microsoft.com/office/powerpoint/2010/main" val="65974783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9593" cy="1101213"/>
          </a:xfrm>
        </p:spPr>
        <p:txBody>
          <a:bodyPr/>
          <a:lstStyle/>
          <a:p>
            <a:r>
              <a:rPr lang="en-US" dirty="0"/>
              <a:t>Delegate Access: Restrict Delegate Selection</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4" name="Group 3">
            <a:extLst>
              <a:ext uri="{FF2B5EF4-FFF2-40B4-BE49-F238E27FC236}">
                <a16:creationId xmlns:a16="http://schemas.microsoft.com/office/drawing/2014/main" id="{6E1FB69B-0BCA-F949-90E5-DBCEFFC15BB2}"/>
              </a:ext>
            </a:extLst>
          </p:cNvPr>
          <p:cNvGrpSpPr/>
          <p:nvPr/>
        </p:nvGrpSpPr>
        <p:grpSpPr>
          <a:xfrm>
            <a:off x="3974018" y="2926438"/>
            <a:ext cx="4164800" cy="3357921"/>
            <a:chOff x="1043948" y="2045573"/>
            <a:chExt cx="4164800" cy="3357921"/>
          </a:xfrm>
        </p:grpSpPr>
        <p:pic>
          <p:nvPicPr>
            <p:cNvPr id="13" name="Picture 12">
              <a:extLst>
                <a:ext uri="{FF2B5EF4-FFF2-40B4-BE49-F238E27FC236}">
                  <a16:creationId xmlns:a16="http://schemas.microsoft.com/office/drawing/2014/main" id="{B198FBC3-7F3C-CA49-94B1-02316AFDB387}"/>
                </a:ext>
              </a:extLst>
            </p:cNvPr>
            <p:cNvPicPr>
              <a:picLocks noChangeAspect="1"/>
            </p:cNvPicPr>
            <p:nvPr/>
          </p:nvPicPr>
          <p:blipFill>
            <a:blip r:embed="rId4"/>
            <a:stretch>
              <a:fillRect/>
            </a:stretch>
          </p:blipFill>
          <p:spPr>
            <a:xfrm>
              <a:off x="1043948" y="2045573"/>
              <a:ext cx="4164800" cy="3357921"/>
            </a:xfrm>
            <a:prstGeom prst="rect">
              <a:avLst/>
            </a:prstGeom>
            <a:ln>
              <a:noFill/>
            </a:ln>
            <a:effectLst>
              <a:outerShdw blurRad="190500" algn="tl" rotWithShape="0">
                <a:srgbClr val="000000">
                  <a:alpha val="70000"/>
                </a:srgbClr>
              </a:outerShdw>
            </a:effectLst>
          </p:spPr>
        </p:pic>
        <p:sp>
          <p:nvSpPr>
            <p:cNvPr id="15" name="Rectangle 14">
              <a:extLst>
                <a:ext uri="{FF2B5EF4-FFF2-40B4-BE49-F238E27FC236}">
                  <a16:creationId xmlns:a16="http://schemas.microsoft.com/office/drawing/2014/main" id="{5B508760-E4C3-CD46-BB28-7D76DFD860F0}"/>
                </a:ext>
              </a:extLst>
            </p:cNvPr>
            <p:cNvSpPr/>
            <p:nvPr/>
          </p:nvSpPr>
          <p:spPr>
            <a:xfrm>
              <a:off x="2433271" y="4280327"/>
              <a:ext cx="2684994" cy="23229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20" name="Picture 19">
            <a:extLst>
              <a:ext uri="{FF2B5EF4-FFF2-40B4-BE49-F238E27FC236}">
                <a16:creationId xmlns:a16="http://schemas.microsoft.com/office/drawing/2014/main" id="{3A4F783B-0C2D-EC4D-917F-6D36B42F22E1}"/>
              </a:ext>
            </a:extLst>
          </p:cNvPr>
          <p:cNvPicPr>
            <a:picLocks noChangeAspect="1"/>
          </p:cNvPicPr>
          <p:nvPr/>
        </p:nvPicPr>
        <p:blipFill>
          <a:blip r:embed="rId5"/>
          <a:stretch>
            <a:fillRect/>
          </a:stretch>
        </p:blipFill>
        <p:spPr>
          <a:xfrm>
            <a:off x="3021757" y="1347806"/>
            <a:ext cx="6069323" cy="1181920"/>
          </a:xfrm>
          <a:prstGeom prst="rect">
            <a:avLst/>
          </a:prstGeom>
          <a:ln>
            <a:noFill/>
          </a:ln>
          <a:effectLst>
            <a:outerShdw blurRad="190500" algn="tl" rotWithShape="0">
              <a:srgbClr val="000000">
                <a:alpha val="70000"/>
              </a:srgbClr>
            </a:outerShdw>
          </a:effectLst>
        </p:spPr>
      </p:pic>
      <p:sp>
        <p:nvSpPr>
          <p:cNvPr id="21" name="Rectangle 20">
            <a:extLst>
              <a:ext uri="{FF2B5EF4-FFF2-40B4-BE49-F238E27FC236}">
                <a16:creationId xmlns:a16="http://schemas.microsoft.com/office/drawing/2014/main" id="{421B0DB8-0600-D34C-8B1B-AFF0462901CF}"/>
              </a:ext>
            </a:extLst>
          </p:cNvPr>
          <p:cNvSpPr/>
          <p:nvPr/>
        </p:nvSpPr>
        <p:spPr>
          <a:xfrm>
            <a:off x="4963884" y="2196935"/>
            <a:ext cx="3586348" cy="332791"/>
          </a:xfrm>
          <a:prstGeom prst="rect">
            <a:avLst/>
          </a:prstGeom>
          <a:solidFill>
            <a:schemeClr val="accent1">
              <a:alpha val="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7B25B88-9E3F-794E-9925-A015742B10C0}"/>
              </a:ext>
            </a:extLst>
          </p:cNvPr>
          <p:cNvSpPr txBox="1"/>
          <p:nvPr/>
        </p:nvSpPr>
        <p:spPr>
          <a:xfrm>
            <a:off x="609600" y="1607541"/>
            <a:ext cx="2412157" cy="491160"/>
          </a:xfrm>
          <a:prstGeom prst="rect">
            <a:avLst/>
          </a:prstGeom>
          <a:noFill/>
        </p:spPr>
        <p:txBody>
          <a:bodyPr wrap="square" rtlCol="0">
            <a:spAutoFit/>
          </a:bodyPr>
          <a:lstStyle/>
          <a:p>
            <a:pPr>
              <a:lnSpc>
                <a:spcPct val="80000"/>
              </a:lnSpc>
              <a:spcBef>
                <a:spcPts val="1200"/>
              </a:spcBef>
              <a:buClr>
                <a:schemeClr val="tx2"/>
              </a:buClr>
            </a:pPr>
            <a:r>
              <a:rPr lang="en-US" sz="1600" dirty="0"/>
              <a:t>Enable: Admin &gt; Settings &gt; General &gt; Delegate Access</a:t>
            </a:r>
          </a:p>
        </p:txBody>
      </p:sp>
      <p:sp>
        <p:nvSpPr>
          <p:cNvPr id="23" name="TextBox 22">
            <a:extLst>
              <a:ext uri="{FF2B5EF4-FFF2-40B4-BE49-F238E27FC236}">
                <a16:creationId xmlns:a16="http://schemas.microsoft.com/office/drawing/2014/main" id="{C7F09812-0647-6044-9AED-7D323613E610}"/>
              </a:ext>
            </a:extLst>
          </p:cNvPr>
          <p:cNvSpPr txBox="1"/>
          <p:nvPr/>
        </p:nvSpPr>
        <p:spPr>
          <a:xfrm>
            <a:off x="838200" y="3365833"/>
            <a:ext cx="3135818" cy="491160"/>
          </a:xfrm>
          <a:prstGeom prst="rect">
            <a:avLst/>
          </a:prstGeom>
          <a:noFill/>
        </p:spPr>
        <p:txBody>
          <a:bodyPr wrap="square" rtlCol="0">
            <a:spAutoFit/>
          </a:bodyPr>
          <a:lstStyle/>
          <a:p>
            <a:pPr>
              <a:lnSpc>
                <a:spcPct val="80000"/>
              </a:lnSpc>
              <a:spcBef>
                <a:spcPts val="1200"/>
              </a:spcBef>
              <a:buClr>
                <a:schemeClr val="tx2"/>
              </a:buClr>
            </a:pPr>
            <a:r>
              <a:rPr lang="en-US" sz="1600" dirty="0"/>
              <a:t>Activate: Admin &gt; Users &amp; Groups &gt; Groups</a:t>
            </a:r>
          </a:p>
        </p:txBody>
      </p:sp>
      <p:sp>
        <p:nvSpPr>
          <p:cNvPr id="16" name="Text Placeholder 2">
            <a:extLst>
              <a:ext uri="{FF2B5EF4-FFF2-40B4-BE49-F238E27FC236}">
                <a16:creationId xmlns:a16="http://schemas.microsoft.com/office/drawing/2014/main" id="{55BC7388-2EE0-4ABE-AEF9-9DB690BC464A}"/>
              </a:ext>
            </a:extLst>
          </p:cNvPr>
          <p:cNvSpPr txBox="1">
            <a:spLocks/>
          </p:cNvSpPr>
          <p:nvPr/>
        </p:nvSpPr>
        <p:spPr>
          <a:xfrm>
            <a:off x="575930" y="816180"/>
            <a:ext cx="10660063" cy="579664"/>
          </a:xfrm>
          <a:prstGeom prst="rect">
            <a:avLst/>
          </a:prstGeom>
        </p:spPr>
        <p:txBody>
          <a:bodyPr vert="horz" wrap="square" lIns="91440" tIns="45720" rIns="91440" bIns="45720" rtlCol="0">
            <a:noAutofit/>
          </a:bodyPr>
          <a:lstStyle>
            <a:lvl1pPr marL="0" indent="0" algn="ctr" defTabSz="914400" rtl="0" eaLnBrk="1" latinLnBrk="0" hangingPunct="1">
              <a:lnSpc>
                <a:spcPct val="80000"/>
              </a:lnSpc>
              <a:spcBef>
                <a:spcPts val="1000"/>
              </a:spcBef>
              <a:buClr>
                <a:schemeClr val="tx2"/>
              </a:buClr>
              <a:buFont typeface="Arial" panose="020B0604020202020204" pitchFamily="34" charset="0"/>
              <a:buNone/>
              <a:defRPr sz="2600" kern="1200">
                <a:solidFill>
                  <a:srgbClr val="87888D"/>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1000"/>
              </a:spcBef>
              <a:spcAft>
                <a:spcPts val="0"/>
              </a:spcAft>
              <a:buClr>
                <a:srgbClr val="FF9E16"/>
              </a:buClr>
              <a:buSzTx/>
              <a:buFont typeface="Arial" panose="020B0604020202020204" pitchFamily="34" charset="0"/>
              <a:buNone/>
              <a:tabLst/>
              <a:defRPr/>
            </a:pPr>
            <a:r>
              <a:rPr kumimoji="0" lang="en-US" sz="2600" b="0" i="0" u="none" strike="noStrike" kern="1200" cap="none" spc="0" normalizeH="0" baseline="0" noProof="0" dirty="0">
                <a:ln>
                  <a:noFill/>
                </a:ln>
                <a:solidFill>
                  <a:srgbClr val="87888D"/>
                </a:solidFill>
                <a:effectLst/>
                <a:uLnTx/>
                <a:uFillTx/>
                <a:latin typeface="Calibri"/>
                <a:ea typeface="+mn-ea"/>
                <a:cs typeface="+mn-cs"/>
              </a:rPr>
              <a:t>Slide 2 of 2</a:t>
            </a:r>
          </a:p>
        </p:txBody>
      </p:sp>
    </p:spTree>
    <p:extLst>
      <p:ext uri="{BB962C8B-B14F-4D97-AF65-F5344CB8AC3E}">
        <p14:creationId xmlns:p14="http://schemas.microsoft.com/office/powerpoint/2010/main" val="75930691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Document Management</a:t>
            </a:r>
          </a:p>
        </p:txBody>
      </p:sp>
    </p:spTree>
    <p:extLst>
      <p:ext uri="{BB962C8B-B14F-4D97-AF65-F5344CB8AC3E}">
        <p14:creationId xmlns:p14="http://schemas.microsoft.com/office/powerpoint/2010/main" val="89382931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Collaborative Authoring with Microsoft Office</a:t>
            </a:r>
          </a:p>
        </p:txBody>
      </p:sp>
      <p:sp>
        <p:nvSpPr>
          <p:cNvPr id="3" name="Content Placeholder 2"/>
          <p:cNvSpPr>
            <a:spLocks noGrp="1"/>
          </p:cNvSpPr>
          <p:nvPr>
            <p:ph idx="1"/>
          </p:nvPr>
        </p:nvSpPr>
        <p:spPr>
          <a:xfrm>
            <a:off x="731286" y="97023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We are adding a new way to work on Microsoft Word documents by enabling the collaborative authoring functionality. With this feature, customers who leverage an Azure / Office 365 tenant can work simultaneously on the same document</a:t>
            </a:r>
          </a:p>
          <a:p>
            <a:pPr>
              <a:spcBef>
                <a:spcPts val="600"/>
              </a:spcBef>
              <a:spcAft>
                <a:spcPts val="1200"/>
              </a:spcAft>
            </a:pPr>
            <a:r>
              <a:rPr lang="en-US" sz="2000" dirty="0"/>
              <a:t>Business Justification</a:t>
            </a:r>
          </a:p>
          <a:p>
            <a:pPr marL="457200" lvl="1" indent="0">
              <a:spcAft>
                <a:spcPts val="1200"/>
              </a:spcAft>
              <a:buNone/>
            </a:pPr>
            <a:r>
              <a:rPr lang="en-US" sz="1600" dirty="0"/>
              <a:t>Document editors can easily check out and check in MS Word documents to Office 365 using their desktop client, allowing multiple users to edit a document at the same time</a:t>
            </a:r>
          </a:p>
          <a:p>
            <a:pPr>
              <a:spcBef>
                <a:spcPts val="600"/>
              </a:spcBef>
              <a:spcAft>
                <a:spcPts val="1200"/>
              </a:spcAft>
            </a:pPr>
            <a:r>
              <a:rPr lang="en-US" sz="2000" dirty="0"/>
              <a:t>Considerations</a:t>
            </a:r>
          </a:p>
          <a:p>
            <a:pPr marL="457200" lvl="1" indent="0">
              <a:spcAft>
                <a:spcPts val="1200"/>
              </a:spcAft>
              <a:buNone/>
            </a:pPr>
            <a:r>
              <a:rPr lang="en-US" sz="1600" dirty="0"/>
              <a:t>Only Microsoft Word documents (</a:t>
            </a:r>
            <a:r>
              <a:rPr lang="en-US" sz="1600" b="1" dirty="0"/>
              <a:t>*.docx</a:t>
            </a:r>
            <a:r>
              <a:rPr lang="en-US" sz="1600" dirty="0"/>
              <a:t>)</a:t>
            </a:r>
            <a:br>
              <a:rPr lang="en-US" sz="1600" dirty="0"/>
            </a:br>
            <a:r>
              <a:rPr lang="en-US" sz="1600" dirty="0"/>
              <a:t>are supported as of the 19R3 release</a:t>
            </a:r>
          </a:p>
          <a:p>
            <a:pPr marL="457200" lvl="1" indent="0">
              <a:spcAft>
                <a:spcPts val="1200"/>
              </a:spcAft>
              <a:buNone/>
            </a:pPr>
            <a:r>
              <a:rPr lang="en-US" sz="1600" dirty="0"/>
              <a:t>Azure / Office 365 tenant setup is required</a:t>
            </a:r>
            <a:br>
              <a:rPr lang="en-US" sz="1600" dirty="0"/>
            </a:br>
            <a:r>
              <a:rPr lang="en-US" sz="1600" dirty="0"/>
              <a:t>before configuring in Vault</a:t>
            </a:r>
          </a:p>
          <a:p>
            <a:pPr marL="457200" lvl="1" indent="0">
              <a:spcAft>
                <a:spcPts val="1200"/>
              </a:spcAft>
              <a:buNone/>
            </a:pPr>
            <a:r>
              <a:rPr lang="en-US" sz="1600" u="sng" dirty="0"/>
              <a:t>All</a:t>
            </a:r>
            <a:r>
              <a:rPr lang="en-US" sz="1600" dirty="0"/>
              <a:t> users with </a:t>
            </a:r>
            <a:r>
              <a:rPr lang="en-US" sz="1600" i="1" dirty="0"/>
              <a:t>Edit</a:t>
            </a:r>
            <a:r>
              <a:rPr lang="en-US" sz="1600" dirty="0"/>
              <a:t> permission can collaborate</a:t>
            </a:r>
            <a:br>
              <a:rPr lang="en-US" sz="1600" dirty="0"/>
            </a:br>
            <a:r>
              <a:rPr lang="en-US" sz="1600" dirty="0"/>
              <a:t>on the document so it’s critical to have </a:t>
            </a:r>
            <a:br>
              <a:rPr lang="en-US" sz="1600" dirty="0"/>
            </a:br>
            <a:r>
              <a:rPr lang="en-US" sz="1600" dirty="0"/>
              <a:t>communication between authors</a:t>
            </a:r>
          </a:p>
          <a:p>
            <a:pPr marL="457200" lvl="1" indent="0">
              <a:spcAft>
                <a:spcPts val="1200"/>
              </a:spcAft>
              <a:buNone/>
            </a:pPr>
            <a:r>
              <a:rPr lang="en-US" sz="1600" dirty="0"/>
              <a:t>It is no longer possible to create a draft of a checked-out</a:t>
            </a:r>
            <a:br>
              <a:rPr lang="en-US" sz="1600" dirty="0"/>
            </a:br>
            <a:r>
              <a:rPr lang="en-US" sz="1600" dirty="0"/>
              <a:t>document. When viewing a checked-out document, the</a:t>
            </a:r>
            <a:br>
              <a:rPr lang="en-US" sz="1600" dirty="0"/>
            </a:br>
            <a:r>
              <a:rPr lang="en-US" sz="1600" i="1" dirty="0"/>
              <a:t>Create Draft</a:t>
            </a:r>
            <a:r>
              <a:rPr lang="en-US" sz="1600" dirty="0"/>
              <a:t> option will not appear in the Actions menu</a:t>
            </a:r>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6D7AAED0-957C-024B-9FDB-D8369750792F}"/>
              </a:ext>
            </a:extLst>
          </p:cNvPr>
          <p:cNvPicPr>
            <a:picLocks noChangeAspect="1"/>
          </p:cNvPicPr>
          <p:nvPr/>
        </p:nvPicPr>
        <p:blipFill>
          <a:blip r:embed="rId4"/>
          <a:stretch>
            <a:fillRect/>
          </a:stretch>
        </p:blipFill>
        <p:spPr>
          <a:xfrm>
            <a:off x="5784309" y="3575105"/>
            <a:ext cx="4279951" cy="512703"/>
          </a:xfrm>
          <a:prstGeom prst="rect">
            <a:avLst/>
          </a:prstGeom>
          <a:ln>
            <a:solidFill>
              <a:schemeClr val="tx1"/>
            </a:solidFill>
          </a:ln>
        </p:spPr>
      </p:pic>
      <p:pic>
        <p:nvPicPr>
          <p:cNvPr id="5" name="Picture 4">
            <a:extLst>
              <a:ext uri="{FF2B5EF4-FFF2-40B4-BE49-F238E27FC236}">
                <a16:creationId xmlns:a16="http://schemas.microsoft.com/office/drawing/2014/main" id="{7A2DFFF5-2DB6-D348-8F07-F7349E712FCF}"/>
              </a:ext>
            </a:extLst>
          </p:cNvPr>
          <p:cNvPicPr>
            <a:picLocks noChangeAspect="1"/>
          </p:cNvPicPr>
          <p:nvPr/>
        </p:nvPicPr>
        <p:blipFill>
          <a:blip r:embed="rId5"/>
          <a:stretch>
            <a:fillRect/>
          </a:stretch>
        </p:blipFill>
        <p:spPr>
          <a:xfrm>
            <a:off x="6627334" y="4276467"/>
            <a:ext cx="2593900" cy="1856185"/>
          </a:xfrm>
          <a:prstGeom prst="rect">
            <a:avLst/>
          </a:prstGeom>
          <a:ln>
            <a:solidFill>
              <a:schemeClr val="tx1"/>
            </a:solidFill>
          </a:ln>
        </p:spPr>
      </p:pic>
    </p:spTree>
    <p:extLst>
      <p:ext uri="{BB962C8B-B14F-4D97-AF65-F5344CB8AC3E}">
        <p14:creationId xmlns:p14="http://schemas.microsoft.com/office/powerpoint/2010/main" val="1645061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73B06-941B-4BEB-A4E4-54D7D4506658}"/>
              </a:ext>
            </a:extLst>
          </p:cNvPr>
          <p:cNvSpPr>
            <a:spLocks noGrp="1"/>
          </p:cNvSpPr>
          <p:nvPr>
            <p:ph type="ctrTitle"/>
          </p:nvPr>
        </p:nvSpPr>
        <p:spPr/>
        <p:txBody>
          <a:bodyPr/>
          <a:lstStyle/>
          <a:p>
            <a:r>
              <a:rPr lang="en-US" dirty="0"/>
              <a:t>Demo</a:t>
            </a:r>
          </a:p>
        </p:txBody>
      </p:sp>
      <p:graphicFrame>
        <p:nvGraphicFramePr>
          <p:cNvPr id="2" name="Object 1">
            <a:extLst>
              <a:ext uri="{FF2B5EF4-FFF2-40B4-BE49-F238E27FC236}">
                <a16:creationId xmlns:a16="http://schemas.microsoft.com/office/drawing/2014/main" id="{CBBDB6EA-6980-49E6-A172-CE720495F33B}"/>
              </a:ext>
            </a:extLst>
          </p:cNvPr>
          <p:cNvGraphicFramePr>
            <a:graphicFrameLocks noChangeAspect="1"/>
          </p:cNvGraphicFramePr>
          <p:nvPr/>
        </p:nvGraphicFramePr>
        <p:xfrm>
          <a:off x="11131550" y="6105525"/>
          <a:ext cx="747713" cy="295275"/>
        </p:xfrm>
        <a:graphic>
          <a:graphicData uri="http://schemas.openxmlformats.org/presentationml/2006/ole">
            <mc:AlternateContent xmlns:mc="http://schemas.openxmlformats.org/markup-compatibility/2006">
              <mc:Choice xmlns:v="urn:schemas-microsoft-com:vml" Requires="v">
                <p:oleObj spid="_x0000_s1033" name="Packager Shell Object" showAsIcon="1" r:id="rId4" imgW="747360" imgH="295920" progId="Package">
                  <p:embed/>
                </p:oleObj>
              </mc:Choice>
              <mc:Fallback>
                <p:oleObj name="Packager Shell Object" showAsIcon="1" r:id="rId4" imgW="747360" imgH="295920" progId="Package">
                  <p:embed/>
                  <p:pic>
                    <p:nvPicPr>
                      <p:cNvPr id="2" name="Object 1">
                        <a:extLst>
                          <a:ext uri="{FF2B5EF4-FFF2-40B4-BE49-F238E27FC236}">
                            <a16:creationId xmlns:a16="http://schemas.microsoft.com/office/drawing/2014/main" id="{CBBDB6EA-6980-49E6-A172-CE720495F33B}"/>
                          </a:ext>
                        </a:extLst>
                      </p:cNvPr>
                      <p:cNvPicPr/>
                      <p:nvPr/>
                    </p:nvPicPr>
                    <p:blipFill>
                      <a:blip r:embed="rId5"/>
                      <a:stretch>
                        <a:fillRect/>
                      </a:stretch>
                    </p:blipFill>
                    <p:spPr>
                      <a:xfrm>
                        <a:off x="11131550" y="6105525"/>
                        <a:ext cx="747713" cy="295275"/>
                      </a:xfrm>
                      <a:prstGeom prst="rect">
                        <a:avLst/>
                      </a:prstGeom>
                    </p:spPr>
                  </p:pic>
                </p:oleObj>
              </mc:Fallback>
            </mc:AlternateContent>
          </a:graphicData>
        </a:graphic>
      </p:graphicFrame>
    </p:spTree>
    <p:extLst>
      <p:ext uri="{BB962C8B-B14F-4D97-AF65-F5344CB8AC3E}">
        <p14:creationId xmlns:p14="http://schemas.microsoft.com/office/powerpoint/2010/main" val="38154503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73B06-941B-4BEB-A4E4-54D7D4506658}"/>
              </a:ext>
            </a:extLst>
          </p:cNvPr>
          <p:cNvSpPr>
            <a:spLocks noGrp="1"/>
          </p:cNvSpPr>
          <p:nvPr>
            <p:ph type="ctrTitle"/>
          </p:nvPr>
        </p:nvSpPr>
        <p:spPr/>
        <p:txBody>
          <a:bodyPr/>
          <a:lstStyle/>
          <a:p>
            <a:r>
              <a:rPr lang="en-US" dirty="0"/>
              <a:t>Demo</a:t>
            </a:r>
          </a:p>
        </p:txBody>
      </p:sp>
      <p:pic>
        <p:nvPicPr>
          <p:cNvPr id="3" name="Collab Author 3">
            <a:hlinkClick r:id="" action="ppaction://media"/>
            <a:extLst>
              <a:ext uri="{FF2B5EF4-FFF2-40B4-BE49-F238E27FC236}">
                <a16:creationId xmlns:a16="http://schemas.microsoft.com/office/drawing/2014/main" id="{39D70570-03A4-4EDE-A317-02B55E6670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2262" y="876300"/>
            <a:ext cx="9075738" cy="5105400"/>
          </a:xfrm>
          <a:prstGeom prst="rect">
            <a:avLst/>
          </a:prstGeom>
        </p:spPr>
      </p:pic>
    </p:spTree>
    <p:extLst>
      <p:ext uri="{BB962C8B-B14F-4D97-AF65-F5344CB8AC3E}">
        <p14:creationId xmlns:p14="http://schemas.microsoft.com/office/powerpoint/2010/main" val="2893610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xfrm>
            <a:off x="878812" y="1600200"/>
            <a:ext cx="10538752" cy="4834668"/>
          </a:xfrm>
          <a:prstGeom prst="rect">
            <a:avLst/>
          </a:prstGeom>
          <a:noFill/>
          <a:ln>
            <a:noFill/>
          </a:ln>
        </p:spPr>
        <p:txBody>
          <a:bodyPr vert="horz" wrap="square" lIns="91425" tIns="45700" rIns="91425" bIns="45700" rtlCol="0" anchor="t" anchorCtr="0">
            <a:noAutofit/>
          </a:bodyPr>
          <a:lstStyle/>
          <a:p>
            <a:pPr>
              <a:spcBef>
                <a:spcPts val="600"/>
              </a:spcBef>
            </a:pPr>
            <a:r>
              <a:rPr lang="en-US" dirty="0"/>
              <a:t>If you are interested in enabling Collaborative Authoring with Microsoft Office:</a:t>
            </a:r>
          </a:p>
          <a:p>
            <a:pPr lvl="1"/>
            <a:r>
              <a:rPr lang="en-US" dirty="0"/>
              <a:t>Identify your organization’s Azure / Microsoft 365 administrators</a:t>
            </a:r>
          </a:p>
          <a:p>
            <a:pPr lvl="1"/>
            <a:r>
              <a:rPr lang="en-US" dirty="0"/>
              <a:t>Ask them to join a live technical enablement Q&amp;A session with the Veeva Product, Customer Success and Services team.</a:t>
            </a:r>
          </a:p>
          <a:p>
            <a:pPr marL="457200" lvl="1" indent="0">
              <a:buNone/>
            </a:pPr>
            <a:endParaRPr lang="en-US" sz="1000" b="1" dirty="0">
              <a:solidFill>
                <a:schemeClr val="tx2"/>
              </a:solidFill>
            </a:endParaRPr>
          </a:p>
          <a:p>
            <a:pPr>
              <a:spcBef>
                <a:spcPts val="600"/>
              </a:spcBef>
            </a:pPr>
            <a:r>
              <a:rPr lang="en-US" dirty="0"/>
              <a:t>This webinar is geared towards current Azure / Office 365 and Vault Administrators responsible for configuring the Vault Collaborative Authoring and Azure / Office 365 connection.</a:t>
            </a:r>
          </a:p>
          <a:p>
            <a:pPr marL="0" indent="0">
              <a:spcBef>
                <a:spcPts val="600"/>
              </a:spcBef>
              <a:buNone/>
            </a:pPr>
            <a:endParaRPr lang="en-US" sz="1000" dirty="0"/>
          </a:p>
          <a:p>
            <a:pPr>
              <a:spcBef>
                <a:spcPts val="600"/>
              </a:spcBef>
            </a:pPr>
            <a:r>
              <a:rPr lang="en-US" dirty="0"/>
              <a:t>Key topics for discussion will include: </a:t>
            </a:r>
          </a:p>
          <a:p>
            <a:pPr lvl="1"/>
            <a:r>
              <a:rPr lang="en-US" dirty="0"/>
              <a:t>Overview of Collaborative Authoring with Microsoft Office Capability</a:t>
            </a:r>
          </a:p>
          <a:p>
            <a:pPr lvl="1"/>
            <a:r>
              <a:rPr lang="en-US" dirty="0"/>
              <a:t>Review of Prerequisites to Enable Collaborative Authoring</a:t>
            </a:r>
          </a:p>
          <a:p>
            <a:pPr lvl="1"/>
            <a:r>
              <a:rPr lang="en-US" dirty="0"/>
              <a:t>Review of Published Knowledge Articles and Resources</a:t>
            </a:r>
          </a:p>
          <a:p>
            <a:pPr lvl="1"/>
            <a:r>
              <a:rPr lang="en-US" dirty="0"/>
              <a:t>Open Q&amp;A</a:t>
            </a:r>
          </a:p>
          <a:p>
            <a:pPr marL="457200" lvl="1" indent="0">
              <a:buNone/>
            </a:pPr>
            <a:endParaRPr lang="en-US" sz="1000" dirty="0"/>
          </a:p>
          <a:p>
            <a:r>
              <a:rPr lang="en-US" b="1" dirty="0">
                <a:hlinkClick r:id="rId3"/>
              </a:rPr>
              <a:t>Advanced registration required</a:t>
            </a:r>
            <a:endParaRPr lang="en-US" dirty="0"/>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a:xfrm>
            <a:off x="818157" y="1063365"/>
            <a:ext cx="10660063" cy="579664"/>
          </a:xfrm>
        </p:spPr>
        <p:txBody>
          <a:bodyPr/>
          <a:lstStyle/>
          <a:p>
            <a:r>
              <a:rPr lang="en-US" b="1" dirty="0"/>
              <a:t>Thursday, 12-December at 8 a.m. PT / 11 a.m. ET / 4 p.m. GMT</a:t>
            </a:r>
          </a:p>
          <a:p>
            <a:endParaRPr lang="en-US" dirty="0"/>
          </a:p>
        </p:txBody>
      </p:sp>
      <p:sp>
        <p:nvSpPr>
          <p:cNvPr id="251" name="Shape 251"/>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28600"/>
            <a:r>
              <a:rPr lang="en-US" dirty="0"/>
              <a:t>Collaborative Authoring with Microsoft Office – Technical Enablement Q&amp;A</a:t>
            </a:r>
          </a:p>
        </p:txBody>
      </p:sp>
      <p:grpSp>
        <p:nvGrpSpPr>
          <p:cNvPr id="16" name="Group 252">
            <a:extLst>
              <a:ext uri="{FF2B5EF4-FFF2-40B4-BE49-F238E27FC236}">
                <a16:creationId xmlns:a16="http://schemas.microsoft.com/office/drawing/2014/main" id="{EB90F3AA-B636-A54F-AB59-E43BE1A28E91}"/>
              </a:ext>
            </a:extLst>
          </p:cNvPr>
          <p:cNvGrpSpPr>
            <a:grpSpLocks noChangeAspect="1"/>
          </p:cNvGrpSpPr>
          <p:nvPr/>
        </p:nvGrpSpPr>
        <p:grpSpPr bwMode="auto">
          <a:xfrm>
            <a:off x="9829800" y="4572000"/>
            <a:ext cx="1587723" cy="1791928"/>
            <a:chOff x="2280" y="3557"/>
            <a:chExt cx="311" cy="351"/>
          </a:xfrm>
          <a:solidFill>
            <a:schemeClr val="accent1"/>
          </a:solidFill>
        </p:grpSpPr>
        <p:sp>
          <p:nvSpPr>
            <p:cNvPr id="17" name="Freeform 253">
              <a:extLst>
                <a:ext uri="{FF2B5EF4-FFF2-40B4-BE49-F238E27FC236}">
                  <a16:creationId xmlns:a16="http://schemas.microsoft.com/office/drawing/2014/main" id="{992ED0E2-F1C8-384A-9465-28D0094B930B}"/>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18" name="Freeform 254">
              <a:extLst>
                <a:ext uri="{FF2B5EF4-FFF2-40B4-BE49-F238E27FC236}">
                  <a16:creationId xmlns:a16="http://schemas.microsoft.com/office/drawing/2014/main" id="{67F77E56-1504-A048-B3D3-C9CE528CD38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9" name="Freeform 255">
              <a:extLst>
                <a:ext uri="{FF2B5EF4-FFF2-40B4-BE49-F238E27FC236}">
                  <a16:creationId xmlns:a16="http://schemas.microsoft.com/office/drawing/2014/main" id="{E20145D4-3215-DD4B-BA27-8E0F5B8034F2}"/>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20" name="Freeform 256">
              <a:extLst>
                <a:ext uri="{FF2B5EF4-FFF2-40B4-BE49-F238E27FC236}">
                  <a16:creationId xmlns:a16="http://schemas.microsoft.com/office/drawing/2014/main" id="{591A1E92-F6D2-F341-AABD-306BBC432A4E}"/>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grpSp>
    </p:spTree>
    <p:extLst>
      <p:ext uri="{BB962C8B-B14F-4D97-AF65-F5344CB8AC3E}">
        <p14:creationId xmlns:p14="http://schemas.microsoft.com/office/powerpoint/2010/main" val="62505822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Disable Enhanced Checkout for All Vaults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a:t>
            </a:r>
            <a:r>
              <a:rPr lang="en-US" sz="1600" i="1" dirty="0"/>
              <a:t>Enhanced Checkout</a:t>
            </a:r>
            <a:r>
              <a:rPr lang="en-US" sz="1600" dirty="0"/>
              <a:t> Java Applet has been completely disabled</a:t>
            </a:r>
          </a:p>
          <a:p>
            <a:pPr>
              <a:spcBef>
                <a:spcPts val="600"/>
              </a:spcBef>
              <a:spcAft>
                <a:spcPts val="1200"/>
              </a:spcAft>
            </a:pPr>
            <a:r>
              <a:rPr lang="en-US" sz="2000" dirty="0"/>
              <a:t>Business Justification</a:t>
            </a:r>
          </a:p>
          <a:p>
            <a:pPr marL="457200" lvl="1" indent="0">
              <a:spcAft>
                <a:spcPts val="1200"/>
              </a:spcAft>
              <a:buNone/>
            </a:pPr>
            <a:r>
              <a:rPr lang="en-US" sz="1600" dirty="0"/>
              <a:t>Modern browsers do not support Java applets, and keeping the correct Java version installed on client machines has been problematic</a:t>
            </a:r>
          </a:p>
          <a:p>
            <a:pPr>
              <a:spcBef>
                <a:spcPts val="600"/>
              </a:spcBef>
              <a:spcAft>
                <a:spcPts val="1200"/>
              </a:spcAft>
            </a:pPr>
            <a:r>
              <a:rPr lang="en-US" sz="2000" dirty="0"/>
              <a:t>Considerations</a:t>
            </a:r>
          </a:p>
          <a:p>
            <a:pPr marL="457200" lvl="1" indent="0">
              <a:spcAft>
                <a:spcPts val="1200"/>
              </a:spcAft>
              <a:buNone/>
            </a:pPr>
            <a:r>
              <a:rPr lang="en-US" sz="1600" dirty="0"/>
              <a:t>Available Alternatives</a:t>
            </a:r>
          </a:p>
          <a:p>
            <a:pPr marL="695325" lvl="2" indent="0">
              <a:spcAft>
                <a:spcPts val="1200"/>
              </a:spcAft>
              <a:buNone/>
            </a:pPr>
            <a:r>
              <a:rPr lang="en-US" i="1" dirty="0"/>
              <a:t>Vault File Manager</a:t>
            </a:r>
            <a:br>
              <a:rPr lang="en-US" dirty="0"/>
            </a:br>
            <a:r>
              <a:rPr lang="en-US" dirty="0"/>
              <a:t>Provides an efficient way to check out, edit, and check in Vault documents (Windows only)</a:t>
            </a:r>
          </a:p>
          <a:p>
            <a:pPr marL="695325" lvl="2" indent="0">
              <a:spcAft>
                <a:spcPts val="1200"/>
              </a:spcAft>
              <a:buNone/>
            </a:pPr>
            <a:r>
              <a:rPr lang="en-US" i="1" dirty="0"/>
              <a:t>Checkout to Office Online</a:t>
            </a:r>
            <a:r>
              <a:rPr lang="en-US" dirty="0"/>
              <a:t> or </a:t>
            </a:r>
            <a:r>
              <a:rPr lang="en-US" b="1" dirty="0"/>
              <a:t>new</a:t>
            </a:r>
            <a:r>
              <a:rPr lang="en-US" dirty="0"/>
              <a:t> </a:t>
            </a:r>
            <a:r>
              <a:rPr lang="en-US" i="1" dirty="0"/>
              <a:t>Collaborative Authoring</a:t>
            </a:r>
            <a:br>
              <a:rPr lang="en-US" i="1" dirty="0"/>
            </a:br>
            <a:r>
              <a:rPr lang="en-US" dirty="0"/>
              <a:t>Available to Office 365 subscribers (Mac and Windows)</a:t>
            </a:r>
          </a:p>
          <a:p>
            <a:pPr marL="695325" lvl="2" indent="0">
              <a:spcAft>
                <a:spcPts val="1200"/>
              </a:spcAft>
              <a:buNone/>
            </a:pPr>
            <a:r>
              <a:rPr lang="en-US" i="1" dirty="0"/>
              <a:t>Basic Checkout</a:t>
            </a:r>
            <a:br>
              <a:rPr lang="en-US" i="1" dirty="0"/>
            </a:br>
            <a:r>
              <a:rPr lang="en-US" dirty="0"/>
              <a:t>Vault relies on your browser to handle the download and upload (Mac and Windows)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6701490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Document Workflow: Add Participants to Unselected Optional Tasks</a:t>
            </a:r>
          </a:p>
        </p:txBody>
      </p:sp>
      <p:sp>
        <p:nvSpPr>
          <p:cNvPr id="3" name="Content Placeholder 2"/>
          <p:cNvSpPr>
            <a:spLocks noGrp="1"/>
          </p:cNvSpPr>
          <p:nvPr>
            <p:ph idx="1"/>
          </p:nvPr>
        </p:nvSpPr>
        <p:spPr>
          <a:xfrm>
            <a:off x="826624" y="1066800"/>
            <a:ext cx="540690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Participant groups for optional tasks now appear in the </a:t>
            </a:r>
            <a:r>
              <a:rPr lang="en-US" sz="1600" i="1" dirty="0"/>
              <a:t>Add Workflow Participants</a:t>
            </a:r>
            <a:r>
              <a:rPr lang="en-US" sz="1600" dirty="0"/>
              <a:t> dialog window even if the associated optional task was not assigned when originally starting the workflow</a:t>
            </a:r>
          </a:p>
          <a:p>
            <a:pPr>
              <a:spcBef>
                <a:spcPts val="600"/>
              </a:spcBef>
              <a:spcAft>
                <a:spcPts val="1200"/>
              </a:spcAft>
            </a:pPr>
            <a:r>
              <a:rPr lang="en-US" sz="2000" dirty="0"/>
              <a:t>Business Justification</a:t>
            </a:r>
          </a:p>
          <a:p>
            <a:pPr marL="457200" lvl="1" indent="0">
              <a:spcAft>
                <a:spcPts val="1200"/>
              </a:spcAft>
              <a:buNone/>
            </a:pPr>
            <a:r>
              <a:rPr lang="en-US" sz="1600" dirty="0"/>
              <a:t>Previously, if the workflow initiator needed to add participants to optional tasks after a workflow has already started, they had to cancel the workflow and restart. Now, even if an optional reviewer/approver was not selected at the workflow start, they can still be added from the </a:t>
            </a:r>
            <a:r>
              <a:rPr lang="en-US" sz="1600" i="1" dirty="0"/>
              <a:t>Add Workflow Participant</a:t>
            </a:r>
            <a:r>
              <a:rPr lang="en-US" sz="1600" dirty="0"/>
              <a:t> action</a:t>
            </a:r>
          </a:p>
          <a:p>
            <a:pPr>
              <a:spcBef>
                <a:spcPts val="600"/>
              </a:spcBef>
              <a:spcAft>
                <a:spcPts val="1200"/>
              </a:spcAft>
            </a:pPr>
            <a:r>
              <a:rPr lang="en-US" sz="2000" dirty="0"/>
              <a:t>Considerations</a:t>
            </a:r>
          </a:p>
          <a:p>
            <a:pPr marL="457200" lvl="1" indent="0">
              <a:spcAft>
                <a:spcPts val="1200"/>
              </a:spcAft>
              <a:buNone/>
            </a:pPr>
            <a:r>
              <a:rPr lang="en-US" sz="1600" dirty="0"/>
              <a:t>You can add participants as long as the other parallel tasks have not yet been completed and the workflow has not proceeded beyond the tasks relevant to those participant groups</a:t>
            </a:r>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grpSp>
        <p:nvGrpSpPr>
          <p:cNvPr id="4" name="Group 3">
            <a:extLst>
              <a:ext uri="{FF2B5EF4-FFF2-40B4-BE49-F238E27FC236}">
                <a16:creationId xmlns:a16="http://schemas.microsoft.com/office/drawing/2014/main" id="{27E5C109-80FD-5B43-B84B-20B25F471CB4}"/>
              </a:ext>
            </a:extLst>
          </p:cNvPr>
          <p:cNvGrpSpPr/>
          <p:nvPr/>
        </p:nvGrpSpPr>
        <p:grpSpPr>
          <a:xfrm>
            <a:off x="6500648" y="2330642"/>
            <a:ext cx="3795711" cy="2555705"/>
            <a:chOff x="6648182" y="4293256"/>
            <a:chExt cx="3795711" cy="2555705"/>
          </a:xfrm>
        </p:grpSpPr>
        <p:pic>
          <p:nvPicPr>
            <p:cNvPr id="10" name="Picture 9">
              <a:extLst>
                <a:ext uri="{FF2B5EF4-FFF2-40B4-BE49-F238E27FC236}">
                  <a16:creationId xmlns:a16="http://schemas.microsoft.com/office/drawing/2014/main" id="{3BCF1D4E-E0E5-4E40-A763-0792192F587A}"/>
                </a:ext>
              </a:extLst>
            </p:cNvPr>
            <p:cNvPicPr>
              <a:picLocks noChangeAspect="1"/>
            </p:cNvPicPr>
            <p:nvPr/>
          </p:nvPicPr>
          <p:blipFill>
            <a:blip r:embed="rId4"/>
            <a:stretch>
              <a:fillRect/>
            </a:stretch>
          </p:blipFill>
          <p:spPr>
            <a:xfrm>
              <a:off x="6648182" y="4293256"/>
              <a:ext cx="3438827" cy="2555705"/>
            </a:xfrm>
            <a:prstGeom prst="rect">
              <a:avLst/>
            </a:prstGeom>
            <a:ln>
              <a:solidFill>
                <a:schemeClr val="tx1">
                  <a:lumMod val="75000"/>
                </a:schemeClr>
              </a:solidFill>
            </a:ln>
          </p:spPr>
        </p:pic>
        <p:sp>
          <p:nvSpPr>
            <p:cNvPr id="12" name="Rectangle 11">
              <a:extLst>
                <a:ext uri="{FF2B5EF4-FFF2-40B4-BE49-F238E27FC236}">
                  <a16:creationId xmlns:a16="http://schemas.microsoft.com/office/drawing/2014/main" id="{4B808829-7BF3-374E-B8D7-AB12D4D05BEF}"/>
                </a:ext>
              </a:extLst>
            </p:cNvPr>
            <p:cNvSpPr/>
            <p:nvPr/>
          </p:nvSpPr>
          <p:spPr>
            <a:xfrm>
              <a:off x="6648182" y="5471364"/>
              <a:ext cx="1203257" cy="1005636"/>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Line Callout 1 12">
              <a:extLst>
                <a:ext uri="{FF2B5EF4-FFF2-40B4-BE49-F238E27FC236}">
                  <a16:creationId xmlns:a16="http://schemas.microsoft.com/office/drawing/2014/main" id="{28B2723B-5E1B-EA4C-94D0-93DBF132612F}"/>
                </a:ext>
              </a:extLst>
            </p:cNvPr>
            <p:cNvSpPr/>
            <p:nvPr/>
          </p:nvSpPr>
          <p:spPr>
            <a:xfrm>
              <a:off x="8750410" y="5280435"/>
              <a:ext cx="1693483" cy="553998"/>
            </a:xfrm>
            <a:prstGeom prst="borderCallout1">
              <a:avLst>
                <a:gd name="adj1" fmla="val 47707"/>
                <a:gd name="adj2" fmla="val -755"/>
                <a:gd name="adj3" fmla="val 92680"/>
                <a:gd name="adj4" fmla="val -53838"/>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Add optional task participants</a:t>
              </a:r>
            </a:p>
          </p:txBody>
        </p:sp>
      </p:grpSp>
    </p:spTree>
    <p:extLst>
      <p:ext uri="{BB962C8B-B14F-4D97-AF65-F5344CB8AC3E}">
        <p14:creationId xmlns:p14="http://schemas.microsoft.com/office/powerpoint/2010/main" val="50095692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Improved File Transfer for Vault File Manager</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We have enhanced the file transfer process for Vault File Manager:</a:t>
            </a:r>
          </a:p>
          <a:p>
            <a:pPr marL="914400" lvl="2" indent="0">
              <a:spcBef>
                <a:spcPts val="300"/>
              </a:spcBef>
              <a:spcAft>
                <a:spcPts val="600"/>
              </a:spcAft>
              <a:buNone/>
            </a:pPr>
            <a:r>
              <a:rPr lang="en-US" dirty="0"/>
              <a:t>Download and upload up to 8 files at the same time instead of one at a time</a:t>
            </a:r>
          </a:p>
          <a:p>
            <a:pPr marL="914400" lvl="2" indent="0">
              <a:spcBef>
                <a:spcPts val="300"/>
              </a:spcBef>
              <a:spcAft>
                <a:spcPts val="600"/>
              </a:spcAft>
              <a:buNone/>
            </a:pPr>
            <a:r>
              <a:rPr lang="en-US" dirty="0"/>
              <a:t>Displays progress bar and % complete for each file being checked in/out</a:t>
            </a:r>
          </a:p>
          <a:p>
            <a:pPr marL="914400" lvl="2" indent="0">
              <a:spcBef>
                <a:spcPts val="300"/>
              </a:spcBef>
              <a:spcAft>
                <a:spcPts val="600"/>
              </a:spcAft>
              <a:buNone/>
            </a:pPr>
            <a:r>
              <a:rPr lang="en-US" dirty="0"/>
              <a:t>Ability to skip or cancel downloads/uploads</a:t>
            </a:r>
          </a:p>
          <a:p>
            <a:pPr marL="914400" lvl="2" indent="0">
              <a:spcBef>
                <a:spcPts val="300"/>
              </a:spcBef>
              <a:spcAft>
                <a:spcPts val="600"/>
              </a:spcAft>
              <a:buNone/>
            </a:pPr>
            <a:r>
              <a:rPr lang="en-US" dirty="0"/>
              <a:t>Addition of </a:t>
            </a:r>
            <a:r>
              <a:rPr lang="en-US" i="1" dirty="0"/>
              <a:t>Ext</a:t>
            </a:r>
            <a:r>
              <a:rPr lang="en-US" dirty="0"/>
              <a:t> and </a:t>
            </a:r>
            <a:r>
              <a:rPr lang="en-US" i="1" dirty="0"/>
              <a:t>Size</a:t>
            </a:r>
            <a:r>
              <a:rPr lang="en-US" dirty="0"/>
              <a:t> columns</a:t>
            </a:r>
          </a:p>
          <a:p>
            <a:pPr>
              <a:spcBef>
                <a:spcPts val="600"/>
              </a:spcBef>
              <a:spcAft>
                <a:spcPts val="1200"/>
              </a:spcAft>
            </a:pPr>
            <a:r>
              <a:rPr lang="en-US" sz="2000" dirty="0"/>
              <a:t>Business Justification</a:t>
            </a:r>
          </a:p>
          <a:p>
            <a:pPr marL="457200" lvl="1" indent="0">
              <a:spcAft>
                <a:spcPts val="1200"/>
              </a:spcAft>
              <a:buNone/>
            </a:pPr>
            <a:r>
              <a:rPr lang="en-US" sz="1600" dirty="0"/>
              <a:t>Improves file transfer functionality for files larger than 100mb, up to the Vault limit of 4GB per file</a:t>
            </a:r>
          </a:p>
          <a:p>
            <a:pPr marL="0" indent="0">
              <a:spcBef>
                <a:spcPts val="600"/>
              </a:spcBef>
              <a:spcAft>
                <a:spcPts val="1200"/>
              </a:spcAft>
              <a:buNone/>
            </a:pPr>
            <a:endParaRPr lang="en-US" sz="2000" dirty="0"/>
          </a:p>
          <a:p>
            <a:pPr marL="0" indent="0">
              <a:spcBef>
                <a:spcPts val="600"/>
              </a:spcBef>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14DEC51C-EF23-4896-946E-64FA9F00F61C}"/>
              </a:ext>
            </a:extLst>
          </p:cNvPr>
          <p:cNvPicPr>
            <a:picLocks noChangeAspect="1"/>
          </p:cNvPicPr>
          <p:nvPr/>
        </p:nvPicPr>
        <p:blipFill>
          <a:blip r:embed="rId4"/>
          <a:stretch>
            <a:fillRect/>
          </a:stretch>
        </p:blipFill>
        <p:spPr>
          <a:xfrm>
            <a:off x="2743200" y="3983906"/>
            <a:ext cx="5692204" cy="2804093"/>
          </a:xfrm>
          <a:prstGeom prst="rect">
            <a:avLst/>
          </a:prstGeom>
        </p:spPr>
      </p:pic>
    </p:spTree>
    <p:extLst>
      <p:ext uri="{BB962C8B-B14F-4D97-AF65-F5344CB8AC3E}">
        <p14:creationId xmlns:p14="http://schemas.microsoft.com/office/powerpoint/2010/main" val="252296751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Start Multi-Document Workflow </a:t>
            </a:r>
            <a:br>
              <a:rPr lang="en-US" dirty="0"/>
            </a:br>
            <a:r>
              <a:rPr lang="en-US" dirty="0"/>
              <a:t>on a Single Document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Multi-document workflows can be started for a single document from Doc Info</a:t>
            </a:r>
          </a:p>
          <a:p>
            <a:pPr marL="457200" lvl="1" indent="0">
              <a:spcAft>
                <a:spcPts val="1200"/>
              </a:spcAft>
              <a:buNone/>
            </a:pPr>
            <a:r>
              <a:rPr lang="en-US" sz="1600" dirty="0"/>
              <a:t>One workflow definition supports both single and multi-document use cases</a:t>
            </a:r>
          </a:p>
          <a:p>
            <a:pPr>
              <a:spcBef>
                <a:spcPts val="600"/>
              </a:spcBef>
              <a:spcAft>
                <a:spcPts val="1200"/>
              </a:spcAft>
            </a:pPr>
            <a:r>
              <a:rPr lang="en-US" sz="2000" dirty="0"/>
              <a:t>Business Justification</a:t>
            </a:r>
          </a:p>
          <a:p>
            <a:pPr marL="457200" lvl="1" indent="0">
              <a:spcAft>
                <a:spcPts val="1200"/>
              </a:spcAft>
              <a:buNone/>
            </a:pPr>
            <a:r>
              <a:rPr lang="en-US" sz="1600" dirty="0"/>
              <a:t>Ensures consistency between multi-document and single document use cases</a:t>
            </a:r>
          </a:p>
          <a:p>
            <a:pPr marL="457200" lvl="1" indent="0">
              <a:spcAft>
                <a:spcPts val="1200"/>
              </a:spcAft>
              <a:buNone/>
            </a:pPr>
            <a:r>
              <a:rPr lang="en-US" sz="1600" dirty="0"/>
              <a:t>Enable documents to leverage many of the features of multi-document and object workflows</a:t>
            </a:r>
          </a:p>
          <a:p>
            <a:pPr>
              <a:spcBef>
                <a:spcPts val="600"/>
              </a:spcBef>
              <a:spcAft>
                <a:spcPts val="1200"/>
              </a:spcAft>
            </a:pPr>
            <a:r>
              <a:rPr lang="en-US" sz="2000" dirty="0"/>
              <a:t>Considerations</a:t>
            </a:r>
          </a:p>
          <a:p>
            <a:pPr marL="457200" lvl="1" indent="0">
              <a:spcAft>
                <a:spcPts val="1200"/>
              </a:spcAft>
              <a:buNone/>
            </a:pPr>
            <a:r>
              <a:rPr lang="en-US" sz="1600" dirty="0"/>
              <a:t>Workflow must be configured for a specific lifecycle (not “Any document lifecycle”)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A3A594C0-63EA-4534-9289-EC0269900A81}"/>
              </a:ext>
            </a:extLst>
          </p:cNvPr>
          <p:cNvPicPr>
            <a:picLocks noChangeAspect="1"/>
          </p:cNvPicPr>
          <p:nvPr/>
        </p:nvPicPr>
        <p:blipFill>
          <a:blip r:embed="rId4"/>
          <a:stretch>
            <a:fillRect/>
          </a:stretch>
        </p:blipFill>
        <p:spPr>
          <a:xfrm>
            <a:off x="1981200" y="4480760"/>
            <a:ext cx="7051040" cy="20301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11967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098"/>
            <a:ext cx="12192000" cy="1383443"/>
          </a:xfrm>
          <a:prstGeom prst="rect">
            <a:avLst/>
          </a:prstGeom>
          <a:solidFill>
            <a:srgbClr val="FF9E16"/>
          </a:solidFill>
          <a:ln w="9525">
            <a:noFill/>
            <a:miter lim="800000"/>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2" name="Title 1"/>
          <p:cNvSpPr>
            <a:spLocks noGrp="1"/>
          </p:cNvSpPr>
          <p:nvPr>
            <p:ph type="title"/>
          </p:nvPr>
        </p:nvSpPr>
        <p:spPr/>
        <p:txBody>
          <a:bodyPr>
            <a:normAutofit/>
          </a:bodyPr>
          <a:lstStyle/>
          <a:p>
            <a:pPr algn="ctr"/>
            <a:r>
              <a:rPr lang="en-US" sz="4000" dirty="0">
                <a:solidFill>
                  <a:schemeClr val="bg1"/>
                </a:solidFill>
              </a:rPr>
              <a:t>Interact With Us!</a:t>
            </a:r>
          </a:p>
        </p:txBody>
      </p:sp>
      <p:pic>
        <p:nvPicPr>
          <p:cNvPr id="4" name="Picture 3">
            <a:extLst>
              <a:ext uri="{FF2B5EF4-FFF2-40B4-BE49-F238E27FC236}">
                <a16:creationId xmlns:a16="http://schemas.microsoft.com/office/drawing/2014/main" id="{BF1EFA37-BEC1-4C0F-8063-9E714A1D5478}"/>
              </a:ext>
            </a:extLst>
          </p:cNvPr>
          <p:cNvPicPr>
            <a:picLocks noChangeAspect="1"/>
          </p:cNvPicPr>
          <p:nvPr/>
        </p:nvPicPr>
        <p:blipFill>
          <a:blip r:embed="rId2"/>
          <a:stretch>
            <a:fillRect/>
          </a:stretch>
        </p:blipFill>
        <p:spPr>
          <a:xfrm>
            <a:off x="3213069" y="2286000"/>
            <a:ext cx="5765861" cy="3410790"/>
          </a:xfrm>
          <a:prstGeom prst="rect">
            <a:avLst/>
          </a:prstGeom>
        </p:spPr>
      </p:pic>
    </p:spTree>
    <p:extLst>
      <p:ext uri="{BB962C8B-B14F-4D97-AF65-F5344CB8AC3E}">
        <p14:creationId xmlns:p14="http://schemas.microsoft.com/office/powerpoint/2010/main" val="262081301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67521" y="31232"/>
            <a:ext cx="10470119" cy="1127488"/>
          </a:xfrm>
        </p:spPr>
        <p:txBody>
          <a:bodyPr/>
          <a:lstStyle/>
          <a:p>
            <a:r>
              <a:rPr lang="en-US" dirty="0">
                <a:highlight>
                  <a:srgbClr val="FFFFFF"/>
                </a:highlight>
              </a:rPr>
              <a:t>Multi-Document Workflow: </a:t>
            </a:r>
            <a:br>
              <a:rPr lang="en-US" dirty="0">
                <a:highlight>
                  <a:srgbClr val="FFFFFF"/>
                </a:highlight>
              </a:rPr>
            </a:br>
            <a:r>
              <a:rPr lang="en-US" dirty="0">
                <a:highlight>
                  <a:srgbClr val="FFFFFF"/>
                </a:highlight>
              </a:rPr>
              <a:t>Updated Envelope Viewer</a:t>
            </a:r>
          </a:p>
        </p:txBody>
      </p:sp>
      <p:sp>
        <p:nvSpPr>
          <p:cNvPr id="3" name="Content Placeholder 2"/>
          <p:cNvSpPr>
            <a:spLocks noGrp="1"/>
          </p:cNvSpPr>
          <p:nvPr>
            <p:ph idx="1"/>
          </p:nvPr>
        </p:nvSpPr>
        <p:spPr>
          <a:xfrm>
            <a:off x="618309" y="1003459"/>
            <a:ext cx="439690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Multi-Document Workflow Envelope Viewer has been updated to open a dialog to prompt for configured input beyond a simple verdict</a:t>
            </a:r>
          </a:p>
          <a:p>
            <a:pPr>
              <a:spcBef>
                <a:spcPts val="600"/>
              </a:spcBef>
              <a:spcAft>
                <a:spcPts val="1200"/>
              </a:spcAft>
            </a:pPr>
            <a:r>
              <a:rPr lang="en-US" sz="2000" dirty="0"/>
              <a:t>Business Justification</a:t>
            </a:r>
          </a:p>
          <a:p>
            <a:pPr marL="457200" lvl="1" indent="0">
              <a:spcAft>
                <a:spcPts val="1200"/>
              </a:spcAft>
              <a:buNone/>
            </a:pPr>
            <a:r>
              <a:rPr lang="en-US" sz="1600" dirty="0"/>
              <a:t>In order to accommodate configuring reasons for verdicts, the MDW Viewer has been updated to collect all verdicts and/or prompts in a dialog</a:t>
            </a:r>
          </a:p>
          <a:p>
            <a:pPr>
              <a:spcBef>
                <a:spcPts val="600"/>
              </a:spcBef>
              <a:spcAft>
                <a:spcPts val="1200"/>
              </a:spcAft>
            </a:pPr>
            <a:r>
              <a:rPr lang="en-US" sz="2000" dirty="0"/>
              <a:t>Considerations</a:t>
            </a:r>
          </a:p>
          <a:p>
            <a:pPr marL="457200" lvl="1" indent="0">
              <a:spcAft>
                <a:spcPts val="1200"/>
              </a:spcAft>
              <a:buNone/>
            </a:pPr>
            <a:r>
              <a:rPr lang="en-US" sz="1600" dirty="0"/>
              <a:t>Prior to this release, task owners selected verdicts for each document directly from the list of documents in the viewer. They now need to click on the “Document Task” link to provide all of the required input</a:t>
            </a:r>
          </a:p>
          <a:p>
            <a:pPr marL="457200" lvl="1" indent="0">
              <a:spcAft>
                <a:spcPts val="1200"/>
              </a:spcAft>
              <a:buNone/>
            </a:pPr>
            <a:r>
              <a:rPr lang="en-US" sz="1600" dirty="0"/>
              <a:t>When hovering over the document name, users can see the selected verdict and any provided reasons/comments without having to open the dialog</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E015D0FD-D094-A543-BE2C-A9C09DCF6464}"/>
              </a:ext>
            </a:extLst>
          </p:cNvPr>
          <p:cNvPicPr>
            <a:picLocks noChangeAspect="1"/>
          </p:cNvPicPr>
          <p:nvPr/>
        </p:nvPicPr>
        <p:blipFill>
          <a:blip r:embed="rId4"/>
          <a:stretch>
            <a:fillRect/>
          </a:stretch>
        </p:blipFill>
        <p:spPr>
          <a:xfrm>
            <a:off x="5103472" y="1981199"/>
            <a:ext cx="5556293" cy="3096255"/>
          </a:xfrm>
          <a:prstGeom prst="rect">
            <a:avLst/>
          </a:prstGeom>
        </p:spPr>
      </p:pic>
    </p:spTree>
    <p:extLst>
      <p:ext uri="{BB962C8B-B14F-4D97-AF65-F5344CB8AC3E}">
        <p14:creationId xmlns:p14="http://schemas.microsoft.com/office/powerpoint/2010/main" val="301053622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highlight>
                  <a:srgbClr val="FFFFFF"/>
                </a:highlight>
              </a:rPr>
              <a:t>Multi-Document Workflow: </a:t>
            </a:r>
            <a:br>
              <a:rPr lang="en-US" dirty="0">
                <a:highlight>
                  <a:srgbClr val="FFFFFF"/>
                </a:highlight>
              </a:rPr>
            </a:br>
            <a:r>
              <a:rPr lang="en-US" dirty="0">
                <a:highlight>
                  <a:srgbClr val="FFFFFF"/>
                </a:highlight>
              </a:rPr>
              <a:t>Verdict-Based Prompt for Comments and Reasons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13" name="Content Placeholder 2">
            <a:extLst>
              <a:ext uri="{FF2B5EF4-FFF2-40B4-BE49-F238E27FC236}">
                <a16:creationId xmlns:a16="http://schemas.microsoft.com/office/drawing/2014/main" id="{355BC027-C721-4BE1-986C-DB82ACE89F7E}"/>
              </a:ext>
            </a:extLst>
          </p:cNvPr>
          <p:cNvSpPr txBox="1">
            <a:spLocks/>
          </p:cNvSpPr>
          <p:nvPr/>
        </p:nvSpPr>
        <p:spPr>
          <a:xfrm>
            <a:off x="640492" y="1185913"/>
            <a:ext cx="9915370" cy="5410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Overview</a:t>
            </a:r>
          </a:p>
          <a:p>
            <a:pPr marL="457200" lvl="1" indent="0">
              <a:spcAft>
                <a:spcPts val="1200"/>
              </a:spcAft>
              <a:buNone/>
            </a:pPr>
            <a:r>
              <a:rPr lang="en-US" sz="1600" dirty="0"/>
              <a:t>Admins can now configure a multi-document workflow task step to prompt for comments or reasons only if the task owner selects a specific verdict</a:t>
            </a:r>
          </a:p>
          <a:p>
            <a:pPr>
              <a:spcBef>
                <a:spcPts val="600"/>
              </a:spcBef>
              <a:spcAft>
                <a:spcPts val="1200"/>
              </a:spcAft>
            </a:pPr>
            <a:r>
              <a:rPr lang="en-US" sz="2000" dirty="0"/>
              <a:t>Business Justification</a:t>
            </a:r>
          </a:p>
          <a:p>
            <a:pPr marL="457200" lvl="1" indent="0">
              <a:spcAft>
                <a:spcPts val="1200"/>
              </a:spcAft>
              <a:buNone/>
            </a:pPr>
            <a:r>
              <a:rPr lang="en-US" sz="1600" dirty="0"/>
              <a:t>Ability to configure verdicts to require comments (text field) or reasons (picklist)</a:t>
            </a:r>
          </a:p>
          <a:p>
            <a:endParaRPr lang="en-US" dirty="0"/>
          </a:p>
        </p:txBody>
      </p:sp>
      <p:pic>
        <p:nvPicPr>
          <p:cNvPr id="15" name="Picture 14">
            <a:extLst>
              <a:ext uri="{FF2B5EF4-FFF2-40B4-BE49-F238E27FC236}">
                <a16:creationId xmlns:a16="http://schemas.microsoft.com/office/drawing/2014/main" id="{284E93B2-305D-4671-ADEF-43C92D410B59}"/>
              </a:ext>
            </a:extLst>
          </p:cNvPr>
          <p:cNvPicPr>
            <a:picLocks noChangeAspect="1"/>
          </p:cNvPicPr>
          <p:nvPr/>
        </p:nvPicPr>
        <p:blipFill>
          <a:blip r:embed="rId4"/>
          <a:stretch>
            <a:fillRect/>
          </a:stretch>
        </p:blipFill>
        <p:spPr>
          <a:xfrm>
            <a:off x="5566930" y="3334969"/>
            <a:ext cx="3762569" cy="232551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D35E72AD-E0A0-4647-87B2-44BAD9A7E62E}"/>
              </a:ext>
            </a:extLst>
          </p:cNvPr>
          <p:cNvPicPr>
            <a:picLocks noChangeAspect="1"/>
          </p:cNvPicPr>
          <p:nvPr/>
        </p:nvPicPr>
        <p:blipFill>
          <a:blip r:embed="rId5"/>
          <a:stretch>
            <a:fillRect/>
          </a:stretch>
        </p:blipFill>
        <p:spPr>
          <a:xfrm>
            <a:off x="1447800" y="3350769"/>
            <a:ext cx="3754941" cy="1676400"/>
          </a:xfrm>
          <a:prstGeom prst="rect">
            <a:avLst/>
          </a:prstGeom>
          <a:ln>
            <a:noFill/>
          </a:ln>
          <a:effectLst>
            <a:outerShdw blurRad="190500" algn="tl" rotWithShape="0">
              <a:srgbClr val="000000">
                <a:alpha val="70000"/>
              </a:srgbClr>
            </a:outerShdw>
          </a:effectLst>
        </p:spPr>
      </p:pic>
      <p:sp>
        <p:nvSpPr>
          <p:cNvPr id="18" name="Rectangular Callout 5">
            <a:extLst>
              <a:ext uri="{FF2B5EF4-FFF2-40B4-BE49-F238E27FC236}">
                <a16:creationId xmlns:a16="http://schemas.microsoft.com/office/drawing/2014/main" id="{5A2F95B7-CE45-8D46-A6BD-315870FEAB94}"/>
              </a:ext>
            </a:extLst>
          </p:cNvPr>
          <p:cNvSpPr/>
          <p:nvPr/>
        </p:nvSpPr>
        <p:spPr>
          <a:xfrm>
            <a:off x="1372445" y="5165995"/>
            <a:ext cx="3397167" cy="810228"/>
          </a:xfrm>
          <a:prstGeom prst="wedgeRectCallout">
            <a:avLst>
              <a:gd name="adj1" fmla="val 84355"/>
              <a:gd name="adj2" fmla="val -773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t>When Task Owner selects the Reject verdict, they can provide a comment </a:t>
            </a:r>
          </a:p>
        </p:txBody>
      </p:sp>
    </p:spTree>
    <p:extLst>
      <p:ext uri="{BB962C8B-B14F-4D97-AF65-F5344CB8AC3E}">
        <p14:creationId xmlns:p14="http://schemas.microsoft.com/office/powerpoint/2010/main" val="323068948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sp>
        <p:nvSpPr>
          <p:cNvPr id="3" name="Content Placeholder 2"/>
          <p:cNvSpPr>
            <a:spLocks noGrp="1"/>
          </p:cNvSpPr>
          <p:nvPr>
            <p:ph idx="1"/>
          </p:nvPr>
        </p:nvSpPr>
        <p:spPr>
          <a:xfrm>
            <a:off x="826624" y="113714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Prevent documents from being included in a Multi-Document Workflow (MDW) based on document status and field values</a:t>
            </a:r>
          </a:p>
          <a:p>
            <a:pPr marL="457200" lvl="1" indent="0">
              <a:spcAft>
                <a:spcPts val="1200"/>
              </a:spcAft>
              <a:buNone/>
            </a:pPr>
            <a:r>
              <a:rPr lang="en-US" sz="1600" dirty="0"/>
              <a:t>For example:</a:t>
            </a:r>
          </a:p>
          <a:p>
            <a:pPr marL="914400" lvl="2" indent="0">
              <a:spcAft>
                <a:spcPts val="1200"/>
              </a:spcAft>
              <a:buNone/>
            </a:pPr>
            <a:r>
              <a:rPr lang="en-US" dirty="0"/>
              <a:t>Prevent Approved documents from being included in MDW that would allow documents to be modified, only allow Draft documents to go on “Route for Approval” workflow</a:t>
            </a:r>
          </a:p>
          <a:p>
            <a:pPr>
              <a:spcBef>
                <a:spcPts val="600"/>
              </a:spcBef>
              <a:spcAft>
                <a:spcPts val="1200"/>
              </a:spcAft>
            </a:pPr>
            <a:r>
              <a:rPr lang="en-US" sz="2000" dirty="0"/>
              <a:t>Business Justification</a:t>
            </a:r>
          </a:p>
          <a:p>
            <a:pPr marL="457200" lvl="1" indent="0">
              <a:spcAft>
                <a:spcPts val="1200"/>
              </a:spcAft>
              <a:buNone/>
            </a:pPr>
            <a:r>
              <a:rPr lang="en-US" sz="1600" dirty="0"/>
              <a:t>Streamline MDW and prevent potential errors</a:t>
            </a:r>
          </a:p>
          <a:p>
            <a:pPr>
              <a:spcBef>
                <a:spcPts val="600"/>
              </a:spcBef>
              <a:spcAft>
                <a:spcPts val="1200"/>
              </a:spcAft>
            </a:pPr>
            <a:r>
              <a:rPr lang="en-US" sz="2000" dirty="0"/>
              <a:t>Considerations</a:t>
            </a:r>
          </a:p>
          <a:p>
            <a:pPr marL="457200" lvl="1" indent="0">
              <a:spcAft>
                <a:spcPts val="1200"/>
              </a:spcAft>
              <a:buNone/>
            </a:pPr>
            <a:r>
              <a:rPr lang="en-US" sz="1600" dirty="0"/>
              <a:t>Workflow must be configured as a “specific lifecycle” workflow – Not “Any Document Lifecycle”</a:t>
            </a:r>
          </a:p>
          <a:p>
            <a:pPr marL="457200" lvl="1" indent="0">
              <a:spcAft>
                <a:spcPts val="1200"/>
              </a:spcAft>
              <a:buNone/>
            </a:pPr>
            <a:r>
              <a:rPr lang="en-US" sz="1600" dirty="0"/>
              <a:t>Requires configuration of document user action in the relevant document state with required conditions</a:t>
            </a:r>
          </a:p>
          <a:p>
            <a:pPr marL="457200" lvl="1" indent="0">
              <a:spcAft>
                <a:spcPts val="1200"/>
              </a:spcAft>
              <a:buNone/>
            </a:pPr>
            <a:r>
              <a:rPr lang="en-US" sz="1600" dirty="0"/>
              <a:t>NOTE: Existing specific-lifecycle workflow configured since 19R2 now require the configuration of a Document Lifecycle User Action for the MDW so that the workflow will show up on Doc Info page and on the Library</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422504233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Content Placeholder 8">
            <a:extLst>
              <a:ext uri="{FF2B5EF4-FFF2-40B4-BE49-F238E27FC236}">
                <a16:creationId xmlns:a16="http://schemas.microsoft.com/office/drawing/2014/main" id="{1122C2F0-9B9A-4B37-9971-F2D620C54946}"/>
              </a:ext>
            </a:extLst>
          </p:cNvPr>
          <p:cNvSpPr>
            <a:spLocks noGrp="1"/>
          </p:cNvSpPr>
          <p:nvPr>
            <p:ph idx="1"/>
          </p:nvPr>
        </p:nvSpPr>
        <p:spPr>
          <a:xfrm>
            <a:off x="826624" y="1116038"/>
            <a:ext cx="9915370" cy="5410200"/>
          </a:xfrm>
        </p:spPr>
        <p:txBody>
          <a:bodyPr/>
          <a:lstStyle/>
          <a:p>
            <a:r>
              <a:rPr lang="en-US" sz="2000" dirty="0"/>
              <a:t>This prevents documents that are already Inspection Ready from being included in this MDW</a:t>
            </a:r>
          </a:p>
          <a:p>
            <a:endParaRPr lang="en-US" dirty="0"/>
          </a:p>
        </p:txBody>
      </p:sp>
      <p:pic>
        <p:nvPicPr>
          <p:cNvPr id="10" name="Picture 9">
            <a:extLst>
              <a:ext uri="{FF2B5EF4-FFF2-40B4-BE49-F238E27FC236}">
                <a16:creationId xmlns:a16="http://schemas.microsoft.com/office/drawing/2014/main" id="{9F7F8675-0990-4C41-8A2E-3151526EDFBD}"/>
              </a:ext>
            </a:extLst>
          </p:cNvPr>
          <p:cNvPicPr>
            <a:picLocks noChangeAspect="1"/>
          </p:cNvPicPr>
          <p:nvPr/>
        </p:nvPicPr>
        <p:blipFill>
          <a:blip r:embed="rId4"/>
          <a:stretch>
            <a:fillRect/>
          </a:stretch>
        </p:blipFill>
        <p:spPr>
          <a:xfrm>
            <a:off x="533400" y="1958464"/>
            <a:ext cx="10121030" cy="3371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5082481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6" name="Picture 5">
            <a:extLst>
              <a:ext uri="{FF2B5EF4-FFF2-40B4-BE49-F238E27FC236}">
                <a16:creationId xmlns:a16="http://schemas.microsoft.com/office/drawing/2014/main" id="{81401A53-34A1-47DD-809B-1B6E993E6E7E}"/>
              </a:ext>
            </a:extLst>
          </p:cNvPr>
          <p:cNvPicPr>
            <a:picLocks noChangeAspect="1"/>
          </p:cNvPicPr>
          <p:nvPr/>
        </p:nvPicPr>
        <p:blipFill>
          <a:blip r:embed="rId4"/>
          <a:stretch>
            <a:fillRect/>
          </a:stretch>
        </p:blipFill>
        <p:spPr>
          <a:xfrm>
            <a:off x="143304" y="2657485"/>
            <a:ext cx="10515436" cy="1601961"/>
          </a:xfrm>
          <a:prstGeom prst="rect">
            <a:avLst/>
          </a:prstGeom>
          <a:ln>
            <a:noFill/>
          </a:ln>
          <a:effectLst>
            <a:outerShdw blurRad="190500" algn="tl" rotWithShape="0">
              <a:srgbClr val="000000">
                <a:alpha val="70000"/>
              </a:srgbClr>
            </a:outerShdw>
          </a:effectLst>
        </p:spPr>
      </p:pic>
      <p:sp>
        <p:nvSpPr>
          <p:cNvPr id="12" name="Speech Bubble: Rectangle with Corners Rounded 11">
            <a:extLst>
              <a:ext uri="{FF2B5EF4-FFF2-40B4-BE49-F238E27FC236}">
                <a16:creationId xmlns:a16="http://schemas.microsoft.com/office/drawing/2014/main" id="{D62697BF-57C6-40E3-B200-9FEC68FE9E23}"/>
              </a:ext>
            </a:extLst>
          </p:cNvPr>
          <p:cNvSpPr/>
          <p:nvPr/>
        </p:nvSpPr>
        <p:spPr>
          <a:xfrm>
            <a:off x="3814086" y="1803748"/>
            <a:ext cx="3313224" cy="853737"/>
          </a:xfrm>
          <a:prstGeom prst="wedgeRoundRectCallout">
            <a:avLst>
              <a:gd name="adj1" fmla="val 3875"/>
              <a:gd name="adj2" fmla="val 18109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Specific Document Lifecycle (not “Any document lifecycle”)</a:t>
            </a:r>
          </a:p>
        </p:txBody>
      </p:sp>
    </p:spTree>
    <p:extLst>
      <p:ext uri="{BB962C8B-B14F-4D97-AF65-F5344CB8AC3E}">
        <p14:creationId xmlns:p14="http://schemas.microsoft.com/office/powerpoint/2010/main" val="240138779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73B06-941B-4BEB-A4E4-54D7D4506658}"/>
              </a:ext>
            </a:extLst>
          </p:cNvPr>
          <p:cNvSpPr>
            <a:spLocks noGrp="1"/>
          </p:cNvSpPr>
          <p:nvPr>
            <p:ph type="ctrTitle"/>
          </p:nvPr>
        </p:nvSpPr>
        <p:spPr/>
        <p:txBody>
          <a:bodyPr/>
          <a:lstStyle/>
          <a:p>
            <a:r>
              <a:rPr lang="en-US" dirty="0"/>
              <a:t>Demo</a:t>
            </a:r>
          </a:p>
        </p:txBody>
      </p:sp>
    </p:spTree>
    <p:extLst>
      <p:ext uri="{BB962C8B-B14F-4D97-AF65-F5344CB8AC3E}">
        <p14:creationId xmlns:p14="http://schemas.microsoft.com/office/powerpoint/2010/main" val="338629899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Remove Documents from Envelope </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Workflow initiator is able to remove a document from an active multi-document workflow (MDW)</a:t>
            </a:r>
          </a:p>
          <a:p>
            <a:pPr marL="457200" lvl="1" indent="0">
              <a:spcAft>
                <a:spcPts val="1200"/>
              </a:spcAft>
              <a:buNone/>
            </a:pPr>
            <a:r>
              <a:rPr lang="en-US" sz="1600" dirty="0"/>
              <a:t>Enables documents to be removed from the envelope to be revised while the other documents can continue on the MDW</a:t>
            </a:r>
          </a:p>
          <a:p>
            <a:pPr>
              <a:spcBef>
                <a:spcPts val="600"/>
              </a:spcBef>
              <a:spcAft>
                <a:spcPts val="1200"/>
              </a:spcAft>
            </a:pPr>
            <a:r>
              <a:rPr lang="en-US" sz="2000" dirty="0"/>
              <a:t>Business Justification</a:t>
            </a:r>
          </a:p>
          <a:p>
            <a:pPr marL="457200" lvl="1" indent="0">
              <a:spcAft>
                <a:spcPts val="1200"/>
              </a:spcAft>
              <a:buNone/>
            </a:pPr>
            <a:r>
              <a:rPr lang="en-US" sz="1600" dirty="0"/>
              <a:t>More efficient multi-document approval</a:t>
            </a:r>
          </a:p>
          <a:p>
            <a:pPr>
              <a:spcBef>
                <a:spcPts val="600"/>
              </a:spcBef>
              <a:spcAft>
                <a:spcPts val="1200"/>
              </a:spcAft>
            </a:pPr>
            <a:r>
              <a:rPr lang="en-US" sz="2000" dirty="0"/>
              <a:t>Considerations</a:t>
            </a:r>
          </a:p>
          <a:p>
            <a:pPr marL="457200" lvl="1" indent="0">
              <a:spcAft>
                <a:spcPts val="1200"/>
              </a:spcAft>
              <a:buNone/>
            </a:pPr>
            <a:r>
              <a:rPr lang="en-US" sz="1600" dirty="0"/>
              <a:t>Only the workflow initiator can remove the documents</a:t>
            </a:r>
          </a:p>
          <a:p>
            <a:pPr marL="457200" lvl="1" indent="0">
              <a:spcAft>
                <a:spcPts val="1200"/>
              </a:spcAft>
              <a:buNone/>
            </a:pPr>
            <a:r>
              <a:rPr lang="en-US" sz="1600" dirty="0"/>
              <a:t>Removed documents return to the workflow cancel state</a:t>
            </a:r>
          </a:p>
          <a:p>
            <a:pPr marL="457200" lvl="1" indent="0">
              <a:spcAft>
                <a:spcPts val="1200"/>
              </a:spcAft>
              <a:buNone/>
            </a:pPr>
            <a:r>
              <a:rPr lang="en-US" sz="1600" dirty="0"/>
              <a:t>There must be at least one document in the envelope</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AD1ED86-7648-4181-83B3-24759E804E20}"/>
              </a:ext>
            </a:extLst>
          </p:cNvPr>
          <p:cNvPicPr>
            <a:picLocks noChangeAspect="1"/>
          </p:cNvPicPr>
          <p:nvPr/>
        </p:nvPicPr>
        <p:blipFill rotWithShape="1">
          <a:blip r:embed="rId4"/>
          <a:srcRect l="-1" r="79584" b="58738"/>
          <a:stretch/>
        </p:blipFill>
        <p:spPr>
          <a:xfrm>
            <a:off x="7071694" y="3004399"/>
            <a:ext cx="2580306" cy="2018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9383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Optimizations for Merge Fields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syntax for the WHERE clause has been simplified to use the familiar object relationship structure. In addition, Merge Field tokens now retrieve a maximum of 1,000 entries</a:t>
            </a:r>
          </a:p>
          <a:p>
            <a:pPr>
              <a:spcBef>
                <a:spcPts val="600"/>
              </a:spcBef>
              <a:spcAft>
                <a:spcPts val="1200"/>
              </a:spcAft>
            </a:pPr>
            <a:r>
              <a:rPr lang="en-US" sz="2000" dirty="0"/>
              <a:t>Business Justification</a:t>
            </a:r>
          </a:p>
          <a:p>
            <a:pPr marL="457200" lvl="1" indent="0">
              <a:spcAft>
                <a:spcPts val="1200"/>
              </a:spcAft>
              <a:buNone/>
            </a:pPr>
            <a:r>
              <a:rPr lang="en-US" sz="1600" dirty="0"/>
              <a:t>Includes new optimizations for Merge Fields that improve the performance and increase its ease of use</a:t>
            </a:r>
          </a:p>
          <a:p>
            <a:pPr>
              <a:spcBef>
                <a:spcPts val="600"/>
              </a:spcBef>
              <a:spcAft>
                <a:spcPts val="1200"/>
              </a:spcAft>
            </a:pPr>
            <a:r>
              <a:rPr lang="en-US" sz="2000" dirty="0"/>
              <a:t>Considerations</a:t>
            </a:r>
          </a:p>
          <a:p>
            <a:pPr marL="457200" lvl="1" indent="0">
              <a:spcAft>
                <a:spcPts val="1200"/>
              </a:spcAft>
              <a:buNone/>
            </a:pPr>
            <a:r>
              <a:rPr lang="en-US" sz="1600" dirty="0"/>
              <a:t>When using the WHERE clause, you cannot filter on the root object</a:t>
            </a:r>
          </a:p>
          <a:p>
            <a:pPr marL="457200" lvl="1" indent="0">
              <a:spcAft>
                <a:spcPts val="1200"/>
              </a:spcAft>
              <a:buNone/>
            </a:pPr>
            <a:r>
              <a:rPr lang="en-US" sz="1600" dirty="0"/>
              <a:t>You can only filter on objects with outbound relationships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32495464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List of Records Blocking Document Deletion</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 user cannot delete a document that is referenced by an object record, they can now click on a link to download a CSV file containing the a list of records blocking document deletion</a:t>
            </a:r>
          </a:p>
          <a:p>
            <a:pPr>
              <a:spcBef>
                <a:spcPts val="600"/>
              </a:spcBef>
              <a:spcAft>
                <a:spcPts val="1200"/>
              </a:spcAft>
            </a:pPr>
            <a:r>
              <a:rPr lang="en-US" sz="2000" dirty="0"/>
              <a:t>Business Justification</a:t>
            </a:r>
          </a:p>
          <a:p>
            <a:pPr marL="457200" lvl="1" indent="0">
              <a:spcAft>
                <a:spcPts val="1200"/>
              </a:spcAft>
              <a:buNone/>
            </a:pPr>
            <a:r>
              <a:rPr lang="en-US" sz="1600" dirty="0"/>
              <a:t>Easier to delete document knowing which object records are blocking the deletion</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B81585D9-3A19-45E1-9B45-07B1FBDB4FAF}"/>
              </a:ext>
            </a:extLst>
          </p:cNvPr>
          <p:cNvPicPr>
            <a:picLocks noChangeAspect="1"/>
          </p:cNvPicPr>
          <p:nvPr/>
        </p:nvPicPr>
        <p:blipFill rotWithShape="1">
          <a:blip r:embed="rId4"/>
          <a:srcRect l="1407" t="2207"/>
          <a:stretch/>
        </p:blipFill>
        <p:spPr>
          <a:xfrm>
            <a:off x="3648456" y="3547872"/>
            <a:ext cx="3785616" cy="2234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170818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7551-925F-BB49-932D-F97EB272FB65}"/>
              </a:ext>
            </a:extLst>
          </p:cNvPr>
          <p:cNvSpPr>
            <a:spLocks noGrp="1"/>
          </p:cNvSpPr>
          <p:nvPr>
            <p:ph type="title"/>
          </p:nvPr>
        </p:nvSpPr>
        <p:spPr/>
        <p:txBody>
          <a:bodyPr/>
          <a:lstStyle/>
          <a:p>
            <a:r>
              <a:rPr lang="en-US" dirty="0"/>
              <a:t>Other Document Management Features</a:t>
            </a:r>
          </a:p>
        </p:txBody>
      </p:sp>
      <p:sp>
        <p:nvSpPr>
          <p:cNvPr id="3" name="Content Placeholder 2">
            <a:extLst>
              <a:ext uri="{FF2B5EF4-FFF2-40B4-BE49-F238E27FC236}">
                <a16:creationId xmlns:a16="http://schemas.microsoft.com/office/drawing/2014/main" id="{D782D69D-AB4F-2242-86AC-BCB62AB378C7}"/>
              </a:ext>
            </a:extLst>
          </p:cNvPr>
          <p:cNvSpPr>
            <a:spLocks noGrp="1"/>
          </p:cNvSpPr>
          <p:nvPr>
            <p:ph idx="1"/>
          </p:nvPr>
        </p:nvSpPr>
        <p:spPr/>
        <p:txBody>
          <a:bodyPr/>
          <a:lstStyle/>
          <a:p>
            <a:r>
              <a:rPr lang="en-US" dirty="0"/>
              <a:t>Remove Deprecated Re-Rendering Options</a:t>
            </a:r>
          </a:p>
          <a:p>
            <a:r>
              <a:rPr lang="en-US" dirty="0"/>
              <a:t>Improved Handling for Multiple Action Bookmarks</a:t>
            </a:r>
          </a:p>
          <a:p>
            <a:r>
              <a:rPr lang="en-US" dirty="0"/>
              <a:t>Download Notes to CSV</a:t>
            </a:r>
          </a:p>
          <a:p>
            <a:r>
              <a:rPr lang="en-US" dirty="0"/>
              <a:t>Create Anchors</a:t>
            </a:r>
          </a:p>
          <a:p>
            <a:r>
              <a:rPr lang="en-US" dirty="0"/>
              <a:t>Scalable Overlay Processing</a:t>
            </a:r>
          </a:p>
        </p:txBody>
      </p:sp>
    </p:spTree>
    <p:extLst>
      <p:ext uri="{BB962C8B-B14F-4D97-AF65-F5344CB8AC3E}">
        <p14:creationId xmlns:p14="http://schemas.microsoft.com/office/powerpoint/2010/main" val="23564549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 for the 19R3 Release</a:t>
            </a:r>
          </a:p>
        </p:txBody>
      </p:sp>
      <p:sp>
        <p:nvSpPr>
          <p:cNvPr id="4" name="Rectangle 3"/>
          <p:cNvSpPr/>
          <p:nvPr/>
        </p:nvSpPr>
        <p:spPr>
          <a:xfrm>
            <a:off x="2000359" y="1573277"/>
            <a:ext cx="8321602" cy="885073"/>
          </a:xfrm>
          <a:prstGeom prst="rect">
            <a:avLst/>
          </a:prstGeom>
          <a:solidFill>
            <a:srgbClr val="FF9E1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 Single Corner Rectangle 43"/>
          <p:cNvSpPr>
            <a:spLocks/>
          </p:cNvSpPr>
          <p:nvPr/>
        </p:nvSpPr>
        <p:spPr>
          <a:xfrm flipH="1">
            <a:off x="16683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 name="Round Single Corner Rectangle 43"/>
          <p:cNvSpPr>
            <a:spLocks/>
          </p:cNvSpPr>
          <p:nvPr/>
        </p:nvSpPr>
        <p:spPr>
          <a:xfrm flipH="1">
            <a:off x="46185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7" name="Round Single Corner Rectangle 43"/>
          <p:cNvSpPr>
            <a:spLocks/>
          </p:cNvSpPr>
          <p:nvPr/>
        </p:nvSpPr>
        <p:spPr>
          <a:xfrm flipH="1">
            <a:off x="7653254"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8" name="Rectangle 7"/>
          <p:cNvSpPr/>
          <p:nvPr/>
        </p:nvSpPr>
        <p:spPr>
          <a:xfrm>
            <a:off x="17798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Identify key</a:t>
            </a:r>
          </a:p>
          <a:p>
            <a:pPr algn="ctr"/>
            <a:r>
              <a:rPr lang="en-US" dirty="0">
                <a:latin typeface="Calibri" panose="020F0502020204030204" pitchFamily="34" charset="0"/>
                <a:cs typeface="Calibri" panose="020F0502020204030204" pitchFamily="34" charset="0"/>
              </a:rPr>
              <a:t>release dates</a:t>
            </a:r>
          </a:p>
        </p:txBody>
      </p:sp>
      <p:sp>
        <p:nvSpPr>
          <p:cNvPr id="9" name="Rectangle 8"/>
          <p:cNvSpPr/>
          <p:nvPr/>
        </p:nvSpPr>
        <p:spPr>
          <a:xfrm>
            <a:off x="77234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Review new features</a:t>
            </a:r>
          </a:p>
          <a:p>
            <a:pPr algn="ctr"/>
            <a:r>
              <a:rPr lang="en-US" dirty="0">
                <a:latin typeface="Calibri" panose="020F0502020204030204" pitchFamily="34" charset="0"/>
                <a:cs typeface="Calibri" panose="020F0502020204030204" pitchFamily="34" charset="0"/>
              </a:rPr>
              <a:t>based on themes</a:t>
            </a:r>
          </a:p>
        </p:txBody>
      </p:sp>
      <p:cxnSp>
        <p:nvCxnSpPr>
          <p:cNvPr id="11" name="Straight Connector 10"/>
          <p:cNvCxnSpPr/>
          <p:nvPr/>
        </p:nvCxnSpPr>
        <p:spPr>
          <a:xfrm>
            <a:off x="30480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8988"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16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Arrow: Chevron 48"/>
          <p:cNvSpPr/>
          <p:nvPr/>
        </p:nvSpPr>
        <p:spPr>
          <a:xfrm>
            <a:off x="166952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latin typeface="+mj-lt"/>
                <a:ea typeface="ＭＳ Ｐゴシック" charset="0"/>
                <a:cs typeface="ＭＳ Ｐゴシック" charset="0"/>
              </a:rPr>
              <a:t>Logistics</a:t>
            </a:r>
          </a:p>
        </p:txBody>
      </p:sp>
      <p:sp>
        <p:nvSpPr>
          <p:cNvPr id="15" name="Arrow: Chevron 49"/>
          <p:cNvSpPr/>
          <p:nvPr/>
        </p:nvSpPr>
        <p:spPr>
          <a:xfrm>
            <a:off x="4618585"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2000" b="1" kern="0" dirty="0">
              <a:solidFill>
                <a:srgbClr val="595959"/>
              </a:solidFill>
              <a:ea typeface="ＭＳ Ｐゴシック" charset="0"/>
              <a:cs typeface="ＭＳ Ｐゴシック" charset="0"/>
            </a:endParaRPr>
          </a:p>
          <a:p>
            <a:pPr algn="ctr" defTabSz="685800"/>
            <a:r>
              <a:rPr lang="en-US" sz="2000" b="1" kern="0" dirty="0">
                <a:solidFill>
                  <a:srgbClr val="595959"/>
                </a:solidFill>
                <a:ea typeface="ＭＳ Ｐゴシック" charset="0"/>
                <a:cs typeface="ＭＳ Ｐゴシック" charset="0"/>
              </a:rPr>
              <a:t>Announcements</a:t>
            </a:r>
          </a:p>
          <a:p>
            <a:pPr algn="ctr" defTabSz="685800"/>
            <a:endParaRPr lang="en-US" sz="2000" b="1" kern="0" dirty="0">
              <a:solidFill>
                <a:srgbClr val="595959"/>
              </a:solidFill>
              <a:latin typeface="+mj-lt"/>
              <a:ea typeface="ＭＳ Ｐゴシック" charset="0"/>
              <a:cs typeface="ＭＳ Ｐゴシック" charset="0"/>
            </a:endParaRPr>
          </a:p>
        </p:txBody>
      </p:sp>
      <p:sp>
        <p:nvSpPr>
          <p:cNvPr id="16" name="Arrow: Chevron 50"/>
          <p:cNvSpPr/>
          <p:nvPr/>
        </p:nvSpPr>
        <p:spPr>
          <a:xfrm>
            <a:off x="757455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ea typeface="ＭＳ Ｐゴシック" charset="0"/>
                <a:cs typeface="ＭＳ Ｐゴシック" charset="0"/>
              </a:rPr>
              <a:t>Features</a:t>
            </a:r>
            <a:endParaRPr lang="en-US" sz="2000" b="1" kern="0" dirty="0">
              <a:solidFill>
                <a:srgbClr val="595959"/>
              </a:solidFill>
              <a:latin typeface="+mj-lt"/>
              <a:ea typeface="ＭＳ Ｐゴシック" charset="0"/>
              <a:cs typeface="ＭＳ Ｐゴシック" charset="0"/>
            </a:endParaRPr>
          </a:p>
        </p:txBody>
      </p:sp>
      <p:sp>
        <p:nvSpPr>
          <p:cNvPr id="17" name="Rectangle 16"/>
          <p:cNvSpPr/>
          <p:nvPr/>
        </p:nvSpPr>
        <p:spPr>
          <a:xfrm>
            <a:off x="1981200" y="4926844"/>
            <a:ext cx="8229600" cy="1169158"/>
          </a:xfrm>
          <a:prstGeom prst="rect">
            <a:avLst/>
          </a:prstGeom>
          <a:solidFill>
            <a:srgbClr val="FF9E16"/>
          </a:solidFill>
          <a:ln>
            <a:solidFill>
              <a:srgbClr val="FF9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Note: Keep Alert for Polling!</a:t>
            </a:r>
          </a:p>
        </p:txBody>
      </p:sp>
      <p:sp>
        <p:nvSpPr>
          <p:cNvPr id="19" name="Rectangle 18"/>
          <p:cNvSpPr/>
          <p:nvPr/>
        </p:nvSpPr>
        <p:spPr>
          <a:xfrm>
            <a:off x="4750859"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Promote awareness of Veeva events</a:t>
            </a:r>
          </a:p>
        </p:txBody>
      </p:sp>
    </p:spTree>
    <p:extLst>
      <p:ext uri="{BB962C8B-B14F-4D97-AF65-F5344CB8AC3E}">
        <p14:creationId xmlns:p14="http://schemas.microsoft.com/office/powerpoint/2010/main" val="428838747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Removes several re-render options that are no longer applicable</a:t>
            </a:r>
          </a:p>
          <a:p>
            <a:pPr marL="457200" lvl="1" indent="0">
              <a:spcAft>
                <a:spcPts val="1200"/>
              </a:spcAft>
              <a:buNone/>
            </a:pPr>
            <a:r>
              <a:rPr lang="en-US" sz="1600" dirty="0"/>
              <a:t>Other options that control rendition settings remain available in the Re-render Document dialog and are shown below</a:t>
            </a:r>
          </a:p>
          <a:p>
            <a:pPr>
              <a:spcBef>
                <a:spcPts val="600"/>
              </a:spcBef>
              <a:spcAft>
                <a:spcPts val="1200"/>
              </a:spcAft>
            </a:pPr>
            <a:r>
              <a:rPr lang="en-US" sz="2000" dirty="0"/>
              <a:t>Business Justification</a:t>
            </a:r>
          </a:p>
          <a:p>
            <a:pPr marL="457200" lvl="1" indent="0">
              <a:spcAft>
                <a:spcPts val="1200"/>
              </a:spcAft>
              <a:buNone/>
            </a:pPr>
            <a:r>
              <a:rPr lang="en-US" sz="1600" dirty="0"/>
              <a:t>Lays the groundwork for future enhancements and stops dependency on 3</a:t>
            </a:r>
            <a:r>
              <a:rPr lang="en-US" sz="1600" baseline="30000" dirty="0"/>
              <a:t>rd</a:t>
            </a:r>
            <a:r>
              <a:rPr lang="en-US" sz="1600" dirty="0"/>
              <a:t> party rendering capabilities</a:t>
            </a:r>
          </a:p>
          <a:p>
            <a:endParaRPr lang="en-US" dirty="0"/>
          </a:p>
        </p:txBody>
      </p:sp>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Remove Deprecated Re-Render Options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a:solidFill>
                            <a:schemeClr val="bg1"/>
                          </a:solidFill>
                        </a:rPr>
                        <a:t>N/A</a:t>
                      </a:r>
                      <a:endParaRPr lang="en-US" sz="16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4" name="Group 3">
            <a:extLst>
              <a:ext uri="{FF2B5EF4-FFF2-40B4-BE49-F238E27FC236}">
                <a16:creationId xmlns:a16="http://schemas.microsoft.com/office/drawing/2014/main" id="{95575826-CE4B-4869-8506-DF86034BA0CA}"/>
              </a:ext>
            </a:extLst>
          </p:cNvPr>
          <p:cNvGrpSpPr/>
          <p:nvPr/>
        </p:nvGrpSpPr>
        <p:grpSpPr>
          <a:xfrm>
            <a:off x="1338874" y="3429000"/>
            <a:ext cx="8893262" cy="3099116"/>
            <a:chOff x="991402" y="2975215"/>
            <a:chExt cx="9366548" cy="3552901"/>
          </a:xfrm>
        </p:grpSpPr>
        <p:pic>
          <p:nvPicPr>
            <p:cNvPr id="5" name="Picture 4" descr="A screenshot of a social media post&#10;&#10;Description automatically generated">
              <a:extLst>
                <a:ext uri="{FF2B5EF4-FFF2-40B4-BE49-F238E27FC236}">
                  <a16:creationId xmlns:a16="http://schemas.microsoft.com/office/drawing/2014/main" id="{A36C53DB-752E-4E1F-ACA4-E6E36A92974A}"/>
                </a:ext>
              </a:extLst>
            </p:cNvPr>
            <p:cNvPicPr>
              <a:picLocks noChangeAspect="1"/>
            </p:cNvPicPr>
            <p:nvPr/>
          </p:nvPicPr>
          <p:blipFill>
            <a:blip r:embed="rId3"/>
            <a:stretch>
              <a:fillRect/>
            </a:stretch>
          </p:blipFill>
          <p:spPr>
            <a:xfrm>
              <a:off x="991402" y="3111943"/>
              <a:ext cx="3977895" cy="2076954"/>
            </a:xfrm>
            <a:prstGeom prst="rect">
              <a:avLst/>
            </a:prstGeom>
            <a:ln>
              <a:noFill/>
            </a:ln>
            <a:effectLst>
              <a:outerShdw blurRad="292100" dist="139700" dir="2700000" algn="tl" rotWithShape="0">
                <a:srgbClr val="333333">
                  <a:alpha val="65000"/>
                </a:srgbClr>
              </a:outerShdw>
            </a:effectLst>
          </p:spPr>
        </p:pic>
        <p:sp>
          <p:nvSpPr>
            <p:cNvPr id="16" name="Rectangle: Rounded Corners 15">
              <a:extLst>
                <a:ext uri="{FF2B5EF4-FFF2-40B4-BE49-F238E27FC236}">
                  <a16:creationId xmlns:a16="http://schemas.microsoft.com/office/drawing/2014/main" id="{9442C629-4441-40D4-9F82-3EAAC6D83D23}"/>
                </a:ext>
              </a:extLst>
            </p:cNvPr>
            <p:cNvSpPr/>
            <p:nvPr/>
          </p:nvSpPr>
          <p:spPr>
            <a:xfrm>
              <a:off x="2128470" y="2975215"/>
              <a:ext cx="1661390"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Word Doc</a:t>
              </a:r>
            </a:p>
          </p:txBody>
        </p:sp>
        <p:pic>
          <p:nvPicPr>
            <p:cNvPr id="12" name="Picture 11" descr="A screenshot of a social media post&#10;&#10;Description automatically generated">
              <a:extLst>
                <a:ext uri="{FF2B5EF4-FFF2-40B4-BE49-F238E27FC236}">
                  <a16:creationId xmlns:a16="http://schemas.microsoft.com/office/drawing/2014/main" id="{15D33972-0186-4A5C-9520-0D3F0FBB13BE}"/>
                </a:ext>
              </a:extLst>
            </p:cNvPr>
            <p:cNvPicPr>
              <a:picLocks noChangeAspect="1"/>
            </p:cNvPicPr>
            <p:nvPr/>
          </p:nvPicPr>
          <p:blipFill>
            <a:blip r:embed="rId4"/>
            <a:stretch>
              <a:fillRect/>
            </a:stretch>
          </p:blipFill>
          <p:spPr>
            <a:xfrm>
              <a:off x="3751192" y="3833964"/>
              <a:ext cx="3977894" cy="2076954"/>
            </a:xfrm>
            <a:prstGeom prst="rect">
              <a:avLst/>
            </a:prstGeom>
            <a:ln>
              <a:noFill/>
            </a:ln>
            <a:effectLst>
              <a:outerShdw blurRad="292100" dist="139700" dir="2700000" algn="tl" rotWithShape="0">
                <a:srgbClr val="333333">
                  <a:alpha val="65000"/>
                </a:srgbClr>
              </a:outerShdw>
            </a:effectLst>
          </p:spPr>
        </p:pic>
        <p:pic>
          <p:nvPicPr>
            <p:cNvPr id="14" name="Picture 13" descr="A screenshot of a social media post&#10;&#10;Description automatically generated">
              <a:extLst>
                <a:ext uri="{FF2B5EF4-FFF2-40B4-BE49-F238E27FC236}">
                  <a16:creationId xmlns:a16="http://schemas.microsoft.com/office/drawing/2014/main" id="{0EC85B04-9C73-41A3-80B8-AB861C63F14E}"/>
                </a:ext>
              </a:extLst>
            </p:cNvPr>
            <p:cNvPicPr>
              <a:picLocks noChangeAspect="1"/>
            </p:cNvPicPr>
            <p:nvPr/>
          </p:nvPicPr>
          <p:blipFill>
            <a:blip r:embed="rId5"/>
            <a:stretch>
              <a:fillRect/>
            </a:stretch>
          </p:blipFill>
          <p:spPr>
            <a:xfrm>
              <a:off x="6120718" y="4584489"/>
              <a:ext cx="4237232" cy="1943627"/>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BF85BBEC-B3DF-4911-A5C2-94B10DC3E8A5}"/>
                </a:ext>
              </a:extLst>
            </p:cNvPr>
            <p:cNvSpPr/>
            <p:nvPr/>
          </p:nvSpPr>
          <p:spPr>
            <a:xfrm>
              <a:off x="4895402" y="3707261"/>
              <a:ext cx="1668080"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Email Doc</a:t>
              </a:r>
            </a:p>
          </p:txBody>
        </p:sp>
        <p:sp>
          <p:nvSpPr>
            <p:cNvPr id="18" name="Rectangle: Rounded Corners 17">
              <a:extLst>
                <a:ext uri="{FF2B5EF4-FFF2-40B4-BE49-F238E27FC236}">
                  <a16:creationId xmlns:a16="http://schemas.microsoft.com/office/drawing/2014/main" id="{83341364-5CA8-4F70-8779-E7C863F03D2C}"/>
                </a:ext>
              </a:extLst>
            </p:cNvPr>
            <p:cNvSpPr/>
            <p:nvPr/>
          </p:nvSpPr>
          <p:spPr>
            <a:xfrm>
              <a:off x="7585290" y="4458557"/>
              <a:ext cx="1549667"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HTML</a:t>
              </a:r>
            </a:p>
          </p:txBody>
        </p:sp>
      </p:grpSp>
    </p:spTree>
    <p:extLst>
      <p:ext uri="{BB962C8B-B14F-4D97-AF65-F5344CB8AC3E}">
        <p14:creationId xmlns:p14="http://schemas.microsoft.com/office/powerpoint/2010/main" val="18520955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Improved Handling for Multiple Action Bookmarks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improves Vault’s handling of multi-action bookmarks in PDF source documents to inspect all actions on the bookmark and enable navigation for the first supported action</a:t>
            </a:r>
          </a:p>
          <a:p>
            <a:pPr>
              <a:spcBef>
                <a:spcPts val="600"/>
              </a:spcBef>
              <a:spcAft>
                <a:spcPts val="1200"/>
              </a:spcAft>
            </a:pPr>
            <a:r>
              <a:rPr lang="en-US" sz="2000" dirty="0"/>
              <a:t>Business Justification</a:t>
            </a:r>
          </a:p>
          <a:p>
            <a:pPr marL="457200" lvl="1" indent="0">
              <a:spcAft>
                <a:spcPts val="1200"/>
              </a:spcAft>
              <a:buNone/>
            </a:pPr>
            <a:r>
              <a:rPr lang="en-US" sz="1600" dirty="0"/>
              <a:t>Ensures that all bookmarks will be displayed in viewable renditions. Previously, Vault only inspected the first action of a multi-action bookmark, and if the application did not support that action, Vault did not display the bookmark</a:t>
            </a:r>
          </a:p>
          <a:p>
            <a:pPr>
              <a:spcBef>
                <a:spcPts val="600"/>
              </a:spcBef>
              <a:spcAft>
                <a:spcPts val="1200"/>
              </a:spcAft>
            </a:pPr>
            <a:r>
              <a:rPr lang="en-US" sz="2000" dirty="0"/>
              <a:t>Considerations</a:t>
            </a:r>
          </a:p>
          <a:p>
            <a:pPr marL="457200" lvl="1" indent="0">
              <a:spcAft>
                <a:spcPts val="1200"/>
              </a:spcAft>
              <a:buNone/>
            </a:pPr>
            <a:r>
              <a:rPr lang="en-US" sz="1600" dirty="0"/>
              <a:t>Additionally, Vault displays all bookmarks, including those with no supported actions, and maintains the correct nested structure in keeping with the structure of bookmarks in the source PDF</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28911458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Notes to CSV</a:t>
            </a:r>
          </a:p>
        </p:txBody>
      </p:sp>
      <p:sp>
        <p:nvSpPr>
          <p:cNvPr id="3" name="Content Placeholder 2"/>
          <p:cNvSpPr>
            <a:spLocks noGrp="1"/>
          </p:cNvSpPr>
          <p:nvPr>
            <p:ph idx="1"/>
          </p:nvPr>
        </p:nvSpPr>
        <p:spPr>
          <a:xfrm>
            <a:off x="826624" y="1066800"/>
            <a:ext cx="588072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solidFill>
                  <a:srgbClr val="646569">
                    <a:lumMod val="75000"/>
                  </a:srgbClr>
                </a:solidFill>
              </a:rPr>
              <a:t>Users can download annotations from vault documents as a CSV file</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When documents contain many annotations, users can </a:t>
            </a:r>
            <a:r>
              <a:rPr lang="en-US" sz="1600" i="1" dirty="0"/>
              <a:t>Download Notes</a:t>
            </a:r>
            <a:r>
              <a:rPr lang="en-US" sz="1600" dirty="0"/>
              <a:t> to review comments information in a concise, easy to read CSV file</a:t>
            </a:r>
          </a:p>
          <a:p>
            <a:pPr>
              <a:spcBef>
                <a:spcPts val="600"/>
              </a:spcBef>
              <a:spcAft>
                <a:spcPts val="1200"/>
              </a:spcAft>
            </a:pPr>
            <a:r>
              <a:rPr lang="en-US" sz="2000" dirty="0"/>
              <a:t>Considerations</a:t>
            </a:r>
          </a:p>
          <a:p>
            <a:pPr marL="457200" lvl="1" indent="0">
              <a:spcAft>
                <a:spcPts val="1200"/>
              </a:spcAft>
              <a:buNone/>
            </a:pPr>
            <a:r>
              <a:rPr lang="en-US" sz="1600" dirty="0"/>
              <a:t>The action is available to users with </a:t>
            </a:r>
            <a:r>
              <a:rPr lang="en-US" sz="1600" i="1" dirty="0"/>
              <a:t>View Content</a:t>
            </a:r>
            <a:r>
              <a:rPr lang="en-US" sz="1600" dirty="0"/>
              <a:t> permission whenever the document has a viewable rendition and one or more annotations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9684007-8C30-ED47-9B13-2EEA85D796D6}"/>
              </a:ext>
            </a:extLst>
          </p:cNvPr>
          <p:cNvPicPr>
            <a:picLocks noChangeAspect="1"/>
          </p:cNvPicPr>
          <p:nvPr/>
        </p:nvPicPr>
        <p:blipFill>
          <a:blip r:embed="rId3"/>
          <a:stretch>
            <a:fillRect/>
          </a:stretch>
        </p:blipFill>
        <p:spPr>
          <a:xfrm>
            <a:off x="7177487" y="2091422"/>
            <a:ext cx="3098800" cy="2273300"/>
          </a:xfrm>
          <a:prstGeom prst="rect">
            <a:avLst/>
          </a:prstGeom>
          <a:ln>
            <a:solidFill>
              <a:schemeClr val="tx1"/>
            </a:solidFill>
          </a:ln>
        </p:spPr>
      </p:pic>
      <p:pic>
        <p:nvPicPr>
          <p:cNvPr id="10" name="Picture 9">
            <a:extLst>
              <a:ext uri="{FF2B5EF4-FFF2-40B4-BE49-F238E27FC236}">
                <a16:creationId xmlns:a16="http://schemas.microsoft.com/office/drawing/2014/main" id="{1B9839AE-70CE-DD46-AC20-8118C44FBE4E}"/>
              </a:ext>
            </a:extLst>
          </p:cNvPr>
          <p:cNvPicPr>
            <a:picLocks noChangeAspect="1"/>
          </p:cNvPicPr>
          <p:nvPr/>
        </p:nvPicPr>
        <p:blipFill>
          <a:blip r:embed="rId4"/>
          <a:stretch>
            <a:fillRect/>
          </a:stretch>
        </p:blipFill>
        <p:spPr>
          <a:xfrm>
            <a:off x="1173873" y="4966583"/>
            <a:ext cx="8674977" cy="1209051"/>
          </a:xfrm>
          <a:prstGeom prst="rect">
            <a:avLst/>
          </a:prstGeom>
          <a:ln w="12700">
            <a:solidFill>
              <a:schemeClr val="tx1">
                <a:lumMod val="75000"/>
              </a:schemeClr>
            </a:solidFill>
          </a:ln>
          <a:effectLst/>
        </p:spPr>
      </p:pic>
      <p:sp>
        <p:nvSpPr>
          <p:cNvPr id="5" name="Left Arrow 4">
            <a:extLst>
              <a:ext uri="{FF2B5EF4-FFF2-40B4-BE49-F238E27FC236}">
                <a16:creationId xmlns:a16="http://schemas.microsoft.com/office/drawing/2014/main" id="{2598EABC-E1BD-1E41-965B-787112B0A533}"/>
              </a:ext>
            </a:extLst>
          </p:cNvPr>
          <p:cNvSpPr/>
          <p:nvPr/>
        </p:nvSpPr>
        <p:spPr>
          <a:xfrm rot="18863488">
            <a:off x="5657385" y="4258948"/>
            <a:ext cx="2141034" cy="512914"/>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52844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Create Anchors</a:t>
            </a:r>
          </a:p>
        </p:txBody>
      </p:sp>
      <p:sp>
        <p:nvSpPr>
          <p:cNvPr id="3" name="Content Placeholder 2"/>
          <p:cNvSpPr>
            <a:spLocks noGrp="1"/>
          </p:cNvSpPr>
          <p:nvPr>
            <p:ph idx="1"/>
          </p:nvPr>
        </p:nvSpPr>
        <p:spPr>
          <a:xfrm>
            <a:off x="826624" y="1066800"/>
            <a:ext cx="4793591"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new tool enables users with the proper permissions (including the new </a:t>
            </a:r>
            <a:r>
              <a:rPr lang="en-US" sz="1600" i="1" dirty="0"/>
              <a:t>Create Anchors</a:t>
            </a:r>
            <a:r>
              <a:rPr lang="en-US" sz="1600" dirty="0"/>
              <a:t> permission) to create anchors on documents directly</a:t>
            </a:r>
          </a:p>
          <a:p>
            <a:pPr>
              <a:spcBef>
                <a:spcPts val="600"/>
              </a:spcBef>
              <a:spcAft>
                <a:spcPts val="1200"/>
              </a:spcAft>
            </a:pPr>
            <a:r>
              <a:rPr lang="en-US" sz="2000" dirty="0"/>
              <a:t>Business Justification</a:t>
            </a:r>
          </a:p>
          <a:p>
            <a:pPr marL="457200" lvl="1" indent="0">
              <a:spcAft>
                <a:spcPts val="1200"/>
              </a:spcAft>
              <a:buNone/>
            </a:pPr>
            <a:r>
              <a:rPr lang="en-US" sz="1600" dirty="0"/>
              <a:t>Streamlines anchor creation and gives Admins the ability to control who can create anchors, leading to a cleaner and more accurate anchor database</a:t>
            </a:r>
          </a:p>
          <a:p>
            <a:pPr>
              <a:spcBef>
                <a:spcPts val="600"/>
              </a:spcBef>
              <a:spcAft>
                <a:spcPts val="1200"/>
              </a:spcAft>
            </a:pPr>
            <a:r>
              <a:rPr lang="en-US" sz="2000" dirty="0"/>
              <a:t>Considerations</a:t>
            </a:r>
          </a:p>
          <a:p>
            <a:pPr marL="457200" lvl="1" indent="0">
              <a:spcAft>
                <a:spcPts val="1200"/>
              </a:spcAft>
              <a:buNone/>
            </a:pPr>
            <a:r>
              <a:rPr lang="en-US" sz="1600" dirty="0"/>
              <a:t>Anchors created with the Create Anchor tool can be either text or image selections</a:t>
            </a:r>
          </a:p>
          <a:p>
            <a:pPr marL="457200" lvl="1" indent="0">
              <a:spcAft>
                <a:spcPts val="1200"/>
              </a:spcAft>
              <a:buNone/>
            </a:pPr>
            <a:r>
              <a:rPr lang="en-US" sz="1600" dirty="0"/>
              <a:t>Created anchors are available for selection when creating Link Annotations</a:t>
            </a:r>
          </a:p>
          <a:p>
            <a:pPr marL="457200" lvl="1" indent="0">
              <a:spcAft>
                <a:spcPts val="1200"/>
              </a:spcAft>
              <a:buNone/>
            </a:pPr>
            <a:r>
              <a:rPr lang="en-US" sz="1600" dirty="0"/>
              <a:t>To use the Create Anchor tool, users must have </a:t>
            </a:r>
            <a:r>
              <a:rPr lang="en-US" sz="1600" i="1" dirty="0"/>
              <a:t>View Document</a:t>
            </a:r>
            <a:r>
              <a:rPr lang="en-US" sz="1600" dirty="0"/>
              <a:t>, </a:t>
            </a:r>
            <a:r>
              <a:rPr lang="en-US" sz="1600" i="1" dirty="0"/>
              <a:t>View Content</a:t>
            </a:r>
            <a:r>
              <a:rPr lang="en-US" sz="1600" dirty="0"/>
              <a:t>, </a:t>
            </a:r>
            <a:r>
              <a:rPr lang="en-US" sz="1600" i="1" dirty="0"/>
              <a:t>Annotate</a:t>
            </a:r>
            <a:r>
              <a:rPr lang="en-US" sz="1600" dirty="0"/>
              <a:t>, and </a:t>
            </a:r>
            <a:r>
              <a:rPr lang="en-US" sz="1600" i="1" dirty="0"/>
              <a:t>Create Anchors </a:t>
            </a:r>
            <a:r>
              <a:rPr lang="en-US" sz="1600" dirty="0"/>
              <a:t>permissions on the target document</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30A0314D-8ABC-264C-BD3F-FC44130BEDEA}"/>
              </a:ext>
            </a:extLst>
          </p:cNvPr>
          <p:cNvPicPr>
            <a:picLocks noChangeAspect="1"/>
          </p:cNvPicPr>
          <p:nvPr/>
        </p:nvPicPr>
        <p:blipFill>
          <a:blip r:embed="rId3"/>
          <a:stretch>
            <a:fillRect/>
          </a:stretch>
        </p:blipFill>
        <p:spPr>
          <a:xfrm>
            <a:off x="5722173" y="1317668"/>
            <a:ext cx="4919203" cy="3150862"/>
          </a:xfrm>
          <a:prstGeom prst="rect">
            <a:avLst/>
          </a:prstGeom>
          <a:ln>
            <a:solidFill>
              <a:schemeClr val="tx1"/>
            </a:solidFill>
          </a:ln>
        </p:spPr>
      </p:pic>
      <p:sp>
        <p:nvSpPr>
          <p:cNvPr id="13" name="Line Callout 1 12">
            <a:extLst>
              <a:ext uri="{FF2B5EF4-FFF2-40B4-BE49-F238E27FC236}">
                <a16:creationId xmlns:a16="http://schemas.microsoft.com/office/drawing/2014/main" id="{20DC2BF3-B9CD-164E-880F-0DEDD6C048E2}"/>
              </a:ext>
            </a:extLst>
          </p:cNvPr>
          <p:cNvSpPr/>
          <p:nvPr/>
        </p:nvSpPr>
        <p:spPr>
          <a:xfrm>
            <a:off x="8881232" y="2708433"/>
            <a:ext cx="1760144" cy="369332"/>
          </a:xfrm>
          <a:prstGeom prst="borderCallout1">
            <a:avLst>
              <a:gd name="adj1" fmla="val 23908"/>
              <a:gd name="adj2" fmla="val -3264"/>
              <a:gd name="adj3" fmla="val -35016"/>
              <a:gd name="adj4" fmla="val -14152"/>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New ‘Create Anchor’ tool</a:t>
            </a:r>
          </a:p>
        </p:txBody>
      </p:sp>
      <p:pic>
        <p:nvPicPr>
          <p:cNvPr id="4" name="Picture 3">
            <a:extLst>
              <a:ext uri="{FF2B5EF4-FFF2-40B4-BE49-F238E27FC236}">
                <a16:creationId xmlns:a16="http://schemas.microsoft.com/office/drawing/2014/main" id="{60B2C61A-D52D-C14F-BE67-39A24469995A}"/>
              </a:ext>
            </a:extLst>
          </p:cNvPr>
          <p:cNvPicPr>
            <a:picLocks noChangeAspect="1"/>
          </p:cNvPicPr>
          <p:nvPr/>
        </p:nvPicPr>
        <p:blipFill>
          <a:blip r:embed="rId4"/>
          <a:stretch>
            <a:fillRect/>
          </a:stretch>
        </p:blipFill>
        <p:spPr>
          <a:xfrm>
            <a:off x="6017306" y="3559094"/>
            <a:ext cx="4517425" cy="2865455"/>
          </a:xfrm>
          <a:prstGeom prst="rect">
            <a:avLst/>
          </a:prstGeom>
        </p:spPr>
      </p:pic>
    </p:spTree>
    <p:extLst>
      <p:ext uri="{BB962C8B-B14F-4D97-AF65-F5344CB8AC3E}">
        <p14:creationId xmlns:p14="http://schemas.microsoft.com/office/powerpoint/2010/main" val="107417826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360792" y="-60688"/>
            <a:ext cx="10470119" cy="1127488"/>
          </a:xfrm>
        </p:spPr>
        <p:txBody>
          <a:bodyPr/>
          <a:lstStyle/>
          <a:p>
            <a:r>
              <a:rPr lang="en-US" dirty="0"/>
              <a:t>Scalable Overlay Processing</a:t>
            </a:r>
          </a:p>
        </p:txBody>
      </p:sp>
      <p:sp>
        <p:nvSpPr>
          <p:cNvPr id="3" name="Content Placeholder 2"/>
          <p:cNvSpPr>
            <a:spLocks noGrp="1"/>
          </p:cNvSpPr>
          <p:nvPr>
            <p:ph idx="1"/>
          </p:nvPr>
        </p:nvSpPr>
        <p:spPr>
          <a:xfrm>
            <a:off x="826624" y="1066800"/>
            <a:ext cx="964349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Overlay processing will be moved off the POD to a rendition server</a:t>
            </a:r>
          </a:p>
          <a:p>
            <a:pPr>
              <a:spcBef>
                <a:spcPts val="600"/>
              </a:spcBef>
              <a:spcAft>
                <a:spcPts val="1200"/>
              </a:spcAft>
            </a:pPr>
            <a:r>
              <a:rPr lang="en-US" sz="2000" dirty="0"/>
              <a:t>Business Justification</a:t>
            </a:r>
          </a:p>
          <a:p>
            <a:pPr marL="457200" lvl="1" indent="0">
              <a:spcAft>
                <a:spcPts val="1200"/>
              </a:spcAft>
              <a:buNone/>
            </a:pPr>
            <a:r>
              <a:rPr lang="en-US" sz="1600" dirty="0"/>
              <a:t>This change will improve scalability when downloading viewable renditions with overlays applied</a:t>
            </a:r>
          </a:p>
          <a:p>
            <a:pPr>
              <a:spcBef>
                <a:spcPts val="600"/>
              </a:spcBef>
              <a:spcAft>
                <a:spcPts val="1200"/>
              </a:spcAft>
            </a:pPr>
            <a:r>
              <a:rPr lang="en-US" sz="2000" dirty="0"/>
              <a:t>Considerations</a:t>
            </a:r>
          </a:p>
          <a:p>
            <a:pPr marL="457200" lvl="1" indent="0">
              <a:spcAft>
                <a:spcPts val="1200"/>
              </a:spcAft>
              <a:buNone/>
            </a:pPr>
            <a:r>
              <a:rPr lang="en-US" sz="1600" dirty="0"/>
              <a:t>The new infrastructure will be enabled gradually across PODs</a:t>
            </a:r>
          </a:p>
          <a:p>
            <a:pPr marL="457200" lvl="1" indent="0">
              <a:spcAft>
                <a:spcPts val="1200"/>
              </a:spcAft>
              <a:buNone/>
            </a:pPr>
            <a:r>
              <a:rPr lang="en-US" sz="1600" dirty="0"/>
              <a:t>Signature page processing is not part of this feature and will remain on the POD</a:t>
            </a:r>
          </a:p>
          <a:p>
            <a:pPr marL="457200" lvl="1" indent="0">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72676121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Management</a:t>
            </a:r>
          </a:p>
        </p:txBody>
      </p:sp>
    </p:spTree>
    <p:extLst>
      <p:ext uri="{BB962C8B-B14F-4D97-AF65-F5344CB8AC3E}">
        <p14:creationId xmlns:p14="http://schemas.microsoft.com/office/powerpoint/2010/main" val="169881348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GB" dirty="0"/>
              <a:t>Object &amp; Document Audit History Filters Enhancements</a:t>
            </a:r>
            <a:endParaRPr lang="en-US" dirty="0"/>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With this new feature more filtering options are available in the object and document audit histories</a:t>
            </a:r>
          </a:p>
          <a:p>
            <a:pPr lvl="2"/>
            <a:r>
              <a:rPr lang="en-US" dirty="0"/>
              <a:t>Filter the </a:t>
            </a:r>
            <a:r>
              <a:rPr lang="en-US" b="1" dirty="0"/>
              <a:t>Document Audit History</a:t>
            </a:r>
            <a:r>
              <a:rPr lang="en-US" dirty="0"/>
              <a:t> by Time, Event and User in any order</a:t>
            </a:r>
          </a:p>
          <a:p>
            <a:pPr lvl="2">
              <a:spcAft>
                <a:spcPts val="1200"/>
              </a:spcAft>
            </a:pPr>
            <a:r>
              <a:rPr lang="en-US" dirty="0"/>
              <a:t>Filter the </a:t>
            </a:r>
            <a:r>
              <a:rPr lang="en-US" b="1" dirty="0"/>
              <a:t>Object Audit History</a:t>
            </a:r>
            <a:r>
              <a:rPr lang="en-US" dirty="0"/>
              <a:t> by Time, Event, User and Object in any order</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Customers often need to locate specific records in the audit trail, but are forced to export it in order to find what they are looking for. Locating specific activity is far more accessible with the additional filtering options</a:t>
            </a:r>
          </a:p>
          <a:p>
            <a:pPr>
              <a:spcBef>
                <a:spcPts val="600"/>
              </a:spcBef>
              <a:spcAft>
                <a:spcPts val="1200"/>
              </a:spcAft>
            </a:pPr>
            <a:r>
              <a:rPr lang="en-US" sz="2000" dirty="0"/>
              <a:t>Considerations</a:t>
            </a:r>
          </a:p>
          <a:p>
            <a:pPr marL="457200" lvl="1" indent="0">
              <a:spcAft>
                <a:spcPts val="1200"/>
              </a:spcAft>
              <a:buNone/>
            </a:pPr>
            <a:r>
              <a:rPr lang="en-US" sz="1600" dirty="0"/>
              <a:t>Filters are only available in the admin audit history</a:t>
            </a:r>
          </a:p>
          <a:p>
            <a:pPr marL="457200" lvl="1" indent="0">
              <a:spcAft>
                <a:spcPts val="1200"/>
              </a:spcAft>
              <a:buNone/>
            </a:pPr>
            <a:r>
              <a:rPr lang="en-US" sz="1600" dirty="0"/>
              <a:t>Only 3 filters may be applied at a time for the object audit history</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rgbClr val="FFFFFF"/>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18604120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5124"/>
            <a:ext cx="10465691" cy="1101213"/>
          </a:xfrm>
        </p:spPr>
        <p:txBody>
          <a:bodyPr/>
          <a:lstStyle/>
          <a:p>
            <a:r>
              <a:rPr lang="en-GB" dirty="0"/>
              <a:t>Object &amp; Document Audit History Filters Enhancements</a:t>
            </a: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rgbClr val="FFFFFF"/>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20" name="Group 19">
            <a:extLst>
              <a:ext uri="{FF2B5EF4-FFF2-40B4-BE49-F238E27FC236}">
                <a16:creationId xmlns:a16="http://schemas.microsoft.com/office/drawing/2014/main" id="{917374F6-0FD6-CF41-88B8-56913823F78B}"/>
              </a:ext>
            </a:extLst>
          </p:cNvPr>
          <p:cNvGrpSpPr/>
          <p:nvPr/>
        </p:nvGrpSpPr>
        <p:grpSpPr>
          <a:xfrm>
            <a:off x="1142921" y="1545792"/>
            <a:ext cx="9026992" cy="1653083"/>
            <a:chOff x="1142921" y="1545792"/>
            <a:chExt cx="9026992" cy="1653083"/>
          </a:xfrm>
        </p:grpSpPr>
        <p:pic>
          <p:nvPicPr>
            <p:cNvPr id="10" name="Picture 9">
              <a:extLst>
                <a:ext uri="{FF2B5EF4-FFF2-40B4-BE49-F238E27FC236}">
                  <a16:creationId xmlns:a16="http://schemas.microsoft.com/office/drawing/2014/main" id="{3683BD64-6715-4A4D-84E2-962226C754B0}"/>
                </a:ext>
              </a:extLst>
            </p:cNvPr>
            <p:cNvPicPr>
              <a:picLocks noChangeAspect="1"/>
            </p:cNvPicPr>
            <p:nvPr/>
          </p:nvPicPr>
          <p:blipFill rotWithShape="1">
            <a:blip r:embed="rId3"/>
            <a:srcRect t="14260" r="685"/>
            <a:stretch/>
          </p:blipFill>
          <p:spPr>
            <a:xfrm>
              <a:off x="1142921" y="1545792"/>
              <a:ext cx="9026992" cy="1653083"/>
            </a:xfrm>
            <a:prstGeom prst="rect">
              <a:avLst/>
            </a:prstGeom>
            <a:ln>
              <a:solidFill>
                <a:schemeClr val="tx1">
                  <a:lumMod val="75000"/>
                </a:schemeClr>
              </a:solidFill>
            </a:ln>
          </p:spPr>
        </p:pic>
        <p:sp>
          <p:nvSpPr>
            <p:cNvPr id="14" name="Rectangle 13">
              <a:extLst>
                <a:ext uri="{FF2B5EF4-FFF2-40B4-BE49-F238E27FC236}">
                  <a16:creationId xmlns:a16="http://schemas.microsoft.com/office/drawing/2014/main" id="{6D4F9EF2-B2D6-7C47-B2CD-080C9D83F852}"/>
                </a:ext>
              </a:extLst>
            </p:cNvPr>
            <p:cNvSpPr/>
            <p:nvPr/>
          </p:nvSpPr>
          <p:spPr>
            <a:xfrm>
              <a:off x="1190454" y="2598170"/>
              <a:ext cx="1353255" cy="25352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2" name="Line Callout 1 17">
            <a:extLst>
              <a:ext uri="{FF2B5EF4-FFF2-40B4-BE49-F238E27FC236}">
                <a16:creationId xmlns:a16="http://schemas.microsoft.com/office/drawing/2014/main" id="{296582FF-AB85-EE4A-B73D-59AE2EEB9DF3}"/>
              </a:ext>
            </a:extLst>
          </p:cNvPr>
          <p:cNvSpPr/>
          <p:nvPr/>
        </p:nvSpPr>
        <p:spPr>
          <a:xfrm>
            <a:off x="5879442" y="2809113"/>
            <a:ext cx="2776678" cy="553998"/>
          </a:xfrm>
          <a:prstGeom prst="borderCallout1">
            <a:avLst>
              <a:gd name="adj1" fmla="val 616"/>
              <a:gd name="adj2" fmla="val -2073"/>
              <a:gd name="adj3" fmla="val -37996"/>
              <a:gd name="adj4" fmla="val -39648"/>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Further filtering options are now available under Document Audit History</a:t>
            </a:r>
          </a:p>
        </p:txBody>
      </p:sp>
      <p:grpSp>
        <p:nvGrpSpPr>
          <p:cNvPr id="5" name="Group 4">
            <a:extLst>
              <a:ext uri="{FF2B5EF4-FFF2-40B4-BE49-F238E27FC236}">
                <a16:creationId xmlns:a16="http://schemas.microsoft.com/office/drawing/2014/main" id="{8FA6F34B-C1E6-5247-98AD-D98050B1CEC2}"/>
              </a:ext>
            </a:extLst>
          </p:cNvPr>
          <p:cNvGrpSpPr/>
          <p:nvPr/>
        </p:nvGrpSpPr>
        <p:grpSpPr>
          <a:xfrm>
            <a:off x="1109467" y="4070193"/>
            <a:ext cx="8993540" cy="1767900"/>
            <a:chOff x="1176373" y="4014438"/>
            <a:chExt cx="8993540" cy="1767900"/>
          </a:xfrm>
        </p:grpSpPr>
        <p:pic>
          <p:nvPicPr>
            <p:cNvPr id="16" name="Picture 15">
              <a:extLst>
                <a:ext uri="{FF2B5EF4-FFF2-40B4-BE49-F238E27FC236}">
                  <a16:creationId xmlns:a16="http://schemas.microsoft.com/office/drawing/2014/main" id="{578AF8C9-50BF-9741-B2F0-B825D540BD06}"/>
                </a:ext>
              </a:extLst>
            </p:cNvPr>
            <p:cNvPicPr>
              <a:picLocks noChangeAspect="1"/>
            </p:cNvPicPr>
            <p:nvPr/>
          </p:nvPicPr>
          <p:blipFill rotWithShape="1">
            <a:blip r:embed="rId4"/>
            <a:srcRect t="14724"/>
            <a:stretch/>
          </p:blipFill>
          <p:spPr>
            <a:xfrm>
              <a:off x="1176373" y="4014438"/>
              <a:ext cx="8993540" cy="1767900"/>
            </a:xfrm>
            <a:prstGeom prst="rect">
              <a:avLst/>
            </a:prstGeom>
            <a:ln>
              <a:solidFill>
                <a:schemeClr val="tx1">
                  <a:lumMod val="75000"/>
                </a:schemeClr>
              </a:solidFill>
            </a:ln>
          </p:spPr>
        </p:pic>
        <p:sp>
          <p:nvSpPr>
            <p:cNvPr id="19" name="Rectangle 18">
              <a:extLst>
                <a:ext uri="{FF2B5EF4-FFF2-40B4-BE49-F238E27FC236}">
                  <a16:creationId xmlns:a16="http://schemas.microsoft.com/office/drawing/2014/main" id="{96EE46FB-1C29-1746-A8B1-C1256A221954}"/>
                </a:ext>
              </a:extLst>
            </p:cNvPr>
            <p:cNvSpPr/>
            <p:nvPr/>
          </p:nvSpPr>
          <p:spPr>
            <a:xfrm>
              <a:off x="1235683" y="5244799"/>
              <a:ext cx="1353255" cy="326309"/>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7" name="Line Callout 1 17">
            <a:extLst>
              <a:ext uri="{FF2B5EF4-FFF2-40B4-BE49-F238E27FC236}">
                <a16:creationId xmlns:a16="http://schemas.microsoft.com/office/drawing/2014/main" id="{EFFB2FD2-3229-FF42-A8F0-1596F031A89F}"/>
              </a:ext>
            </a:extLst>
          </p:cNvPr>
          <p:cNvSpPr/>
          <p:nvPr/>
        </p:nvSpPr>
        <p:spPr>
          <a:xfrm>
            <a:off x="6323688" y="5259675"/>
            <a:ext cx="2776678" cy="553998"/>
          </a:xfrm>
          <a:prstGeom prst="borderCallout1">
            <a:avLst>
              <a:gd name="adj1" fmla="val 6655"/>
              <a:gd name="adj2" fmla="val -1270"/>
              <a:gd name="adj3" fmla="val -28896"/>
              <a:gd name="adj4" fmla="val -56582"/>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Further filtering options are now available under Object Record Audit History</a:t>
            </a:r>
          </a:p>
        </p:txBody>
      </p:sp>
    </p:spTree>
    <p:extLst>
      <p:ext uri="{BB962C8B-B14F-4D97-AF65-F5344CB8AC3E}">
        <p14:creationId xmlns:p14="http://schemas.microsoft.com/office/powerpoint/2010/main" val="343664943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Object State Types</a:t>
            </a:r>
          </a:p>
        </p:txBody>
      </p:sp>
      <p:sp>
        <p:nvSpPr>
          <p:cNvPr id="3" name="Content Placeholder 2"/>
          <p:cNvSpPr>
            <a:spLocks noGrp="1"/>
          </p:cNvSpPr>
          <p:nvPr>
            <p:ph idx="1"/>
          </p:nvPr>
        </p:nvSpPr>
        <p:spPr>
          <a:xfrm>
            <a:off x="826624" y="1066800"/>
            <a:ext cx="60313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Admins to create or modify object state types and associate them to specific or all available object lifecycles</a:t>
            </a:r>
          </a:p>
          <a:p>
            <a:pPr>
              <a:spcBef>
                <a:spcPts val="600"/>
              </a:spcBef>
              <a:spcAft>
                <a:spcPts val="1200"/>
              </a:spcAft>
            </a:pPr>
            <a:r>
              <a:rPr lang="en-US" sz="2000" dirty="0"/>
              <a:t>Business Justification</a:t>
            </a:r>
          </a:p>
          <a:p>
            <a:pPr marL="457200" lvl="1" indent="0">
              <a:spcAft>
                <a:spcPts val="1200"/>
              </a:spcAft>
              <a:buNone/>
            </a:pPr>
            <a:r>
              <a:rPr lang="en-US" sz="1600" dirty="0"/>
              <a:t>Prior to 19R3, only </a:t>
            </a:r>
            <a:r>
              <a:rPr lang="en-US" sz="1600" i="1" dirty="0"/>
              <a:t>Initial</a:t>
            </a:r>
            <a:r>
              <a:rPr lang="en-US" sz="1600" dirty="0"/>
              <a:t> and </a:t>
            </a:r>
            <a:r>
              <a:rPr lang="en-US" sz="1600" i="1" dirty="0"/>
              <a:t>Complete</a:t>
            </a:r>
            <a:r>
              <a:rPr lang="en-US" sz="1600" dirty="0"/>
              <a:t> were available state types within object lifecycles.  This feature allows Admins to assign additional state types to objects</a:t>
            </a:r>
          </a:p>
          <a:p>
            <a:pPr>
              <a:spcBef>
                <a:spcPts val="600"/>
              </a:spcBef>
              <a:spcAft>
                <a:spcPts val="1200"/>
              </a:spcAft>
            </a:pPr>
            <a:r>
              <a:rPr lang="en-US" sz="2000" dirty="0"/>
              <a:t>Considerations</a:t>
            </a:r>
          </a:p>
          <a:p>
            <a:pPr marL="457200" lvl="1" indent="0">
              <a:buNone/>
            </a:pPr>
            <a:r>
              <a:rPr lang="en-US" sz="1600" dirty="0"/>
              <a:t>Vault Compare and Vault Configuration Reports may show state type lifecycle components have changed even though there is no functional difference</a:t>
            </a:r>
          </a:p>
          <a:p>
            <a:pPr marL="457200" lvl="1" indent="0">
              <a:buNone/>
            </a:pPr>
            <a:r>
              <a:rPr lang="en-US" sz="1600" dirty="0"/>
              <a:t>Admins can specify if the State Type is required, and if the scope:</a:t>
            </a:r>
          </a:p>
          <a:p>
            <a:pPr marL="457200" lvl="1" indent="0">
              <a:buNone/>
            </a:pPr>
            <a:r>
              <a:rPr lang="en-US" sz="1600" dirty="0"/>
              <a:t>	</a:t>
            </a:r>
            <a:r>
              <a:rPr lang="en-US" sz="1600" i="1" dirty="0"/>
              <a:t>Applies to all lifecycles</a:t>
            </a:r>
            <a:endParaRPr lang="en-US" sz="1600" dirty="0"/>
          </a:p>
          <a:p>
            <a:pPr marL="457200" lvl="1" indent="0">
              <a:buNone/>
            </a:pPr>
            <a:r>
              <a:rPr lang="en-US" sz="1600" dirty="0"/>
              <a:t>	is </a:t>
            </a:r>
            <a:r>
              <a:rPr lang="en-US" sz="1600" i="1" dirty="0"/>
              <a:t>Available to all lifecycles</a:t>
            </a:r>
          </a:p>
          <a:p>
            <a:pPr marL="457200" lvl="1" indent="0">
              <a:buNone/>
            </a:pPr>
            <a:r>
              <a:rPr lang="en-US" sz="1600" dirty="0"/>
              <a:t>	is for a </a:t>
            </a:r>
            <a:r>
              <a:rPr lang="en-US" sz="1600" i="1" dirty="0"/>
              <a:t>Specific lifecycle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AF090A85-B11F-C643-9F6C-793214644810}"/>
              </a:ext>
            </a:extLst>
          </p:cNvPr>
          <p:cNvPicPr>
            <a:picLocks noChangeAspect="1"/>
          </p:cNvPicPr>
          <p:nvPr/>
        </p:nvPicPr>
        <p:blipFill>
          <a:blip r:embed="rId3"/>
          <a:stretch>
            <a:fillRect/>
          </a:stretch>
        </p:blipFill>
        <p:spPr>
          <a:xfrm>
            <a:off x="7795679" y="1356814"/>
            <a:ext cx="2013063" cy="3193802"/>
          </a:xfrm>
          <a:prstGeom prst="rect">
            <a:avLst/>
          </a:prstGeom>
          <a:ln>
            <a:solidFill>
              <a:schemeClr val="tx1"/>
            </a:solidFill>
          </a:ln>
        </p:spPr>
      </p:pic>
      <p:pic>
        <p:nvPicPr>
          <p:cNvPr id="5" name="Picture 4">
            <a:extLst>
              <a:ext uri="{FF2B5EF4-FFF2-40B4-BE49-F238E27FC236}">
                <a16:creationId xmlns:a16="http://schemas.microsoft.com/office/drawing/2014/main" id="{74B8580A-FF0C-594B-A381-FD334D888018}"/>
              </a:ext>
            </a:extLst>
          </p:cNvPr>
          <p:cNvPicPr>
            <a:picLocks noChangeAspect="1"/>
          </p:cNvPicPr>
          <p:nvPr/>
        </p:nvPicPr>
        <p:blipFill>
          <a:blip r:embed="rId4"/>
          <a:stretch>
            <a:fillRect/>
          </a:stretch>
        </p:blipFill>
        <p:spPr>
          <a:xfrm>
            <a:off x="6789693" y="4085695"/>
            <a:ext cx="3846428" cy="2338853"/>
          </a:xfrm>
          <a:prstGeom prst="rect">
            <a:avLst/>
          </a:prstGeom>
          <a:ln>
            <a:solidFill>
              <a:schemeClr val="tx1"/>
            </a:solidFill>
          </a:ln>
        </p:spPr>
      </p:pic>
    </p:spTree>
    <p:extLst>
      <p:ext uri="{BB962C8B-B14F-4D97-AF65-F5344CB8AC3E}">
        <p14:creationId xmlns:p14="http://schemas.microsoft.com/office/powerpoint/2010/main" val="38421752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Relate Multiple Records: Complex Join Related Sections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configure the ability to relate multiple objects records through a complex join from the Related Object section</a:t>
            </a:r>
          </a:p>
          <a:p>
            <a:pPr>
              <a:spcBef>
                <a:spcPts val="600"/>
              </a:spcBef>
              <a:spcAft>
                <a:spcPts val="1200"/>
              </a:spcAft>
            </a:pPr>
            <a:r>
              <a:rPr lang="en-US" sz="2000" dirty="0"/>
              <a:t>Business Justification</a:t>
            </a:r>
          </a:p>
          <a:p>
            <a:pPr marL="457200" lvl="1" indent="0">
              <a:spcAft>
                <a:spcPts val="1200"/>
              </a:spcAft>
              <a:buNone/>
            </a:pPr>
            <a:r>
              <a:rPr lang="en-US" sz="1600" dirty="0"/>
              <a:t>Users can now quickly relate </a:t>
            </a:r>
            <a:r>
              <a:rPr lang="en-US" sz="1600" b="1" dirty="0"/>
              <a:t>multiple</a:t>
            </a:r>
            <a:r>
              <a:rPr lang="en-US" sz="1600" dirty="0"/>
              <a:t> object records in a complex join Related Object section on a parent object record page, similar to simple join sections</a:t>
            </a:r>
          </a:p>
          <a:p>
            <a:pPr>
              <a:spcBef>
                <a:spcPts val="600"/>
              </a:spcBef>
              <a:spcAft>
                <a:spcPts val="1200"/>
              </a:spcAft>
            </a:pPr>
            <a:r>
              <a:rPr lang="en-US" sz="2000" dirty="0"/>
              <a:t>Considerations</a:t>
            </a:r>
          </a:p>
          <a:p>
            <a:pPr marL="457200" lvl="1" indent="0">
              <a:spcAft>
                <a:spcPts val="1200"/>
              </a:spcAft>
              <a:buNone/>
            </a:pPr>
            <a:r>
              <a:rPr lang="en-US" sz="1600" dirty="0"/>
              <a:t>Vault automatically creates complex join records</a:t>
            </a:r>
            <a:br>
              <a:rPr lang="en-US" sz="1600" dirty="0"/>
            </a:br>
            <a:r>
              <a:rPr lang="en-US" sz="1600" dirty="0"/>
              <a:t>in the background</a:t>
            </a:r>
          </a:p>
          <a:p>
            <a:pPr marL="457200" lvl="1" indent="0">
              <a:spcAft>
                <a:spcPts val="1200"/>
              </a:spcAft>
              <a:buNone/>
            </a:pPr>
            <a:r>
              <a:rPr lang="en-US" sz="1600" dirty="0">
                <a:solidFill>
                  <a:schemeClr val="tx1"/>
                </a:solidFill>
              </a:rPr>
              <a:t>Records that are already related are shown with</a:t>
            </a:r>
            <a:br>
              <a:rPr lang="en-US" sz="1600" dirty="0">
                <a:solidFill>
                  <a:schemeClr val="tx1"/>
                </a:solidFill>
              </a:rPr>
            </a:br>
            <a:r>
              <a:rPr lang="en-US" sz="1600" dirty="0">
                <a:solidFill>
                  <a:schemeClr val="tx1"/>
                </a:solidFill>
              </a:rPr>
              <a:t>an indicator but can be selected again</a:t>
            </a:r>
            <a:endParaRPr lang="en-US" sz="1600" dirty="0"/>
          </a:p>
          <a:p>
            <a:pPr marL="457200" lvl="1" indent="0">
              <a:spcAft>
                <a:spcPts val="1200"/>
              </a:spcAft>
              <a:buNone/>
            </a:pPr>
            <a:r>
              <a:rPr lang="en-US" sz="1600" dirty="0"/>
              <a:t>From complex join sections, users can also click</a:t>
            </a:r>
            <a:br>
              <a:rPr lang="en-US" sz="1600" dirty="0"/>
            </a:br>
            <a:r>
              <a:rPr lang="en-US" sz="1600" dirty="0"/>
              <a:t>a link to download a CSV file containing a list of</a:t>
            </a:r>
            <a:br>
              <a:rPr lang="en-US" sz="1600" dirty="0"/>
            </a:br>
            <a:r>
              <a:rPr lang="en-US" sz="1600" dirty="0"/>
              <a:t>parent records that Vault could not relate to the</a:t>
            </a:r>
            <a:br>
              <a:rPr lang="en-US" sz="1600" dirty="0"/>
            </a:br>
            <a:r>
              <a:rPr lang="en-US" sz="1600" dirty="0"/>
              <a:t>current record</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9" name="Group 8">
            <a:extLst>
              <a:ext uri="{FF2B5EF4-FFF2-40B4-BE49-F238E27FC236}">
                <a16:creationId xmlns:a16="http://schemas.microsoft.com/office/drawing/2014/main" id="{3340667F-77F2-7E48-AB4E-99C4D75CEF89}"/>
              </a:ext>
            </a:extLst>
          </p:cNvPr>
          <p:cNvGrpSpPr/>
          <p:nvPr/>
        </p:nvGrpSpPr>
        <p:grpSpPr>
          <a:xfrm>
            <a:off x="5784309" y="3734518"/>
            <a:ext cx="4487897" cy="1836591"/>
            <a:chOff x="2526220" y="3478536"/>
            <a:chExt cx="6463362" cy="2998464"/>
          </a:xfrm>
        </p:grpSpPr>
        <p:pic>
          <p:nvPicPr>
            <p:cNvPr id="10" name="Picture 9">
              <a:extLst>
                <a:ext uri="{FF2B5EF4-FFF2-40B4-BE49-F238E27FC236}">
                  <a16:creationId xmlns:a16="http://schemas.microsoft.com/office/drawing/2014/main" id="{CB673830-BCE6-784E-BDD6-3C5DE207EE8C}"/>
                </a:ext>
              </a:extLst>
            </p:cNvPr>
            <p:cNvPicPr>
              <a:picLocks noChangeAspect="1"/>
            </p:cNvPicPr>
            <p:nvPr/>
          </p:nvPicPr>
          <p:blipFill>
            <a:blip r:embed="rId4"/>
            <a:stretch>
              <a:fillRect/>
            </a:stretch>
          </p:blipFill>
          <p:spPr>
            <a:xfrm>
              <a:off x="2526220" y="3478536"/>
              <a:ext cx="6463362" cy="2998464"/>
            </a:xfrm>
            <a:prstGeom prst="rect">
              <a:avLst/>
            </a:prstGeom>
            <a:ln w="12700">
              <a:solidFill>
                <a:schemeClr val="tx1">
                  <a:lumMod val="75000"/>
                </a:schemeClr>
              </a:solidFill>
            </a:ln>
            <a:effectLst/>
          </p:spPr>
        </p:pic>
        <p:sp>
          <p:nvSpPr>
            <p:cNvPr id="12" name="Rectangle 11">
              <a:extLst>
                <a:ext uri="{FF2B5EF4-FFF2-40B4-BE49-F238E27FC236}">
                  <a16:creationId xmlns:a16="http://schemas.microsoft.com/office/drawing/2014/main" id="{6525955A-9275-C442-92E0-4F10E0AA989A}"/>
                </a:ext>
              </a:extLst>
            </p:cNvPr>
            <p:cNvSpPr/>
            <p:nvPr/>
          </p:nvSpPr>
          <p:spPr>
            <a:xfrm>
              <a:off x="4386262" y="6109510"/>
              <a:ext cx="1709738" cy="36749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6725328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Logistics</a:t>
            </a:r>
          </a:p>
        </p:txBody>
      </p:sp>
      <p:sp>
        <p:nvSpPr>
          <p:cNvPr id="5" name="Subtitle 4">
            <a:extLst>
              <a:ext uri="{FF2B5EF4-FFF2-40B4-BE49-F238E27FC236}">
                <a16:creationId xmlns:a16="http://schemas.microsoft.com/office/drawing/2014/main" id="{6BEC5F7D-9D51-1D4E-9FD7-99B84CCEAB5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6876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9593" cy="1101213"/>
          </a:xfrm>
        </p:spPr>
        <p:txBody>
          <a:bodyPr/>
          <a:lstStyle/>
          <a:p>
            <a:r>
              <a:rPr lang="en-US" dirty="0"/>
              <a:t>Relate Multiple Records: Complex Join Related Sections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9" name="Group 8">
            <a:extLst>
              <a:ext uri="{FF2B5EF4-FFF2-40B4-BE49-F238E27FC236}">
                <a16:creationId xmlns:a16="http://schemas.microsoft.com/office/drawing/2014/main" id="{64F65D3E-B07C-8D42-A167-D4F63C2B9F7D}"/>
              </a:ext>
            </a:extLst>
          </p:cNvPr>
          <p:cNvGrpSpPr/>
          <p:nvPr/>
        </p:nvGrpSpPr>
        <p:grpSpPr>
          <a:xfrm>
            <a:off x="6558764" y="2074128"/>
            <a:ext cx="3901080" cy="3802566"/>
            <a:chOff x="7181762" y="2276067"/>
            <a:chExt cx="4274818" cy="4103397"/>
          </a:xfrm>
        </p:grpSpPr>
        <p:pic>
          <p:nvPicPr>
            <p:cNvPr id="15" name="Picture 14">
              <a:extLst>
                <a:ext uri="{FF2B5EF4-FFF2-40B4-BE49-F238E27FC236}">
                  <a16:creationId xmlns:a16="http://schemas.microsoft.com/office/drawing/2014/main" id="{7DD98700-7DF6-234B-B08F-08106534D28E}"/>
                </a:ext>
              </a:extLst>
            </p:cNvPr>
            <p:cNvPicPr>
              <a:picLocks noChangeAspect="1"/>
            </p:cNvPicPr>
            <p:nvPr/>
          </p:nvPicPr>
          <p:blipFill>
            <a:blip r:embed="rId3"/>
            <a:stretch>
              <a:fillRect/>
            </a:stretch>
          </p:blipFill>
          <p:spPr>
            <a:xfrm>
              <a:off x="7181762" y="2276067"/>
              <a:ext cx="4274818" cy="4103396"/>
            </a:xfrm>
            <a:prstGeom prst="rect">
              <a:avLst/>
            </a:prstGeom>
            <a:ln w="12700">
              <a:solidFill>
                <a:schemeClr val="tx1">
                  <a:lumMod val="75000"/>
                </a:schemeClr>
              </a:solidFill>
            </a:ln>
            <a:effectLst/>
          </p:spPr>
        </p:pic>
        <p:sp>
          <p:nvSpPr>
            <p:cNvPr id="19" name="Rectangle 18">
              <a:extLst>
                <a:ext uri="{FF2B5EF4-FFF2-40B4-BE49-F238E27FC236}">
                  <a16:creationId xmlns:a16="http://schemas.microsoft.com/office/drawing/2014/main" id="{4E37A2B8-5A0F-B746-B22B-3B803035CEE6}"/>
                </a:ext>
              </a:extLst>
            </p:cNvPr>
            <p:cNvSpPr/>
            <p:nvPr/>
          </p:nvSpPr>
          <p:spPr>
            <a:xfrm>
              <a:off x="9089220" y="3994388"/>
              <a:ext cx="300037" cy="7762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a:extLst>
                <a:ext uri="{FF2B5EF4-FFF2-40B4-BE49-F238E27FC236}">
                  <a16:creationId xmlns:a16="http://schemas.microsoft.com/office/drawing/2014/main" id="{E28529F7-F686-464E-B128-5C0BCCA008C4}"/>
                </a:ext>
              </a:extLst>
            </p:cNvPr>
            <p:cNvSpPr/>
            <p:nvPr/>
          </p:nvSpPr>
          <p:spPr>
            <a:xfrm>
              <a:off x="8853876" y="5773470"/>
              <a:ext cx="2602704" cy="605994"/>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0" name="Group 9">
            <a:extLst>
              <a:ext uri="{FF2B5EF4-FFF2-40B4-BE49-F238E27FC236}">
                <a16:creationId xmlns:a16="http://schemas.microsoft.com/office/drawing/2014/main" id="{B99E6EF1-D7B8-CB48-933D-5B28DA26E8ED}"/>
              </a:ext>
            </a:extLst>
          </p:cNvPr>
          <p:cNvGrpSpPr/>
          <p:nvPr/>
        </p:nvGrpSpPr>
        <p:grpSpPr>
          <a:xfrm>
            <a:off x="771339" y="2581120"/>
            <a:ext cx="7469410" cy="2786574"/>
            <a:chOff x="715584" y="2904503"/>
            <a:chExt cx="7469410" cy="2786574"/>
          </a:xfrm>
        </p:grpSpPr>
        <p:pic>
          <p:nvPicPr>
            <p:cNvPr id="13" name="Picture 12">
              <a:extLst>
                <a:ext uri="{FF2B5EF4-FFF2-40B4-BE49-F238E27FC236}">
                  <a16:creationId xmlns:a16="http://schemas.microsoft.com/office/drawing/2014/main" id="{5223CA59-FC4A-F74E-A89B-EBED73E51D66}"/>
                </a:ext>
              </a:extLst>
            </p:cNvPr>
            <p:cNvPicPr>
              <a:picLocks noChangeAspect="1"/>
            </p:cNvPicPr>
            <p:nvPr/>
          </p:nvPicPr>
          <p:blipFill>
            <a:blip r:embed="rId4"/>
            <a:stretch>
              <a:fillRect/>
            </a:stretch>
          </p:blipFill>
          <p:spPr>
            <a:xfrm>
              <a:off x="715584" y="2904503"/>
              <a:ext cx="5080217" cy="2786574"/>
            </a:xfrm>
            <a:prstGeom prst="rect">
              <a:avLst/>
            </a:prstGeom>
            <a:ln w="12700">
              <a:solidFill>
                <a:schemeClr val="tx1">
                  <a:lumMod val="75000"/>
                </a:schemeClr>
              </a:solidFill>
            </a:ln>
            <a:effectLst/>
          </p:spPr>
        </p:pic>
        <p:sp>
          <p:nvSpPr>
            <p:cNvPr id="16" name="Rectangle 15">
              <a:extLst>
                <a:ext uri="{FF2B5EF4-FFF2-40B4-BE49-F238E27FC236}">
                  <a16:creationId xmlns:a16="http://schemas.microsoft.com/office/drawing/2014/main" id="{D4D34CAB-6C94-C544-8CFB-73131E34D6E9}"/>
                </a:ext>
              </a:extLst>
            </p:cNvPr>
            <p:cNvSpPr/>
            <p:nvPr/>
          </p:nvSpPr>
          <p:spPr>
            <a:xfrm>
              <a:off x="824770" y="4088013"/>
              <a:ext cx="537765" cy="22860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Bent-Up Arrow 26">
              <a:extLst>
                <a:ext uri="{FF2B5EF4-FFF2-40B4-BE49-F238E27FC236}">
                  <a16:creationId xmlns:a16="http://schemas.microsoft.com/office/drawing/2014/main" id="{39F29CCB-B08A-3747-9B08-F67BA33F087F}"/>
                </a:ext>
              </a:extLst>
            </p:cNvPr>
            <p:cNvSpPr/>
            <p:nvPr/>
          </p:nvSpPr>
          <p:spPr>
            <a:xfrm rot="5400000">
              <a:off x="4502482" y="843880"/>
              <a:ext cx="228602" cy="7136423"/>
            </a:xfrm>
            <a:prstGeom prst="bentUpArrow">
              <a:avLst>
                <a:gd name="adj1" fmla="val 50000"/>
                <a:gd name="adj2" fmla="val 46460"/>
                <a:gd name="adj3" fmla="val 50000"/>
              </a:avLst>
            </a:prstGeom>
            <a:solidFill>
              <a:schemeClr val="tx2"/>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535293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Update EDL Item Tracking Fields When Batch Update Is No/Blank</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Users can now see the accurate progress for new </a:t>
            </a:r>
            <a:r>
              <a:rPr lang="en-GB" sz="1600" i="1" dirty="0"/>
              <a:t>EDL Item</a:t>
            </a:r>
            <a:r>
              <a:rPr lang="en-GB" sz="1600" dirty="0"/>
              <a:t> records even when the </a:t>
            </a:r>
            <a:r>
              <a:rPr lang="en-GB" sz="1600" i="1" dirty="0"/>
              <a:t>Batch Update</a:t>
            </a:r>
            <a:r>
              <a:rPr lang="en-GB" sz="1600" dirty="0"/>
              <a:t> field is set to </a:t>
            </a:r>
            <a:r>
              <a:rPr lang="en-GB" sz="1600" b="1" dirty="0"/>
              <a:t>No</a:t>
            </a:r>
            <a:r>
              <a:rPr lang="en-GB" sz="1600" dirty="0"/>
              <a:t> or left blank, as long as the EDL matching job is active and has run at least once</a:t>
            </a:r>
            <a:endParaRPr lang="en-US" sz="1600" dirty="0"/>
          </a:p>
          <a:p>
            <a:pPr>
              <a:spcBef>
                <a:spcPts val="600"/>
              </a:spcBef>
              <a:spcAft>
                <a:spcPts val="1200"/>
              </a:spcAft>
            </a:pPr>
            <a:r>
              <a:rPr lang="en-US" sz="2000" dirty="0"/>
              <a:t>Business Justification</a:t>
            </a:r>
          </a:p>
          <a:p>
            <a:pPr marL="457200" lvl="1" indent="0">
              <a:spcAft>
                <a:spcPts val="1200"/>
              </a:spcAft>
              <a:buNone/>
            </a:pPr>
            <a:r>
              <a:rPr lang="en-GB" sz="1600" dirty="0"/>
              <a:t>Previously, Vault would only update the tracking fields via the continuous EDL Matching job when the Batch Update field was set to </a:t>
            </a:r>
            <a:r>
              <a:rPr lang="en-GB" sz="1600" b="1" dirty="0"/>
              <a:t>Yes</a:t>
            </a:r>
            <a:r>
              <a:rPr lang="en-GB" sz="1600" dirty="0"/>
              <a:t>, resulting in inconsistent progress indicators in a set of related EDL Items. Now, manual document matches on EDL Items with Batch Update set to No/blank will trigger the update to the tracking fields</a:t>
            </a:r>
            <a:endParaRPr lang="en-US" sz="1600" dirty="0"/>
          </a:p>
          <a:p>
            <a:pPr>
              <a:spcBef>
                <a:spcPts val="600"/>
              </a:spcBef>
              <a:spcAft>
                <a:spcPts val="1200"/>
              </a:spcAft>
            </a:pPr>
            <a:r>
              <a:rPr lang="en-US" sz="2000" dirty="0"/>
              <a:t>Considerations</a:t>
            </a:r>
          </a:p>
          <a:p>
            <a:pPr marL="457200" lvl="1" indent="0">
              <a:buClr>
                <a:schemeClr val="tx2"/>
              </a:buClr>
              <a:buNone/>
            </a:pPr>
            <a:r>
              <a:rPr lang="en-GB" sz="1600" dirty="0"/>
              <a:t>Vault will not update tracking fields on </a:t>
            </a:r>
            <a:r>
              <a:rPr lang="en-GB" sz="1600" u="sng" dirty="0"/>
              <a:t>existing records</a:t>
            </a:r>
            <a:r>
              <a:rPr lang="en-GB" sz="1600" dirty="0"/>
              <a:t> where Batch Update is set to </a:t>
            </a:r>
            <a:r>
              <a:rPr lang="en-GB" sz="1600" b="1" dirty="0"/>
              <a:t>No</a:t>
            </a:r>
            <a:r>
              <a:rPr lang="en-GB" sz="1600" dirty="0"/>
              <a:t> or left blank unless a user updates the </a:t>
            </a:r>
            <a:r>
              <a:rPr lang="en-GB" sz="1600" i="1" dirty="0"/>
              <a:t>EDL Item</a:t>
            </a:r>
            <a:r>
              <a:rPr lang="en-GB" sz="1600" dirty="0"/>
              <a:t> record or the matched document, triggering continuous matching</a:t>
            </a:r>
          </a:p>
          <a:p>
            <a:pPr marL="457200" lvl="1" indent="0">
              <a:buClr>
                <a:schemeClr val="tx2"/>
              </a:buClr>
              <a:buNone/>
            </a:pPr>
            <a:r>
              <a:rPr lang="en-GB" sz="1600" dirty="0"/>
              <a:t>To update all existing </a:t>
            </a:r>
            <a:r>
              <a:rPr lang="en-GB" sz="1600" i="1" dirty="0"/>
              <a:t>EDL Item</a:t>
            </a:r>
            <a:r>
              <a:rPr lang="en-GB" sz="1600" dirty="0"/>
              <a:t> records, contact Veeva Support</a:t>
            </a: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34472470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1E75-B363-3B45-BB62-DFB588BC6500}"/>
              </a:ext>
            </a:extLst>
          </p:cNvPr>
          <p:cNvSpPr>
            <a:spLocks noGrp="1"/>
          </p:cNvSpPr>
          <p:nvPr>
            <p:ph type="title"/>
          </p:nvPr>
        </p:nvSpPr>
        <p:spPr/>
        <p:txBody>
          <a:bodyPr/>
          <a:lstStyle/>
          <a:p>
            <a:r>
              <a:rPr lang="en-US" dirty="0"/>
              <a:t>Other Data Management Features</a:t>
            </a:r>
          </a:p>
        </p:txBody>
      </p:sp>
      <p:sp>
        <p:nvSpPr>
          <p:cNvPr id="3" name="Content Placeholder 2">
            <a:extLst>
              <a:ext uri="{FF2B5EF4-FFF2-40B4-BE49-F238E27FC236}">
                <a16:creationId xmlns:a16="http://schemas.microsoft.com/office/drawing/2014/main" id="{1FFDB89E-006B-3540-A726-DF377E3F6ED6}"/>
              </a:ext>
            </a:extLst>
          </p:cNvPr>
          <p:cNvSpPr>
            <a:spLocks noGrp="1"/>
          </p:cNvSpPr>
          <p:nvPr>
            <p:ph idx="1"/>
          </p:nvPr>
        </p:nvSpPr>
        <p:spPr/>
        <p:txBody>
          <a:bodyPr/>
          <a:lstStyle/>
          <a:p>
            <a:r>
              <a:rPr lang="en-US" dirty="0"/>
              <a:t>Correct Currency Format in Merge Fields &amp; Formatted Output</a:t>
            </a:r>
          </a:p>
          <a:p>
            <a:r>
              <a:rPr lang="en-US" dirty="0"/>
              <a:t>Simple Join Objects Include Lifecycle State Fields</a:t>
            </a:r>
          </a:p>
          <a:p>
            <a:r>
              <a:rPr lang="en-US" dirty="0"/>
              <a:t>Download List of Unrelated Parent Records</a:t>
            </a:r>
          </a:p>
          <a:p>
            <a:r>
              <a:rPr lang="en-US" dirty="0"/>
              <a:t>Uniqueness Update</a:t>
            </a:r>
          </a:p>
          <a:p>
            <a:r>
              <a:rPr lang="en-US" dirty="0"/>
              <a:t>Three Levels of Dependent Questions for Checklists</a:t>
            </a:r>
          </a:p>
          <a:p>
            <a:r>
              <a:rPr lang="en-US" dirty="0"/>
              <a:t>Synchronize Checklist Design &amp; Related Records</a:t>
            </a:r>
          </a:p>
          <a:p>
            <a:r>
              <a:rPr lang="en-US" dirty="0"/>
              <a:t>Optional Checklist Category in User &amp; Entry Actions</a:t>
            </a:r>
          </a:p>
        </p:txBody>
      </p:sp>
    </p:spTree>
    <p:extLst>
      <p:ext uri="{BB962C8B-B14F-4D97-AF65-F5344CB8AC3E}">
        <p14:creationId xmlns:p14="http://schemas.microsoft.com/office/powerpoint/2010/main" val="259517686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Correct Currency Format in Merge Fields &amp; Formatted Output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displays currency values in </a:t>
            </a:r>
            <a:r>
              <a:rPr lang="en-US" sz="1600" i="1" dirty="0"/>
              <a:t>merge fields</a:t>
            </a:r>
            <a:r>
              <a:rPr lang="en-US" sz="1600" dirty="0"/>
              <a:t> and </a:t>
            </a:r>
            <a:r>
              <a:rPr lang="en-US" sz="1600" i="1" dirty="0"/>
              <a:t>formatted output</a:t>
            </a:r>
            <a:r>
              <a:rPr lang="en-US" sz="1600" dirty="0"/>
              <a:t> documents, using the format specified by the selected local currency</a:t>
            </a:r>
          </a:p>
          <a:p>
            <a:pPr>
              <a:spcBef>
                <a:spcPts val="600"/>
              </a:spcBef>
              <a:spcAft>
                <a:spcPts val="1200"/>
              </a:spcAft>
            </a:pPr>
            <a:r>
              <a:rPr lang="en-US" sz="2000" dirty="0"/>
              <a:t>Business Justification</a:t>
            </a:r>
          </a:p>
          <a:p>
            <a:pPr marL="457200" lvl="1" indent="0">
              <a:spcAft>
                <a:spcPts val="1200"/>
              </a:spcAft>
              <a:buNone/>
            </a:pPr>
            <a:r>
              <a:rPr lang="en-US" sz="1600" dirty="0"/>
              <a:t>Ensure currency values display with the correct formatting</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405590127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Simple Join Objects Include Lifecycle State Fields</a:t>
            </a:r>
          </a:p>
        </p:txBody>
      </p:sp>
      <p:sp>
        <p:nvSpPr>
          <p:cNvPr id="3" name="Content Placeholder 2"/>
          <p:cNvSpPr>
            <a:spLocks noGrp="1"/>
          </p:cNvSpPr>
          <p:nvPr>
            <p:ph idx="1"/>
          </p:nvPr>
        </p:nvSpPr>
        <p:spPr>
          <a:xfrm>
            <a:off x="826624" y="1066800"/>
            <a:ext cx="942884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Admins add a lifecycle to a simple join object, the object will now remain a simple join object</a:t>
            </a:r>
          </a:p>
          <a:p>
            <a:pPr>
              <a:spcAft>
                <a:spcPts val="1200"/>
              </a:spcAft>
            </a:pPr>
            <a:r>
              <a:rPr lang="en-US" sz="2000" dirty="0"/>
              <a:t>Business Justification</a:t>
            </a:r>
          </a:p>
          <a:p>
            <a:pPr marL="457200" lvl="1" indent="0">
              <a:spcAft>
                <a:spcPts val="1200"/>
              </a:spcAft>
              <a:buNone/>
            </a:pPr>
            <a:r>
              <a:rPr lang="en-US" sz="1600" dirty="0"/>
              <a:t>This allows users to multi-select multiple related records and show the parent records in a simple join related object section for join objects that have a lifecycle</a:t>
            </a:r>
          </a:p>
          <a:p>
            <a:pPr>
              <a:spcAft>
                <a:spcPts val="1200"/>
              </a:spcAft>
            </a:pPr>
            <a:r>
              <a:rPr lang="en-US" sz="2000" dirty="0"/>
              <a:t>Considerations</a:t>
            </a:r>
          </a:p>
          <a:p>
            <a:pPr marL="457200" lvl="1" indent="0">
              <a:spcAft>
                <a:spcPts val="1200"/>
              </a:spcAft>
              <a:buNone/>
            </a:pPr>
            <a:r>
              <a:rPr lang="en-US" sz="1600" dirty="0"/>
              <a:t>If an existing complex join has only Lifecycle fields in addition to the System fields, Vault shows the Add button instead of the Create button</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65798578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List of Unrelated Parent Records </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From simple join Related Object sections, users can now click a link to download a CSV file containing a list of parent records that Vault could not relate to the current record</a:t>
            </a:r>
          </a:p>
          <a:p>
            <a:pPr>
              <a:spcBef>
                <a:spcPts val="600"/>
              </a:spcBef>
              <a:spcAft>
                <a:spcPts val="1200"/>
              </a:spcAft>
            </a:pPr>
            <a:r>
              <a:rPr lang="en-US" sz="2000" dirty="0"/>
              <a:t>Business Justification</a:t>
            </a:r>
          </a:p>
          <a:p>
            <a:pPr marL="457200" lvl="1" indent="0">
              <a:spcAft>
                <a:spcPts val="1200"/>
              </a:spcAft>
              <a:buNone/>
            </a:pPr>
            <a:r>
              <a:rPr lang="en-US" sz="1600" dirty="0"/>
              <a:t>Prior to 19R3, if records were not related successfully, it used to fail silently</a:t>
            </a:r>
          </a:p>
          <a:p>
            <a:pPr marL="457200" lvl="1" indent="0">
              <a:spcAft>
                <a:spcPts val="1200"/>
              </a:spcAft>
              <a:buNone/>
            </a:pPr>
            <a:r>
              <a:rPr lang="en-US" sz="1600" dirty="0"/>
              <a:t>This feature will allow users to see a list of records that could not be related with the reason of the failure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407292403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Uniqueness Update</a:t>
            </a:r>
          </a:p>
        </p:txBody>
      </p:sp>
      <p:sp>
        <p:nvSpPr>
          <p:cNvPr id="3" name="Content Placeholder 2"/>
          <p:cNvSpPr>
            <a:spLocks noGrp="1"/>
          </p:cNvSpPr>
          <p:nvPr>
            <p:ph idx="1"/>
          </p:nvPr>
        </p:nvSpPr>
        <p:spPr>
          <a:xfrm>
            <a:off x="826624" y="1066800"/>
            <a:ext cx="974350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applies changes to the ‘Values must be unique’ setting asynchronously and blocks certain actions on the affected object field while processing these changes, including deleting the field and modifying the Maximum Length setting</a:t>
            </a:r>
          </a:p>
          <a:p>
            <a:pPr>
              <a:spcBef>
                <a:spcPts val="600"/>
              </a:spcBef>
              <a:spcAft>
                <a:spcPts val="1200"/>
              </a:spcAft>
            </a:pPr>
            <a:r>
              <a:rPr lang="en-US" sz="2000" dirty="0"/>
              <a:t>Business Justification</a:t>
            </a:r>
          </a:p>
          <a:p>
            <a:pPr marL="457200" lvl="1" indent="0">
              <a:spcAft>
                <a:spcPts val="1200"/>
              </a:spcAft>
              <a:buNone/>
            </a:pPr>
            <a:r>
              <a:rPr lang="en-US" sz="1600" dirty="0"/>
              <a:t>Following a different underlying architecture for Uniqueness will allow to make the field uniqueness more robust</a:t>
            </a: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85938994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Three Levels of Dependent Questions for Checklists</a:t>
            </a:r>
          </a:p>
        </p:txBody>
      </p:sp>
      <p:sp>
        <p:nvSpPr>
          <p:cNvPr id="3" name="Content Placeholder 2"/>
          <p:cNvSpPr>
            <a:spLocks noGrp="1"/>
          </p:cNvSpPr>
          <p:nvPr>
            <p:ph idx="1"/>
          </p:nvPr>
        </p:nvSpPr>
        <p:spPr>
          <a:xfrm>
            <a:off x="826624" y="1066800"/>
            <a:ext cx="931791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increases the limit from a maximum of two to three levels of dependent questions</a:t>
            </a:r>
          </a:p>
          <a:p>
            <a:pPr marL="457200" lvl="1" indent="0">
              <a:spcAft>
                <a:spcPts val="1200"/>
              </a:spcAft>
              <a:buNone/>
            </a:pPr>
            <a:r>
              <a:rPr lang="en-US" sz="1600" i="1" dirty="0"/>
              <a:t>Q1: Are you a member of the Quality Community?</a:t>
            </a:r>
          </a:p>
          <a:p>
            <a:pPr marL="688975" lvl="1" indent="0">
              <a:spcAft>
                <a:spcPts val="1200"/>
              </a:spcAft>
              <a:buNone/>
            </a:pPr>
            <a:r>
              <a:rPr lang="en-US" sz="1600" i="1" dirty="0"/>
              <a:t>Q1.1: Did you attend the last Quality Community meeting?</a:t>
            </a:r>
          </a:p>
          <a:p>
            <a:pPr marL="914400" lvl="1" indent="0">
              <a:spcAft>
                <a:spcPts val="1200"/>
              </a:spcAft>
              <a:buNone/>
            </a:pPr>
            <a:r>
              <a:rPr lang="en-US" sz="1600" i="1" dirty="0"/>
              <a:t>Q1.1.1: Would you recommend the Quality Community meeting to colleagues?</a:t>
            </a:r>
          </a:p>
          <a:p>
            <a:pPr marL="1146175" lvl="1" indent="0">
              <a:spcAft>
                <a:spcPts val="1200"/>
              </a:spcAft>
              <a:buNone/>
            </a:pPr>
            <a:r>
              <a:rPr lang="en-US" sz="1600" b="1" i="1" dirty="0"/>
              <a:t>Q1.1.1.1</a:t>
            </a:r>
            <a:r>
              <a:rPr lang="en-US" sz="1600" i="1" dirty="0"/>
              <a:t>: Would you like to provide your colleagues email addresses?</a:t>
            </a:r>
            <a:endParaRPr lang="en-US" sz="1300" i="1" dirty="0"/>
          </a:p>
          <a:p>
            <a:pPr>
              <a:spcBef>
                <a:spcPts val="600"/>
              </a:spcBef>
              <a:spcAft>
                <a:spcPts val="1200"/>
              </a:spcAft>
            </a:pPr>
            <a:r>
              <a:rPr lang="en-US" sz="2000" dirty="0"/>
              <a:t>Business Justification</a:t>
            </a:r>
          </a:p>
          <a:p>
            <a:pPr marL="457200" lvl="1" indent="0">
              <a:spcAft>
                <a:spcPts val="1200"/>
              </a:spcAft>
              <a:buNone/>
            </a:pPr>
            <a:r>
              <a:rPr lang="en-US" sz="1600" dirty="0"/>
              <a:t>Provides additional flexibility for complex checklists that rely on dependent questions</a:t>
            </a:r>
          </a:p>
          <a:p>
            <a:pPr>
              <a:spcBef>
                <a:spcPts val="600"/>
              </a:spcBef>
              <a:spcAft>
                <a:spcPts val="1200"/>
              </a:spcAft>
            </a:pPr>
            <a:r>
              <a:rPr lang="en-US" sz="2000" dirty="0"/>
              <a:t>Considerations</a:t>
            </a:r>
          </a:p>
          <a:p>
            <a:pPr marL="457200" lvl="1" indent="0">
              <a:spcAft>
                <a:spcPts val="1200"/>
              </a:spcAft>
              <a:buNone/>
            </a:pPr>
            <a:r>
              <a:rPr lang="en-US" sz="1600" dirty="0"/>
              <a:t>There are no changes to the way dependent questions are configured for a multiple question design record</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4" name="Speech Bubble: Rectangle with Corners Rounded 3">
            <a:extLst>
              <a:ext uri="{FF2B5EF4-FFF2-40B4-BE49-F238E27FC236}">
                <a16:creationId xmlns:a16="http://schemas.microsoft.com/office/drawing/2014/main" id="{C4BA8A99-52AD-48C7-B56F-812671C8F780}"/>
              </a:ext>
            </a:extLst>
          </p:cNvPr>
          <p:cNvSpPr/>
          <p:nvPr/>
        </p:nvSpPr>
        <p:spPr>
          <a:xfrm>
            <a:off x="8663063" y="3041373"/>
            <a:ext cx="1325217" cy="775252"/>
          </a:xfrm>
          <a:prstGeom prst="wedgeRoundRectCallout">
            <a:avLst>
              <a:gd name="adj1" fmla="val -113333"/>
              <a:gd name="adj2" fmla="val -145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Level 3 dependent question</a:t>
            </a:r>
          </a:p>
        </p:txBody>
      </p:sp>
    </p:spTree>
    <p:extLst>
      <p:ext uri="{BB962C8B-B14F-4D97-AF65-F5344CB8AC3E}">
        <p14:creationId xmlns:p14="http://schemas.microsoft.com/office/powerpoint/2010/main" val="339997273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Synchronize Checklist Design &amp; Related Records</a:t>
            </a:r>
          </a:p>
        </p:txBody>
      </p:sp>
      <p:sp>
        <p:nvSpPr>
          <p:cNvPr id="3" name="Content Placeholder 2"/>
          <p:cNvSpPr>
            <a:spLocks noGrp="1"/>
          </p:cNvSpPr>
          <p:nvPr>
            <p:ph idx="1"/>
          </p:nvPr>
        </p:nvSpPr>
        <p:spPr>
          <a:xfrm>
            <a:off x="826624" y="1066800"/>
            <a:ext cx="950344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configure a new User Action called </a:t>
            </a:r>
            <a:r>
              <a:rPr lang="en-US" sz="1600" i="1" dirty="0"/>
              <a:t>Sync Checklist Design Lifecycle States</a:t>
            </a:r>
            <a:r>
              <a:rPr lang="en-US" sz="1600" dirty="0"/>
              <a:t> </a:t>
            </a:r>
          </a:p>
          <a:p>
            <a:pPr marL="457200" lvl="1" indent="0">
              <a:spcAft>
                <a:spcPts val="1200"/>
              </a:spcAft>
              <a:buNone/>
            </a:pPr>
            <a:r>
              <a:rPr lang="en-US" sz="1600" dirty="0"/>
              <a:t>This User Action which will change the lifecycle state of the </a:t>
            </a:r>
            <a:r>
              <a:rPr lang="en-US" sz="1600" i="1" dirty="0"/>
              <a:t>Checklist Design</a:t>
            </a:r>
            <a:r>
              <a:rPr lang="en-US" sz="1600" dirty="0"/>
              <a:t> record, and all of its related </a:t>
            </a:r>
            <a:r>
              <a:rPr lang="en-US" sz="1600" i="1" dirty="0"/>
              <a:t>Sections</a:t>
            </a:r>
            <a:r>
              <a:rPr lang="en-US" sz="1600" dirty="0"/>
              <a:t>, </a:t>
            </a:r>
            <a:r>
              <a:rPr lang="en-US" sz="1600" i="1" dirty="0"/>
              <a:t>Questions</a:t>
            </a:r>
            <a:r>
              <a:rPr lang="en-US" sz="1600" dirty="0"/>
              <a:t>, </a:t>
            </a:r>
            <a:r>
              <a:rPr lang="en-US" sz="1600" i="1" dirty="0"/>
              <a:t>Answers</a:t>
            </a:r>
            <a:r>
              <a:rPr lang="en-US" sz="1600" dirty="0"/>
              <a:t>, and </a:t>
            </a:r>
            <a:r>
              <a:rPr lang="en-US" sz="1600" i="1" dirty="0"/>
              <a:t>Dependencies</a:t>
            </a:r>
          </a:p>
          <a:p>
            <a:pPr marL="457200" lvl="1" indent="0">
              <a:spcAft>
                <a:spcPts val="1200"/>
              </a:spcAft>
              <a:buNone/>
            </a:pPr>
            <a:r>
              <a:rPr lang="en-US" sz="1600" dirty="0"/>
              <a:t>Example:  Synchronize lifecycle states for related records when a </a:t>
            </a:r>
            <a:r>
              <a:rPr lang="en-US" sz="1600" i="1" dirty="0"/>
              <a:t>Checklist Design</a:t>
            </a:r>
            <a:r>
              <a:rPr lang="en-US" sz="1600" dirty="0"/>
              <a:t> is approved for use, made inactive, or reverted to the draft state</a:t>
            </a:r>
          </a:p>
          <a:p>
            <a:pPr>
              <a:spcBef>
                <a:spcPts val="600"/>
              </a:spcBef>
              <a:spcAft>
                <a:spcPts val="1200"/>
              </a:spcAft>
            </a:pPr>
            <a:r>
              <a:rPr lang="en-US" sz="2000" dirty="0"/>
              <a:t>Business Justification</a:t>
            </a:r>
          </a:p>
          <a:p>
            <a:pPr marL="457200" lvl="1" indent="0">
              <a:spcAft>
                <a:spcPts val="1200"/>
              </a:spcAft>
              <a:buNone/>
            </a:pPr>
            <a:r>
              <a:rPr lang="en-US" sz="1600" dirty="0"/>
              <a:t>Previously, a change state User Action and many Entry Actions were needed to keep the lifecycle states across all of the </a:t>
            </a:r>
            <a:r>
              <a:rPr lang="en-US" sz="1600" i="1" dirty="0"/>
              <a:t>Checklist Design</a:t>
            </a:r>
            <a:r>
              <a:rPr lang="en-US" sz="1600" dirty="0"/>
              <a:t> records in sync</a:t>
            </a:r>
          </a:p>
          <a:p>
            <a:pPr marL="457200" lvl="1" indent="0">
              <a:spcAft>
                <a:spcPts val="1200"/>
              </a:spcAft>
              <a:buNone/>
            </a:pPr>
            <a:r>
              <a:rPr lang="en-US" sz="1600" dirty="0"/>
              <a:t>Addresses a platform limitation when more than 1,000 state changes were kicked off via Entry Actions on a </a:t>
            </a:r>
            <a:r>
              <a:rPr lang="en-US" sz="1600" i="1" dirty="0"/>
              <a:t>Checklist Design</a:t>
            </a:r>
            <a:r>
              <a:rPr lang="en-US" sz="1600" dirty="0"/>
              <a:t> record’s </a:t>
            </a:r>
            <a:r>
              <a:rPr lang="en-US" sz="1600" i="1" dirty="0"/>
              <a:t>Section</a:t>
            </a:r>
            <a:r>
              <a:rPr lang="en-US" sz="1600" dirty="0"/>
              <a:t>, </a:t>
            </a:r>
            <a:r>
              <a:rPr lang="en-US" sz="1600" i="1" dirty="0"/>
              <a:t>Question</a:t>
            </a:r>
            <a:r>
              <a:rPr lang="en-US" sz="1600" dirty="0"/>
              <a:t>, </a:t>
            </a:r>
            <a:r>
              <a:rPr lang="en-US" sz="1600" i="1" dirty="0"/>
              <a:t>Answer</a:t>
            </a:r>
            <a:r>
              <a:rPr lang="en-US" sz="1600" dirty="0"/>
              <a:t>, and </a:t>
            </a:r>
            <a:r>
              <a:rPr lang="en-US" sz="1600" i="1" dirty="0"/>
              <a:t>Dependency</a:t>
            </a:r>
            <a:r>
              <a:rPr lang="en-US" sz="1600" dirty="0"/>
              <a:t> records</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257549592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Optional Checklist Category in User &amp; Entry Actions</a:t>
            </a:r>
          </a:p>
        </p:txBody>
      </p:sp>
      <p:sp>
        <p:nvSpPr>
          <p:cNvPr id="3" name="Content Placeholder 2"/>
          <p:cNvSpPr>
            <a:spLocks noGrp="1"/>
          </p:cNvSpPr>
          <p:nvPr>
            <p:ph idx="1"/>
          </p:nvPr>
        </p:nvSpPr>
        <p:spPr>
          <a:xfrm>
            <a:off x="826624" y="1066800"/>
            <a:ext cx="9337793"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uses object record fields, specified by an Admin, to determine which </a:t>
            </a:r>
            <a:r>
              <a:rPr lang="en-US" sz="1600" i="1" dirty="0"/>
              <a:t>Checklist</a:t>
            </a:r>
            <a:r>
              <a:rPr lang="en-US" sz="1600" dirty="0"/>
              <a:t> to start for a user</a:t>
            </a:r>
          </a:p>
          <a:p>
            <a:pPr marL="457200" lvl="1" indent="0">
              <a:spcAft>
                <a:spcPts val="1200"/>
              </a:spcAft>
              <a:buNone/>
            </a:pPr>
            <a:r>
              <a:rPr lang="en-US" sz="1600" dirty="0"/>
              <a:t>This feature allows all of the matching fields specified by an Admin to be configured in a single location on the </a:t>
            </a:r>
            <a:r>
              <a:rPr lang="en-US" sz="1600" i="1" dirty="0"/>
              <a:t>Checklist Type</a:t>
            </a:r>
            <a:r>
              <a:rPr lang="en-US" sz="1600" dirty="0"/>
              <a:t> definition</a:t>
            </a:r>
          </a:p>
          <a:p>
            <a:pPr>
              <a:spcBef>
                <a:spcPts val="600"/>
              </a:spcBef>
              <a:spcAft>
                <a:spcPts val="1200"/>
              </a:spcAft>
            </a:pPr>
            <a:r>
              <a:rPr lang="en-US" sz="2000" dirty="0"/>
              <a:t>Business Justification</a:t>
            </a:r>
          </a:p>
          <a:p>
            <a:pPr marL="457200" lvl="1" indent="0">
              <a:spcAft>
                <a:spcPts val="1200"/>
              </a:spcAft>
              <a:buNone/>
            </a:pPr>
            <a:r>
              <a:rPr lang="en-US" sz="1600" dirty="0"/>
              <a:t>This feature simplifies how the </a:t>
            </a:r>
            <a:r>
              <a:rPr lang="en-US" sz="1600" i="1" dirty="0"/>
              <a:t>Start Checklist</a:t>
            </a:r>
            <a:r>
              <a:rPr lang="en-US" sz="1600" dirty="0"/>
              <a:t> User Action and Entry Action are configured</a:t>
            </a:r>
          </a:p>
          <a:p>
            <a:pPr>
              <a:spcBef>
                <a:spcPts val="600"/>
              </a:spcBef>
              <a:spcAft>
                <a:spcPts val="1200"/>
              </a:spcAft>
            </a:pPr>
            <a:r>
              <a:rPr lang="en-US" sz="2000" dirty="0"/>
              <a:t>Considerations</a:t>
            </a:r>
          </a:p>
          <a:p>
            <a:pPr marL="457200" lvl="1" indent="0">
              <a:spcAft>
                <a:spcPts val="1200"/>
              </a:spcAft>
              <a:buNone/>
            </a:pPr>
            <a:r>
              <a:rPr lang="en-US" sz="1600" dirty="0"/>
              <a:t>Example: If an Admin </a:t>
            </a:r>
            <a:r>
              <a:rPr lang="en-US" sz="1600" b="1" dirty="0"/>
              <a:t>does</a:t>
            </a:r>
            <a:r>
              <a:rPr lang="en-US" sz="1600" dirty="0"/>
              <a:t> </a:t>
            </a:r>
            <a:r>
              <a:rPr lang="en-US" sz="1600" b="1" dirty="0"/>
              <a:t>not want</a:t>
            </a:r>
            <a:r>
              <a:rPr lang="en-US" sz="1600" dirty="0"/>
              <a:t> to use the </a:t>
            </a:r>
            <a:r>
              <a:rPr lang="en-US" sz="1600" b="1" i="1" dirty="0"/>
              <a:t>Checklist Type </a:t>
            </a:r>
            <a:r>
              <a:rPr lang="en-US" sz="1600" b="1" dirty="0"/>
              <a:t>picklist</a:t>
            </a:r>
            <a:r>
              <a:rPr lang="en-US" sz="1600" dirty="0"/>
              <a:t> as a matching field value, and only wants to use </a:t>
            </a:r>
            <a:r>
              <a:rPr lang="en-US" sz="1600" i="1" dirty="0"/>
              <a:t>Facility</a:t>
            </a:r>
            <a:r>
              <a:rPr lang="en-US" sz="1600" dirty="0"/>
              <a:t> as a matching field, the </a:t>
            </a:r>
            <a:r>
              <a:rPr lang="en-US" sz="1600" i="1" dirty="0"/>
              <a:t>Start Checklist</a:t>
            </a:r>
            <a:r>
              <a:rPr lang="en-US" sz="1600" dirty="0"/>
              <a:t> User Action is configured so that </a:t>
            </a:r>
            <a:r>
              <a:rPr lang="en-US" sz="1600" i="1" dirty="0"/>
              <a:t>Checklist Type</a:t>
            </a:r>
            <a:r>
              <a:rPr lang="en-US" sz="1600" dirty="0"/>
              <a:t> is set to “Not Applicable”, and the matching field </a:t>
            </a:r>
            <a:r>
              <a:rPr lang="en-US" sz="1600" i="1" dirty="0"/>
              <a:t>Facility</a:t>
            </a:r>
            <a:r>
              <a:rPr lang="en-US" sz="1600" dirty="0"/>
              <a:t> is added when the </a:t>
            </a:r>
            <a:r>
              <a:rPr lang="en-US" sz="1600" i="1" dirty="0"/>
              <a:t>Checklist Type</a:t>
            </a:r>
            <a:r>
              <a:rPr lang="en-US" sz="1600" dirty="0"/>
              <a:t> is configured</a:t>
            </a:r>
          </a:p>
          <a:p>
            <a:pPr marL="457200" lvl="1" indent="0">
              <a:spcAft>
                <a:spcPts val="1200"/>
              </a:spcAft>
              <a:buNone/>
            </a:pPr>
            <a:r>
              <a:rPr lang="en-US" sz="1600" dirty="0"/>
              <a:t>If an Admin </a:t>
            </a:r>
            <a:r>
              <a:rPr lang="en-US" sz="1600" b="1" dirty="0"/>
              <a:t>does want</a:t>
            </a:r>
            <a:r>
              <a:rPr lang="en-US" sz="1600" dirty="0"/>
              <a:t> would like to use the </a:t>
            </a:r>
            <a:r>
              <a:rPr lang="en-US" sz="1600" b="1" i="1" dirty="0"/>
              <a:t>Checklist Type</a:t>
            </a:r>
            <a:r>
              <a:rPr lang="en-US" sz="1600" b="1" dirty="0"/>
              <a:t> picklist</a:t>
            </a:r>
            <a:r>
              <a:rPr lang="en-US" sz="1600" dirty="0"/>
              <a:t> as another matching field, this field can be added to the </a:t>
            </a:r>
            <a:r>
              <a:rPr lang="en-US" sz="1600" i="1" dirty="0"/>
              <a:t>Checklist Type</a:t>
            </a:r>
            <a:r>
              <a:rPr lang="en-US" sz="1600" dirty="0"/>
              <a:t> definition of matching field values, rather than being defined in the User Action or Entry Action</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356642958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19R3 Release Calendar</a:t>
            </a:r>
          </a:p>
        </p:txBody>
      </p:sp>
      <p:graphicFrame>
        <p:nvGraphicFramePr>
          <p:cNvPr id="17" name="Table 16">
            <a:extLst>
              <a:ext uri="{FF2B5EF4-FFF2-40B4-BE49-F238E27FC236}">
                <a16:creationId xmlns:a16="http://schemas.microsoft.com/office/drawing/2014/main" id="{4CA08C02-6DFD-3A4E-80A1-DBE962C336FB}"/>
              </a:ext>
            </a:extLst>
          </p:cNvPr>
          <p:cNvGraphicFramePr>
            <a:graphicFrameLocks noGrp="1"/>
          </p:cNvGraphicFramePr>
          <p:nvPr/>
        </p:nvGraphicFramePr>
        <p:xfrm>
          <a:off x="891983" y="1159842"/>
          <a:ext cx="10223864" cy="5272986"/>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20000"/>
                    </a:ext>
                  </a:extLst>
                </a:gridCol>
                <a:gridCol w="1458686">
                  <a:extLst>
                    <a:ext uri="{9D8B030D-6E8A-4147-A177-3AD203B41FA5}">
                      <a16:colId xmlns:a16="http://schemas.microsoft.com/office/drawing/2014/main" val="20001"/>
                    </a:ext>
                  </a:extLst>
                </a:gridCol>
                <a:gridCol w="1458686">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gridCol w="1458686">
                  <a:extLst>
                    <a:ext uri="{9D8B030D-6E8A-4147-A177-3AD203B41FA5}">
                      <a16:colId xmlns:a16="http://schemas.microsoft.com/office/drawing/2014/main" val="20005"/>
                    </a:ext>
                  </a:extLst>
                </a:gridCol>
                <a:gridCol w="1458686">
                  <a:extLst>
                    <a:ext uri="{9D8B030D-6E8A-4147-A177-3AD203B41FA5}">
                      <a16:colId xmlns:a16="http://schemas.microsoft.com/office/drawing/2014/main" val="20006"/>
                    </a:ext>
                  </a:extLst>
                </a:gridCol>
              </a:tblGrid>
              <a:tr h="430646">
                <a:tc>
                  <a:txBody>
                    <a:bodyPr/>
                    <a:lstStyle/>
                    <a:p>
                      <a:r>
                        <a:rPr lang="en-US" dirty="0"/>
                        <a:t>Sun</a:t>
                      </a:r>
                    </a:p>
                  </a:txBody>
                  <a:tcPr>
                    <a:solidFill>
                      <a:srgbClr val="F99E47"/>
                    </a:solidFill>
                  </a:tcPr>
                </a:tc>
                <a:tc>
                  <a:txBody>
                    <a:bodyPr/>
                    <a:lstStyle/>
                    <a:p>
                      <a:r>
                        <a:rPr lang="en-US" dirty="0"/>
                        <a:t>Mon</a:t>
                      </a:r>
                    </a:p>
                  </a:txBody>
                  <a:tcPr>
                    <a:solidFill>
                      <a:srgbClr val="F99E47"/>
                    </a:solidFill>
                  </a:tcPr>
                </a:tc>
                <a:tc>
                  <a:txBody>
                    <a:bodyPr/>
                    <a:lstStyle/>
                    <a:p>
                      <a:r>
                        <a:rPr lang="en-US" dirty="0"/>
                        <a:t>Tue</a:t>
                      </a:r>
                    </a:p>
                  </a:txBody>
                  <a:tcPr>
                    <a:solidFill>
                      <a:srgbClr val="F99E47"/>
                    </a:solidFill>
                  </a:tcPr>
                </a:tc>
                <a:tc>
                  <a:txBody>
                    <a:bodyPr/>
                    <a:lstStyle/>
                    <a:p>
                      <a:r>
                        <a:rPr lang="en-US" dirty="0"/>
                        <a:t>Wed</a:t>
                      </a:r>
                    </a:p>
                  </a:txBody>
                  <a:tcPr>
                    <a:solidFill>
                      <a:srgbClr val="F99E47"/>
                    </a:solidFill>
                  </a:tcPr>
                </a:tc>
                <a:tc>
                  <a:txBody>
                    <a:bodyPr/>
                    <a:lstStyle/>
                    <a:p>
                      <a:r>
                        <a:rPr lang="en-US" dirty="0"/>
                        <a:t>Thu</a:t>
                      </a:r>
                    </a:p>
                  </a:txBody>
                  <a:tcPr>
                    <a:solidFill>
                      <a:srgbClr val="F99E47"/>
                    </a:solidFill>
                  </a:tcPr>
                </a:tc>
                <a:tc>
                  <a:txBody>
                    <a:bodyPr/>
                    <a:lstStyle/>
                    <a:p>
                      <a:r>
                        <a:rPr lang="en-US" dirty="0"/>
                        <a:t>Fri</a:t>
                      </a:r>
                    </a:p>
                  </a:txBody>
                  <a:tcPr>
                    <a:solidFill>
                      <a:srgbClr val="F99E47"/>
                    </a:solidFill>
                  </a:tcPr>
                </a:tc>
                <a:tc>
                  <a:txBody>
                    <a:bodyPr/>
                    <a:lstStyle/>
                    <a:p>
                      <a:r>
                        <a:rPr lang="en-US" dirty="0"/>
                        <a:t>Sat</a:t>
                      </a:r>
                    </a:p>
                  </a:txBody>
                  <a:tcPr>
                    <a:solidFill>
                      <a:srgbClr val="F99E47"/>
                    </a:solidFill>
                  </a:tcPr>
                </a:tc>
                <a:extLst>
                  <a:ext uri="{0D108BD9-81ED-4DB2-BD59-A6C34878D82A}">
                    <a16:rowId xmlns:a16="http://schemas.microsoft.com/office/drawing/2014/main" val="10000"/>
                  </a:ext>
                </a:extLst>
              </a:tr>
              <a:tr h="876410">
                <a:tc>
                  <a:txBody>
                    <a:bodyPr/>
                    <a:lstStyle/>
                    <a:p>
                      <a:r>
                        <a:rPr lang="en-US" dirty="0"/>
                        <a:t>27</a:t>
                      </a:r>
                    </a:p>
                  </a:txBody>
                  <a:tcPr>
                    <a:solidFill>
                      <a:schemeClr val="bg1">
                        <a:lumMod val="95000"/>
                      </a:schemeClr>
                    </a:solidFill>
                  </a:tcPr>
                </a:tc>
                <a:tc>
                  <a:txBody>
                    <a:bodyPr/>
                    <a:lstStyle/>
                    <a:p>
                      <a:r>
                        <a:rPr lang="en-US"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46569"/>
                        </a:solidFill>
                        <a:effectLst/>
                        <a:uLnTx/>
                        <a:uFillTx/>
                        <a:latin typeface="+mn-lt"/>
                        <a:ea typeface="+mn-ea"/>
                        <a:cs typeface="+mn-cs"/>
                      </a:endParaRPr>
                    </a:p>
                  </a:txBody>
                  <a:tcPr>
                    <a:solidFill>
                      <a:schemeClr val="bg1">
                        <a:lumMod val="95000"/>
                      </a:schemeClr>
                    </a:solidFill>
                  </a:tcPr>
                </a:tc>
                <a:tc>
                  <a:txBody>
                    <a:bodyPr/>
                    <a:lstStyle/>
                    <a:p>
                      <a:r>
                        <a:rPr lang="en-US" dirty="0"/>
                        <a:t>29</a:t>
                      </a:r>
                    </a:p>
                    <a:p>
                      <a:endParaRPr lang="en-US" dirty="0"/>
                    </a:p>
                  </a:txBody>
                  <a:tcPr>
                    <a:solidFill>
                      <a:schemeClr val="bg1">
                        <a:lumMod val="95000"/>
                      </a:schemeClr>
                    </a:solidFill>
                  </a:tcPr>
                </a:tc>
                <a:tc>
                  <a:txBody>
                    <a:bodyPr/>
                    <a:lstStyle/>
                    <a:p>
                      <a:r>
                        <a:rPr lang="en-US" dirty="0"/>
                        <a:t>30</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lang="en-US" sz="1000" dirty="0"/>
                    </a:p>
                  </a:txBody>
                  <a:tcPr>
                    <a:solidFill>
                      <a:schemeClr val="bg1">
                        <a:lumMod val="95000"/>
                      </a:schemeClr>
                    </a:solidFill>
                  </a:tcPr>
                </a:tc>
                <a:tc>
                  <a:txBody>
                    <a:bodyPr/>
                    <a:lstStyle/>
                    <a:p>
                      <a:r>
                        <a:rPr lang="en-US" dirty="0"/>
                        <a:t>31</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95000"/>
                      </a:schemeClr>
                    </a:solidFill>
                  </a:tcPr>
                </a:tc>
                <a:tc>
                  <a:txBody>
                    <a:bodyPr/>
                    <a:lstStyle/>
                    <a:p>
                      <a:r>
                        <a:rPr lang="en-US" dirty="0"/>
                        <a:t>1</a:t>
                      </a:r>
                      <a:endParaRPr kumimoji="0" lang="en-US" sz="18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r>
                        <a:rPr lang="en-US" dirty="0"/>
                        <a:t>2</a:t>
                      </a:r>
                    </a:p>
                  </a:txBody>
                  <a:tcPr>
                    <a:solidFill>
                      <a:schemeClr val="bg1">
                        <a:lumMod val="85000"/>
                      </a:schemeClr>
                    </a:solidFill>
                  </a:tcPr>
                </a:tc>
                <a:extLst>
                  <a:ext uri="{0D108BD9-81ED-4DB2-BD59-A6C34878D82A}">
                    <a16:rowId xmlns:a16="http://schemas.microsoft.com/office/drawing/2014/main" val="10005"/>
                  </a:ext>
                </a:extLst>
              </a:tr>
              <a:tr h="712166">
                <a:tc>
                  <a:txBody>
                    <a:bodyPr/>
                    <a:lstStyle/>
                    <a:p>
                      <a:r>
                        <a:rPr lang="en-US" dirty="0"/>
                        <a:t>3</a:t>
                      </a:r>
                    </a:p>
                  </a:txBody>
                  <a:tcPr>
                    <a:solidFill>
                      <a:schemeClr val="bg1">
                        <a:lumMod val="85000"/>
                      </a:schemeClr>
                    </a:solidFill>
                  </a:tcPr>
                </a:tc>
                <a:tc>
                  <a:txBody>
                    <a:bodyPr/>
                    <a:lstStyle/>
                    <a:p>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70C0"/>
                          </a:solidFill>
                          <a:effectLst/>
                          <a:uLnTx/>
                          <a:uFillTx/>
                          <a:latin typeface="+mn-lt"/>
                          <a:ea typeface="+mn-ea"/>
                          <a:cs typeface="+mn-cs"/>
                        </a:rPr>
                        <a:t>Pre-Release Vaults</a:t>
                      </a:r>
                      <a:br>
                        <a:rPr kumimoji="0" lang="en-US" sz="1000" b="1" i="1" u="none" strike="noStrike" kern="1200" cap="none" spc="0" normalizeH="0" baseline="0" noProof="0" dirty="0">
                          <a:ln>
                            <a:noFill/>
                          </a:ln>
                          <a:solidFill>
                            <a:srgbClr val="0070C0"/>
                          </a:solidFill>
                          <a:effectLst/>
                          <a:uLnTx/>
                          <a:uFillTx/>
                          <a:latin typeface="+mn-lt"/>
                          <a:ea typeface="+mn-ea"/>
                          <a:cs typeface="+mn-cs"/>
                        </a:rPr>
                      </a:b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p>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p>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70C0"/>
                          </a:solidFill>
                          <a:effectLst/>
                          <a:uLnTx/>
                          <a:uFillTx/>
                          <a:latin typeface="+mn-lt"/>
                          <a:ea typeface="+mn-ea"/>
                          <a:cs typeface="+mn-cs"/>
                        </a:rPr>
                        <a:t>Validation docs</a:t>
                      </a:r>
                      <a:br>
                        <a:rPr kumimoji="0" lang="en-US" sz="1000" b="1" i="1" u="none" strike="noStrike" kern="1200" cap="none" spc="0" normalizeH="0" baseline="0" noProof="0" dirty="0">
                          <a:ln>
                            <a:noFill/>
                          </a:ln>
                          <a:solidFill>
                            <a:srgbClr val="0070C0"/>
                          </a:solidFill>
                          <a:effectLst/>
                          <a:uLnTx/>
                          <a:uFillTx/>
                          <a:latin typeface="+mn-lt"/>
                          <a:ea typeface="+mn-ea"/>
                          <a:cs typeface="+mn-cs"/>
                        </a:rPr>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p>
                    <a:p>
                      <a:endParaRPr lang="en-US" dirty="0"/>
                    </a:p>
                  </a:txBody>
                  <a:tcPr>
                    <a:solidFill>
                      <a:schemeClr val="bg1">
                        <a:lumMod val="85000"/>
                      </a:schemeClr>
                    </a:solidFill>
                  </a:tcPr>
                </a:tc>
                <a:tc>
                  <a:txBody>
                    <a:bodyPr/>
                    <a:lstStyle/>
                    <a:p>
                      <a:r>
                        <a:rPr lang="en-US" dirty="0"/>
                        <a:t>6</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endParaRPr lang="en-US" dirty="0"/>
                    </a:p>
                  </a:txBody>
                  <a:tcPr>
                    <a:solidFill>
                      <a:schemeClr val="bg1">
                        <a:lumMod val="85000"/>
                      </a:schemeClr>
                    </a:solidFill>
                  </a:tcPr>
                </a:tc>
                <a:tc>
                  <a:txBody>
                    <a:bodyPr/>
                    <a:lstStyle/>
                    <a:p>
                      <a:r>
                        <a:rPr lang="en-US" dirty="0"/>
                        <a:t>7</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r>
                        <a:rPr lang="en-US" dirty="0"/>
                        <a:t>8</a:t>
                      </a:r>
                    </a:p>
                    <a:p>
                      <a:endParaRPr lang="en-US" sz="1000" dirty="0"/>
                    </a:p>
                  </a:txBody>
                  <a:tcPr>
                    <a:solidFill>
                      <a:schemeClr val="bg1">
                        <a:lumMod val="85000"/>
                      </a:schemeClr>
                    </a:solidFill>
                  </a:tcPr>
                </a:tc>
                <a:tc>
                  <a:txBody>
                    <a:bodyPr/>
                    <a:lstStyle/>
                    <a:p>
                      <a:r>
                        <a:rPr lang="en-US" dirty="0"/>
                        <a:t>9</a:t>
                      </a:r>
                    </a:p>
                  </a:txBody>
                  <a:tcPr>
                    <a:solidFill>
                      <a:schemeClr val="bg1">
                        <a:lumMod val="85000"/>
                      </a:schemeClr>
                    </a:solidFill>
                  </a:tcPr>
                </a:tc>
                <a:extLst>
                  <a:ext uri="{0D108BD9-81ED-4DB2-BD59-A6C34878D82A}">
                    <a16:rowId xmlns:a16="http://schemas.microsoft.com/office/drawing/2014/main" val="10006"/>
                  </a:ext>
                </a:extLst>
              </a:tr>
              <a:tr h="610082">
                <a:tc>
                  <a:txBody>
                    <a:bodyPr/>
                    <a:lstStyle/>
                    <a:p>
                      <a:pPr marL="0" algn="l" defTabSz="914400" rtl="0" eaLnBrk="1" latinLnBrk="0" hangingPunct="1"/>
                      <a:r>
                        <a:rPr lang="en-US" sz="1800" kern="1200" dirty="0">
                          <a:solidFill>
                            <a:schemeClr val="dk1"/>
                          </a:solidFill>
                          <a:latin typeface="+mn-lt"/>
                          <a:ea typeface="+mn-ea"/>
                          <a:cs typeface="+mn-cs"/>
                        </a:rPr>
                        <a:t>10</a:t>
                      </a:r>
                    </a:p>
                  </a:txBody>
                  <a:tcPr>
                    <a:solidFill>
                      <a:schemeClr val="bg1">
                        <a:lumMod val="85000"/>
                      </a:schemeClr>
                    </a:solidFill>
                  </a:tcPr>
                </a:tc>
                <a:tc>
                  <a:txBody>
                    <a:bodyPr/>
                    <a:lstStyle/>
                    <a:p>
                      <a:r>
                        <a:rPr lang="en-US" dirty="0"/>
                        <a:t>11</a:t>
                      </a:r>
                    </a:p>
                  </a:txBody>
                  <a:tcPr>
                    <a:solidFill>
                      <a:schemeClr val="bg1">
                        <a:lumMod val="85000"/>
                      </a:schemeClr>
                    </a:solidFill>
                  </a:tcPr>
                </a:tc>
                <a:tc>
                  <a:txBody>
                    <a:bodyPr/>
                    <a:lstStyle/>
                    <a:p>
                      <a:r>
                        <a:rPr lang="en-US" dirty="0"/>
                        <a:t>12</a:t>
                      </a:r>
                    </a:p>
                  </a:txBody>
                  <a:tcPr>
                    <a:solidFill>
                      <a:schemeClr val="bg1">
                        <a:lumMod val="85000"/>
                      </a:schemeClr>
                    </a:solidFill>
                  </a:tcPr>
                </a:tc>
                <a:tc>
                  <a:txBody>
                    <a:bodyPr/>
                    <a:lstStyle/>
                    <a:p>
                      <a:r>
                        <a:rPr lang="en-US" dirty="0"/>
                        <a:t>13</a:t>
                      </a:r>
                    </a:p>
                  </a:txBody>
                  <a:tcPr>
                    <a:solidFill>
                      <a:schemeClr val="bg1">
                        <a:lumMod val="85000"/>
                      </a:schemeClr>
                    </a:solidFill>
                  </a:tcPr>
                </a:tc>
                <a:tc>
                  <a:txBody>
                    <a:bodyPr/>
                    <a:lstStyle/>
                    <a:p>
                      <a:r>
                        <a:rPr lang="en-US" dirty="0"/>
                        <a:t>14</a:t>
                      </a:r>
                    </a:p>
                  </a:txBody>
                  <a:tcPr>
                    <a:solidFill>
                      <a:schemeClr val="bg1">
                        <a:lumMod val="85000"/>
                      </a:schemeClr>
                    </a:solidFill>
                  </a:tcPr>
                </a:tc>
                <a:tc>
                  <a:txBody>
                    <a:bodyPr/>
                    <a:lstStyle/>
                    <a:p>
                      <a:r>
                        <a:rPr lang="en-US" dirty="0"/>
                        <a:t>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txBody>
                  <a:tcPr>
                    <a:solidFill>
                      <a:schemeClr val="bg1">
                        <a:lumMod val="85000"/>
                      </a:schemeClr>
                    </a:solidFill>
                  </a:tcPr>
                </a:tc>
                <a:tc>
                  <a:txBody>
                    <a:bodyPr/>
                    <a:lstStyle/>
                    <a:p>
                      <a:r>
                        <a:rPr lang="en-US" dirty="0"/>
                        <a:t>16</a:t>
                      </a:r>
                    </a:p>
                  </a:txBody>
                  <a:tcPr>
                    <a:solidFill>
                      <a:schemeClr val="bg1">
                        <a:lumMod val="85000"/>
                      </a:schemeClr>
                    </a:solidFill>
                  </a:tcPr>
                </a:tc>
                <a:extLst>
                  <a:ext uri="{0D108BD9-81ED-4DB2-BD59-A6C34878D82A}">
                    <a16:rowId xmlns:a16="http://schemas.microsoft.com/office/drawing/2014/main" val="10007"/>
                  </a:ext>
                </a:extLst>
              </a:tr>
              <a:tr h="626340">
                <a:tc>
                  <a:txBody>
                    <a:bodyPr/>
                    <a:lstStyle/>
                    <a:p>
                      <a:pPr marL="0" algn="l" defTabSz="914400" rtl="0" eaLnBrk="1" latinLnBrk="0" hangingPunct="1"/>
                      <a:r>
                        <a:rPr lang="en-US" sz="1800" kern="1200" dirty="0">
                          <a:solidFill>
                            <a:schemeClr val="dk1"/>
                          </a:solidFill>
                          <a:latin typeface="+mn-lt"/>
                          <a:ea typeface="+mn-ea"/>
                          <a:cs typeface="+mn-cs"/>
                        </a:rPr>
                        <a:t>17</a:t>
                      </a:r>
                    </a:p>
                  </a:txBody>
                  <a:tcPr>
                    <a:solidFill>
                      <a:schemeClr val="bg1">
                        <a:lumMod val="85000"/>
                      </a:schemeClr>
                    </a:solidFill>
                  </a:tcPr>
                </a:tc>
                <a:tc>
                  <a:txBody>
                    <a:bodyPr/>
                    <a:lstStyle/>
                    <a:p>
                      <a:r>
                        <a:rPr lang="en-US" dirty="0"/>
                        <a:t>18</a:t>
                      </a:r>
                    </a:p>
                  </a:txBody>
                  <a:tcPr>
                    <a:solidFill>
                      <a:schemeClr val="bg1">
                        <a:lumMod val="85000"/>
                      </a:schemeClr>
                    </a:solidFill>
                  </a:tcPr>
                </a:tc>
                <a:tc>
                  <a:txBody>
                    <a:bodyPr/>
                    <a:lstStyle/>
                    <a:p>
                      <a:r>
                        <a:rPr lang="en-US" dirty="0"/>
                        <a:t>19</a:t>
                      </a:r>
                    </a:p>
                  </a:txBody>
                  <a:tcPr>
                    <a:solidFill>
                      <a:schemeClr val="bg1">
                        <a:lumMod val="85000"/>
                      </a:schemeClr>
                    </a:solidFill>
                  </a:tcPr>
                </a:tc>
                <a:tc>
                  <a:txBody>
                    <a:bodyPr/>
                    <a:lstStyle/>
                    <a:p>
                      <a:r>
                        <a:rPr lang="en-US" dirty="0"/>
                        <a:t>20</a:t>
                      </a:r>
                    </a:p>
                  </a:txBody>
                  <a:tcPr>
                    <a:solidFill>
                      <a:schemeClr val="bg1">
                        <a:lumMod val="85000"/>
                      </a:schemeClr>
                    </a:solidFill>
                  </a:tcPr>
                </a:tc>
                <a:tc>
                  <a:txBody>
                    <a:bodyPr/>
                    <a:lstStyle/>
                    <a:p>
                      <a:r>
                        <a:rPr lang="en-US" dirty="0"/>
                        <a:t>21</a:t>
                      </a: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22</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0070C0"/>
                          </a:solidFill>
                        </a:rPr>
                        <a:t>Upgrade - VV1-12,</a:t>
                      </a:r>
                      <a:br>
                        <a:rPr lang="en-US" sz="1000" b="1" dirty="0">
                          <a:solidFill>
                            <a:srgbClr val="0070C0"/>
                          </a:solidFill>
                        </a:rPr>
                      </a:br>
                      <a:r>
                        <a:rPr lang="en-US" sz="1000" b="1" dirty="0">
                          <a:solidFill>
                            <a:srgbClr val="0070C0"/>
                          </a:solidFill>
                        </a:rPr>
                        <a:t>VV1-1065, VV1-1069</a:t>
                      </a:r>
                      <a:endParaRPr lang="en-US" sz="1000" b="1" kern="1200" dirty="0">
                        <a:solidFill>
                          <a:srgbClr val="0070C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txBody>
                  <a:tcPr>
                    <a:solidFill>
                      <a:schemeClr val="bg1">
                        <a:lumMod val="85000"/>
                      </a:schemeClr>
                    </a:solidFill>
                  </a:tcPr>
                </a:tc>
                <a:tc>
                  <a:txBody>
                    <a:bodyPr/>
                    <a:lstStyle/>
                    <a:p>
                      <a:r>
                        <a:rPr lang="en-US" dirty="0"/>
                        <a:t>23</a:t>
                      </a:r>
                    </a:p>
                  </a:txBody>
                  <a:tcPr>
                    <a:solidFill>
                      <a:schemeClr val="bg1">
                        <a:lumMod val="85000"/>
                      </a:schemeClr>
                    </a:solidFill>
                  </a:tcPr>
                </a:tc>
                <a:extLst>
                  <a:ext uri="{0D108BD9-81ED-4DB2-BD59-A6C34878D82A}">
                    <a16:rowId xmlns:a16="http://schemas.microsoft.com/office/drawing/2014/main" val="10008"/>
                  </a:ext>
                </a:extLst>
              </a:tr>
              <a:tr h="612648">
                <a:tc>
                  <a:txBody>
                    <a:bodyPr/>
                    <a:lstStyle/>
                    <a:p>
                      <a:pPr marL="0" algn="l" defTabSz="914400" rtl="0" eaLnBrk="1" latinLnBrk="0" hangingPunct="1"/>
                      <a:r>
                        <a:rPr lang="en-US" sz="1800" kern="1200" dirty="0">
                          <a:solidFill>
                            <a:schemeClr val="dk1"/>
                          </a:solidFill>
                          <a:latin typeface="+mn-lt"/>
                          <a:ea typeface="+mn-ea"/>
                          <a:cs typeface="+mn-cs"/>
                        </a:rPr>
                        <a:t>24</a:t>
                      </a:r>
                    </a:p>
                  </a:txBody>
                  <a:tcPr>
                    <a:solidFill>
                      <a:schemeClr val="bg1">
                        <a:lumMod val="85000"/>
                      </a:schemeClr>
                    </a:solidFill>
                  </a:tcPr>
                </a:tc>
                <a:tc>
                  <a:txBody>
                    <a:bodyPr/>
                    <a:lstStyle/>
                    <a:p>
                      <a:r>
                        <a:rPr lang="en-US" dirty="0"/>
                        <a:t>25</a:t>
                      </a:r>
                    </a:p>
                  </a:txBody>
                  <a:tcPr>
                    <a:solidFill>
                      <a:schemeClr val="bg1">
                        <a:lumMod val="85000"/>
                      </a:schemeClr>
                    </a:solidFill>
                  </a:tcPr>
                </a:tc>
                <a:tc>
                  <a:txBody>
                    <a:bodyPr/>
                    <a:lstStyle/>
                    <a:p>
                      <a:r>
                        <a:rPr lang="en-US" dirty="0"/>
                        <a:t>26</a:t>
                      </a:r>
                    </a:p>
                  </a:txBody>
                  <a:tcPr>
                    <a:solidFill>
                      <a:schemeClr val="bg1">
                        <a:lumMod val="85000"/>
                      </a:schemeClr>
                    </a:solidFill>
                  </a:tcPr>
                </a:tc>
                <a:tc>
                  <a:txBody>
                    <a:bodyPr/>
                    <a:lstStyle/>
                    <a:p>
                      <a:r>
                        <a:rPr lang="en-US" dirty="0"/>
                        <a:t>27</a:t>
                      </a:r>
                    </a:p>
                  </a:txBody>
                  <a:tcPr>
                    <a:solidFill>
                      <a:schemeClr val="bg1">
                        <a:lumMod val="85000"/>
                      </a:schemeClr>
                    </a:solidFill>
                  </a:tcPr>
                </a:tc>
                <a:tc>
                  <a:txBody>
                    <a:bodyPr/>
                    <a:lstStyle/>
                    <a:p>
                      <a:r>
                        <a:rPr lang="en-US" dirty="0"/>
                        <a:t>28</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29</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a:t>
                      </a:r>
                    </a:p>
                  </a:txBody>
                  <a:tcPr>
                    <a:solidFill>
                      <a:schemeClr val="bg1">
                        <a:lumMod val="85000"/>
                      </a:schemeClr>
                    </a:solidFill>
                  </a:tcPr>
                </a:tc>
                <a:extLst>
                  <a:ext uri="{0D108BD9-81ED-4DB2-BD59-A6C34878D82A}">
                    <a16:rowId xmlns:a16="http://schemas.microsoft.com/office/drawing/2014/main" val="10009"/>
                  </a:ext>
                </a:extLst>
              </a:tr>
              <a:tr h="838200">
                <a:tc>
                  <a:txBody>
                    <a:bodyPr/>
                    <a:lstStyle/>
                    <a:p>
                      <a:pPr marL="0" algn="l" defTabSz="914400" rtl="0" eaLnBrk="1" latinLnBrk="0" hangingPunct="1"/>
                      <a:r>
                        <a:rPr lang="en-US" sz="1800" kern="1200" dirty="0">
                          <a:solidFill>
                            <a:schemeClr val="dk1"/>
                          </a:solidFill>
                          <a:latin typeface="+mn-lt"/>
                          <a:ea typeface="+mn-ea"/>
                          <a:cs typeface="+mn-cs"/>
                        </a:rPr>
                        <a:t>1</a:t>
                      </a:r>
                    </a:p>
                  </a:txBody>
                  <a:tcPr>
                    <a:solidFill>
                      <a:schemeClr val="bg1">
                        <a:lumMod val="95000"/>
                      </a:schemeClr>
                    </a:solidFill>
                  </a:tcPr>
                </a:tc>
                <a:tc>
                  <a:txBody>
                    <a:bodyPr/>
                    <a:lstStyle/>
                    <a:p>
                      <a:r>
                        <a:rPr lang="en-US" dirty="0"/>
                        <a:t>2</a:t>
                      </a:r>
                    </a:p>
                  </a:txBody>
                  <a:tcPr>
                    <a:solidFill>
                      <a:schemeClr val="bg1">
                        <a:lumMod val="95000"/>
                      </a:schemeClr>
                    </a:solidFill>
                  </a:tcPr>
                </a:tc>
                <a:tc>
                  <a:txBody>
                    <a:bodyPr/>
                    <a:lstStyle/>
                    <a:p>
                      <a:r>
                        <a:rPr lang="en-US" dirty="0"/>
                        <a:t>3</a:t>
                      </a:r>
                    </a:p>
                  </a:txBody>
                  <a:tcPr>
                    <a:solidFill>
                      <a:schemeClr val="bg1">
                        <a:lumMod val="95000"/>
                      </a:schemeClr>
                    </a:solidFill>
                  </a:tcPr>
                </a:tc>
                <a:tc>
                  <a:txBody>
                    <a:bodyPr/>
                    <a:lstStyle/>
                    <a:p>
                      <a:r>
                        <a:rPr lang="en-US" dirty="0"/>
                        <a:t>4</a:t>
                      </a:r>
                    </a:p>
                  </a:txBody>
                  <a:tcPr>
                    <a:solidFill>
                      <a:schemeClr val="bg1">
                        <a:lumMod val="95000"/>
                      </a:schemeClr>
                    </a:solidFill>
                  </a:tcPr>
                </a:tc>
                <a:tc>
                  <a:txBody>
                    <a:bodyPr/>
                    <a:lstStyle/>
                    <a:p>
                      <a:r>
                        <a:rPr lang="en-US" sz="1800" kern="1200" dirty="0">
                          <a:solidFill>
                            <a:schemeClr val="dk1"/>
                          </a:solidFill>
                          <a:latin typeface="+mn-lt"/>
                          <a:ea typeface="+mn-ea"/>
                          <a:cs typeface="+mn-cs"/>
                        </a:rPr>
                        <a:t>5</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6</a:t>
                      </a:r>
                      <a:br>
                        <a:rPr lang="en-US" sz="1800" kern="1200" dirty="0">
                          <a:solidFill>
                            <a:schemeClr val="dk1"/>
                          </a:solidFill>
                          <a:latin typeface="+mn-lt"/>
                          <a:ea typeface="+mn-ea"/>
                          <a:cs typeface="+mn-cs"/>
                        </a:rPr>
                      </a:br>
                      <a:r>
                        <a:rPr lang="en-US" sz="1000" b="1" kern="1200" noProof="0" dirty="0">
                          <a:solidFill>
                            <a:srgbClr val="0070C0"/>
                          </a:solidFill>
                          <a:latin typeface="+mn-lt"/>
                          <a:ea typeface="+mn-ea"/>
                          <a:cs typeface="+mn-cs"/>
                        </a:rPr>
                        <a:t>Upgrade - all remaining PODs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noProof="0" dirty="0">
                        <a:solidFill>
                          <a:schemeClr val="dk1"/>
                        </a:solidFill>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a:t>
                      </a:r>
                    </a:p>
                  </a:txBody>
                  <a:tcPr>
                    <a:solidFill>
                      <a:schemeClr val="bg1">
                        <a:lumMod val="95000"/>
                      </a:schemeClr>
                    </a:solidFill>
                  </a:tcPr>
                </a:tc>
                <a:extLst>
                  <a:ext uri="{0D108BD9-81ED-4DB2-BD59-A6C34878D82A}">
                    <a16:rowId xmlns:a16="http://schemas.microsoft.com/office/drawing/2014/main" val="1203685736"/>
                  </a:ext>
                </a:extLst>
              </a:tr>
            </a:tbl>
          </a:graphicData>
        </a:graphic>
      </p:graphicFrame>
      <p:sp>
        <p:nvSpPr>
          <p:cNvPr id="23" name="Rectangle 22">
            <a:extLst>
              <a:ext uri="{FF2B5EF4-FFF2-40B4-BE49-F238E27FC236}">
                <a16:creationId xmlns:a16="http://schemas.microsoft.com/office/drawing/2014/main" id="{985AD138-629C-7342-A806-6A89AD623C27}"/>
              </a:ext>
            </a:extLst>
          </p:cNvPr>
          <p:cNvSpPr/>
          <p:nvPr/>
        </p:nvSpPr>
        <p:spPr>
          <a:xfrm>
            <a:off x="8983574" y="857590"/>
            <a:ext cx="337774" cy="7620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TextBox 23">
            <a:extLst>
              <a:ext uri="{FF2B5EF4-FFF2-40B4-BE49-F238E27FC236}">
                <a16:creationId xmlns:a16="http://schemas.microsoft.com/office/drawing/2014/main" id="{2B17EF56-4CFD-7649-AC4B-2839BBADA2D0}"/>
              </a:ext>
            </a:extLst>
          </p:cNvPr>
          <p:cNvSpPr txBox="1"/>
          <p:nvPr/>
        </p:nvSpPr>
        <p:spPr>
          <a:xfrm>
            <a:off x="9285747" y="739386"/>
            <a:ext cx="1915653" cy="307777"/>
          </a:xfrm>
          <a:prstGeom prst="rect">
            <a:avLst/>
          </a:prstGeom>
          <a:noFill/>
        </p:spPr>
        <p:txBody>
          <a:bodyPr wrap="none" rtlCol="0">
            <a:spAutoFit/>
          </a:bodyPr>
          <a:lstStyle/>
          <a:p>
            <a:pPr algn="r"/>
            <a:r>
              <a:rPr lang="en-US" sz="1400" b="1" dirty="0">
                <a:solidFill>
                  <a:srgbClr val="5A7E96"/>
                </a:solidFill>
              </a:rPr>
              <a:t>Customer Validation</a:t>
            </a:r>
          </a:p>
        </p:txBody>
      </p:sp>
      <p:sp>
        <p:nvSpPr>
          <p:cNvPr id="27" name="TextBox 26">
            <a:extLst>
              <a:ext uri="{FF2B5EF4-FFF2-40B4-BE49-F238E27FC236}">
                <a16:creationId xmlns:a16="http://schemas.microsoft.com/office/drawing/2014/main" id="{3D321059-56CC-5343-B742-BD093218B174}"/>
              </a:ext>
            </a:extLst>
          </p:cNvPr>
          <p:cNvSpPr txBox="1"/>
          <p:nvPr/>
        </p:nvSpPr>
        <p:spPr>
          <a:xfrm>
            <a:off x="1126852" y="1758838"/>
            <a:ext cx="1235348" cy="523220"/>
          </a:xfrm>
          <a:prstGeom prst="rect">
            <a:avLst/>
          </a:prstGeom>
          <a:noFill/>
        </p:spPr>
        <p:txBody>
          <a:bodyPr wrap="square" rtlCol="0">
            <a:spAutoFit/>
          </a:bodyPr>
          <a:lstStyle/>
          <a:p>
            <a:pPr algn="r"/>
            <a:r>
              <a:rPr lang="en-US" sz="2800" b="1" dirty="0">
                <a:solidFill>
                  <a:schemeClr val="bg1">
                    <a:lumMod val="85000"/>
                  </a:schemeClr>
                </a:solidFill>
              </a:rPr>
              <a:t>OCT</a:t>
            </a:r>
          </a:p>
        </p:txBody>
      </p:sp>
      <p:sp>
        <p:nvSpPr>
          <p:cNvPr id="31" name="TextBox 30">
            <a:extLst>
              <a:ext uri="{FF2B5EF4-FFF2-40B4-BE49-F238E27FC236}">
                <a16:creationId xmlns:a16="http://schemas.microsoft.com/office/drawing/2014/main" id="{7097C2E9-3589-F14E-A9DE-18EC0CC1DB2C}"/>
              </a:ext>
            </a:extLst>
          </p:cNvPr>
          <p:cNvSpPr txBox="1"/>
          <p:nvPr/>
        </p:nvSpPr>
        <p:spPr>
          <a:xfrm>
            <a:off x="8229600" y="1758838"/>
            <a:ext cx="1235348" cy="523220"/>
          </a:xfrm>
          <a:prstGeom prst="rect">
            <a:avLst/>
          </a:prstGeom>
          <a:noFill/>
        </p:spPr>
        <p:txBody>
          <a:bodyPr wrap="square" rtlCol="0">
            <a:spAutoFit/>
          </a:bodyPr>
          <a:lstStyle/>
          <a:p>
            <a:pPr algn="r"/>
            <a:r>
              <a:rPr lang="en-US" sz="2800" b="1" dirty="0">
                <a:solidFill>
                  <a:schemeClr val="bg1">
                    <a:lumMod val="95000"/>
                  </a:schemeClr>
                </a:solidFill>
              </a:rPr>
              <a:t>NOV</a:t>
            </a:r>
          </a:p>
        </p:txBody>
      </p:sp>
      <p:sp>
        <p:nvSpPr>
          <p:cNvPr id="32" name="Rectangle 31">
            <a:extLst>
              <a:ext uri="{FF2B5EF4-FFF2-40B4-BE49-F238E27FC236}">
                <a16:creationId xmlns:a16="http://schemas.microsoft.com/office/drawing/2014/main" id="{FFCF3995-CA35-C446-B32A-DBC3CFFC313E}"/>
              </a:ext>
            </a:extLst>
          </p:cNvPr>
          <p:cNvSpPr/>
          <p:nvPr/>
        </p:nvSpPr>
        <p:spPr>
          <a:xfrm flipV="1">
            <a:off x="2362200" y="632460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3" name="Rectangle 32">
            <a:extLst>
              <a:ext uri="{FF2B5EF4-FFF2-40B4-BE49-F238E27FC236}">
                <a16:creationId xmlns:a16="http://schemas.microsoft.com/office/drawing/2014/main" id="{C671CFF8-D06A-8848-82A1-35E76807DF2E}"/>
              </a:ext>
            </a:extLst>
          </p:cNvPr>
          <p:cNvSpPr/>
          <p:nvPr/>
        </p:nvSpPr>
        <p:spPr>
          <a:xfrm flipV="1">
            <a:off x="2362200" y="537972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ectangle 34">
            <a:extLst>
              <a:ext uri="{FF2B5EF4-FFF2-40B4-BE49-F238E27FC236}">
                <a16:creationId xmlns:a16="http://schemas.microsoft.com/office/drawing/2014/main" id="{A48C8CA7-DE4D-604E-96E4-CF651A01F240}"/>
              </a:ext>
            </a:extLst>
          </p:cNvPr>
          <p:cNvSpPr/>
          <p:nvPr/>
        </p:nvSpPr>
        <p:spPr>
          <a:xfrm flipV="1">
            <a:off x="2362200" y="39928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ectangle 35">
            <a:extLst>
              <a:ext uri="{FF2B5EF4-FFF2-40B4-BE49-F238E27FC236}">
                <a16:creationId xmlns:a16="http://schemas.microsoft.com/office/drawing/2014/main" id="{2F7E758D-E072-6040-845C-A34EA06B38DB}"/>
              </a:ext>
            </a:extLst>
          </p:cNvPr>
          <p:cNvSpPr/>
          <p:nvPr/>
        </p:nvSpPr>
        <p:spPr>
          <a:xfrm flipV="1">
            <a:off x="2362200" y="33832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D259688F-CA79-4FD2-B400-3B1472415DDF}"/>
              </a:ext>
            </a:extLst>
          </p:cNvPr>
          <p:cNvSpPr/>
          <p:nvPr/>
        </p:nvSpPr>
        <p:spPr>
          <a:xfrm flipV="1">
            <a:off x="2365744" y="480060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13">
            <a:extLst>
              <a:ext uri="{FF2B5EF4-FFF2-40B4-BE49-F238E27FC236}">
                <a16:creationId xmlns:a16="http://schemas.microsoft.com/office/drawing/2014/main" id="{2DA54C59-65C9-3E40-9811-CBAD4986232F}"/>
              </a:ext>
            </a:extLst>
          </p:cNvPr>
          <p:cNvSpPr txBox="1"/>
          <p:nvPr/>
        </p:nvSpPr>
        <p:spPr>
          <a:xfrm>
            <a:off x="1126852" y="5938540"/>
            <a:ext cx="1235348" cy="523220"/>
          </a:xfrm>
          <a:prstGeom prst="rect">
            <a:avLst/>
          </a:prstGeom>
          <a:noFill/>
        </p:spPr>
        <p:txBody>
          <a:bodyPr wrap="square" rtlCol="0">
            <a:spAutoFit/>
          </a:bodyPr>
          <a:lstStyle/>
          <a:p>
            <a:pPr algn="r"/>
            <a:r>
              <a:rPr lang="en-US" sz="2800" b="1" dirty="0">
                <a:solidFill>
                  <a:schemeClr val="bg1">
                    <a:lumMod val="85000"/>
                  </a:schemeClr>
                </a:solidFill>
              </a:rPr>
              <a:t>DEC</a:t>
            </a:r>
          </a:p>
        </p:txBody>
      </p:sp>
    </p:spTree>
    <p:extLst>
      <p:ext uri="{BB962C8B-B14F-4D97-AF65-F5344CB8AC3E}">
        <p14:creationId xmlns:p14="http://schemas.microsoft.com/office/powerpoint/2010/main" val="190723155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Reporting</a:t>
            </a:r>
          </a:p>
        </p:txBody>
      </p:sp>
    </p:spTree>
    <p:extLst>
      <p:ext uri="{BB962C8B-B14F-4D97-AF65-F5344CB8AC3E}">
        <p14:creationId xmlns:p14="http://schemas.microsoft.com/office/powerpoint/2010/main" val="430098310"/>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Task Instructions in Reports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Task Instructions can now be included in </a:t>
            </a:r>
            <a:r>
              <a:rPr lang="en-US" sz="1600" i="1" dirty="0"/>
              <a:t>Workflow with Document</a:t>
            </a:r>
            <a:r>
              <a:rPr lang="en-US" sz="1600" dirty="0"/>
              <a:t> reports</a:t>
            </a:r>
          </a:p>
          <a:p>
            <a:pPr>
              <a:spcBef>
                <a:spcPts val="600"/>
              </a:spcBef>
              <a:spcAft>
                <a:spcPts val="1200"/>
              </a:spcAft>
            </a:pPr>
            <a:r>
              <a:rPr lang="en-US" sz="2000" dirty="0"/>
              <a:t>Business Justification</a:t>
            </a:r>
          </a:p>
          <a:p>
            <a:pPr marL="457200" lvl="1" indent="0">
              <a:spcAft>
                <a:spcPts val="1200"/>
              </a:spcAft>
              <a:buNone/>
            </a:pPr>
            <a:r>
              <a:rPr lang="en-US" sz="1600" dirty="0"/>
              <a:t>Users will be able to view previous document workflow task instructions, providing context to later steps, actions, and decisions</a:t>
            </a:r>
          </a:p>
          <a:p>
            <a:pPr>
              <a:spcBef>
                <a:spcPts val="600"/>
              </a:spcBef>
              <a:spcAft>
                <a:spcPts val="1200"/>
              </a:spcAft>
            </a:pPr>
            <a:r>
              <a:rPr lang="en-US" sz="2000" dirty="0"/>
              <a:t>Considerations</a:t>
            </a:r>
          </a:p>
          <a:p>
            <a:pPr marL="457200" lvl="1" indent="0">
              <a:spcAft>
                <a:spcPts val="1200"/>
              </a:spcAft>
              <a:buNone/>
            </a:pPr>
            <a:r>
              <a:rPr lang="en-US" sz="1600" dirty="0"/>
              <a:t>Instructions can be viewed only after a document workflow has been initiated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3AA733A9-5D8C-464D-8BF1-B5F0692A168D}"/>
              </a:ext>
            </a:extLst>
          </p:cNvPr>
          <p:cNvGrpSpPr/>
          <p:nvPr/>
        </p:nvGrpSpPr>
        <p:grpSpPr>
          <a:xfrm>
            <a:off x="2572661" y="3861108"/>
            <a:ext cx="6423296" cy="2587803"/>
            <a:chOff x="5684703" y="3771900"/>
            <a:chExt cx="5554797" cy="2237904"/>
          </a:xfrm>
        </p:grpSpPr>
        <p:pic>
          <p:nvPicPr>
            <p:cNvPr id="12" name="Picture 11">
              <a:extLst>
                <a:ext uri="{FF2B5EF4-FFF2-40B4-BE49-F238E27FC236}">
                  <a16:creationId xmlns:a16="http://schemas.microsoft.com/office/drawing/2014/main" id="{288630EF-1547-1748-B792-6575EBB22C81}"/>
                </a:ext>
              </a:extLst>
            </p:cNvPr>
            <p:cNvPicPr>
              <a:picLocks noChangeAspect="1"/>
            </p:cNvPicPr>
            <p:nvPr/>
          </p:nvPicPr>
          <p:blipFill>
            <a:blip r:embed="rId3"/>
            <a:stretch>
              <a:fillRect/>
            </a:stretch>
          </p:blipFill>
          <p:spPr>
            <a:xfrm>
              <a:off x="5684703" y="3771900"/>
              <a:ext cx="5554797" cy="2237904"/>
            </a:xfrm>
            <a:prstGeom prst="rect">
              <a:avLst/>
            </a:prstGeom>
            <a:ln w="12700">
              <a:solidFill>
                <a:schemeClr val="tx1">
                  <a:lumMod val="75000"/>
                </a:schemeClr>
              </a:solidFill>
            </a:ln>
            <a:effectLst/>
          </p:spPr>
        </p:pic>
        <p:sp>
          <p:nvSpPr>
            <p:cNvPr id="13" name="Rectangle 12">
              <a:extLst>
                <a:ext uri="{FF2B5EF4-FFF2-40B4-BE49-F238E27FC236}">
                  <a16:creationId xmlns:a16="http://schemas.microsoft.com/office/drawing/2014/main" id="{11F80997-4EB9-F741-BA1B-F7B451725734}"/>
                </a:ext>
              </a:extLst>
            </p:cNvPr>
            <p:cNvSpPr/>
            <p:nvPr/>
          </p:nvSpPr>
          <p:spPr>
            <a:xfrm>
              <a:off x="9984722" y="5003258"/>
              <a:ext cx="1214138" cy="976537"/>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82730306"/>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Display Object Reference Fields as Links in Reports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All object reference fields in a report will display as clickable links</a:t>
            </a:r>
          </a:p>
          <a:p>
            <a:pPr>
              <a:spcBef>
                <a:spcPts val="600"/>
              </a:spcBef>
              <a:spcAft>
                <a:spcPts val="1200"/>
              </a:spcAft>
            </a:pPr>
            <a:r>
              <a:rPr lang="en-US" sz="2000" dirty="0"/>
              <a:t>Business Justification</a:t>
            </a:r>
          </a:p>
          <a:p>
            <a:pPr marL="457200" lvl="1" indent="0">
              <a:spcAft>
                <a:spcPts val="1200"/>
              </a:spcAft>
              <a:buNone/>
            </a:pPr>
            <a:r>
              <a:rPr lang="en-US" sz="1600" dirty="0"/>
              <a:t>Users will be able to click on object reference fields when viewing report results</a:t>
            </a:r>
          </a:p>
          <a:p>
            <a:pPr>
              <a:spcBef>
                <a:spcPts val="600"/>
              </a:spcBef>
              <a:spcAft>
                <a:spcPts val="1200"/>
              </a:spcAft>
            </a:pPr>
            <a:r>
              <a:rPr lang="en-US" sz="2000" dirty="0"/>
              <a:t>Considerations</a:t>
            </a:r>
          </a:p>
          <a:p>
            <a:pPr marL="457200" lvl="1" indent="0">
              <a:spcAft>
                <a:spcPts val="1200"/>
              </a:spcAft>
              <a:buNone/>
            </a:pPr>
            <a:r>
              <a:rPr lang="en-US" sz="1600" dirty="0"/>
              <a:t>Both single value and multi-value reference fields will appear as links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EB7F9F29-5E88-0C42-9889-EC27786AEA47}"/>
              </a:ext>
            </a:extLst>
          </p:cNvPr>
          <p:cNvPicPr>
            <a:picLocks noChangeAspect="1"/>
          </p:cNvPicPr>
          <p:nvPr/>
        </p:nvPicPr>
        <p:blipFill>
          <a:blip r:embed="rId3"/>
          <a:stretch>
            <a:fillRect/>
          </a:stretch>
        </p:blipFill>
        <p:spPr>
          <a:xfrm>
            <a:off x="1806568" y="3714077"/>
            <a:ext cx="7955482" cy="2728986"/>
          </a:xfrm>
          <a:prstGeom prst="rect">
            <a:avLst/>
          </a:prstGeom>
          <a:ln>
            <a:solidFill>
              <a:schemeClr val="tx1"/>
            </a:solidFill>
          </a:ln>
        </p:spPr>
      </p:pic>
    </p:spTree>
    <p:extLst>
      <p:ext uri="{BB962C8B-B14F-4D97-AF65-F5344CB8AC3E}">
        <p14:creationId xmlns:p14="http://schemas.microsoft.com/office/powerpoint/2010/main" val="166668896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Multi-Pass Reporting Enhancements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buNone/>
            </a:pPr>
            <a:r>
              <a:rPr lang="en-US" dirty="0"/>
              <a:t>With 19R3 we’ve added multiple enhancements to Multi-Pass Reporting:</a:t>
            </a:r>
          </a:p>
          <a:p>
            <a:pPr marL="914400" lvl="2" indent="0">
              <a:buNone/>
            </a:pPr>
            <a:r>
              <a:rPr lang="en-US" dirty="0"/>
              <a:t>The ability to create report views from Workflow Reports</a:t>
            </a:r>
          </a:p>
          <a:p>
            <a:pPr marL="914400" lvl="2" indent="0">
              <a:buNone/>
            </a:pPr>
            <a:r>
              <a:rPr lang="en-US" dirty="0"/>
              <a:t>Add groups to report views</a:t>
            </a:r>
          </a:p>
          <a:p>
            <a:pPr marL="914400" lvl="2" indent="0">
              <a:buNone/>
            </a:pPr>
            <a:r>
              <a:rPr lang="en-US" dirty="0"/>
              <a:t>Join report views by text fields</a:t>
            </a:r>
          </a:p>
          <a:p>
            <a:pPr marL="914400" lvl="2" indent="0">
              <a:buNone/>
            </a:pPr>
            <a:r>
              <a:rPr lang="en-US" dirty="0"/>
              <a:t>Ability to define conditional fields in both report views and multi-pass reports</a:t>
            </a:r>
          </a:p>
          <a:p>
            <a:pPr marL="914400" lvl="2" indent="0">
              <a:buNone/>
            </a:pPr>
            <a:r>
              <a:rPr lang="en-US" dirty="0"/>
              <a:t>Ability to select inner join in addition to left join when joining report views</a:t>
            </a:r>
          </a:p>
          <a:p>
            <a:pPr marL="914400" lvl="2" indent="0">
              <a:buNone/>
            </a:pPr>
            <a:r>
              <a:rPr lang="en-US" dirty="0"/>
              <a:t>Ability to filter on aggregate fields defined in report views</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Allows Admins to create and join reports with more options and flexibility</a:t>
            </a:r>
          </a:p>
          <a:p>
            <a:pPr>
              <a:spcBef>
                <a:spcPts val="600"/>
              </a:spcBef>
              <a:spcAft>
                <a:spcPts val="1200"/>
              </a:spcAft>
            </a:pPr>
            <a:r>
              <a:rPr lang="en-US" sz="2000" dirty="0"/>
              <a:t>Considerations</a:t>
            </a:r>
          </a:p>
          <a:p>
            <a:pPr marL="457200" lvl="1" indent="0">
              <a:spcAft>
                <a:spcPts val="1200"/>
              </a:spcAft>
              <a:buNone/>
            </a:pPr>
            <a:r>
              <a:rPr lang="en-US" sz="1600" b="1" dirty="0"/>
              <a:t>Left join</a:t>
            </a:r>
            <a:r>
              <a:rPr lang="en-US" sz="1600" dirty="0"/>
              <a:t> - Vault returns </a:t>
            </a:r>
            <a:r>
              <a:rPr lang="en-US" sz="1600" u="sng" dirty="0"/>
              <a:t>all records</a:t>
            </a:r>
            <a:r>
              <a:rPr lang="en-US" sz="1600" dirty="0"/>
              <a:t> from the view on the left side and only records with matching fields from the view on the right side</a:t>
            </a:r>
          </a:p>
          <a:p>
            <a:pPr marL="457200" lvl="1" indent="0">
              <a:spcAft>
                <a:spcPts val="1200"/>
              </a:spcAft>
              <a:buNone/>
            </a:pPr>
            <a:r>
              <a:rPr lang="en-US" sz="1600" b="1" dirty="0"/>
              <a:t>Inner join (new in 19R3)</a:t>
            </a:r>
            <a:r>
              <a:rPr lang="en-US" sz="1600" dirty="0"/>
              <a:t> - Vault returns records that have </a:t>
            </a:r>
            <a:r>
              <a:rPr lang="en-US" sz="1600" u="sng" dirty="0"/>
              <a:t>matching</a:t>
            </a:r>
            <a:r>
              <a:rPr lang="en-US" sz="1600" dirty="0"/>
              <a:t> values from both views</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133588434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Pareto Charts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Pareto charts are now a supported Vault Dashboard chart type. They are similar to column charts, but always display groups in descending order and include a cumulative percentage line</a:t>
            </a:r>
          </a:p>
          <a:p>
            <a:pPr>
              <a:spcBef>
                <a:spcPts val="600"/>
              </a:spcBef>
              <a:spcAft>
                <a:spcPts val="1200"/>
              </a:spcAft>
            </a:pPr>
            <a:r>
              <a:rPr lang="en-US" sz="2000" dirty="0"/>
              <a:t>Business Justification</a:t>
            </a:r>
          </a:p>
          <a:p>
            <a:pPr marL="457200" lvl="1" indent="0">
              <a:spcAft>
                <a:spcPts val="1200"/>
              </a:spcAft>
              <a:buNone/>
            </a:pPr>
            <a:r>
              <a:rPr lang="en-US" sz="1600" dirty="0"/>
              <a:t>These charts are commonly used in quality control processes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E3D0FFC1-AEDE-7741-ADF7-95AEA820F3D3}"/>
              </a:ext>
            </a:extLst>
          </p:cNvPr>
          <p:cNvGrpSpPr/>
          <p:nvPr/>
        </p:nvGrpSpPr>
        <p:grpSpPr>
          <a:xfrm>
            <a:off x="520996" y="3428999"/>
            <a:ext cx="9980731" cy="2452744"/>
            <a:chOff x="1082600" y="4024256"/>
            <a:chExt cx="9980731" cy="2452744"/>
          </a:xfrm>
        </p:grpSpPr>
        <p:pic>
          <p:nvPicPr>
            <p:cNvPr id="12" name="Picture 11">
              <a:extLst>
                <a:ext uri="{FF2B5EF4-FFF2-40B4-BE49-F238E27FC236}">
                  <a16:creationId xmlns:a16="http://schemas.microsoft.com/office/drawing/2014/main" id="{CC67E440-B0E0-3B47-A66E-F019C3CBEAF5}"/>
                </a:ext>
              </a:extLst>
            </p:cNvPr>
            <p:cNvPicPr>
              <a:picLocks noChangeAspect="1"/>
            </p:cNvPicPr>
            <p:nvPr/>
          </p:nvPicPr>
          <p:blipFill>
            <a:blip r:embed="rId3"/>
            <a:srcRect/>
            <a:stretch/>
          </p:blipFill>
          <p:spPr>
            <a:xfrm>
              <a:off x="3450500" y="4024256"/>
              <a:ext cx="5291000" cy="2452744"/>
            </a:xfrm>
            <a:prstGeom prst="rect">
              <a:avLst/>
            </a:prstGeom>
            <a:ln w="12700">
              <a:solidFill>
                <a:schemeClr val="tx1">
                  <a:lumMod val="75000"/>
                </a:schemeClr>
              </a:solidFill>
            </a:ln>
            <a:effectLst/>
          </p:spPr>
        </p:pic>
        <p:sp>
          <p:nvSpPr>
            <p:cNvPr id="13" name="Line Callout 1 12">
              <a:extLst>
                <a:ext uri="{FF2B5EF4-FFF2-40B4-BE49-F238E27FC236}">
                  <a16:creationId xmlns:a16="http://schemas.microsoft.com/office/drawing/2014/main" id="{0B327223-BC8B-B149-9683-D3CBB766B6E3}"/>
                </a:ext>
              </a:extLst>
            </p:cNvPr>
            <p:cNvSpPr/>
            <p:nvPr/>
          </p:nvSpPr>
          <p:spPr>
            <a:xfrm flipH="1">
              <a:off x="1082600" y="4229907"/>
              <a:ext cx="2195396" cy="1077218"/>
            </a:xfrm>
            <a:prstGeom prst="borderCallout1">
              <a:avLst>
                <a:gd name="adj1" fmla="val 16024"/>
                <a:gd name="adj2" fmla="val -5864"/>
                <a:gd name="adj3" fmla="val 22076"/>
                <a:gd name="adj4" fmla="val -97015"/>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The y-axis will either be the count of the primary, down or up objects, or an aggregate field calculation </a:t>
              </a:r>
              <a:r>
                <a:rPr lang="en-US" sz="1000" dirty="0"/>
                <a:t>(e.g., 580 (June) + 193 (July) = 773, 773/877 (Total) = 88%)</a:t>
              </a:r>
            </a:p>
          </p:txBody>
        </p:sp>
        <p:sp>
          <p:nvSpPr>
            <p:cNvPr id="14" name="Line Callout 1 13">
              <a:extLst>
                <a:ext uri="{FF2B5EF4-FFF2-40B4-BE49-F238E27FC236}">
                  <a16:creationId xmlns:a16="http://schemas.microsoft.com/office/drawing/2014/main" id="{BCC01E1D-1070-1742-8FFC-B9BFD642DBCD}"/>
                </a:ext>
              </a:extLst>
            </p:cNvPr>
            <p:cNvSpPr/>
            <p:nvPr/>
          </p:nvSpPr>
          <p:spPr>
            <a:xfrm>
              <a:off x="9135935" y="5147803"/>
              <a:ext cx="1927396" cy="553998"/>
            </a:xfrm>
            <a:prstGeom prst="borderCallout1">
              <a:avLst>
                <a:gd name="adj1" fmla="val 12693"/>
                <a:gd name="adj2" fmla="val -5286"/>
                <a:gd name="adj3" fmla="val 130058"/>
                <a:gd name="adj4" fmla="val -58780"/>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The x-axis will be determined by the grouping</a:t>
              </a:r>
            </a:p>
          </p:txBody>
        </p:sp>
      </p:grpSp>
    </p:spTree>
    <p:extLst>
      <p:ext uri="{BB962C8B-B14F-4D97-AF65-F5344CB8AC3E}">
        <p14:creationId xmlns:p14="http://schemas.microsoft.com/office/powerpoint/2010/main" val="62647775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Pareto Charts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Considerations</a:t>
            </a:r>
          </a:p>
          <a:p>
            <a:pPr marL="457200" lvl="1" indent="0">
              <a:buNone/>
            </a:pPr>
            <a:r>
              <a:rPr lang="en-US" sz="1600" dirty="0"/>
              <a:t>Pareto charts will be available as an option when bar or column charts are available for selection</a:t>
            </a:r>
          </a:p>
          <a:p>
            <a:pPr marL="457200" lvl="1" indent="0">
              <a:buNone/>
            </a:pPr>
            <a:r>
              <a:rPr lang="en-US" sz="1600" dirty="0"/>
              <a:t>Unlike a standard column chart, a ‘Group By’ option will </a:t>
            </a:r>
            <a:r>
              <a:rPr lang="en-US" sz="1600" u="sng" dirty="0"/>
              <a:t>not</a:t>
            </a:r>
            <a:r>
              <a:rPr lang="en-US" sz="1600" dirty="0"/>
              <a:t> be visible for the Pareto chart</a:t>
            </a:r>
          </a:p>
          <a:p>
            <a:pPr marL="457200" lvl="1" indent="0">
              <a:buNone/>
            </a:pPr>
            <a:r>
              <a:rPr lang="en-US" sz="1600" dirty="0"/>
              <a:t>When formatting the Pareto chart, the Cumulative % line is not editable</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5" name="Group 14">
            <a:extLst>
              <a:ext uri="{FF2B5EF4-FFF2-40B4-BE49-F238E27FC236}">
                <a16:creationId xmlns:a16="http://schemas.microsoft.com/office/drawing/2014/main" id="{931ACBCF-70A6-5A4B-AD5D-83856BC8C43A}"/>
              </a:ext>
            </a:extLst>
          </p:cNvPr>
          <p:cNvGrpSpPr/>
          <p:nvPr/>
        </p:nvGrpSpPr>
        <p:grpSpPr>
          <a:xfrm>
            <a:off x="1450006" y="2700997"/>
            <a:ext cx="4470554" cy="3296832"/>
            <a:chOff x="2074606" y="4037610"/>
            <a:chExt cx="3106994" cy="2293151"/>
          </a:xfrm>
        </p:grpSpPr>
        <p:pic>
          <p:nvPicPr>
            <p:cNvPr id="16" name="Picture 15">
              <a:extLst>
                <a:ext uri="{FF2B5EF4-FFF2-40B4-BE49-F238E27FC236}">
                  <a16:creationId xmlns:a16="http://schemas.microsoft.com/office/drawing/2014/main" id="{F79C3250-ED60-1F4E-81CD-90CA89D75821}"/>
                </a:ext>
              </a:extLst>
            </p:cNvPr>
            <p:cNvPicPr>
              <a:picLocks noChangeAspect="1"/>
            </p:cNvPicPr>
            <p:nvPr/>
          </p:nvPicPr>
          <p:blipFill>
            <a:blip r:embed="rId3"/>
            <a:srcRect/>
            <a:stretch/>
          </p:blipFill>
          <p:spPr>
            <a:xfrm>
              <a:off x="2074606" y="4037610"/>
              <a:ext cx="3106994" cy="2293151"/>
            </a:xfrm>
            <a:prstGeom prst="rect">
              <a:avLst/>
            </a:prstGeom>
            <a:ln w="12700">
              <a:solidFill>
                <a:schemeClr val="tx1">
                  <a:lumMod val="75000"/>
                </a:schemeClr>
              </a:solidFill>
            </a:ln>
            <a:effectLst/>
          </p:spPr>
        </p:pic>
        <p:sp>
          <p:nvSpPr>
            <p:cNvPr id="17" name="Rectangle 16">
              <a:extLst>
                <a:ext uri="{FF2B5EF4-FFF2-40B4-BE49-F238E27FC236}">
                  <a16:creationId xmlns:a16="http://schemas.microsoft.com/office/drawing/2014/main" id="{90155E2F-1285-1A43-9641-15091B99F03F}"/>
                </a:ext>
              </a:extLst>
            </p:cNvPr>
            <p:cNvSpPr/>
            <p:nvPr/>
          </p:nvSpPr>
          <p:spPr>
            <a:xfrm>
              <a:off x="2142506" y="4475363"/>
              <a:ext cx="991481" cy="239907"/>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a:extLst>
              <a:ext uri="{FF2B5EF4-FFF2-40B4-BE49-F238E27FC236}">
                <a16:creationId xmlns:a16="http://schemas.microsoft.com/office/drawing/2014/main" id="{99D300A3-F6AE-774C-AFE4-BAA15E4D0AAC}"/>
              </a:ext>
            </a:extLst>
          </p:cNvPr>
          <p:cNvGrpSpPr/>
          <p:nvPr/>
        </p:nvGrpSpPr>
        <p:grpSpPr>
          <a:xfrm>
            <a:off x="6271442" y="3152209"/>
            <a:ext cx="3204158" cy="2183053"/>
            <a:chOff x="7755389" y="2454850"/>
            <a:chExt cx="2859601" cy="1948300"/>
          </a:xfrm>
        </p:grpSpPr>
        <p:pic>
          <p:nvPicPr>
            <p:cNvPr id="19" name="Picture 18">
              <a:extLst>
                <a:ext uri="{FF2B5EF4-FFF2-40B4-BE49-F238E27FC236}">
                  <a16:creationId xmlns:a16="http://schemas.microsoft.com/office/drawing/2014/main" id="{ED3E2757-E151-4A45-B1D5-ED5872AA656A}"/>
                </a:ext>
              </a:extLst>
            </p:cNvPr>
            <p:cNvPicPr>
              <a:picLocks noChangeAspect="1"/>
            </p:cNvPicPr>
            <p:nvPr/>
          </p:nvPicPr>
          <p:blipFill>
            <a:blip r:embed="rId4"/>
            <a:srcRect/>
            <a:stretch/>
          </p:blipFill>
          <p:spPr>
            <a:xfrm>
              <a:off x="7755389" y="2454850"/>
              <a:ext cx="2859601" cy="1948300"/>
            </a:xfrm>
            <a:prstGeom prst="rect">
              <a:avLst/>
            </a:prstGeom>
            <a:ln w="12700">
              <a:solidFill>
                <a:schemeClr val="tx1">
                  <a:lumMod val="75000"/>
                </a:schemeClr>
              </a:solidFill>
            </a:ln>
            <a:effectLst/>
          </p:spPr>
        </p:pic>
        <p:sp>
          <p:nvSpPr>
            <p:cNvPr id="20" name="Rectangle 19">
              <a:extLst>
                <a:ext uri="{FF2B5EF4-FFF2-40B4-BE49-F238E27FC236}">
                  <a16:creationId xmlns:a16="http://schemas.microsoft.com/office/drawing/2014/main" id="{034AB46B-3CC1-C546-A2A3-1ED0B9B2D300}"/>
                </a:ext>
              </a:extLst>
            </p:cNvPr>
            <p:cNvSpPr/>
            <p:nvPr/>
          </p:nvSpPr>
          <p:spPr>
            <a:xfrm>
              <a:off x="9153673" y="2487802"/>
              <a:ext cx="880013" cy="313063"/>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425563337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Prevent Report Re-Execution On Export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Tabular reports will no longer re-execute upon export if the report was recently run (within 8 hours) by the same user</a:t>
            </a:r>
          </a:p>
          <a:p>
            <a:pPr>
              <a:spcBef>
                <a:spcPts val="600"/>
              </a:spcBef>
              <a:spcAft>
                <a:spcPts val="1200"/>
              </a:spcAft>
            </a:pPr>
            <a:r>
              <a:rPr lang="en-US" sz="2000" dirty="0"/>
              <a:t>Business Justification</a:t>
            </a:r>
          </a:p>
          <a:p>
            <a:pPr marL="457200" lvl="1" indent="0">
              <a:spcAft>
                <a:spcPts val="1200"/>
              </a:spcAft>
              <a:buNone/>
            </a:pPr>
            <a:r>
              <a:rPr lang="en-US" sz="1600" dirty="0"/>
              <a:t>This behavior change reduces server load, and exports will render faster since reports will not have to re-execute </a:t>
            </a:r>
          </a:p>
          <a:p>
            <a:pPr>
              <a:spcBef>
                <a:spcPts val="600"/>
              </a:spcBef>
              <a:spcAft>
                <a:spcPts val="1200"/>
              </a:spcAft>
            </a:pPr>
            <a:r>
              <a:rPr lang="en-US" sz="2000" dirty="0"/>
              <a:t>Considerations</a:t>
            </a:r>
          </a:p>
          <a:p>
            <a:pPr marL="457200" lvl="1" indent="0">
              <a:spcAft>
                <a:spcPts val="1200"/>
              </a:spcAft>
              <a:buNone/>
            </a:pPr>
            <a:r>
              <a:rPr lang="en-US" sz="1600" dirty="0"/>
              <a:t>No visible changes to end user experience when exporting</a:t>
            </a:r>
          </a:p>
          <a:p>
            <a:pPr marL="457200" lvl="1" indent="0">
              <a:spcAft>
                <a:spcPts val="1200"/>
              </a:spcAft>
              <a:buNone/>
            </a:pPr>
            <a:r>
              <a:rPr lang="en-US" sz="1600" dirty="0"/>
              <a:t>Upon opening a report, click Refresh to ensure that you are seeing the most recent data</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72539180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System Administration</a:t>
            </a:r>
          </a:p>
        </p:txBody>
      </p:sp>
    </p:spTree>
    <p:extLst>
      <p:ext uri="{BB962C8B-B14F-4D97-AF65-F5344CB8AC3E}">
        <p14:creationId xmlns:p14="http://schemas.microsoft.com/office/powerpoint/2010/main" val="94123686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Self-Serve Pre-Release Vaults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In past releases, Veeva has cloned customer Vault configurations to create a Pre-Release Vault with each release</a:t>
            </a:r>
          </a:p>
          <a:p>
            <a:pPr marL="457200" lvl="1" indent="0">
              <a:spcAft>
                <a:spcPts val="1200"/>
              </a:spcAft>
              <a:buNone/>
            </a:pPr>
            <a:r>
              <a:rPr lang="en-US" sz="1600" dirty="0"/>
              <a:t>Starting in the 20R1 Pre-Release window, customers will be able to create, refresh, and manage their Pre-Release Vaults for each release</a:t>
            </a:r>
          </a:p>
          <a:p>
            <a:pPr>
              <a:spcBef>
                <a:spcPts val="600"/>
              </a:spcBef>
              <a:spcAft>
                <a:spcPts val="1200"/>
              </a:spcAft>
            </a:pPr>
            <a:r>
              <a:rPr lang="en-US" sz="2000" dirty="0"/>
              <a:t>Business Justification</a:t>
            </a:r>
          </a:p>
          <a:p>
            <a:pPr marL="457200" lvl="1" indent="0">
              <a:spcAft>
                <a:spcPts val="1200"/>
              </a:spcAft>
              <a:buNone/>
            </a:pPr>
            <a:r>
              <a:rPr lang="en-US" sz="1600" dirty="0"/>
              <a:t>This change will give customers greater control over their Pre-Release environments, particularly helpful in scenarios where a refresh is needed or a Pre-Release needs to be created from a Sandbox (when Production is not yet provisioned)</a:t>
            </a:r>
          </a:p>
          <a:p>
            <a:pPr>
              <a:spcBef>
                <a:spcPts val="600"/>
              </a:spcBef>
              <a:spcAft>
                <a:spcPts val="1200"/>
              </a:spcAft>
            </a:pPr>
            <a:r>
              <a:rPr lang="en-US" sz="2000" dirty="0"/>
              <a:t>Considerations</a:t>
            </a:r>
          </a:p>
          <a:p>
            <a:pPr marL="457200" lvl="1" indent="0">
              <a:spcAft>
                <a:spcPts val="1200"/>
              </a:spcAft>
              <a:buNone/>
            </a:pPr>
            <a:r>
              <a:rPr lang="en-US" sz="1600" dirty="0"/>
              <a:t>This feature is auto-on in 19R3 as the code changes required to update this process are occurring with 19R3</a:t>
            </a:r>
          </a:p>
          <a:p>
            <a:pPr marL="457200" lvl="1" indent="0">
              <a:spcAft>
                <a:spcPts val="1200"/>
              </a:spcAft>
              <a:buNone/>
            </a:pPr>
            <a:r>
              <a:rPr lang="en-US" sz="1600" dirty="0"/>
              <a:t>This functionality will be enabled by Vault Operations:</a:t>
            </a:r>
          </a:p>
          <a:p>
            <a:pPr lvl="2">
              <a:spcBef>
                <a:spcPts val="300"/>
              </a:spcBef>
              <a:spcAft>
                <a:spcPts val="300"/>
              </a:spcAft>
            </a:pPr>
            <a:r>
              <a:rPr lang="en-US" b="1" dirty="0"/>
              <a:t>6 weeks</a:t>
            </a:r>
            <a:r>
              <a:rPr lang="en-US" dirty="0"/>
              <a:t> ahead of General Release for the designated Early POD</a:t>
            </a:r>
          </a:p>
          <a:p>
            <a:pPr lvl="2">
              <a:spcBef>
                <a:spcPts val="300"/>
              </a:spcBef>
              <a:spcAft>
                <a:spcPts val="1200"/>
              </a:spcAft>
            </a:pPr>
            <a:r>
              <a:rPr lang="en-US" b="1" dirty="0"/>
              <a:t>4 weeks</a:t>
            </a:r>
            <a:r>
              <a:rPr lang="en-US" dirty="0"/>
              <a:t> ahead of General Release for all other PODs</a:t>
            </a:r>
          </a:p>
          <a:p>
            <a:pPr marL="457200" lvl="1" indent="0">
              <a:spcAft>
                <a:spcPts val="1200"/>
              </a:spcAft>
              <a:buNone/>
            </a:pPr>
            <a:r>
              <a:rPr lang="en-US" sz="1600" dirty="0"/>
              <a:t>Each customer is entitled to 1 Pre-Release Vault for every Production Vault. If no Production exists, the entitlement will be 1 Pre-Release for the initial Sandbox Vault</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87328833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Limited Release Sandbox</a:t>
            </a:r>
          </a:p>
        </p:txBody>
      </p:sp>
      <p:sp>
        <p:nvSpPr>
          <p:cNvPr id="3" name="Content Placeholder 2"/>
          <p:cNvSpPr>
            <a:spLocks noGrp="1"/>
          </p:cNvSpPr>
          <p:nvPr>
            <p:ph idx="1"/>
          </p:nvPr>
        </p:nvSpPr>
        <p:spPr>
          <a:xfrm>
            <a:off x="826624" y="1066800"/>
            <a:ext cx="946595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Customers will now be able to create a sandbox on a Limited Release from a Vault on General Release</a:t>
            </a:r>
          </a:p>
          <a:p>
            <a:pPr>
              <a:spcBef>
                <a:spcPts val="600"/>
              </a:spcBef>
              <a:spcAft>
                <a:spcPts val="1200"/>
              </a:spcAft>
            </a:pPr>
            <a:r>
              <a:rPr lang="en-US" sz="2000" dirty="0"/>
              <a:t>Business Justification</a:t>
            </a:r>
          </a:p>
          <a:p>
            <a:pPr marL="457200" lvl="1" indent="0">
              <a:spcAft>
                <a:spcPts val="1200"/>
              </a:spcAft>
              <a:buNone/>
            </a:pPr>
            <a:r>
              <a:rPr lang="en-US" sz="1600" dirty="0"/>
              <a:t>Allows customers the ability to manage their own Limited Release sandbox to be able to more proactively assess new functionality ahead of each General Release</a:t>
            </a:r>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4" name="Picture 3">
            <a:extLst>
              <a:ext uri="{FF2B5EF4-FFF2-40B4-BE49-F238E27FC236}">
                <a16:creationId xmlns:a16="http://schemas.microsoft.com/office/drawing/2014/main" id="{BC511C63-1745-FA49-9FB6-FD8D70EABCF8}"/>
              </a:ext>
            </a:extLst>
          </p:cNvPr>
          <p:cNvPicPr>
            <a:picLocks noChangeAspect="1"/>
          </p:cNvPicPr>
          <p:nvPr/>
        </p:nvPicPr>
        <p:blipFill>
          <a:blip r:embed="rId3"/>
          <a:stretch>
            <a:fillRect/>
          </a:stretch>
        </p:blipFill>
        <p:spPr>
          <a:xfrm>
            <a:off x="4821890" y="3374009"/>
            <a:ext cx="5473700" cy="2806700"/>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0D9C50F3-93D1-5E48-AFD3-C88A3AD04B1B}"/>
              </a:ext>
            </a:extLst>
          </p:cNvPr>
          <p:cNvSpPr txBox="1">
            <a:spLocks/>
          </p:cNvSpPr>
          <p:nvPr/>
        </p:nvSpPr>
        <p:spPr>
          <a:xfrm>
            <a:off x="820596" y="3086100"/>
            <a:ext cx="3793614" cy="5410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Allowed number of sandboxes for each customer will remain the same</a:t>
            </a:r>
          </a:p>
          <a:p>
            <a:pPr marL="457200" lvl="1" indent="0">
              <a:spcAft>
                <a:spcPts val="1200"/>
              </a:spcAft>
              <a:buFont typeface="Calibri" panose="020F0502020204030204" pitchFamily="34" charset="0"/>
              <a:buNone/>
            </a:pPr>
            <a:r>
              <a:rPr lang="en-US" sz="1600" dirty="0"/>
              <a:t>Configuration migration from Limited Release Vault to General Release Vault will not work (i.e. features won’t exist in General Release or the data models may differ)</a:t>
            </a:r>
          </a:p>
          <a:p>
            <a:pPr marL="457200" lvl="1" indent="0">
              <a:spcAft>
                <a:spcPts val="1200"/>
              </a:spcAft>
              <a:buFont typeface="Calibri" panose="020F0502020204030204" pitchFamily="34" charset="0"/>
              <a:buNone/>
            </a:pPr>
            <a:endParaRPr lang="en-US" sz="1600" dirty="0"/>
          </a:p>
          <a:p>
            <a:endParaRPr lang="en-US" dirty="0"/>
          </a:p>
        </p:txBody>
      </p:sp>
    </p:spTree>
    <p:extLst>
      <p:ext uri="{BB962C8B-B14F-4D97-AF65-F5344CB8AC3E}">
        <p14:creationId xmlns:p14="http://schemas.microsoft.com/office/powerpoint/2010/main" val="27070821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1492-DEFA-3241-92A4-AA78364CD90F}"/>
              </a:ext>
            </a:extLst>
          </p:cNvPr>
          <p:cNvSpPr>
            <a:spLocks noGrp="1"/>
          </p:cNvSpPr>
          <p:nvPr>
            <p:ph type="title"/>
          </p:nvPr>
        </p:nvSpPr>
        <p:spPr>
          <a:xfrm>
            <a:off x="276303" y="96275"/>
            <a:ext cx="11687097" cy="1101213"/>
          </a:xfrm>
        </p:spPr>
        <p:txBody>
          <a:bodyPr/>
          <a:lstStyle/>
          <a:p>
            <a:r>
              <a:rPr lang="en-US" dirty="0"/>
              <a:t>Early POD Upgrade Schedule</a:t>
            </a:r>
          </a:p>
        </p:txBody>
      </p:sp>
      <p:sp>
        <p:nvSpPr>
          <p:cNvPr id="3" name="Content Placeholder 2">
            <a:extLst>
              <a:ext uri="{FF2B5EF4-FFF2-40B4-BE49-F238E27FC236}">
                <a16:creationId xmlns:a16="http://schemas.microsoft.com/office/drawing/2014/main" id="{B99E93E9-F503-1547-9B63-C9D0036C0A71}"/>
              </a:ext>
            </a:extLst>
          </p:cNvPr>
          <p:cNvSpPr>
            <a:spLocks noGrp="1"/>
          </p:cNvSpPr>
          <p:nvPr>
            <p:ph idx="1"/>
          </p:nvPr>
        </p:nvSpPr>
        <p:spPr>
          <a:xfrm>
            <a:off x="826624" y="1197488"/>
            <a:ext cx="10538752" cy="1101213"/>
          </a:xfrm>
        </p:spPr>
        <p:txBody>
          <a:bodyPr/>
          <a:lstStyle/>
          <a:p>
            <a:r>
              <a:rPr lang="en-US" dirty="0"/>
              <a:t>The early POD designation will no longer be variable</a:t>
            </a:r>
          </a:p>
          <a:p>
            <a:r>
              <a:rPr lang="en-US" dirty="0"/>
              <a:t>The schedule for early POD in future releases is as follows:</a:t>
            </a:r>
          </a:p>
        </p:txBody>
      </p:sp>
      <p:graphicFrame>
        <p:nvGraphicFramePr>
          <p:cNvPr id="4" name="Table 3">
            <a:extLst>
              <a:ext uri="{FF2B5EF4-FFF2-40B4-BE49-F238E27FC236}">
                <a16:creationId xmlns:a16="http://schemas.microsoft.com/office/drawing/2014/main" id="{4D3B3DAC-0954-CF45-8BFD-030E16E8B065}"/>
              </a:ext>
            </a:extLst>
          </p:cNvPr>
          <p:cNvGraphicFramePr>
            <a:graphicFrameLocks noGrp="1"/>
          </p:cNvGraphicFramePr>
          <p:nvPr/>
        </p:nvGraphicFramePr>
        <p:xfrm>
          <a:off x="2830551" y="2353884"/>
          <a:ext cx="6578600" cy="1584960"/>
        </p:xfrm>
        <a:graphic>
          <a:graphicData uri="http://schemas.openxmlformats.org/drawingml/2006/table">
            <a:tbl>
              <a:tblPr firstRow="1" bandRow="1">
                <a:tableStyleId>{F2DE63D5-997A-4646-A377-4702673A728D}</a:tableStyleId>
              </a:tblPr>
              <a:tblGrid>
                <a:gridCol w="2808249">
                  <a:extLst>
                    <a:ext uri="{9D8B030D-6E8A-4147-A177-3AD203B41FA5}">
                      <a16:colId xmlns:a16="http://schemas.microsoft.com/office/drawing/2014/main" val="415283396"/>
                    </a:ext>
                  </a:extLst>
                </a:gridCol>
                <a:gridCol w="3770351">
                  <a:extLst>
                    <a:ext uri="{9D8B030D-6E8A-4147-A177-3AD203B41FA5}">
                      <a16:colId xmlns:a16="http://schemas.microsoft.com/office/drawing/2014/main" val="3836328288"/>
                    </a:ext>
                  </a:extLst>
                </a:gridCol>
              </a:tblGrid>
              <a:tr h="370840">
                <a:tc>
                  <a:txBody>
                    <a:bodyPr/>
                    <a:lstStyle/>
                    <a:p>
                      <a:pPr algn="ctr"/>
                      <a:r>
                        <a:rPr lang="en-US" sz="2000" dirty="0"/>
                        <a:t>Release</a:t>
                      </a:r>
                    </a:p>
                  </a:txBody>
                  <a:tcPr>
                    <a:lnR w="12700" cap="flat" cmpd="sng" algn="ctr">
                      <a:solidFill>
                        <a:schemeClr val="tx1"/>
                      </a:solidFill>
                      <a:prstDash val="solid"/>
                      <a:round/>
                      <a:headEnd type="none" w="med" len="med"/>
                      <a:tailEnd type="none" w="med" len="med"/>
                    </a:lnR>
                  </a:tcPr>
                </a:tc>
                <a:tc>
                  <a:txBody>
                    <a:bodyPr/>
                    <a:lstStyle/>
                    <a:p>
                      <a:pPr algn="ctr"/>
                      <a:r>
                        <a:rPr lang="en-US" sz="2000" dirty="0"/>
                        <a:t>Early PODs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71974189"/>
                  </a:ext>
                </a:extLst>
              </a:tr>
              <a:tr h="370840">
                <a:tc>
                  <a:txBody>
                    <a:bodyPr/>
                    <a:lstStyle/>
                    <a:p>
                      <a:pPr algn="ctr"/>
                      <a:r>
                        <a:rPr lang="en-US" sz="2000" dirty="0"/>
                        <a:t>R1 - April</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VV1-2, VV1-1065, VV1-1055</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82711009"/>
                  </a:ext>
                </a:extLst>
              </a:tr>
              <a:tr h="370840">
                <a:tc>
                  <a:txBody>
                    <a:bodyPr/>
                    <a:lstStyle/>
                    <a:p>
                      <a:pPr algn="ctr"/>
                      <a:r>
                        <a:rPr lang="en-US" sz="2000" dirty="0"/>
                        <a:t>R2 - August</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VV1-8, VV1-1065, VV1-1068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71278121"/>
                  </a:ext>
                </a:extLst>
              </a:tr>
              <a:tr h="370840">
                <a:tc>
                  <a:txBody>
                    <a:bodyPr/>
                    <a:lstStyle/>
                    <a:p>
                      <a:pPr algn="ctr"/>
                      <a:r>
                        <a:rPr lang="en-US" sz="2000" dirty="0"/>
                        <a:t>R3 - December</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VV1-12, VV1-1065, VV1-1069</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539036591"/>
                  </a:ext>
                </a:extLst>
              </a:tr>
            </a:tbl>
          </a:graphicData>
        </a:graphic>
      </p:graphicFrame>
      <p:sp>
        <p:nvSpPr>
          <p:cNvPr id="5" name="Content Placeholder 2">
            <a:extLst>
              <a:ext uri="{FF2B5EF4-FFF2-40B4-BE49-F238E27FC236}">
                <a16:creationId xmlns:a16="http://schemas.microsoft.com/office/drawing/2014/main" id="{655C5FA8-589B-E54B-8670-23F19E932FDF}"/>
              </a:ext>
            </a:extLst>
          </p:cNvPr>
          <p:cNvSpPr txBox="1">
            <a:spLocks/>
          </p:cNvSpPr>
          <p:nvPr/>
        </p:nvSpPr>
        <p:spPr>
          <a:xfrm>
            <a:off x="838200" y="4385187"/>
            <a:ext cx="10538752" cy="1101213"/>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Vaults on the designated early POD will receive access to Pre-Release 2 weeks earlier than other PODs</a:t>
            </a:r>
          </a:p>
        </p:txBody>
      </p:sp>
    </p:spTree>
    <p:extLst>
      <p:ext uri="{BB962C8B-B14F-4D97-AF65-F5344CB8AC3E}">
        <p14:creationId xmlns:p14="http://schemas.microsoft.com/office/powerpoint/2010/main" val="326185839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User Pending State</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adds a new </a:t>
            </a:r>
            <a:r>
              <a:rPr lang="en-US" sz="1600" i="1" dirty="0"/>
              <a:t>Pending</a:t>
            </a:r>
            <a:r>
              <a:rPr lang="en-US" sz="1600" dirty="0"/>
              <a:t> state to the Vault Membership lifecycle so that Admins can assign new users to groups and sharing settings prior to granting the user access to the Vault</a:t>
            </a:r>
          </a:p>
          <a:p>
            <a:pPr>
              <a:spcBef>
                <a:spcPts val="600"/>
              </a:spcBef>
              <a:spcAft>
                <a:spcPts val="1200"/>
              </a:spcAft>
            </a:pPr>
            <a:r>
              <a:rPr lang="en-US" sz="2000" dirty="0"/>
              <a:t>Business Justification</a:t>
            </a:r>
          </a:p>
          <a:p>
            <a:pPr marL="457200" lvl="1" indent="0">
              <a:spcAft>
                <a:spcPts val="1200"/>
              </a:spcAft>
              <a:buNone/>
            </a:pPr>
            <a:r>
              <a:rPr lang="en-US" sz="1600" dirty="0"/>
              <a:t>Allows Admins time to set up new users appropriately and delay activation until training requirements are met or the user is fully set up</a:t>
            </a:r>
          </a:p>
          <a:p>
            <a:pPr>
              <a:spcBef>
                <a:spcPts val="600"/>
              </a:spcBef>
              <a:spcAft>
                <a:spcPts val="1200"/>
              </a:spcAft>
            </a:pPr>
            <a:r>
              <a:rPr lang="en-US" sz="2000" dirty="0"/>
              <a:t>Considerations</a:t>
            </a:r>
          </a:p>
          <a:p>
            <a:pPr marL="457200" lvl="1" indent="0">
              <a:spcAft>
                <a:spcPts val="1200"/>
              </a:spcAft>
              <a:buNone/>
            </a:pPr>
            <a:r>
              <a:rPr lang="en-US" sz="1600" dirty="0"/>
              <a:t>Admins can update the User record page layout to display the Activation fields</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a:extLst>
              <a:ext uri="{FF2B5EF4-FFF2-40B4-BE49-F238E27FC236}">
                <a16:creationId xmlns:a16="http://schemas.microsoft.com/office/drawing/2014/main" id="{5672546C-E41F-BD45-BC45-AC541CB07C70}"/>
              </a:ext>
            </a:extLst>
          </p:cNvPr>
          <p:cNvPicPr>
            <a:picLocks noChangeAspect="1"/>
          </p:cNvPicPr>
          <p:nvPr/>
        </p:nvPicPr>
        <p:blipFill>
          <a:blip r:embed="rId3"/>
          <a:srcRect/>
          <a:stretch/>
        </p:blipFill>
        <p:spPr>
          <a:xfrm>
            <a:off x="2413741" y="4095162"/>
            <a:ext cx="6195242" cy="2415797"/>
          </a:xfrm>
          <a:prstGeom prst="rect">
            <a:avLst/>
          </a:prstGeom>
          <a:ln>
            <a:solidFill>
              <a:schemeClr val="tx1"/>
            </a:solidFill>
          </a:ln>
          <a:effectLst>
            <a:outerShdw blurRad="50800" dist="38100" dir="2700000" algn="tl" rotWithShape="0">
              <a:prstClr val="black">
                <a:alpha val="40000"/>
              </a:prstClr>
            </a:outerShdw>
            <a:softEdge rad="12700"/>
          </a:effectLst>
        </p:spPr>
      </p:pic>
      <p:sp>
        <p:nvSpPr>
          <p:cNvPr id="4" name="Left Arrow 3">
            <a:extLst>
              <a:ext uri="{FF2B5EF4-FFF2-40B4-BE49-F238E27FC236}">
                <a16:creationId xmlns:a16="http://schemas.microsoft.com/office/drawing/2014/main" id="{29FDE52B-47B1-8A43-9E9B-35F450F6A823}"/>
              </a:ext>
            </a:extLst>
          </p:cNvPr>
          <p:cNvSpPr/>
          <p:nvPr/>
        </p:nvSpPr>
        <p:spPr>
          <a:xfrm>
            <a:off x="3178098" y="5162937"/>
            <a:ext cx="1360449" cy="280245"/>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416354"/>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Add Vault ID Field to Login History UI</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This feature exposes the Vault ID field in the Login Audit History</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Admins can now quickly understand to which Vault an Audit entry relates without exporting the Audit History</a:t>
            </a:r>
          </a:p>
          <a:p>
            <a:pPr marL="457200" lvl="1" indent="0">
              <a:spcAft>
                <a:spcPts val="1200"/>
              </a:spcAft>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21FD8309-4AA6-5F4E-84C0-4AC73572FCDD}"/>
              </a:ext>
            </a:extLst>
          </p:cNvPr>
          <p:cNvPicPr>
            <a:picLocks noChangeAspect="1"/>
          </p:cNvPicPr>
          <p:nvPr/>
        </p:nvPicPr>
        <p:blipFill>
          <a:blip r:embed="rId3"/>
          <a:stretch>
            <a:fillRect/>
          </a:stretch>
        </p:blipFill>
        <p:spPr>
          <a:xfrm>
            <a:off x="1753282" y="2871455"/>
            <a:ext cx="7516160" cy="3553094"/>
          </a:xfrm>
          <a:prstGeom prst="rect">
            <a:avLst/>
          </a:prstGeom>
          <a:ln>
            <a:solidFill>
              <a:schemeClr val="tx1"/>
            </a:solidFill>
          </a:ln>
        </p:spPr>
      </p:pic>
    </p:spTree>
    <p:extLst>
      <p:ext uri="{BB962C8B-B14F-4D97-AF65-F5344CB8AC3E}">
        <p14:creationId xmlns:p14="http://schemas.microsoft.com/office/powerpoint/2010/main" val="1508893905"/>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Increase Formula Field Limit for Objects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Each object may now have up to ten (10) formula fields</a:t>
            </a:r>
          </a:p>
          <a:p>
            <a:pPr>
              <a:spcBef>
                <a:spcPts val="600"/>
              </a:spcBef>
              <a:spcAft>
                <a:spcPts val="1200"/>
              </a:spcAft>
            </a:pPr>
            <a:r>
              <a:rPr lang="en-US" sz="2000" dirty="0"/>
              <a:t>Business Justification</a:t>
            </a:r>
          </a:p>
          <a:p>
            <a:pPr marL="457200" lvl="1" indent="0">
              <a:spcAft>
                <a:spcPts val="1200"/>
              </a:spcAft>
              <a:buNone/>
            </a:pPr>
            <a:r>
              <a:rPr lang="en-US" sz="1600" dirty="0"/>
              <a:t>Extends the number of formula fields from 5 to 10 per object allowing for greater use of formula fields</a:t>
            </a:r>
          </a:p>
          <a:p>
            <a:pPr>
              <a:spcBef>
                <a:spcPts val="600"/>
              </a:spcBef>
              <a:spcAft>
                <a:spcPts val="1200"/>
              </a:spcAft>
            </a:pPr>
            <a:r>
              <a:rPr lang="en-US" sz="2000" dirty="0"/>
              <a:t>Considerations</a:t>
            </a:r>
          </a:p>
          <a:p>
            <a:pPr marL="457200" lvl="1" indent="0">
              <a:spcAft>
                <a:spcPts val="1200"/>
              </a:spcAft>
              <a:buNone/>
            </a:pPr>
            <a:r>
              <a:rPr lang="en-US" sz="1600" dirty="0"/>
              <a:t>Formula fields can be used for text, date, Yes/No, number, icon, links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91250121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Link Formula Fields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define clickable URLs using formula fields with a Link return type. The Link can be a Vault to Vault URL, or a simple external URL</a:t>
            </a:r>
          </a:p>
          <a:p>
            <a:pPr>
              <a:spcBef>
                <a:spcPts val="600"/>
              </a:spcBef>
              <a:spcAft>
                <a:spcPts val="1200"/>
              </a:spcAft>
            </a:pPr>
            <a:r>
              <a:rPr lang="en-US" sz="2000" dirty="0"/>
              <a:t>Business Justification</a:t>
            </a:r>
          </a:p>
          <a:p>
            <a:pPr marL="457200" lvl="1" indent="0">
              <a:spcAft>
                <a:spcPts val="1200"/>
              </a:spcAft>
              <a:buNone/>
            </a:pPr>
            <a:r>
              <a:rPr lang="en-US" sz="1600" dirty="0"/>
              <a:t>With Vault to Vault integrations in place, this provides seamless two-way navigation between objects in different Vaults. Without integrations, this allows navigation to external sites or to a static document in another Vault</a:t>
            </a:r>
          </a:p>
          <a:p>
            <a:pPr>
              <a:spcBef>
                <a:spcPts val="600"/>
              </a:spcBef>
              <a:spcAft>
                <a:spcPts val="1200"/>
              </a:spcAft>
            </a:pPr>
            <a:r>
              <a:rPr lang="en-US" sz="2000" dirty="0"/>
              <a:t>Considerations</a:t>
            </a:r>
          </a:p>
          <a:p>
            <a:pPr marL="457200" lvl="1" indent="0">
              <a:spcAft>
                <a:spcPts val="1200"/>
              </a:spcAft>
              <a:buNone/>
            </a:pPr>
            <a:r>
              <a:rPr lang="en-US" sz="1600" dirty="0"/>
              <a:t>Link fields are read-only for end users</a:t>
            </a:r>
          </a:p>
          <a:p>
            <a:pPr marL="457200" lvl="1" indent="0">
              <a:spcAft>
                <a:spcPts val="1200"/>
              </a:spcAft>
              <a:buNone/>
            </a:pPr>
            <a:r>
              <a:rPr lang="en-US" sz="1600" dirty="0"/>
              <a:t>Links can be configured to open in the same window or a new window</a:t>
            </a:r>
          </a:p>
          <a:p>
            <a:pPr marL="457200" lvl="1" indent="0">
              <a:spcAft>
                <a:spcPts val="1200"/>
              </a:spcAft>
              <a:buNone/>
            </a:pPr>
            <a:r>
              <a:rPr lang="en-US" sz="1600" dirty="0"/>
              <a:t>A user-friendly label can be displayed, rather than showing the full URL</a:t>
            </a:r>
          </a:p>
          <a:p>
            <a:pPr marL="457200" lvl="1" indent="0">
              <a:spcAft>
                <a:spcPts val="1200"/>
              </a:spcAft>
              <a:buNone/>
            </a:pPr>
            <a:r>
              <a:rPr lang="en-US" sz="1600" dirty="0"/>
              <a:t>New Link formula functions are </a:t>
            </a:r>
            <a:r>
              <a:rPr lang="en-US" sz="1600" i="1" dirty="0"/>
              <a:t>Hyperlink</a:t>
            </a:r>
            <a:r>
              <a:rPr lang="en-US" sz="1600" dirty="0"/>
              <a:t> and </a:t>
            </a:r>
            <a:r>
              <a:rPr lang="en-US" sz="1600" i="1" dirty="0" err="1"/>
              <a:t>Urlencode</a:t>
            </a:r>
            <a:endParaRPr lang="en-US" sz="1600" i="1"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3613550944"/>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9593" cy="1101213"/>
          </a:xfrm>
        </p:spPr>
        <p:txBody>
          <a:bodyPr/>
          <a:lstStyle/>
          <a:p>
            <a:r>
              <a:rPr lang="en-US" dirty="0"/>
              <a:t>Link Formula Fields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10" name="Group 9">
            <a:extLst>
              <a:ext uri="{FF2B5EF4-FFF2-40B4-BE49-F238E27FC236}">
                <a16:creationId xmlns:a16="http://schemas.microsoft.com/office/drawing/2014/main" id="{2D54B716-4976-B643-820D-2E81DC7C3253}"/>
              </a:ext>
            </a:extLst>
          </p:cNvPr>
          <p:cNvGrpSpPr/>
          <p:nvPr/>
        </p:nvGrpSpPr>
        <p:grpSpPr>
          <a:xfrm>
            <a:off x="1078492" y="1453378"/>
            <a:ext cx="5131329" cy="2464197"/>
            <a:chOff x="1334970" y="1293764"/>
            <a:chExt cx="5131329" cy="2464197"/>
          </a:xfrm>
        </p:grpSpPr>
        <p:pic>
          <p:nvPicPr>
            <p:cNvPr id="9" name="Picture 8">
              <a:extLst>
                <a:ext uri="{FF2B5EF4-FFF2-40B4-BE49-F238E27FC236}">
                  <a16:creationId xmlns:a16="http://schemas.microsoft.com/office/drawing/2014/main" id="{D65E9166-E70E-E849-8885-F71BE199C811}"/>
                </a:ext>
              </a:extLst>
            </p:cNvPr>
            <p:cNvPicPr>
              <a:picLocks noChangeAspect="1"/>
            </p:cNvPicPr>
            <p:nvPr/>
          </p:nvPicPr>
          <p:blipFill rotWithShape="1">
            <a:blip r:embed="rId3"/>
            <a:srcRect l="31181" t="57833" r="20781" b="9038"/>
            <a:stretch/>
          </p:blipFill>
          <p:spPr>
            <a:xfrm>
              <a:off x="1334970" y="1293764"/>
              <a:ext cx="5131329" cy="2464197"/>
            </a:xfrm>
            <a:prstGeom prst="rect">
              <a:avLst/>
            </a:prstGeom>
          </p:spPr>
        </p:pic>
        <p:sp>
          <p:nvSpPr>
            <p:cNvPr id="15" name="TextBox 14">
              <a:extLst>
                <a:ext uri="{FF2B5EF4-FFF2-40B4-BE49-F238E27FC236}">
                  <a16:creationId xmlns:a16="http://schemas.microsoft.com/office/drawing/2014/main" id="{1441A4CE-0AAD-2A47-9477-BF2730B7E9C1}"/>
                </a:ext>
              </a:extLst>
            </p:cNvPr>
            <p:cNvSpPr txBox="1"/>
            <p:nvPr/>
          </p:nvSpPr>
          <p:spPr>
            <a:xfrm>
              <a:off x="2073210" y="2893458"/>
              <a:ext cx="3654847" cy="319446"/>
            </a:xfrm>
            <a:prstGeom prst="rect">
              <a:avLst/>
            </a:prstGeom>
            <a:noFill/>
          </p:spPr>
          <p:txBody>
            <a:bodyPr wrap="non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r>
                <a:rPr lang="en-US" dirty="0"/>
                <a:t>Vault to Vault URL with Connection</a:t>
              </a:r>
            </a:p>
          </p:txBody>
        </p:sp>
      </p:grpSp>
      <p:grpSp>
        <p:nvGrpSpPr>
          <p:cNvPr id="6" name="Group 5">
            <a:extLst>
              <a:ext uri="{FF2B5EF4-FFF2-40B4-BE49-F238E27FC236}">
                <a16:creationId xmlns:a16="http://schemas.microsoft.com/office/drawing/2014/main" id="{97EC4D1E-24A2-F74C-A501-1C3086081189}"/>
              </a:ext>
            </a:extLst>
          </p:cNvPr>
          <p:cNvGrpSpPr/>
          <p:nvPr/>
        </p:nvGrpSpPr>
        <p:grpSpPr>
          <a:xfrm>
            <a:off x="4296159" y="3610163"/>
            <a:ext cx="5193529" cy="2464197"/>
            <a:chOff x="4017379" y="4103163"/>
            <a:chExt cx="5193529" cy="2464197"/>
          </a:xfrm>
        </p:grpSpPr>
        <p:pic>
          <p:nvPicPr>
            <p:cNvPr id="12" name="Picture 11">
              <a:extLst>
                <a:ext uri="{FF2B5EF4-FFF2-40B4-BE49-F238E27FC236}">
                  <a16:creationId xmlns:a16="http://schemas.microsoft.com/office/drawing/2014/main" id="{F266DA5B-EFC6-DC40-A515-984DCE892F7B}"/>
                </a:ext>
              </a:extLst>
            </p:cNvPr>
            <p:cNvPicPr>
              <a:picLocks noChangeAspect="1"/>
            </p:cNvPicPr>
            <p:nvPr/>
          </p:nvPicPr>
          <p:blipFill rotWithShape="1">
            <a:blip r:embed="rId4"/>
            <a:srcRect l="31852" t="58138" r="19677" b="8834"/>
            <a:stretch/>
          </p:blipFill>
          <p:spPr>
            <a:xfrm>
              <a:off x="4017379" y="4103163"/>
              <a:ext cx="5193529" cy="2464197"/>
            </a:xfrm>
            <a:prstGeom prst="rect">
              <a:avLst/>
            </a:prstGeom>
          </p:spPr>
        </p:pic>
        <p:sp>
          <p:nvSpPr>
            <p:cNvPr id="13" name="TextBox 12">
              <a:extLst>
                <a:ext uri="{FF2B5EF4-FFF2-40B4-BE49-F238E27FC236}">
                  <a16:creationId xmlns:a16="http://schemas.microsoft.com/office/drawing/2014/main" id="{3CC1258A-A4D4-4F48-B61D-9B70B4078190}"/>
                </a:ext>
              </a:extLst>
            </p:cNvPr>
            <p:cNvSpPr txBox="1"/>
            <p:nvPr/>
          </p:nvSpPr>
          <p:spPr>
            <a:xfrm>
              <a:off x="5834057" y="5525661"/>
              <a:ext cx="1560171" cy="319446"/>
            </a:xfrm>
            <a:prstGeom prst="rect">
              <a:avLst/>
            </a:prstGeom>
            <a:noFill/>
          </p:spPr>
          <p:txBody>
            <a:bodyPr wrap="non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r>
                <a:rPr lang="en-US" dirty="0"/>
                <a:t>External URL</a:t>
              </a:r>
            </a:p>
          </p:txBody>
        </p:sp>
      </p:grpSp>
    </p:spTree>
    <p:extLst>
      <p:ext uri="{BB962C8B-B14F-4D97-AF65-F5344CB8AC3E}">
        <p14:creationId xmlns:p14="http://schemas.microsoft.com/office/powerpoint/2010/main" val="613695439"/>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Update Label to PHI or PII Field</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a:t>
            </a:r>
            <a:r>
              <a:rPr lang="en-US" sz="1600" i="1" dirty="0"/>
              <a:t>Encrypt Field Value</a:t>
            </a:r>
            <a:r>
              <a:rPr lang="en-US" sz="1600" dirty="0"/>
              <a:t> setting on object fields is relabeled to </a:t>
            </a:r>
            <a:r>
              <a:rPr lang="en-US" sz="1600" i="1" dirty="0"/>
              <a:t>Contains Protected Health Information (PHI) or Personally Identifiable Information (PII)</a:t>
            </a:r>
          </a:p>
          <a:p>
            <a:pPr>
              <a:spcBef>
                <a:spcPts val="600"/>
              </a:spcBef>
              <a:spcAft>
                <a:spcPts val="1200"/>
              </a:spcAft>
            </a:pPr>
            <a:r>
              <a:rPr lang="en-US" sz="2000" dirty="0"/>
              <a:t>Business Justification</a:t>
            </a:r>
          </a:p>
          <a:p>
            <a:pPr marL="457200" lvl="1" indent="0">
              <a:spcAft>
                <a:spcPts val="1200"/>
              </a:spcAft>
              <a:buNone/>
            </a:pPr>
            <a:r>
              <a:rPr lang="en-US" sz="1600" dirty="0"/>
              <a:t>This label change better reflects the intended usage of the setting, which allows Admins to add a secondary level of protection to highly sensitive information associated to an object record</a:t>
            </a:r>
          </a:p>
          <a:p>
            <a:pPr>
              <a:spcBef>
                <a:spcPts val="600"/>
              </a:spcBef>
              <a:spcAft>
                <a:spcPts val="1200"/>
              </a:spcAft>
            </a:pPr>
            <a:r>
              <a:rPr lang="en-US" sz="2000" dirty="0"/>
              <a:t>Considerations</a:t>
            </a:r>
          </a:p>
          <a:p>
            <a:pPr marL="457200" lvl="1" indent="0">
              <a:spcAft>
                <a:spcPts val="1200"/>
              </a:spcAft>
              <a:buNone/>
            </a:pPr>
            <a:r>
              <a:rPr lang="en-US" sz="1600" dirty="0"/>
              <a:t>The field was originally released in 19R2, and there is no change to existing functionality</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2" name="Group 11">
            <a:extLst>
              <a:ext uri="{FF2B5EF4-FFF2-40B4-BE49-F238E27FC236}">
                <a16:creationId xmlns:a16="http://schemas.microsoft.com/office/drawing/2014/main" id="{0527B7DB-16D6-214E-8E0B-5C102B3890E7}"/>
              </a:ext>
            </a:extLst>
          </p:cNvPr>
          <p:cNvGrpSpPr/>
          <p:nvPr/>
        </p:nvGrpSpPr>
        <p:grpSpPr>
          <a:xfrm>
            <a:off x="810285" y="4380196"/>
            <a:ext cx="3905945" cy="1820923"/>
            <a:chOff x="2577708" y="3942215"/>
            <a:chExt cx="3348656" cy="1561119"/>
          </a:xfrm>
        </p:grpSpPr>
        <p:grpSp>
          <p:nvGrpSpPr>
            <p:cNvPr id="18" name="Group 17">
              <a:extLst>
                <a:ext uri="{FF2B5EF4-FFF2-40B4-BE49-F238E27FC236}">
                  <a16:creationId xmlns:a16="http://schemas.microsoft.com/office/drawing/2014/main" id="{7F840E36-C7BD-724D-94B3-5AE57AF9CB1F}"/>
                </a:ext>
              </a:extLst>
            </p:cNvPr>
            <p:cNvGrpSpPr/>
            <p:nvPr/>
          </p:nvGrpSpPr>
          <p:grpSpPr>
            <a:xfrm>
              <a:off x="2577708" y="3942215"/>
              <a:ext cx="3348656" cy="1548303"/>
              <a:chOff x="6350148" y="3617634"/>
              <a:chExt cx="2449067" cy="1132364"/>
            </a:xfrm>
          </p:grpSpPr>
          <p:pic>
            <p:nvPicPr>
              <p:cNvPr id="20" name="Picture 19">
                <a:extLst>
                  <a:ext uri="{FF2B5EF4-FFF2-40B4-BE49-F238E27FC236}">
                    <a16:creationId xmlns:a16="http://schemas.microsoft.com/office/drawing/2014/main" id="{5FCA5B78-FE75-1B45-9BB5-7DE9DB001162}"/>
                  </a:ext>
                </a:extLst>
              </p:cNvPr>
              <p:cNvPicPr>
                <a:picLocks noChangeAspect="1"/>
              </p:cNvPicPr>
              <p:nvPr/>
            </p:nvPicPr>
            <p:blipFill>
              <a:blip r:embed="rId3"/>
              <a:stretch>
                <a:fillRect/>
              </a:stretch>
            </p:blipFill>
            <p:spPr>
              <a:xfrm>
                <a:off x="6350148" y="3617634"/>
                <a:ext cx="2449067" cy="1132364"/>
              </a:xfrm>
              <a:prstGeom prst="rect">
                <a:avLst/>
              </a:prstGeom>
              <a:ln w="12700">
                <a:solidFill>
                  <a:schemeClr val="tx1">
                    <a:lumMod val="75000"/>
                  </a:schemeClr>
                </a:solidFill>
              </a:ln>
              <a:effectLst/>
            </p:spPr>
          </p:pic>
          <p:sp>
            <p:nvSpPr>
              <p:cNvPr id="21" name="Rectangle 20">
                <a:extLst>
                  <a:ext uri="{FF2B5EF4-FFF2-40B4-BE49-F238E27FC236}">
                    <a16:creationId xmlns:a16="http://schemas.microsoft.com/office/drawing/2014/main" id="{352404B4-2F71-1C45-9967-5864C4CF1D9C}"/>
                  </a:ext>
                </a:extLst>
              </p:cNvPr>
              <p:cNvSpPr/>
              <p:nvPr/>
            </p:nvSpPr>
            <p:spPr>
              <a:xfrm>
                <a:off x="7302034" y="4586296"/>
                <a:ext cx="781253" cy="163702"/>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9" name="Line Callout 1 9">
              <a:extLst>
                <a:ext uri="{FF2B5EF4-FFF2-40B4-BE49-F238E27FC236}">
                  <a16:creationId xmlns:a16="http://schemas.microsoft.com/office/drawing/2014/main" id="{B76BC333-D4EE-3548-A64C-F7EE308B3423}"/>
                </a:ext>
              </a:extLst>
            </p:cNvPr>
            <p:cNvSpPr/>
            <p:nvPr/>
          </p:nvSpPr>
          <p:spPr>
            <a:xfrm flipH="1">
              <a:off x="2589067" y="5028379"/>
              <a:ext cx="890091" cy="474955"/>
            </a:xfrm>
            <a:prstGeom prst="borderCallout1">
              <a:avLst>
                <a:gd name="adj1" fmla="val 81727"/>
                <a:gd name="adj2" fmla="val -5496"/>
                <a:gd name="adj3" fmla="val 81087"/>
                <a:gd name="adj4" fmla="val -3971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Feature Label in 19R2  </a:t>
              </a:r>
            </a:p>
          </p:txBody>
        </p:sp>
      </p:grpSp>
      <p:grpSp>
        <p:nvGrpSpPr>
          <p:cNvPr id="13" name="Group 12">
            <a:extLst>
              <a:ext uri="{FF2B5EF4-FFF2-40B4-BE49-F238E27FC236}">
                <a16:creationId xmlns:a16="http://schemas.microsoft.com/office/drawing/2014/main" id="{D5EE6330-03B3-5248-8B5F-2F7442B51D8F}"/>
              </a:ext>
            </a:extLst>
          </p:cNvPr>
          <p:cNvGrpSpPr/>
          <p:nvPr/>
        </p:nvGrpSpPr>
        <p:grpSpPr>
          <a:xfrm>
            <a:off x="5182895" y="4380196"/>
            <a:ext cx="5267099" cy="1820923"/>
            <a:chOff x="5821987" y="4021532"/>
            <a:chExt cx="5766823" cy="1805974"/>
          </a:xfrm>
        </p:grpSpPr>
        <p:grpSp>
          <p:nvGrpSpPr>
            <p:cNvPr id="14" name="Group 13">
              <a:extLst>
                <a:ext uri="{FF2B5EF4-FFF2-40B4-BE49-F238E27FC236}">
                  <a16:creationId xmlns:a16="http://schemas.microsoft.com/office/drawing/2014/main" id="{053F7DDA-226C-2045-973B-0C8D17984D9D}"/>
                </a:ext>
              </a:extLst>
            </p:cNvPr>
            <p:cNvGrpSpPr/>
            <p:nvPr/>
          </p:nvGrpSpPr>
          <p:grpSpPr>
            <a:xfrm>
              <a:off x="5821987" y="4021532"/>
              <a:ext cx="5766823" cy="1805974"/>
              <a:chOff x="5766754" y="3629016"/>
              <a:chExt cx="3615856" cy="1109599"/>
            </a:xfrm>
          </p:grpSpPr>
          <p:pic>
            <p:nvPicPr>
              <p:cNvPr id="16" name="Picture 15">
                <a:extLst>
                  <a:ext uri="{FF2B5EF4-FFF2-40B4-BE49-F238E27FC236}">
                    <a16:creationId xmlns:a16="http://schemas.microsoft.com/office/drawing/2014/main" id="{4E3D4459-66A5-9146-9116-76FA074EAA3B}"/>
                  </a:ext>
                </a:extLst>
              </p:cNvPr>
              <p:cNvPicPr>
                <a:picLocks noChangeAspect="1"/>
              </p:cNvPicPr>
              <p:nvPr/>
            </p:nvPicPr>
            <p:blipFill>
              <a:blip r:embed="rId4"/>
              <a:stretch>
                <a:fillRect/>
              </a:stretch>
            </p:blipFill>
            <p:spPr>
              <a:xfrm>
                <a:off x="5766754" y="3629016"/>
                <a:ext cx="3615856" cy="1109599"/>
              </a:xfrm>
              <a:prstGeom prst="rect">
                <a:avLst/>
              </a:prstGeom>
              <a:ln w="12700">
                <a:solidFill>
                  <a:schemeClr val="tx1">
                    <a:lumMod val="75000"/>
                  </a:schemeClr>
                </a:solidFill>
              </a:ln>
              <a:effectLst/>
            </p:spPr>
          </p:pic>
          <p:sp>
            <p:nvSpPr>
              <p:cNvPr id="17" name="Rectangle 16">
                <a:extLst>
                  <a:ext uri="{FF2B5EF4-FFF2-40B4-BE49-F238E27FC236}">
                    <a16:creationId xmlns:a16="http://schemas.microsoft.com/office/drawing/2014/main" id="{38AFE483-7F36-0749-B121-0A915B766211}"/>
                  </a:ext>
                </a:extLst>
              </p:cNvPr>
              <p:cNvSpPr/>
              <p:nvPr/>
            </p:nvSpPr>
            <p:spPr>
              <a:xfrm>
                <a:off x="6696713" y="4569020"/>
                <a:ext cx="2685897" cy="169595"/>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5" name="Line Callout 1 9">
              <a:extLst>
                <a:ext uri="{FF2B5EF4-FFF2-40B4-BE49-F238E27FC236}">
                  <a16:creationId xmlns:a16="http://schemas.microsoft.com/office/drawing/2014/main" id="{0A31D729-7770-4B4B-97C5-4FBD8B6B828B}"/>
                </a:ext>
              </a:extLst>
            </p:cNvPr>
            <p:cNvSpPr/>
            <p:nvPr/>
          </p:nvSpPr>
          <p:spPr>
            <a:xfrm flipH="1">
              <a:off x="5821987" y="5273508"/>
              <a:ext cx="1038221" cy="553998"/>
            </a:xfrm>
            <a:prstGeom prst="borderCallout1">
              <a:avLst>
                <a:gd name="adj1" fmla="val 81727"/>
                <a:gd name="adj2" fmla="val -5496"/>
                <a:gd name="adj3" fmla="val 81087"/>
                <a:gd name="adj4" fmla="val -3971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Feature Label in 19R3  </a:t>
              </a:r>
            </a:p>
          </p:txBody>
        </p:sp>
      </p:grpSp>
    </p:spTree>
    <p:extLst>
      <p:ext uri="{BB962C8B-B14F-4D97-AF65-F5344CB8AC3E}">
        <p14:creationId xmlns:p14="http://schemas.microsoft.com/office/powerpoint/2010/main" val="1745721958"/>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UI Changes in Object Page Layout Editor</a:t>
            </a:r>
          </a:p>
        </p:txBody>
      </p:sp>
      <p:sp>
        <p:nvSpPr>
          <p:cNvPr id="3" name="Content Placeholder 2"/>
          <p:cNvSpPr>
            <a:spLocks noGrp="1"/>
          </p:cNvSpPr>
          <p:nvPr>
            <p:ph idx="1"/>
          </p:nvPr>
        </p:nvSpPr>
        <p:spPr>
          <a:xfrm>
            <a:off x="826624" y="1066800"/>
            <a:ext cx="9536576"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When editing an object page layout …</a:t>
            </a:r>
          </a:p>
          <a:p>
            <a:pPr lvl="1">
              <a:spcAft>
                <a:spcPts val="600"/>
              </a:spcAft>
            </a:pPr>
            <a:r>
              <a:rPr lang="en-US" sz="1600" dirty="0"/>
              <a:t>The Create Section button is now labeled </a:t>
            </a:r>
            <a:r>
              <a:rPr lang="en-US" sz="1600" b="1" dirty="0"/>
              <a:t>Add Section</a:t>
            </a:r>
          </a:p>
          <a:p>
            <a:pPr lvl="1">
              <a:spcAft>
                <a:spcPts val="600"/>
              </a:spcAft>
            </a:pPr>
            <a:r>
              <a:rPr lang="en-US" sz="1600" dirty="0"/>
              <a:t>Two options under Add Section (Single Column Detail Form and Two Column Detail Form) have been consolidated into a single item (</a:t>
            </a:r>
            <a:r>
              <a:rPr lang="en-US" sz="1600" b="1" dirty="0"/>
              <a:t>Detail Form</a:t>
            </a:r>
            <a:r>
              <a:rPr lang="en-US" sz="1600" dirty="0"/>
              <a:t>)</a:t>
            </a:r>
          </a:p>
          <a:p>
            <a:pPr>
              <a:spcBef>
                <a:spcPts val="600"/>
              </a:spcBef>
              <a:spcAft>
                <a:spcPts val="1200"/>
              </a:spcAft>
            </a:pPr>
            <a:r>
              <a:rPr lang="en-US" sz="2000" dirty="0"/>
              <a:t>Considerations</a:t>
            </a:r>
          </a:p>
          <a:p>
            <a:pPr marL="457200" lvl="1" indent="0">
              <a:spcAft>
                <a:spcPts val="1200"/>
              </a:spcAft>
              <a:buNone/>
            </a:pPr>
            <a:r>
              <a:rPr lang="en-US" sz="1600" dirty="0"/>
              <a:t>This feature is not visible in Pre-Release Vaults, but will be Auto-on in the General Release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561DBBD6-08A3-491C-9EB6-E5E2F13666B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
        <p:nvSpPr>
          <p:cNvPr id="12" name="TextBox 18">
            <a:extLst>
              <a:ext uri="{FF2B5EF4-FFF2-40B4-BE49-F238E27FC236}">
                <a16:creationId xmlns:a16="http://schemas.microsoft.com/office/drawing/2014/main" id="{54BC41F5-ADF4-4E3B-B12B-ED6E8D4407F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3" name="Picture 12" descr="Icons_PPT_White_ThumbsUp.png">
            <a:extLst>
              <a:ext uri="{FF2B5EF4-FFF2-40B4-BE49-F238E27FC236}">
                <a16:creationId xmlns:a16="http://schemas.microsoft.com/office/drawing/2014/main" id="{D570B37E-A66D-4514-A7D4-8AC20A57C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84293EB0-35A5-4E88-A0EA-1CDD75B5389D}"/>
              </a:ext>
            </a:extLst>
          </p:cNvPr>
          <p:cNvPicPr>
            <a:picLocks noChangeAspect="1"/>
          </p:cNvPicPr>
          <p:nvPr/>
        </p:nvPicPr>
        <p:blipFill>
          <a:blip r:embed="rId4"/>
          <a:stretch>
            <a:fillRect/>
          </a:stretch>
        </p:blipFill>
        <p:spPr>
          <a:xfrm>
            <a:off x="1032626" y="3889192"/>
            <a:ext cx="3868082" cy="1908254"/>
          </a:xfrm>
          <a:prstGeom prst="rect">
            <a:avLst/>
          </a:prstGeom>
          <a:ln>
            <a:solidFill>
              <a:schemeClr val="tx1"/>
            </a:solidFill>
          </a:ln>
        </p:spPr>
      </p:pic>
      <p:pic>
        <p:nvPicPr>
          <p:cNvPr id="6" name="Picture 5">
            <a:extLst>
              <a:ext uri="{FF2B5EF4-FFF2-40B4-BE49-F238E27FC236}">
                <a16:creationId xmlns:a16="http://schemas.microsoft.com/office/drawing/2014/main" id="{0C70CBA2-1EB7-415D-9A7B-0C73A113C3C5}"/>
              </a:ext>
            </a:extLst>
          </p:cNvPr>
          <p:cNvPicPr>
            <a:picLocks noChangeAspect="1"/>
          </p:cNvPicPr>
          <p:nvPr/>
        </p:nvPicPr>
        <p:blipFill>
          <a:blip r:embed="rId5"/>
          <a:stretch>
            <a:fillRect/>
          </a:stretch>
        </p:blipFill>
        <p:spPr>
          <a:xfrm>
            <a:off x="5943600" y="3889192"/>
            <a:ext cx="3868082" cy="1911440"/>
          </a:xfrm>
          <a:prstGeom prst="rect">
            <a:avLst/>
          </a:prstGeom>
          <a:ln>
            <a:solidFill>
              <a:schemeClr val="tx1"/>
            </a:solidFill>
          </a:ln>
        </p:spPr>
      </p:pic>
      <p:pic>
        <p:nvPicPr>
          <p:cNvPr id="10" name="Picture 9">
            <a:extLst>
              <a:ext uri="{FF2B5EF4-FFF2-40B4-BE49-F238E27FC236}">
                <a16:creationId xmlns:a16="http://schemas.microsoft.com/office/drawing/2014/main" id="{30A8F900-7F1C-4158-ADD8-017F0F741C49}"/>
              </a:ext>
            </a:extLst>
          </p:cNvPr>
          <p:cNvPicPr>
            <a:picLocks noChangeAspect="1"/>
          </p:cNvPicPr>
          <p:nvPr/>
        </p:nvPicPr>
        <p:blipFill>
          <a:blip r:embed="rId6"/>
          <a:stretch>
            <a:fillRect/>
          </a:stretch>
        </p:blipFill>
        <p:spPr>
          <a:xfrm>
            <a:off x="6139231" y="4721611"/>
            <a:ext cx="3476820" cy="1696081"/>
          </a:xfrm>
          <a:prstGeom prst="rect">
            <a:avLst/>
          </a:prstGeom>
          <a:ln>
            <a:solidFill>
              <a:schemeClr val="tx1"/>
            </a:solidFill>
          </a:ln>
        </p:spPr>
      </p:pic>
      <p:sp>
        <p:nvSpPr>
          <p:cNvPr id="15" name="Arrow: Right 14">
            <a:extLst>
              <a:ext uri="{FF2B5EF4-FFF2-40B4-BE49-F238E27FC236}">
                <a16:creationId xmlns:a16="http://schemas.microsoft.com/office/drawing/2014/main" id="{C72F77D5-63D1-4EE6-98D3-752A4426A1F2}"/>
              </a:ext>
            </a:extLst>
          </p:cNvPr>
          <p:cNvSpPr/>
          <p:nvPr/>
        </p:nvSpPr>
        <p:spPr>
          <a:xfrm>
            <a:off x="2209800" y="4384823"/>
            <a:ext cx="445624" cy="290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6F615031-B24D-4C61-AAED-4174DB363AC9}"/>
              </a:ext>
            </a:extLst>
          </p:cNvPr>
          <p:cNvSpPr/>
          <p:nvPr/>
        </p:nvSpPr>
        <p:spPr>
          <a:xfrm rot="10800000">
            <a:off x="3555254" y="4583936"/>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A605980-8DA9-4B9F-9081-9ADFAAFE9385}"/>
              </a:ext>
            </a:extLst>
          </p:cNvPr>
          <p:cNvSpPr/>
          <p:nvPr/>
        </p:nvSpPr>
        <p:spPr>
          <a:xfrm rot="10800000">
            <a:off x="3557361" y="4697935"/>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9181C76-6D11-40B3-ABF1-D6320EDBBDBA}"/>
              </a:ext>
            </a:extLst>
          </p:cNvPr>
          <p:cNvSpPr/>
          <p:nvPr/>
        </p:nvSpPr>
        <p:spPr>
          <a:xfrm>
            <a:off x="7165529" y="4371535"/>
            <a:ext cx="445624" cy="290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647CF52C-DA9F-4753-AA1B-D1923B7BA07D}"/>
              </a:ext>
            </a:extLst>
          </p:cNvPr>
          <p:cNvSpPr/>
          <p:nvPr/>
        </p:nvSpPr>
        <p:spPr>
          <a:xfrm rot="10800000">
            <a:off x="7728663" y="5314868"/>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BA06CEE-A600-4017-8419-5BC7238539E9}"/>
              </a:ext>
            </a:extLst>
          </p:cNvPr>
          <p:cNvSpPr txBox="1"/>
          <p:nvPr/>
        </p:nvSpPr>
        <p:spPr>
          <a:xfrm>
            <a:off x="2234485" y="3584936"/>
            <a:ext cx="1464364" cy="3194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BEFORE 19R3</a:t>
            </a:r>
          </a:p>
        </p:txBody>
      </p:sp>
      <p:sp>
        <p:nvSpPr>
          <p:cNvPr id="23" name="TextBox 22">
            <a:extLst>
              <a:ext uri="{FF2B5EF4-FFF2-40B4-BE49-F238E27FC236}">
                <a16:creationId xmlns:a16="http://schemas.microsoft.com/office/drawing/2014/main" id="{F2D0038E-B48E-4A74-BD37-A57B075BBD4C}"/>
              </a:ext>
            </a:extLst>
          </p:cNvPr>
          <p:cNvSpPr txBox="1"/>
          <p:nvPr/>
        </p:nvSpPr>
        <p:spPr>
          <a:xfrm>
            <a:off x="7123853" y="3584936"/>
            <a:ext cx="1464364" cy="3194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AFTER 19R3</a:t>
            </a:r>
          </a:p>
        </p:txBody>
      </p:sp>
    </p:spTree>
    <p:extLst>
      <p:ext uri="{BB962C8B-B14F-4D97-AF65-F5344CB8AC3E}">
        <p14:creationId xmlns:p14="http://schemas.microsoft.com/office/powerpoint/2010/main" val="2132530494"/>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09BA2-3FAA-5348-8112-6BCDE7842B38}"/>
              </a:ext>
            </a:extLst>
          </p:cNvPr>
          <p:cNvSpPr>
            <a:spLocks noGrp="1"/>
          </p:cNvSpPr>
          <p:nvPr>
            <p:ph type="title"/>
          </p:nvPr>
        </p:nvSpPr>
        <p:spPr/>
        <p:txBody>
          <a:bodyPr/>
          <a:lstStyle/>
          <a:p>
            <a:r>
              <a:rPr lang="en-US" dirty="0"/>
              <a:t>Other Systems Administration Features</a:t>
            </a:r>
          </a:p>
        </p:txBody>
      </p:sp>
      <p:sp>
        <p:nvSpPr>
          <p:cNvPr id="3" name="Content Placeholder 2">
            <a:extLst>
              <a:ext uri="{FF2B5EF4-FFF2-40B4-BE49-F238E27FC236}">
                <a16:creationId xmlns:a16="http://schemas.microsoft.com/office/drawing/2014/main" id="{E4716625-8E25-C041-918C-344B0696686B}"/>
              </a:ext>
            </a:extLst>
          </p:cNvPr>
          <p:cNvSpPr>
            <a:spLocks noGrp="1"/>
          </p:cNvSpPr>
          <p:nvPr>
            <p:ph idx="1"/>
          </p:nvPr>
        </p:nvSpPr>
        <p:spPr/>
        <p:txBody>
          <a:bodyPr/>
          <a:lstStyle/>
          <a:p>
            <a:r>
              <a:rPr lang="en-US" dirty="0"/>
              <a:t>API Usage Logs to Include Request Duration</a:t>
            </a:r>
          </a:p>
          <a:p>
            <a:r>
              <a:rPr lang="en-US" dirty="0"/>
              <a:t>Platform Data Model Changes </a:t>
            </a:r>
          </a:p>
          <a:p>
            <a:r>
              <a:rPr lang="en-US" dirty="0"/>
              <a:t>Include Seconds in Audit Trail Export Timestamp Column</a:t>
            </a:r>
          </a:p>
          <a:p>
            <a:r>
              <a:rPr lang="en-US" dirty="0"/>
              <a:t>Job Logging</a:t>
            </a:r>
          </a:p>
          <a:p>
            <a:r>
              <a:rPr lang="en-US" dirty="0"/>
              <a:t>Record ID &amp; Object Label Column in Object Audit Exports</a:t>
            </a:r>
          </a:p>
          <a:p>
            <a:r>
              <a:rPr lang="en-US" dirty="0"/>
              <a:t>System Objects Supported in Related Record Audit Trails</a:t>
            </a:r>
          </a:p>
          <a:p>
            <a:endParaRPr lang="en-US" dirty="0"/>
          </a:p>
        </p:txBody>
      </p:sp>
    </p:spTree>
    <p:extLst>
      <p:ext uri="{BB962C8B-B14F-4D97-AF65-F5344CB8AC3E}">
        <p14:creationId xmlns:p14="http://schemas.microsoft.com/office/powerpoint/2010/main" val="406963220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1413-F9BE-45A2-9A3F-97991F3D7253}"/>
              </a:ext>
            </a:extLst>
          </p:cNvPr>
          <p:cNvSpPr>
            <a:spLocks noGrp="1"/>
          </p:cNvSpPr>
          <p:nvPr>
            <p:ph type="title"/>
          </p:nvPr>
        </p:nvSpPr>
        <p:spPr>
          <a:xfrm>
            <a:off x="276303" y="96275"/>
            <a:ext cx="11687097" cy="1101213"/>
          </a:xfrm>
        </p:spPr>
        <p:txBody>
          <a:bodyPr/>
          <a:lstStyle/>
          <a:p>
            <a:r>
              <a:rPr lang="en-US" dirty="0"/>
              <a:t>Developer Toolkit Features</a:t>
            </a:r>
          </a:p>
        </p:txBody>
      </p:sp>
      <p:sp>
        <p:nvSpPr>
          <p:cNvPr id="3" name="Content Placeholder 2">
            <a:extLst>
              <a:ext uri="{FF2B5EF4-FFF2-40B4-BE49-F238E27FC236}">
                <a16:creationId xmlns:a16="http://schemas.microsoft.com/office/drawing/2014/main" id="{1CABAAFD-7140-43D7-BE91-B8CED840664E}"/>
              </a:ext>
            </a:extLst>
          </p:cNvPr>
          <p:cNvSpPr>
            <a:spLocks noGrp="1"/>
          </p:cNvSpPr>
          <p:nvPr>
            <p:ph idx="1"/>
          </p:nvPr>
        </p:nvSpPr>
        <p:spPr>
          <a:xfrm>
            <a:off x="609600" y="1066800"/>
            <a:ext cx="10538752" cy="5410200"/>
          </a:xfrm>
        </p:spPr>
        <p:txBody>
          <a:bodyPr/>
          <a:lstStyle/>
          <a:p>
            <a:pPr>
              <a:spcBef>
                <a:spcPts val="600"/>
              </a:spcBef>
              <a:spcAft>
                <a:spcPts val="600"/>
              </a:spcAft>
            </a:pPr>
            <a:r>
              <a:rPr lang="en-US" sz="2000" dirty="0"/>
              <a:t>Global ID &amp; Link Fields for Object Records</a:t>
            </a:r>
          </a:p>
          <a:p>
            <a:pPr>
              <a:spcBef>
                <a:spcPts val="600"/>
              </a:spcBef>
              <a:spcAft>
                <a:spcPts val="600"/>
              </a:spcAft>
            </a:pPr>
            <a:r>
              <a:rPr lang="en-US" sz="2000" dirty="0"/>
              <a:t>SDK Features</a:t>
            </a:r>
          </a:p>
          <a:p>
            <a:pPr lvl="1">
              <a:spcAft>
                <a:spcPts val="600"/>
              </a:spcAft>
            </a:pPr>
            <a:r>
              <a:rPr lang="en-US" sz="1800" dirty="0"/>
              <a:t>Restrict Adding Users to Active Workflows with SDK-Managed Participants</a:t>
            </a:r>
          </a:p>
          <a:p>
            <a:pPr lvl="1">
              <a:spcAft>
                <a:spcPts val="600"/>
              </a:spcAft>
            </a:pPr>
            <a:r>
              <a:rPr lang="en-US" sz="1600" dirty="0"/>
              <a:t>Java SDK Message Catalog: Admin UI</a:t>
            </a:r>
          </a:p>
          <a:p>
            <a:pPr lvl="1">
              <a:spcAft>
                <a:spcPts val="600"/>
              </a:spcAft>
            </a:pPr>
            <a:r>
              <a:rPr lang="en-US" sz="1600" dirty="0"/>
              <a:t>Job Processors</a:t>
            </a:r>
          </a:p>
          <a:p>
            <a:pPr>
              <a:spcAft>
                <a:spcPts val="600"/>
              </a:spcAft>
            </a:pPr>
            <a:r>
              <a:rPr lang="en-US" sz="2000" dirty="0"/>
              <a:t>Spark Features</a:t>
            </a:r>
          </a:p>
          <a:p>
            <a:pPr lvl="1">
              <a:spcAft>
                <a:spcPts val="600"/>
              </a:spcAft>
            </a:pPr>
            <a:r>
              <a:rPr lang="en-US" sz="1600" dirty="0"/>
              <a:t>Spark Integration Management</a:t>
            </a:r>
          </a:p>
          <a:p>
            <a:pPr lvl="1">
              <a:spcAft>
                <a:spcPts val="600"/>
              </a:spcAft>
            </a:pPr>
            <a:r>
              <a:rPr lang="en-US" sz="1600" dirty="0"/>
              <a:t>Spark User Exceptions</a:t>
            </a:r>
          </a:p>
          <a:p>
            <a:pPr lvl="1">
              <a:spcAft>
                <a:spcPts val="600"/>
              </a:spcAft>
            </a:pPr>
            <a:r>
              <a:rPr lang="en-US" sz="1600" dirty="0"/>
              <a:t>Spark Message Processor Label Clarification</a:t>
            </a:r>
          </a:p>
          <a:p>
            <a:pPr>
              <a:spcAft>
                <a:spcPts val="600"/>
              </a:spcAft>
            </a:pPr>
            <a:endParaRPr lang="en-US" sz="2100" dirty="0"/>
          </a:p>
          <a:p>
            <a:pPr lvl="1">
              <a:spcAft>
                <a:spcPts val="600"/>
              </a:spcAft>
            </a:pPr>
            <a:endParaRPr lang="en-US" sz="1500" dirty="0"/>
          </a:p>
        </p:txBody>
      </p:sp>
    </p:spTree>
    <p:extLst>
      <p:ext uri="{BB962C8B-B14F-4D97-AF65-F5344CB8AC3E}">
        <p14:creationId xmlns:p14="http://schemas.microsoft.com/office/powerpoint/2010/main" val="1554147353"/>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Documents/Versions</a:t>
            </a:r>
          </a:p>
        </p:txBody>
      </p:sp>
      <p:sp>
        <p:nvSpPr>
          <p:cNvPr id="3" name="Content Placeholder 2"/>
          <p:cNvSpPr>
            <a:spLocks noGrp="1"/>
          </p:cNvSpPr>
          <p:nvPr>
            <p:ph idx="1"/>
          </p:nvPr>
        </p:nvSpPr>
        <p:spPr>
          <a:xfrm>
            <a:off x="826624" y="1066800"/>
            <a:ext cx="5650376" cy="3643568"/>
          </a:xfrm>
        </p:spPr>
        <p:txBody>
          <a:bodyPr/>
          <a:lstStyle/>
          <a:p>
            <a:pPr>
              <a:spcBef>
                <a:spcPts val="600"/>
              </a:spcBef>
              <a:spcAft>
                <a:spcPts val="600"/>
              </a:spcAft>
            </a:pPr>
            <a:r>
              <a:rPr lang="en-US" sz="2000" dirty="0"/>
              <a:t>Overview</a:t>
            </a:r>
          </a:p>
          <a:p>
            <a:pPr marL="457200" lvl="1" indent="0">
              <a:spcAft>
                <a:spcPts val="1200"/>
              </a:spcAft>
              <a:buNone/>
            </a:pPr>
            <a:r>
              <a:rPr lang="en-US" sz="1600" dirty="0"/>
              <a:t>This release introduces two new document fields whose values are populated when a document is created:</a:t>
            </a:r>
          </a:p>
          <a:p>
            <a:pPr lvl="1">
              <a:spcAft>
                <a:spcPts val="1200"/>
              </a:spcAft>
            </a:pPr>
            <a:r>
              <a:rPr lang="en-US" sz="1600" dirty="0"/>
              <a:t>global_id__sys: system-generated id that </a:t>
            </a:r>
            <a:r>
              <a:rPr lang="en-US" sz="1600" u="sng" dirty="0"/>
              <a:t>uniquely identifies a document</a:t>
            </a:r>
            <a:r>
              <a:rPr lang="en-US" sz="1600" dirty="0"/>
              <a:t> across all Vaults</a:t>
            </a:r>
          </a:p>
          <a:p>
            <a:pPr lvl="1">
              <a:spcAft>
                <a:spcPts val="1200"/>
              </a:spcAft>
            </a:pPr>
            <a:r>
              <a:rPr lang="en-US" sz="1600" dirty="0"/>
              <a:t>global_version_id__sys: system-generated id that </a:t>
            </a:r>
            <a:r>
              <a:rPr lang="en-US" sz="1600" u="sng" dirty="0"/>
              <a:t>uniquely identifies a document version</a:t>
            </a:r>
            <a:r>
              <a:rPr lang="en-US" sz="1600" dirty="0"/>
              <a:t> across all Vaults</a:t>
            </a:r>
          </a:p>
          <a:p>
            <a:pPr>
              <a:spcBef>
                <a:spcPts val="600"/>
              </a:spcBef>
              <a:spcAft>
                <a:spcPts val="600"/>
              </a:spcAft>
            </a:pPr>
            <a:r>
              <a:rPr lang="en-US" sz="2000" dirty="0"/>
              <a:t>Business Justification</a:t>
            </a:r>
            <a:endParaRPr lang="en-US" sz="1600" dirty="0"/>
          </a:p>
          <a:p>
            <a:pPr marL="457200" lvl="1" indent="0">
              <a:spcAft>
                <a:spcPts val="1200"/>
              </a:spcAft>
              <a:buNone/>
            </a:pPr>
            <a:r>
              <a:rPr lang="en-US" sz="1600" dirty="0"/>
              <a:t>The Global ID fields provide Vault-to-Vault integrations, and Vault-to-external system integrations, with a single identifier for documents and document versions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Text Placeholder 3">
            <a:extLst>
              <a:ext uri="{FF2B5EF4-FFF2-40B4-BE49-F238E27FC236}">
                <a16:creationId xmlns:a16="http://schemas.microsoft.com/office/drawing/2014/main" id="{265C1C0B-2AFE-4A58-ACF4-88EA657F72BF}"/>
              </a:ext>
            </a:extLst>
          </p:cNvPr>
          <p:cNvSpPr txBox="1">
            <a:spLocks/>
          </p:cNvSpPr>
          <p:nvPr/>
        </p:nvSpPr>
        <p:spPr>
          <a:xfrm>
            <a:off x="765970" y="907082"/>
            <a:ext cx="9253241"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lumMod val="65000"/>
                  </a:schemeClr>
                </a:solidFill>
              </a:rPr>
              <a:t>Global ID Fields</a:t>
            </a:r>
          </a:p>
        </p:txBody>
      </p:sp>
      <p:sp>
        <p:nvSpPr>
          <p:cNvPr id="14" name="TextBox 13">
            <a:extLst>
              <a:ext uri="{FF2B5EF4-FFF2-40B4-BE49-F238E27FC236}">
                <a16:creationId xmlns:a16="http://schemas.microsoft.com/office/drawing/2014/main" id="{AB243E9D-058F-4DE1-9D2C-E2985A21597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pic>
        <p:nvPicPr>
          <p:cNvPr id="4" name="Picture 3">
            <a:extLst>
              <a:ext uri="{FF2B5EF4-FFF2-40B4-BE49-F238E27FC236}">
                <a16:creationId xmlns:a16="http://schemas.microsoft.com/office/drawing/2014/main" id="{32FCD67F-5F6C-4629-8A9A-A3DA6C03CDEA}"/>
              </a:ext>
            </a:extLst>
          </p:cNvPr>
          <p:cNvPicPr>
            <a:picLocks noChangeAspect="1"/>
          </p:cNvPicPr>
          <p:nvPr/>
        </p:nvPicPr>
        <p:blipFill>
          <a:blip r:embed="rId3"/>
          <a:stretch>
            <a:fillRect/>
          </a:stretch>
        </p:blipFill>
        <p:spPr>
          <a:xfrm>
            <a:off x="6882222" y="1296158"/>
            <a:ext cx="3373573" cy="3379233"/>
          </a:xfrm>
          <a:prstGeom prst="rect">
            <a:avLst/>
          </a:prstGeom>
          <a:ln>
            <a:solidFill>
              <a:schemeClr val="tx1"/>
            </a:solidFill>
          </a:ln>
        </p:spPr>
      </p:pic>
      <p:sp>
        <p:nvSpPr>
          <p:cNvPr id="15" name="Content Placeholder 2">
            <a:extLst>
              <a:ext uri="{FF2B5EF4-FFF2-40B4-BE49-F238E27FC236}">
                <a16:creationId xmlns:a16="http://schemas.microsoft.com/office/drawing/2014/main" id="{0F92769F-86D9-44EC-BF5E-A5B5D05B285F}"/>
              </a:ext>
            </a:extLst>
          </p:cNvPr>
          <p:cNvSpPr txBox="1">
            <a:spLocks/>
          </p:cNvSpPr>
          <p:nvPr/>
        </p:nvSpPr>
        <p:spPr>
          <a:xfrm>
            <a:off x="829638" y="4528325"/>
            <a:ext cx="9915370" cy="2024875"/>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dirty="0"/>
              <a:t>Considerations</a:t>
            </a:r>
          </a:p>
          <a:p>
            <a:pPr marL="457200" lvl="1" indent="0">
              <a:spcAft>
                <a:spcPts val="600"/>
              </a:spcAft>
              <a:buFont typeface="Calibri" panose="020F0502020204030204" pitchFamily="34" charset="0"/>
              <a:buNone/>
            </a:pPr>
            <a:r>
              <a:rPr lang="en-US" sz="1600" dirty="0"/>
              <a:t>Global ID fields will be populated for all documents at the time of the 19R3 General Release</a:t>
            </a:r>
          </a:p>
          <a:p>
            <a:pPr marL="457200" lvl="1" indent="0">
              <a:spcAft>
                <a:spcPts val="600"/>
              </a:spcAft>
              <a:buFont typeface="Calibri" panose="020F0502020204030204" pitchFamily="34" charset="0"/>
              <a:buNone/>
            </a:pPr>
            <a:r>
              <a:rPr lang="en-US" sz="1600" dirty="0"/>
              <a:t>Global ID fields are non-editable</a:t>
            </a:r>
          </a:p>
          <a:p>
            <a:pPr marL="457200" lvl="1" indent="0">
              <a:spcAft>
                <a:spcPts val="600"/>
              </a:spcAft>
              <a:buFont typeface="Calibri" panose="020F0502020204030204" pitchFamily="34" charset="0"/>
              <a:buNone/>
            </a:pPr>
            <a:r>
              <a:rPr lang="en-US" sz="1600" dirty="0"/>
              <a:t>Global ID fields will be </a:t>
            </a:r>
            <a:r>
              <a:rPr lang="en-US" sz="1600" b="1" u="sng" dirty="0"/>
              <a:t>visible</a:t>
            </a:r>
            <a:r>
              <a:rPr lang="en-US" sz="1600" dirty="0"/>
              <a:t> in the </a:t>
            </a:r>
            <a:r>
              <a:rPr lang="en-US" sz="1600" b="1" i="1" dirty="0"/>
              <a:t>General </a:t>
            </a:r>
            <a:r>
              <a:rPr lang="en-US" sz="1600" dirty="0"/>
              <a:t>section (required for customers with integrations that need read only access to all fields) - customers can hide the fields for all but the integration user after the release</a:t>
            </a:r>
          </a:p>
          <a:p>
            <a:pPr marL="457200" lvl="1" indent="0">
              <a:spcAft>
                <a:spcPts val="600"/>
              </a:spcAft>
              <a:buFont typeface="Calibri" panose="020F0502020204030204" pitchFamily="34" charset="0"/>
              <a:buNone/>
            </a:pPr>
            <a:r>
              <a:rPr lang="en-US" sz="1600" dirty="0"/>
              <a:t>Global ID fields cannot be used as Merge Field tokens in document content</a:t>
            </a:r>
          </a:p>
          <a:p>
            <a:endParaRPr lang="en-US" dirty="0"/>
          </a:p>
        </p:txBody>
      </p:sp>
      <p:sp>
        <p:nvSpPr>
          <p:cNvPr id="10" name="Flowchart: Process 9">
            <a:extLst>
              <a:ext uri="{FF2B5EF4-FFF2-40B4-BE49-F238E27FC236}">
                <a16:creationId xmlns:a16="http://schemas.microsoft.com/office/drawing/2014/main" id="{D11DAE08-3892-4D1D-A1B9-1DE04D5F8C45}"/>
              </a:ext>
            </a:extLst>
          </p:cNvPr>
          <p:cNvSpPr/>
          <p:nvPr/>
        </p:nvSpPr>
        <p:spPr>
          <a:xfrm>
            <a:off x="7781770" y="3832509"/>
            <a:ext cx="1438430" cy="4572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2926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15FAA3-CA5F-FE44-9ACA-888B03449B3F}"/>
              </a:ext>
            </a:extLst>
          </p:cNvPr>
          <p:cNvSpPr>
            <a:spLocks noGrp="1"/>
          </p:cNvSpPr>
          <p:nvPr>
            <p:ph sz="half" idx="1"/>
          </p:nvPr>
        </p:nvSpPr>
        <p:spPr>
          <a:xfrm>
            <a:off x="6324600" y="2743200"/>
            <a:ext cx="4903324" cy="2895600"/>
          </a:xfrm>
          <a:ln>
            <a:solidFill>
              <a:schemeClr val="tx1"/>
            </a:solidFill>
          </a:ln>
        </p:spPr>
        <p:txBody>
          <a:bodyPr/>
          <a:lstStyle/>
          <a:p>
            <a:pPr>
              <a:lnSpc>
                <a:spcPct val="100000"/>
              </a:lnSpc>
              <a:spcBef>
                <a:spcPts val="1200"/>
              </a:spcBef>
            </a:pPr>
            <a:r>
              <a:rPr lang="en-US" sz="2000" dirty="0"/>
              <a:t>Pre-Release Vaults include:</a:t>
            </a:r>
          </a:p>
          <a:p>
            <a:pPr lvl="1">
              <a:lnSpc>
                <a:spcPct val="100000"/>
              </a:lnSpc>
              <a:spcBef>
                <a:spcPts val="1200"/>
              </a:spcBef>
            </a:pPr>
            <a:r>
              <a:rPr lang="en-US" sz="2000" dirty="0"/>
              <a:t>Configuration</a:t>
            </a:r>
          </a:p>
          <a:p>
            <a:pPr lvl="1">
              <a:lnSpc>
                <a:spcPct val="100000"/>
              </a:lnSpc>
              <a:spcBef>
                <a:spcPts val="1200"/>
              </a:spcBef>
            </a:pPr>
            <a:r>
              <a:rPr lang="en-US" sz="2000" dirty="0"/>
              <a:t>Vault Owners</a:t>
            </a:r>
          </a:p>
          <a:p>
            <a:pPr lvl="1">
              <a:lnSpc>
                <a:spcPct val="100000"/>
              </a:lnSpc>
              <a:spcBef>
                <a:spcPts val="1200"/>
              </a:spcBef>
            </a:pPr>
            <a:r>
              <a:rPr lang="en-US" sz="2000" b="1" dirty="0"/>
              <a:t>NO </a:t>
            </a:r>
            <a:r>
              <a:rPr lang="en-US" sz="2000" dirty="0"/>
              <a:t>Transactional Object Data</a:t>
            </a:r>
          </a:p>
          <a:p>
            <a:pPr lvl="1">
              <a:lnSpc>
                <a:spcPct val="100000"/>
              </a:lnSpc>
              <a:spcBef>
                <a:spcPts val="1200"/>
              </a:spcBef>
            </a:pPr>
            <a:r>
              <a:rPr lang="en-US" sz="2000" b="1" dirty="0"/>
              <a:t>NO</a:t>
            </a:r>
            <a:r>
              <a:rPr lang="en-US" sz="2000" dirty="0"/>
              <a:t> Documents</a:t>
            </a:r>
          </a:p>
        </p:txBody>
      </p:sp>
      <p:sp>
        <p:nvSpPr>
          <p:cNvPr id="2" name="Content Placeholder 1">
            <a:extLst>
              <a:ext uri="{FF2B5EF4-FFF2-40B4-BE49-F238E27FC236}">
                <a16:creationId xmlns:a16="http://schemas.microsoft.com/office/drawing/2014/main" id="{BEA0EF84-70CF-B04D-B2C5-1EDFD14A0405}"/>
              </a:ext>
            </a:extLst>
          </p:cNvPr>
          <p:cNvSpPr>
            <a:spLocks noGrp="1"/>
          </p:cNvSpPr>
          <p:nvPr>
            <p:ph sz="half" idx="2"/>
          </p:nvPr>
        </p:nvSpPr>
        <p:spPr>
          <a:xfrm>
            <a:off x="1192676" y="2743200"/>
            <a:ext cx="4903324" cy="2895600"/>
          </a:xfrm>
          <a:ln>
            <a:solidFill>
              <a:schemeClr val="tx1"/>
            </a:solidFill>
          </a:ln>
        </p:spPr>
        <p:txBody>
          <a:bodyPr/>
          <a:lstStyle/>
          <a:p>
            <a:pPr>
              <a:lnSpc>
                <a:spcPct val="100000"/>
              </a:lnSpc>
              <a:spcBef>
                <a:spcPts val="1200"/>
              </a:spcBef>
            </a:pPr>
            <a:r>
              <a:rPr lang="en-US" sz="2000" dirty="0"/>
              <a:t>Customers who have used Pre-Release in last two releases will be </a:t>
            </a:r>
            <a:r>
              <a:rPr lang="en-US" sz="2000" u="sng" dirty="0"/>
              <a:t>refreshed</a:t>
            </a:r>
            <a:r>
              <a:rPr lang="en-US" sz="2000" dirty="0"/>
              <a:t> with Production configuration</a:t>
            </a:r>
          </a:p>
          <a:p>
            <a:pPr>
              <a:lnSpc>
                <a:spcPct val="100000"/>
              </a:lnSpc>
              <a:spcBef>
                <a:spcPts val="1200"/>
              </a:spcBef>
            </a:pPr>
            <a:r>
              <a:rPr lang="en-US" sz="2000" dirty="0"/>
              <a:t>Customers who haven’t used Pre-Release in the last two releases </a:t>
            </a:r>
            <a:r>
              <a:rPr lang="en-US" sz="2000" u="sng" dirty="0"/>
              <a:t>will not be refreshed</a:t>
            </a:r>
            <a:r>
              <a:rPr lang="en-US" sz="2000" dirty="0"/>
              <a:t> with Production configuration</a:t>
            </a:r>
            <a:endParaRPr lang="en-US" sz="2000" u="sng" dirty="0"/>
          </a:p>
          <a:p>
            <a:pPr marL="457200" lvl="1" indent="0">
              <a:spcBef>
                <a:spcPts val="1200"/>
              </a:spcBef>
              <a:buNone/>
            </a:pPr>
            <a:r>
              <a:rPr lang="en-US" sz="1800" dirty="0"/>
              <a:t>Refresh can be requested via Support ticket</a:t>
            </a:r>
          </a:p>
          <a:p>
            <a:pPr lvl="1">
              <a:spcBef>
                <a:spcPts val="1200"/>
              </a:spcBef>
            </a:pPr>
            <a:endParaRPr lang="en-US" sz="1800" dirty="0"/>
          </a:p>
        </p:txBody>
      </p:sp>
      <p:sp>
        <p:nvSpPr>
          <p:cNvPr id="4" name="Title 3">
            <a:extLst>
              <a:ext uri="{FF2B5EF4-FFF2-40B4-BE49-F238E27FC236}">
                <a16:creationId xmlns:a16="http://schemas.microsoft.com/office/drawing/2014/main" id="{56B39764-5678-E347-AB22-4E29746E4B14}"/>
              </a:ext>
            </a:extLst>
          </p:cNvPr>
          <p:cNvSpPr>
            <a:spLocks noGrp="1"/>
          </p:cNvSpPr>
          <p:nvPr>
            <p:ph type="title"/>
          </p:nvPr>
        </p:nvSpPr>
        <p:spPr/>
        <p:txBody>
          <a:bodyPr/>
          <a:lstStyle/>
          <a:p>
            <a:r>
              <a:rPr lang="en-US" sz="3200" dirty="0"/>
              <a:t>Pre-Release Environments</a:t>
            </a:r>
          </a:p>
        </p:txBody>
      </p:sp>
      <p:sp>
        <p:nvSpPr>
          <p:cNvPr id="8" name="Content Placeholder 5">
            <a:extLst>
              <a:ext uri="{FF2B5EF4-FFF2-40B4-BE49-F238E27FC236}">
                <a16:creationId xmlns:a16="http://schemas.microsoft.com/office/drawing/2014/main" id="{988291F8-B01F-2247-833F-1CEDF0D8EC69}"/>
              </a:ext>
            </a:extLst>
          </p:cNvPr>
          <p:cNvSpPr txBox="1">
            <a:spLocks/>
          </p:cNvSpPr>
          <p:nvPr/>
        </p:nvSpPr>
        <p:spPr>
          <a:xfrm>
            <a:off x="826624" y="1219200"/>
            <a:ext cx="10538752" cy="1219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have changed our approach to provisioning Pre-Release environments</a:t>
            </a:r>
          </a:p>
          <a:p>
            <a:pPr>
              <a:lnSpc>
                <a:spcPct val="100000"/>
              </a:lnSpc>
            </a:pPr>
            <a:r>
              <a:rPr lang="en-US" dirty="0"/>
              <a:t>All customers will continue to receive a Pre-Release environment, including new Production Vaults provisioned post-19R2 Pre-Release</a:t>
            </a:r>
          </a:p>
          <a:p>
            <a:endParaRPr lang="en-US" dirty="0"/>
          </a:p>
        </p:txBody>
      </p:sp>
    </p:spTree>
    <p:extLst>
      <p:ext uri="{BB962C8B-B14F-4D97-AF65-F5344CB8AC3E}">
        <p14:creationId xmlns:p14="http://schemas.microsoft.com/office/powerpoint/2010/main" val="4060288153"/>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Documents/Versions</a:t>
            </a:r>
          </a:p>
        </p:txBody>
      </p:sp>
      <p:sp>
        <p:nvSpPr>
          <p:cNvPr id="3" name="Content Placeholder 2"/>
          <p:cNvSpPr>
            <a:spLocks noGrp="1"/>
          </p:cNvSpPr>
          <p:nvPr>
            <p:ph idx="1"/>
          </p:nvPr>
        </p:nvSpPr>
        <p:spPr>
          <a:xfrm>
            <a:off x="826624" y="1066800"/>
            <a:ext cx="581901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introduces two new document text fields:</a:t>
            </a:r>
          </a:p>
          <a:p>
            <a:pPr lvl="1">
              <a:spcAft>
                <a:spcPts val="1200"/>
              </a:spcAft>
            </a:pPr>
            <a:r>
              <a:rPr lang="en-US" sz="1600" dirty="0"/>
              <a:t>link__sys: can be used to reference the Global ID of another </a:t>
            </a:r>
            <a:r>
              <a:rPr lang="en-US" sz="1600" u="sng" dirty="0"/>
              <a:t>document</a:t>
            </a:r>
          </a:p>
          <a:p>
            <a:pPr lvl="1">
              <a:spcAft>
                <a:spcPts val="1200"/>
              </a:spcAft>
            </a:pPr>
            <a:r>
              <a:rPr lang="en-US" sz="1600" dirty="0"/>
              <a:t>version_link__sys: can be used to reference the Global ID of another </a:t>
            </a:r>
            <a:r>
              <a:rPr lang="en-US" sz="1600" u="sng" dirty="0"/>
              <a:t>document version</a:t>
            </a:r>
          </a:p>
          <a:p>
            <a:pPr>
              <a:spcBef>
                <a:spcPts val="600"/>
              </a:spcBef>
              <a:spcAft>
                <a:spcPts val="1200"/>
              </a:spcAft>
            </a:pPr>
            <a:r>
              <a:rPr lang="en-US" sz="2000" dirty="0"/>
              <a:t>Business Justification</a:t>
            </a:r>
            <a:endParaRPr lang="en-US" sz="1600" dirty="0"/>
          </a:p>
          <a:p>
            <a:pPr marL="457200" lvl="1" indent="0">
              <a:spcAft>
                <a:spcPts val="1200"/>
              </a:spcAft>
              <a:buNone/>
            </a:pPr>
            <a:r>
              <a:rPr lang="en-US" sz="1600" dirty="0"/>
              <a:t>The Link fields can be used by integrations to track a source object record, source document, or source document version, brought into a Vault from an external system or another Vault</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Text Placeholder 3">
            <a:extLst>
              <a:ext uri="{FF2B5EF4-FFF2-40B4-BE49-F238E27FC236}">
                <a16:creationId xmlns:a16="http://schemas.microsoft.com/office/drawing/2014/main" id="{265C1C0B-2AFE-4A58-ACF4-88EA657F72BF}"/>
              </a:ext>
            </a:extLst>
          </p:cNvPr>
          <p:cNvSpPr txBox="1">
            <a:spLocks/>
          </p:cNvSpPr>
          <p:nvPr/>
        </p:nvSpPr>
        <p:spPr>
          <a:xfrm>
            <a:off x="765970" y="907082"/>
            <a:ext cx="9253241"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lumMod val="65000"/>
                  </a:schemeClr>
                </a:solidFill>
              </a:rPr>
              <a:t>Link Fields</a:t>
            </a:r>
          </a:p>
        </p:txBody>
      </p:sp>
      <p:sp>
        <p:nvSpPr>
          <p:cNvPr id="10" name="TextBox 9">
            <a:extLst>
              <a:ext uri="{FF2B5EF4-FFF2-40B4-BE49-F238E27FC236}">
                <a16:creationId xmlns:a16="http://schemas.microsoft.com/office/drawing/2014/main" id="{CD28BD96-AE86-4E12-BFF0-B75422D2D21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pic>
        <p:nvPicPr>
          <p:cNvPr id="12" name="Picture 11">
            <a:extLst>
              <a:ext uri="{FF2B5EF4-FFF2-40B4-BE49-F238E27FC236}">
                <a16:creationId xmlns:a16="http://schemas.microsoft.com/office/drawing/2014/main" id="{EFAC06C4-25F7-417E-93D0-521E62419555}"/>
              </a:ext>
            </a:extLst>
          </p:cNvPr>
          <p:cNvPicPr>
            <a:picLocks noChangeAspect="1"/>
          </p:cNvPicPr>
          <p:nvPr/>
        </p:nvPicPr>
        <p:blipFill>
          <a:blip r:embed="rId3"/>
          <a:stretch>
            <a:fillRect/>
          </a:stretch>
        </p:blipFill>
        <p:spPr>
          <a:xfrm>
            <a:off x="6882222" y="1296158"/>
            <a:ext cx="3373573" cy="3379233"/>
          </a:xfrm>
          <a:prstGeom prst="rect">
            <a:avLst/>
          </a:prstGeom>
          <a:ln>
            <a:solidFill>
              <a:schemeClr val="tx1"/>
            </a:solidFill>
          </a:ln>
        </p:spPr>
      </p:pic>
      <p:sp>
        <p:nvSpPr>
          <p:cNvPr id="14" name="Flowchart: Process 13">
            <a:extLst>
              <a:ext uri="{FF2B5EF4-FFF2-40B4-BE49-F238E27FC236}">
                <a16:creationId xmlns:a16="http://schemas.microsoft.com/office/drawing/2014/main" id="{DB95E83E-3363-43F2-AB0A-FF2A82093116}"/>
              </a:ext>
            </a:extLst>
          </p:cNvPr>
          <p:cNvSpPr/>
          <p:nvPr/>
        </p:nvSpPr>
        <p:spPr>
          <a:xfrm>
            <a:off x="7476970" y="4267200"/>
            <a:ext cx="1209830" cy="4572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C25783D2-2A5B-48DA-AA42-5B468D15DF31}"/>
              </a:ext>
            </a:extLst>
          </p:cNvPr>
          <p:cNvSpPr txBox="1">
            <a:spLocks/>
          </p:cNvSpPr>
          <p:nvPr/>
        </p:nvSpPr>
        <p:spPr>
          <a:xfrm>
            <a:off x="765833" y="4491270"/>
            <a:ext cx="9489961" cy="183333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Default value is null</a:t>
            </a:r>
          </a:p>
          <a:p>
            <a:pPr marL="457200" lvl="1" indent="0">
              <a:spcAft>
                <a:spcPts val="1200"/>
              </a:spcAft>
              <a:buNone/>
            </a:pPr>
            <a:r>
              <a:rPr lang="en-US" sz="1600" dirty="0"/>
              <a:t>Link fields will be </a:t>
            </a:r>
            <a:r>
              <a:rPr lang="en-US" sz="1600" b="1" u="sng" dirty="0"/>
              <a:t>visible</a:t>
            </a:r>
            <a:r>
              <a:rPr lang="en-US" sz="1600" dirty="0"/>
              <a:t> in the </a:t>
            </a:r>
            <a:r>
              <a:rPr lang="en-US" sz="1600" b="1" i="1" dirty="0"/>
              <a:t>General </a:t>
            </a:r>
            <a:r>
              <a:rPr lang="en-US" sz="1600" dirty="0"/>
              <a:t>section (required for customers with integrations that need read only access to all fields) - customers can hide the fields for all but the integration user after the release</a:t>
            </a:r>
          </a:p>
          <a:p>
            <a:pPr marL="457200" lvl="1" indent="0">
              <a:spcAft>
                <a:spcPts val="1200"/>
              </a:spcAft>
              <a:buFont typeface="Calibri" panose="020F0502020204030204" pitchFamily="34" charset="0"/>
              <a:buNone/>
            </a:pPr>
            <a:r>
              <a:rPr lang="en-US" sz="1600" dirty="0"/>
              <a:t>Admins can control which document roles have edit permission to Link fields</a:t>
            </a:r>
          </a:p>
          <a:p>
            <a:endParaRPr lang="en-US" dirty="0"/>
          </a:p>
        </p:txBody>
      </p:sp>
    </p:spTree>
    <p:extLst>
      <p:ext uri="{BB962C8B-B14F-4D97-AF65-F5344CB8AC3E}">
        <p14:creationId xmlns:p14="http://schemas.microsoft.com/office/powerpoint/2010/main" val="489313178"/>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prstGeom prst="rect">
            <a:avLst/>
          </a:prstGeom>
          <a:noFill/>
          <a:ln>
            <a:noFill/>
          </a:ln>
        </p:spPr>
        <p:txBody>
          <a:bodyPr vert="horz" wrap="square" lIns="91425" tIns="45700" rIns="91425" bIns="45700" rtlCol="0" anchor="t" anchorCtr="0">
            <a:noAutofit/>
          </a:bodyPr>
          <a:lstStyle/>
          <a:p>
            <a:pPr>
              <a:spcBef>
                <a:spcPts val="600"/>
              </a:spcBef>
            </a:pPr>
            <a:r>
              <a:rPr lang="en-US" dirty="0"/>
              <a:t>Join Veeva Customer Success and Product teams for an education session on new features in the Veeva Vault developer-focused toolkit</a:t>
            </a:r>
          </a:p>
          <a:p>
            <a:pPr marL="0" indent="0">
              <a:spcBef>
                <a:spcPts val="600"/>
              </a:spcBef>
              <a:buNone/>
            </a:pPr>
            <a:endParaRPr lang="en-US" b="1" dirty="0">
              <a:solidFill>
                <a:schemeClr val="tx2"/>
              </a:solidFill>
            </a:endParaRPr>
          </a:p>
          <a:p>
            <a:pPr>
              <a:spcBef>
                <a:spcPts val="600"/>
              </a:spcBef>
            </a:pPr>
            <a:r>
              <a:rPr lang="en-US" dirty="0"/>
              <a:t>This webinar is geared towards current users of the Vault Developer toolkit (API)</a:t>
            </a:r>
          </a:p>
          <a:p>
            <a:pPr marL="0" indent="0">
              <a:spcBef>
                <a:spcPts val="600"/>
              </a:spcBef>
              <a:buNone/>
            </a:pPr>
            <a:endParaRPr lang="en-US" dirty="0"/>
          </a:p>
          <a:p>
            <a:pPr>
              <a:spcBef>
                <a:spcPts val="600"/>
              </a:spcBef>
            </a:pPr>
            <a:r>
              <a:rPr lang="en-US" dirty="0"/>
              <a:t>Key topics for discussion will include: </a:t>
            </a:r>
          </a:p>
          <a:p>
            <a:pPr lvl="1"/>
            <a:r>
              <a:rPr lang="en-US" dirty="0"/>
              <a:t>Detailed explanation of new features </a:t>
            </a:r>
          </a:p>
          <a:p>
            <a:pPr lvl="1"/>
            <a:r>
              <a:rPr lang="en-US" dirty="0"/>
              <a:t>Spark Integration Services</a:t>
            </a:r>
          </a:p>
          <a:p>
            <a:pPr lvl="1"/>
            <a:r>
              <a:rPr lang="en-US" dirty="0"/>
              <a:t>Java SDK updates</a:t>
            </a:r>
          </a:p>
          <a:p>
            <a:pPr lvl="1"/>
            <a:r>
              <a:rPr lang="en-US" dirty="0"/>
              <a:t>Considerations for using new features, and impacts features may have</a:t>
            </a:r>
            <a:br>
              <a:rPr lang="en-US" dirty="0"/>
            </a:br>
            <a:r>
              <a:rPr lang="en-US" dirty="0"/>
              <a:t>on your Vault or end users </a:t>
            </a:r>
          </a:p>
          <a:p>
            <a:pPr lvl="1"/>
            <a:endParaRPr lang="en-US" dirty="0"/>
          </a:p>
          <a:p>
            <a:r>
              <a:rPr lang="en-US" dirty="0">
                <a:hlinkClick r:id="rId3"/>
              </a:rPr>
              <a:t>Advanced registration required</a:t>
            </a:r>
            <a:endParaRPr lang="en-US" dirty="0"/>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p:txBody>
          <a:bodyPr/>
          <a:lstStyle/>
          <a:p>
            <a:r>
              <a:rPr lang="en-US" b="1" dirty="0"/>
              <a:t>Thursday, 14-Nov at 7 a.m. PT / 10 a.m. ET / 3 p.m. GMT</a:t>
            </a:r>
          </a:p>
          <a:p>
            <a:endParaRPr lang="en-US" dirty="0"/>
          </a:p>
        </p:txBody>
      </p:sp>
      <p:sp>
        <p:nvSpPr>
          <p:cNvPr id="251" name="Shape 251"/>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28600"/>
            <a:r>
              <a:rPr lang="en-US" dirty="0"/>
              <a:t>19R3 Developer Release Deep Dive</a:t>
            </a:r>
          </a:p>
        </p:txBody>
      </p:sp>
      <p:grpSp>
        <p:nvGrpSpPr>
          <p:cNvPr id="6" name="Group 252">
            <a:extLst>
              <a:ext uri="{FF2B5EF4-FFF2-40B4-BE49-F238E27FC236}">
                <a16:creationId xmlns:a16="http://schemas.microsoft.com/office/drawing/2014/main" id="{CDDDAA2D-BD49-3B48-93A2-E61D926C5BF3}"/>
              </a:ext>
            </a:extLst>
          </p:cNvPr>
          <p:cNvGrpSpPr>
            <a:grpSpLocks noChangeAspect="1"/>
          </p:cNvGrpSpPr>
          <p:nvPr/>
        </p:nvGrpSpPr>
        <p:grpSpPr bwMode="auto">
          <a:xfrm>
            <a:off x="9829800" y="4572000"/>
            <a:ext cx="1587723" cy="1791928"/>
            <a:chOff x="2280" y="3557"/>
            <a:chExt cx="311" cy="351"/>
          </a:xfrm>
          <a:solidFill>
            <a:schemeClr val="accent1"/>
          </a:solidFill>
        </p:grpSpPr>
        <p:sp>
          <p:nvSpPr>
            <p:cNvPr id="7" name="Freeform 253">
              <a:extLst>
                <a:ext uri="{FF2B5EF4-FFF2-40B4-BE49-F238E27FC236}">
                  <a16:creationId xmlns:a16="http://schemas.microsoft.com/office/drawing/2014/main" id="{C2BF9D19-7EA7-C545-8957-888752259038}"/>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8" name="Freeform 254">
              <a:extLst>
                <a:ext uri="{FF2B5EF4-FFF2-40B4-BE49-F238E27FC236}">
                  <a16:creationId xmlns:a16="http://schemas.microsoft.com/office/drawing/2014/main" id="{998947BC-0014-EA4A-A507-23B011CB32C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9" name="Freeform 255">
              <a:extLst>
                <a:ext uri="{FF2B5EF4-FFF2-40B4-BE49-F238E27FC236}">
                  <a16:creationId xmlns:a16="http://schemas.microsoft.com/office/drawing/2014/main" id="{D0D64FC3-21F3-C841-A87A-E807FA49F657}"/>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10" name="Freeform 256">
              <a:extLst>
                <a:ext uri="{FF2B5EF4-FFF2-40B4-BE49-F238E27FC236}">
                  <a16:creationId xmlns:a16="http://schemas.microsoft.com/office/drawing/2014/main" id="{BE9C499D-7537-F543-8EF7-F3DB560CAD10}"/>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grpSp>
    </p:spTree>
    <p:extLst>
      <p:ext uri="{BB962C8B-B14F-4D97-AF65-F5344CB8AC3E}">
        <p14:creationId xmlns:p14="http://schemas.microsoft.com/office/powerpoint/2010/main" val="3421436283"/>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Java SDK Message Catalog: Admin UI</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Admins now have the option to add and manage Vault Java SDK custom messages through the </a:t>
            </a:r>
            <a:r>
              <a:rPr lang="en-US" sz="1600" b="1" dirty="0"/>
              <a:t>Message Catalog User Interface</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Once added, developers can use the message in their Vault Java SDK code</a:t>
            </a:r>
          </a:p>
          <a:p>
            <a:pPr>
              <a:spcBef>
                <a:spcPts val="600"/>
              </a:spcBef>
              <a:spcAft>
                <a:spcPts val="1200"/>
              </a:spcAft>
            </a:pPr>
            <a:r>
              <a:rPr lang="en-US" sz="2000" dirty="0"/>
              <a:t>Considerations</a:t>
            </a:r>
          </a:p>
          <a:p>
            <a:pPr marL="457200" lvl="1" indent="0">
              <a:spcAft>
                <a:spcPts val="1200"/>
              </a:spcAft>
              <a:buNone/>
            </a:pPr>
            <a:r>
              <a:rPr lang="en-US" sz="1600" dirty="0"/>
              <a:t>Admins can coordinate message translation into any Vault supported language using the </a:t>
            </a:r>
            <a:r>
              <a:rPr lang="en-US" sz="1600" dirty="0">
                <a:hlinkClick r:id="rId2"/>
              </a:rPr>
              <a:t>Bulk Translation</a:t>
            </a:r>
            <a:r>
              <a:rPr lang="en-US" sz="1600" dirty="0"/>
              <a:t> tool</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666524403"/>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Job Processors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will see a new </a:t>
            </a:r>
            <a:r>
              <a:rPr lang="en-US" sz="1600" i="1" dirty="0"/>
              <a:t>Job Processors</a:t>
            </a:r>
            <a:r>
              <a:rPr lang="en-US" sz="1600" dirty="0"/>
              <a:t> section in Admin &gt; Configuration &gt; Vault Java SDK</a:t>
            </a:r>
          </a:p>
          <a:p>
            <a:pPr>
              <a:spcBef>
                <a:spcPts val="600"/>
              </a:spcBef>
              <a:spcAft>
                <a:spcPts val="1200"/>
              </a:spcAft>
            </a:pPr>
            <a:r>
              <a:rPr lang="en-US" sz="2000" dirty="0"/>
              <a:t>Business Justification</a:t>
            </a:r>
          </a:p>
          <a:p>
            <a:pPr marL="457200" lvl="1" indent="0">
              <a:spcAft>
                <a:spcPts val="1200"/>
              </a:spcAft>
              <a:buNone/>
            </a:pPr>
            <a:r>
              <a:rPr lang="en-US" sz="1600" dirty="0"/>
              <a:t>Admins have visibility to the list of </a:t>
            </a:r>
            <a:r>
              <a:rPr lang="en-US" sz="1600" i="1" dirty="0"/>
              <a:t>Job Processors</a:t>
            </a:r>
            <a:r>
              <a:rPr lang="en-US" sz="1600" dirty="0"/>
              <a:t> created by using the Vault Java SDK</a:t>
            </a:r>
          </a:p>
          <a:p>
            <a:pPr>
              <a:spcBef>
                <a:spcPts val="600"/>
              </a:spcBef>
              <a:spcAft>
                <a:spcPts val="1200"/>
              </a:spcAft>
            </a:pPr>
            <a:r>
              <a:rPr lang="en-US" sz="2000" dirty="0"/>
              <a:t>Considerations</a:t>
            </a:r>
          </a:p>
          <a:p>
            <a:pPr marL="457200" lvl="1" indent="0">
              <a:spcAft>
                <a:spcPts val="1200"/>
              </a:spcAft>
              <a:buNone/>
            </a:pPr>
            <a:r>
              <a:rPr lang="en-US" sz="1600" dirty="0"/>
              <a:t>Admins will also see ‘SDK Job’ as an available Type when creating jobs</a:t>
            </a:r>
            <a:br>
              <a:rPr lang="en-US" sz="1600" dirty="0"/>
            </a:br>
            <a:r>
              <a:rPr lang="en-US" sz="1600" dirty="0"/>
              <a:t>in Admin &gt; Operations &gt; Job Definitions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BB019EAB-871B-BB46-8BCB-54CA1B7F4843}"/>
              </a:ext>
            </a:extLst>
          </p:cNvPr>
          <p:cNvGrpSpPr/>
          <p:nvPr/>
        </p:nvGrpSpPr>
        <p:grpSpPr>
          <a:xfrm>
            <a:off x="8304828" y="3202323"/>
            <a:ext cx="1916678" cy="3159872"/>
            <a:chOff x="8856617" y="3429001"/>
            <a:chExt cx="1916678" cy="3159872"/>
          </a:xfrm>
        </p:grpSpPr>
        <p:pic>
          <p:nvPicPr>
            <p:cNvPr id="12" name="Picture 11">
              <a:extLst>
                <a:ext uri="{FF2B5EF4-FFF2-40B4-BE49-F238E27FC236}">
                  <a16:creationId xmlns:a16="http://schemas.microsoft.com/office/drawing/2014/main" id="{8A1078DB-58D3-B743-A44E-C0E7DAEB3C41}"/>
                </a:ext>
              </a:extLst>
            </p:cNvPr>
            <p:cNvPicPr>
              <a:picLocks noChangeAspect="1"/>
            </p:cNvPicPr>
            <p:nvPr/>
          </p:nvPicPr>
          <p:blipFill rotWithShape="1">
            <a:blip r:embed="rId3"/>
            <a:srcRect r="12203"/>
            <a:stretch/>
          </p:blipFill>
          <p:spPr>
            <a:xfrm>
              <a:off x="8963277" y="3429001"/>
              <a:ext cx="1717756" cy="3083778"/>
            </a:xfrm>
            <a:prstGeom prst="rect">
              <a:avLst/>
            </a:prstGeom>
            <a:ln w="12700">
              <a:solidFill>
                <a:schemeClr val="tx1">
                  <a:lumMod val="75000"/>
                </a:schemeClr>
              </a:solidFill>
            </a:ln>
            <a:effectLst/>
          </p:spPr>
        </p:pic>
        <p:sp>
          <p:nvSpPr>
            <p:cNvPr id="13" name="Rectangle 12">
              <a:extLst>
                <a:ext uri="{FF2B5EF4-FFF2-40B4-BE49-F238E27FC236}">
                  <a16:creationId xmlns:a16="http://schemas.microsoft.com/office/drawing/2014/main" id="{BFA1D2E8-04EA-4C41-BB9C-888263A5B8F2}"/>
                </a:ext>
              </a:extLst>
            </p:cNvPr>
            <p:cNvSpPr/>
            <p:nvPr/>
          </p:nvSpPr>
          <p:spPr>
            <a:xfrm>
              <a:off x="8856617" y="6148215"/>
              <a:ext cx="1916678" cy="44065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 name="Group 3">
            <a:extLst>
              <a:ext uri="{FF2B5EF4-FFF2-40B4-BE49-F238E27FC236}">
                <a16:creationId xmlns:a16="http://schemas.microsoft.com/office/drawing/2014/main" id="{CAD3AC04-6557-0348-9F00-DBAF015B99C5}"/>
              </a:ext>
            </a:extLst>
          </p:cNvPr>
          <p:cNvGrpSpPr/>
          <p:nvPr/>
        </p:nvGrpSpPr>
        <p:grpSpPr>
          <a:xfrm>
            <a:off x="1304693" y="3958683"/>
            <a:ext cx="6449814" cy="2403512"/>
            <a:chOff x="2185639" y="3713356"/>
            <a:chExt cx="6601710" cy="2357474"/>
          </a:xfrm>
        </p:grpSpPr>
        <p:pic>
          <p:nvPicPr>
            <p:cNvPr id="15" name="Picture 14">
              <a:extLst>
                <a:ext uri="{FF2B5EF4-FFF2-40B4-BE49-F238E27FC236}">
                  <a16:creationId xmlns:a16="http://schemas.microsoft.com/office/drawing/2014/main" id="{F3A3FC4B-7D06-204F-91D5-B5D3974E32FD}"/>
                </a:ext>
              </a:extLst>
            </p:cNvPr>
            <p:cNvPicPr>
              <a:picLocks noChangeAspect="1"/>
            </p:cNvPicPr>
            <p:nvPr/>
          </p:nvPicPr>
          <p:blipFill rotWithShape="1">
            <a:blip r:embed="rId4"/>
            <a:srcRect l="19688" t="13357"/>
            <a:stretch/>
          </p:blipFill>
          <p:spPr>
            <a:xfrm>
              <a:off x="2185639" y="3713356"/>
              <a:ext cx="6601710" cy="2357474"/>
            </a:xfrm>
            <a:prstGeom prst="rect">
              <a:avLst/>
            </a:prstGeom>
            <a:ln w="12700">
              <a:solidFill>
                <a:schemeClr val="tx1">
                  <a:lumMod val="75000"/>
                </a:schemeClr>
              </a:solidFill>
            </a:ln>
            <a:effectLst/>
          </p:spPr>
        </p:pic>
        <p:sp>
          <p:nvSpPr>
            <p:cNvPr id="16" name="Rectangle 15">
              <a:extLst>
                <a:ext uri="{FF2B5EF4-FFF2-40B4-BE49-F238E27FC236}">
                  <a16:creationId xmlns:a16="http://schemas.microsoft.com/office/drawing/2014/main" id="{DA7DAE94-A490-AD4B-AD70-E46ECDFF63F9}"/>
                </a:ext>
              </a:extLst>
            </p:cNvPr>
            <p:cNvSpPr/>
            <p:nvPr/>
          </p:nvSpPr>
          <p:spPr>
            <a:xfrm>
              <a:off x="7243946" y="4774169"/>
              <a:ext cx="1498728" cy="119785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4059232694"/>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Spark Integration Management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enhances Spark Integrations by allowing Admins to define groupings of business processes, called </a:t>
            </a:r>
            <a:r>
              <a:rPr lang="en-US" sz="1600" i="1" dirty="0"/>
              <a:t>Integration Points</a:t>
            </a:r>
            <a:r>
              <a:rPr lang="en-US" sz="1600" dirty="0"/>
              <a:t>, that work together to achieve the integration goals</a:t>
            </a:r>
          </a:p>
          <a:p>
            <a:pPr>
              <a:spcBef>
                <a:spcPts val="600"/>
              </a:spcBef>
              <a:spcAft>
                <a:spcPts val="1200"/>
              </a:spcAft>
            </a:pPr>
            <a:r>
              <a:rPr lang="en-US" sz="2000" dirty="0"/>
              <a:t>Business Justification</a:t>
            </a:r>
          </a:p>
          <a:p>
            <a:pPr marL="457200" lvl="1" indent="0">
              <a:spcAft>
                <a:spcPts val="1200"/>
              </a:spcAft>
              <a:buNone/>
            </a:pPr>
            <a:r>
              <a:rPr lang="en-GB" sz="1600" dirty="0">
                <a:solidFill>
                  <a:srgbClr val="646569">
                    <a:lumMod val="75000"/>
                  </a:srgbClr>
                </a:solidFill>
              </a:rPr>
              <a:t>Administrators are now able to create the relevant objects that support an integration directly in the Vault UI</a:t>
            </a:r>
            <a:endParaRPr lang="en-US" sz="1600" dirty="0"/>
          </a:p>
          <a:p>
            <a:pPr>
              <a:spcBef>
                <a:spcPts val="600"/>
              </a:spcBef>
              <a:spcAft>
                <a:spcPts val="1200"/>
              </a:spcAft>
            </a:pPr>
            <a:r>
              <a:rPr lang="en-US" sz="2000" dirty="0"/>
              <a:t>Considerations</a:t>
            </a:r>
          </a:p>
          <a:p>
            <a:pPr marL="457200" lvl="1" indent="0">
              <a:spcAft>
                <a:spcPts val="1200"/>
              </a:spcAft>
              <a:buNone/>
            </a:pPr>
            <a:r>
              <a:rPr lang="en-GB" sz="1600" dirty="0">
                <a:solidFill>
                  <a:srgbClr val="646569">
                    <a:lumMod val="75000"/>
                  </a:srgbClr>
                </a:solidFill>
              </a:rPr>
              <a:t>The business layer to support the processes and the objects is written using Vault Java SDK </a:t>
            </a:r>
          </a:p>
          <a:p>
            <a:pPr marL="457200" lvl="1" indent="0">
              <a:spcAft>
                <a:spcPts val="1200"/>
              </a:spcAft>
              <a:buNone/>
            </a:pPr>
            <a:r>
              <a:rPr lang="en-US" sz="1600" dirty="0"/>
              <a:t>The objects are </a:t>
            </a:r>
            <a:r>
              <a:rPr lang="en-US" sz="1600" i="1" dirty="0"/>
              <a:t>Integration</a:t>
            </a:r>
            <a:r>
              <a:rPr lang="en-US" sz="1600" dirty="0"/>
              <a:t> and </a:t>
            </a:r>
            <a:r>
              <a:rPr lang="en-US" sz="1600" i="1" dirty="0"/>
              <a:t>Integration Point</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312183554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Spark Message Processor Label Clarification</a:t>
            </a:r>
          </a:p>
        </p:txBody>
      </p:sp>
      <p:sp>
        <p:nvSpPr>
          <p:cNvPr id="3" name="Content Placeholder 2"/>
          <p:cNvSpPr>
            <a:spLocks noGrp="1"/>
          </p:cNvSpPr>
          <p:nvPr>
            <p:ph idx="1"/>
          </p:nvPr>
        </p:nvSpPr>
        <p:spPr>
          <a:xfrm>
            <a:off x="826624" y="1066800"/>
            <a:ext cx="517273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Throughout the Vault UI, the “Message Processor” label has been changed to “Spark Message Processor”</a:t>
            </a:r>
          </a:p>
          <a:p>
            <a:pPr>
              <a:spcBef>
                <a:spcPts val="600"/>
              </a:spcBef>
              <a:spcAft>
                <a:spcPts val="1200"/>
              </a:spcAft>
            </a:pPr>
            <a:r>
              <a:rPr lang="en-US" sz="2000" dirty="0"/>
              <a:t>Business Justification</a:t>
            </a:r>
          </a:p>
          <a:p>
            <a:pPr marL="457200" lvl="1" indent="0">
              <a:spcAft>
                <a:spcPts val="1200"/>
              </a:spcAft>
              <a:buNone/>
            </a:pPr>
            <a:r>
              <a:rPr lang="en-US" sz="1600" dirty="0"/>
              <a:t>This will help distinguish Spark message processors from other types of messages within Vault</a:t>
            </a:r>
          </a:p>
          <a:p>
            <a:pPr>
              <a:spcBef>
                <a:spcPts val="600"/>
              </a:spcBef>
              <a:spcAft>
                <a:spcPts val="1200"/>
              </a:spcAft>
            </a:pPr>
            <a:r>
              <a:rPr lang="en-US" sz="2000" dirty="0"/>
              <a:t>Considerations</a:t>
            </a:r>
          </a:p>
          <a:p>
            <a:pPr marL="457200" lvl="1" indent="0">
              <a:buNone/>
            </a:pPr>
            <a:r>
              <a:rPr lang="en-US" sz="1600" dirty="0"/>
              <a:t>In Vault Java SDK, the Vault extension "</a:t>
            </a:r>
            <a:r>
              <a:rPr lang="en-US" sz="1600" dirty="0" err="1"/>
              <a:t>MessageProcessor</a:t>
            </a:r>
            <a:r>
              <a:rPr lang="en-US" sz="1600" dirty="0"/>
              <a:t>” will not be renamed</a:t>
            </a:r>
          </a:p>
          <a:p>
            <a:pPr marL="457200" lvl="1" indent="0">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4" name="Group 3">
            <a:extLst>
              <a:ext uri="{FF2B5EF4-FFF2-40B4-BE49-F238E27FC236}">
                <a16:creationId xmlns:a16="http://schemas.microsoft.com/office/drawing/2014/main" id="{D41C89F9-6294-A34A-BF4C-F563325CAF8E}"/>
              </a:ext>
            </a:extLst>
          </p:cNvPr>
          <p:cNvGrpSpPr/>
          <p:nvPr/>
        </p:nvGrpSpPr>
        <p:grpSpPr>
          <a:xfrm>
            <a:off x="6792742" y="1523782"/>
            <a:ext cx="2418165" cy="3499033"/>
            <a:chOff x="8030527" y="3145213"/>
            <a:chExt cx="1925577" cy="2830107"/>
          </a:xfrm>
        </p:grpSpPr>
        <p:pic>
          <p:nvPicPr>
            <p:cNvPr id="10" name="Picture 9">
              <a:extLst>
                <a:ext uri="{FF2B5EF4-FFF2-40B4-BE49-F238E27FC236}">
                  <a16:creationId xmlns:a16="http://schemas.microsoft.com/office/drawing/2014/main" id="{BE3D9948-AEC0-9F4E-A390-616C44DCB837}"/>
                </a:ext>
              </a:extLst>
            </p:cNvPr>
            <p:cNvPicPr>
              <a:picLocks noChangeAspect="1"/>
            </p:cNvPicPr>
            <p:nvPr/>
          </p:nvPicPr>
          <p:blipFill>
            <a:blip r:embed="rId3"/>
            <a:srcRect/>
            <a:stretch/>
          </p:blipFill>
          <p:spPr>
            <a:xfrm>
              <a:off x="8143040" y="3145213"/>
              <a:ext cx="1720021" cy="2830107"/>
            </a:xfrm>
            <a:prstGeom prst="rect">
              <a:avLst/>
            </a:prstGeom>
            <a:ln w="12700">
              <a:solidFill>
                <a:schemeClr val="tx1">
                  <a:lumMod val="75000"/>
                </a:schemeClr>
              </a:solidFill>
            </a:ln>
            <a:effectLst/>
          </p:spPr>
        </p:pic>
        <p:sp>
          <p:nvSpPr>
            <p:cNvPr id="12" name="Rectangle 11">
              <a:extLst>
                <a:ext uri="{FF2B5EF4-FFF2-40B4-BE49-F238E27FC236}">
                  <a16:creationId xmlns:a16="http://schemas.microsoft.com/office/drawing/2014/main" id="{2320913E-7B8D-824C-AD16-3B77E186D39B}"/>
                </a:ext>
              </a:extLst>
            </p:cNvPr>
            <p:cNvSpPr/>
            <p:nvPr/>
          </p:nvSpPr>
          <p:spPr>
            <a:xfrm>
              <a:off x="8030527" y="5005804"/>
              <a:ext cx="1925577" cy="481204"/>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826551567"/>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Spark User Exceptions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developers building Spark Integrations to track, route, and resolve any exceptions that require the attention of a Business Admin</a:t>
            </a:r>
          </a:p>
          <a:p>
            <a:pPr>
              <a:spcBef>
                <a:spcPts val="600"/>
              </a:spcBef>
              <a:spcAft>
                <a:spcPts val="1200"/>
              </a:spcAft>
            </a:pPr>
            <a:r>
              <a:rPr lang="en-US" sz="2000" dirty="0"/>
              <a:t>Business Justification</a:t>
            </a:r>
          </a:p>
          <a:p>
            <a:pPr marL="457200" lvl="1" indent="0">
              <a:spcAft>
                <a:spcPts val="1200"/>
              </a:spcAft>
              <a:buNone/>
            </a:pPr>
            <a:r>
              <a:rPr lang="en-GB" sz="1600" dirty="0">
                <a:solidFill>
                  <a:srgbClr val="646569">
                    <a:lumMod val="75000"/>
                  </a:srgbClr>
                </a:solidFill>
              </a:rPr>
              <a:t>Developers are now able to use User Exception objects and create their specific Lifecycle in order to manage handling exceptions encountered during a process</a:t>
            </a:r>
            <a:endParaRPr lang="en-US" sz="1600" dirty="0"/>
          </a:p>
          <a:p>
            <a:pPr>
              <a:spcBef>
                <a:spcPts val="600"/>
              </a:spcBef>
              <a:spcAft>
                <a:spcPts val="1200"/>
              </a:spcAft>
            </a:pPr>
            <a:r>
              <a:rPr lang="en-US" sz="2000" dirty="0"/>
              <a:t>Considerations</a:t>
            </a:r>
          </a:p>
          <a:p>
            <a:pPr marL="457200" lvl="1" indent="0">
              <a:spcAft>
                <a:spcPts val="1200"/>
              </a:spcAft>
              <a:buNone/>
            </a:pPr>
            <a:r>
              <a:rPr lang="en-GB" sz="1600" dirty="0">
                <a:solidFill>
                  <a:srgbClr val="646569">
                    <a:lumMod val="75000"/>
                  </a:srgbClr>
                </a:solidFill>
              </a:rPr>
              <a:t>The objects are </a:t>
            </a:r>
            <a:r>
              <a:rPr lang="en-GB" sz="1600" i="1" dirty="0">
                <a:solidFill>
                  <a:srgbClr val="646569">
                    <a:lumMod val="75000"/>
                  </a:srgbClr>
                </a:solidFill>
              </a:rPr>
              <a:t>User Exception Message</a:t>
            </a:r>
            <a:r>
              <a:rPr lang="en-GB" sz="1600" dirty="0">
                <a:solidFill>
                  <a:srgbClr val="646569">
                    <a:lumMod val="75000"/>
                  </a:srgbClr>
                </a:solidFill>
              </a:rPr>
              <a:t> and </a:t>
            </a:r>
            <a:r>
              <a:rPr lang="en-GB" sz="1600" i="1" dirty="0">
                <a:solidFill>
                  <a:srgbClr val="646569">
                    <a:lumMod val="75000"/>
                  </a:srgbClr>
                </a:solidFill>
              </a:rPr>
              <a:t>User Exception Item</a:t>
            </a:r>
          </a:p>
          <a:p>
            <a:pPr marL="457200" lvl="1" indent="0">
              <a:spcAft>
                <a:spcPts val="1200"/>
              </a:spcAft>
              <a:buNone/>
            </a:pPr>
            <a:r>
              <a:rPr lang="en-GB" sz="1600" dirty="0">
                <a:solidFill>
                  <a:srgbClr val="646569">
                    <a:lumMod val="75000"/>
                  </a:srgbClr>
                </a:solidFill>
              </a:rPr>
              <a:t>You must have Integration Points configured in order to leverage </a:t>
            </a:r>
            <a:r>
              <a:rPr lang="en-GB" sz="1600" i="1" dirty="0">
                <a:solidFill>
                  <a:srgbClr val="646569">
                    <a:lumMod val="75000"/>
                  </a:srgbClr>
                </a:solidFill>
              </a:rPr>
              <a:t>User Exception Messages</a:t>
            </a:r>
            <a:endParaRPr lang="en-US" sz="1600" i="1" dirty="0"/>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2601985692"/>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Restrict Adding Users to Active Workflows with SDK-Managed Participants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an object workflow configuration includes the option to use custom actions (create using Vault Java SDK) to define participants, the participant group is no longer available in the Add Participants dialog</a:t>
            </a:r>
          </a:p>
          <a:p>
            <a:pPr>
              <a:spcBef>
                <a:spcPts val="600"/>
              </a:spcBef>
              <a:spcAft>
                <a:spcPts val="1200"/>
              </a:spcAft>
            </a:pPr>
            <a:r>
              <a:rPr lang="en-US" sz="2000" dirty="0"/>
              <a:t>Business Justification</a:t>
            </a:r>
          </a:p>
          <a:p>
            <a:pPr marL="457200" lvl="1" indent="0">
              <a:spcAft>
                <a:spcPts val="1200"/>
              </a:spcAft>
              <a:buNone/>
            </a:pPr>
            <a:r>
              <a:rPr lang="en-US" sz="1600" dirty="0"/>
              <a:t>This restriction prevents users from manually changing the membership for participant groups defined by custom Vault Java SDK code</a:t>
            </a:r>
            <a:endParaRPr lang="en-US" sz="1500" dirty="0"/>
          </a:p>
          <a:p>
            <a:pPr>
              <a:spcBef>
                <a:spcPts val="600"/>
              </a:spcBef>
              <a:spcAft>
                <a:spcPts val="1200"/>
              </a:spcAft>
            </a:pPr>
            <a:r>
              <a:rPr lang="en-US" sz="2000" dirty="0"/>
              <a:t>Considerations</a:t>
            </a:r>
          </a:p>
          <a:p>
            <a:pPr marL="457200" lvl="1" indent="0">
              <a:spcAft>
                <a:spcPts val="1200"/>
              </a:spcAft>
              <a:buNone/>
            </a:pPr>
            <a:r>
              <a:rPr lang="en-US" sz="1500" dirty="0"/>
              <a:t>Even though this feature is listed as auto-on, the feature only has an impact for customers who have installed a Java SDK using a custom action to define participants </a:t>
            </a:r>
            <a:endParaRPr lang="en-US" sz="1600" dirty="0"/>
          </a:p>
          <a:p>
            <a:pPr marL="457200" lvl="1" indent="0">
              <a:spcAft>
                <a:spcPts val="1200"/>
              </a:spcAft>
              <a:buNone/>
            </a:pPr>
            <a:r>
              <a:rPr lang="en-US" sz="1600" dirty="0"/>
              <a:t>	</a:t>
            </a:r>
          </a:p>
          <a:p>
            <a:pPr marL="457200" lvl="1" indent="0">
              <a:spcAft>
                <a:spcPts val="1200"/>
              </a:spcAft>
              <a:buNone/>
            </a:pPr>
            <a:r>
              <a:rPr lang="en-US" sz="1600" dirty="0"/>
              <a:t>			</a:t>
            </a:r>
          </a:p>
          <a:p>
            <a:pPr marL="457200" lvl="1" indent="0">
              <a:spcAft>
                <a:spcPts val="1200"/>
              </a:spcAft>
              <a:buNone/>
            </a:pPr>
            <a:r>
              <a:rPr lang="en-US" sz="1600" dirty="0"/>
              <a:t>						</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940580028"/>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API Usage Logs to Include Request Duration</a:t>
            </a:r>
          </a:p>
        </p:txBody>
      </p:sp>
      <p:sp>
        <p:nvSpPr>
          <p:cNvPr id="3" name="Content Placeholder 2"/>
          <p:cNvSpPr>
            <a:spLocks noGrp="1"/>
          </p:cNvSpPr>
          <p:nvPr>
            <p:ph idx="1"/>
          </p:nvPr>
        </p:nvSpPr>
        <p:spPr>
          <a:xfrm>
            <a:off x="826624" y="1066800"/>
            <a:ext cx="9915370" cy="5410200"/>
          </a:xfrm>
        </p:spPr>
        <p:txBody>
          <a:bodyPr vert="horz" wrap="square" lIns="91440" tIns="45720" rIns="91440" bIns="45720" rtlCol="0" anchor="t">
            <a:noAutofit/>
          </a:bodyPr>
          <a:lstStyle/>
          <a:p>
            <a:pPr>
              <a:spcBef>
                <a:spcPts val="600"/>
              </a:spcBef>
              <a:spcAft>
                <a:spcPts val="1200"/>
              </a:spcAft>
            </a:pPr>
            <a:r>
              <a:rPr lang="en-US" sz="2000" dirty="0"/>
              <a:t>Overview</a:t>
            </a:r>
          </a:p>
          <a:p>
            <a:pPr marL="457200" lvl="1" indent="0">
              <a:spcAft>
                <a:spcPts val="1200"/>
              </a:spcAft>
              <a:buNone/>
            </a:pPr>
            <a:r>
              <a:rPr lang="en-US" sz="1600" dirty="0"/>
              <a:t>This feature adds a </a:t>
            </a:r>
            <a:r>
              <a:rPr lang="en-US" sz="1600" i="1" dirty="0"/>
              <a:t>Duration</a:t>
            </a:r>
            <a:r>
              <a:rPr lang="en-US" sz="1600" dirty="0"/>
              <a:t> column to the API Usage Logs</a:t>
            </a:r>
          </a:p>
          <a:p>
            <a:pPr>
              <a:spcBef>
                <a:spcPts val="600"/>
              </a:spcBef>
              <a:spcAft>
                <a:spcPts val="1200"/>
              </a:spcAft>
            </a:pPr>
            <a:r>
              <a:rPr lang="en-US" sz="2000" dirty="0"/>
              <a:t>Business Justification</a:t>
            </a:r>
          </a:p>
          <a:p>
            <a:pPr marL="457200" lvl="1" indent="0">
              <a:spcAft>
                <a:spcPts val="1200"/>
              </a:spcAft>
              <a:buNone/>
            </a:pPr>
            <a:r>
              <a:rPr lang="en-US" sz="1600" dirty="0"/>
              <a:t>The column provides Administrators the ability to determine the time it takes an API request to execute in Vault</a:t>
            </a:r>
          </a:p>
          <a:p>
            <a:pPr>
              <a:spcBef>
                <a:spcPts val="600"/>
              </a:spcBef>
              <a:spcAft>
                <a:spcPts val="1200"/>
              </a:spcAft>
            </a:pPr>
            <a:r>
              <a:rPr lang="en-US" sz="2000" dirty="0"/>
              <a:t>Considerations</a:t>
            </a:r>
          </a:p>
          <a:p>
            <a:pPr marL="457200" lvl="1" indent="0">
              <a:spcAft>
                <a:spcPts val="1200"/>
              </a:spcAft>
              <a:buNone/>
            </a:pPr>
            <a:r>
              <a:rPr lang="en-US" sz="1600" dirty="0"/>
              <a:t>The </a:t>
            </a:r>
            <a:r>
              <a:rPr lang="en-US" sz="1600" i="1" dirty="0"/>
              <a:t>Duration </a:t>
            </a:r>
            <a:r>
              <a:rPr lang="en-US" sz="1600" dirty="0"/>
              <a:t>does not include transport times between Vault and the client</a:t>
            </a:r>
            <a:endParaRPr lang="en-US" sz="1600" dirty="0">
              <a:cs typeface="Calibri"/>
            </a:endParaRP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1983600837"/>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Platform Data Model Changes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With the 19R3 release, we have added the following fields to all new and existing objects, documents, and document versions: </a:t>
            </a:r>
            <a:r>
              <a:rPr lang="en-US" sz="1600" i="1" dirty="0"/>
              <a:t>Global ID (</a:t>
            </a:r>
            <a:r>
              <a:rPr lang="en-US" sz="1600" i="1" dirty="0" err="1"/>
              <a:t>global_id_sys</a:t>
            </a:r>
            <a:r>
              <a:rPr lang="en-US" sz="1600" i="1" dirty="0"/>
              <a:t>) and Link (</a:t>
            </a:r>
            <a:r>
              <a:rPr lang="en-US" sz="1600" i="1" dirty="0" err="1"/>
              <a:t>link_sys</a:t>
            </a:r>
            <a:r>
              <a:rPr lang="en-US" sz="1600" i="1" dirty="0"/>
              <a:t>)</a:t>
            </a:r>
          </a:p>
          <a:p>
            <a:pPr marL="457200" lvl="1" indent="0">
              <a:spcAft>
                <a:spcPts val="1200"/>
              </a:spcAft>
              <a:buNone/>
            </a:pPr>
            <a:r>
              <a:rPr lang="en-US" sz="1600" dirty="0"/>
              <a:t>In addition, the following fields have been added to the User object: </a:t>
            </a:r>
            <a:r>
              <a:rPr lang="en-US" sz="1600" i="1" dirty="0"/>
              <a:t>Activation Date (</a:t>
            </a:r>
            <a:r>
              <a:rPr lang="en-US" sz="1600" i="1" dirty="0" err="1"/>
              <a:t>activation_date_sys</a:t>
            </a:r>
            <a:r>
              <a:rPr lang="en-US" sz="1600" i="1" dirty="0"/>
              <a:t>), Inactivation Date (</a:t>
            </a:r>
            <a:r>
              <a:rPr lang="en-US" sz="1600" i="1" dirty="0" err="1"/>
              <a:t>inactivation_date_sys</a:t>
            </a:r>
            <a:r>
              <a:rPr lang="en-US" sz="1600" i="1" dirty="0"/>
              <a:t>), Send Welcome Email (</a:t>
            </a:r>
            <a:r>
              <a:rPr lang="en-US" sz="1600" i="1" dirty="0" err="1"/>
              <a:t>send_welcome_email_sys</a:t>
            </a:r>
            <a:r>
              <a:rPr lang="en-US" sz="1600" i="1" dirty="0"/>
              <a:t>)</a:t>
            </a:r>
          </a:p>
          <a:p>
            <a:pPr>
              <a:spcBef>
                <a:spcPts val="600"/>
              </a:spcBef>
              <a:spcAft>
                <a:spcPts val="1200"/>
              </a:spcAft>
            </a:pPr>
            <a:r>
              <a:rPr lang="en-US" sz="2000" dirty="0"/>
              <a:t>Business Justification</a:t>
            </a:r>
          </a:p>
          <a:p>
            <a:pPr marL="457200" lvl="1" indent="0">
              <a:spcAft>
                <a:spcPts val="1200"/>
              </a:spcAft>
              <a:buNone/>
            </a:pPr>
            <a:r>
              <a:rPr lang="en-US" sz="1600" dirty="0"/>
              <a:t>With every release, we update the data model to better support evolving needs and new feature functionality</a:t>
            </a:r>
          </a:p>
          <a:p>
            <a:pPr>
              <a:spcBef>
                <a:spcPts val="600"/>
              </a:spcBef>
              <a:spcAft>
                <a:spcPts val="1200"/>
              </a:spcAft>
            </a:pPr>
            <a:r>
              <a:rPr lang="en-US" sz="2000" dirty="0"/>
              <a:t>Considerations</a:t>
            </a:r>
          </a:p>
          <a:p>
            <a:pPr marL="457200" lvl="1" indent="0">
              <a:spcAft>
                <a:spcPts val="1200"/>
              </a:spcAft>
              <a:buNone/>
            </a:pPr>
            <a:r>
              <a:rPr lang="en-US" sz="1600" dirty="0"/>
              <a:t>These data model updates are automatically included in all Platform vaults, but Admins must make configuration changes to make them available</a:t>
            </a:r>
          </a:p>
          <a:p>
            <a:pPr marL="457200" lvl="1" indent="0">
              <a:spcAft>
                <a:spcPts val="1200"/>
              </a:spcAft>
              <a:buNone/>
            </a:pPr>
            <a:r>
              <a:rPr lang="en-US" sz="1600" dirty="0"/>
              <a:t>This feature is not validated in pre-release Vaults</a:t>
            </a: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892542743"/>
      </p:ext>
    </p:extLst>
  </p:cSld>
  <p:clrMapOvr>
    <a:masterClrMapping/>
  </p:clrMapOvr>
  <p:transition>
    <p:fade/>
  </p:transition>
</p:sld>
</file>

<file path=ppt/theme/theme1.xml><?xml version="1.0" encoding="utf-8"?>
<a:theme xmlns:a="http://schemas.openxmlformats.org/drawingml/2006/main" name="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2.xml><?xml version="1.0" encoding="utf-8"?>
<a:theme xmlns:a="http://schemas.openxmlformats.org/drawingml/2006/main" name="1_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Veeva Template_AMWEdit_with color options_11.07</Template>
  <TotalTime>11037</TotalTime>
  <Words>10144</Words>
  <Application>Microsoft Macintosh PowerPoint</Application>
  <PresentationFormat>Widescreen</PresentationFormat>
  <Paragraphs>1487</Paragraphs>
  <Slides>108</Slides>
  <Notes>42</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108</vt:i4>
      </vt:variant>
    </vt:vector>
  </HeadingPairs>
  <TitlesOfParts>
    <vt:vector size="115" baseType="lpstr">
      <vt:lpstr>Arial</vt:lpstr>
      <vt:lpstr>Calibri</vt:lpstr>
      <vt:lpstr>Calibri Light</vt:lpstr>
      <vt:lpstr>Wingdings</vt:lpstr>
      <vt:lpstr>Veeva Template_AMWEdit_with color options_11.07.16</vt:lpstr>
      <vt:lpstr>1_Veeva Template_AMWEdit_with color options_11.07.16</vt:lpstr>
      <vt:lpstr>Packager Shell Object</vt:lpstr>
      <vt:lpstr>19R3  Release Preview and Planning </vt:lpstr>
      <vt:lpstr>Vault Platform 19R3 Presenters</vt:lpstr>
      <vt:lpstr>Foreword</vt:lpstr>
      <vt:lpstr>Interact With Us!</vt:lpstr>
      <vt:lpstr>Planning for the 19R3 Release</vt:lpstr>
      <vt:lpstr>Logistics</vt:lpstr>
      <vt:lpstr>19R3 Release Calendar</vt:lpstr>
      <vt:lpstr>Early POD Upgrade Schedule</vt:lpstr>
      <vt:lpstr>Pre-Release Environments</vt:lpstr>
      <vt:lpstr>Pre-Release Vault</vt:lpstr>
      <vt:lpstr>Validation &amp; Supporting Docs</vt:lpstr>
      <vt:lpstr>19R3 Go Live</vt:lpstr>
      <vt:lpstr>Sandbox POD Separation</vt:lpstr>
      <vt:lpstr>19R3 Release Webinar Series</vt:lpstr>
      <vt:lpstr>Announcements</vt:lpstr>
      <vt:lpstr>Notification Emails from Veeva</vt:lpstr>
      <vt:lpstr>Internet Explorer™ 11 on Windows™ 7</vt:lpstr>
      <vt:lpstr>Coming in 2020: Create Button Unification</vt:lpstr>
      <vt:lpstr>PowerPoint Presentation</vt:lpstr>
      <vt:lpstr>Feature Enablement Detail</vt:lpstr>
      <vt:lpstr>19R3 Platform Features</vt:lpstr>
      <vt:lpstr>19R3 Vault Platform Themes</vt:lpstr>
      <vt:lpstr>User Experience</vt:lpstr>
      <vt:lpstr>Relabel Doc Info Page Edit Button</vt:lpstr>
      <vt:lpstr>Enhanced Business Admin Navigation</vt:lpstr>
      <vt:lpstr>Demo</vt:lpstr>
      <vt:lpstr>Security</vt:lpstr>
      <vt:lpstr>Enhanced Delegate Access Experience</vt:lpstr>
      <vt:lpstr>Delegate Access: Restrict Delegate Selection</vt:lpstr>
      <vt:lpstr>Delegate Access: Restrict Delegate Selection</vt:lpstr>
      <vt:lpstr>Document Management</vt:lpstr>
      <vt:lpstr>Collaborative Authoring with Microsoft Office</vt:lpstr>
      <vt:lpstr>Demo</vt:lpstr>
      <vt:lpstr>Demo</vt:lpstr>
      <vt:lpstr>Collaborative Authoring with Microsoft Office – Technical Enablement Q&amp;A</vt:lpstr>
      <vt:lpstr>Disable Enhanced Checkout for All Vaults</vt:lpstr>
      <vt:lpstr>Document Workflow: Add Participants to Unselected Optional Tasks</vt:lpstr>
      <vt:lpstr>Improved File Transfer for Vault File Manager</vt:lpstr>
      <vt:lpstr>Start Multi-Document Workflow  on a Single Document</vt:lpstr>
      <vt:lpstr>Multi-Document Workflow:  Updated Envelope Viewer</vt:lpstr>
      <vt:lpstr>Multi-Document Workflow:  Verdict-Based Prompt for Comments and Reasons</vt:lpstr>
      <vt:lpstr>Constrain Multi-Document Workflow Based on Document Status &amp; Field Values</vt:lpstr>
      <vt:lpstr>Constrain Multi-Document Workflow Based on Document Status &amp; Field Values</vt:lpstr>
      <vt:lpstr>Constrain Multi-Document Workflow Based on Document Status &amp; Field Values</vt:lpstr>
      <vt:lpstr>Demo</vt:lpstr>
      <vt:lpstr>Remove Documents from Envelope </vt:lpstr>
      <vt:lpstr>Optimizations for Merge Fields</vt:lpstr>
      <vt:lpstr>Download List of Records Blocking Document Deletion</vt:lpstr>
      <vt:lpstr>Other Document Management Features</vt:lpstr>
      <vt:lpstr>Remove Deprecated Re-Render Options</vt:lpstr>
      <vt:lpstr>Improved Handling for Multiple Action Bookmarks</vt:lpstr>
      <vt:lpstr>Download Notes to CSV</vt:lpstr>
      <vt:lpstr>Create Anchors</vt:lpstr>
      <vt:lpstr>Scalable Overlay Processing</vt:lpstr>
      <vt:lpstr>Data Management</vt:lpstr>
      <vt:lpstr>Object &amp; Document Audit History Filters Enhancements</vt:lpstr>
      <vt:lpstr>Object &amp; Document Audit History Filters Enhancements</vt:lpstr>
      <vt:lpstr>Object State Types</vt:lpstr>
      <vt:lpstr>Relate Multiple Records: Complex Join Related Sections</vt:lpstr>
      <vt:lpstr>Relate Multiple Records: Complex Join Related Sections</vt:lpstr>
      <vt:lpstr>Update EDL Item Tracking Fields When Batch Update Is No/Blank</vt:lpstr>
      <vt:lpstr>Other Data Management Features</vt:lpstr>
      <vt:lpstr>Correct Currency Format in Merge Fields &amp; Formatted Output</vt:lpstr>
      <vt:lpstr>Simple Join Objects Include Lifecycle State Fields</vt:lpstr>
      <vt:lpstr>Download List of Unrelated Parent Records </vt:lpstr>
      <vt:lpstr>Uniqueness Update</vt:lpstr>
      <vt:lpstr>Three Levels of Dependent Questions for Checklists</vt:lpstr>
      <vt:lpstr>Synchronize Checklist Design &amp; Related Records</vt:lpstr>
      <vt:lpstr>Optional Checklist Category in User &amp; Entry Actions</vt:lpstr>
      <vt:lpstr>Reporting</vt:lpstr>
      <vt:lpstr>Task Instructions in Reports</vt:lpstr>
      <vt:lpstr>Display Object Reference Fields as Links in Reports</vt:lpstr>
      <vt:lpstr>Multi-Pass Reporting Enhancements</vt:lpstr>
      <vt:lpstr>Pareto Charts</vt:lpstr>
      <vt:lpstr>Pareto Charts</vt:lpstr>
      <vt:lpstr>Prevent Report Re-Execution On Export</vt:lpstr>
      <vt:lpstr>System Administration</vt:lpstr>
      <vt:lpstr>Self-Serve Pre-Release Vaults</vt:lpstr>
      <vt:lpstr>Limited Release Sandbox</vt:lpstr>
      <vt:lpstr>User Pending State</vt:lpstr>
      <vt:lpstr>Add Vault ID Field to Login History UI</vt:lpstr>
      <vt:lpstr>Increase Formula Field Limit for Objects</vt:lpstr>
      <vt:lpstr>Link Formula Fields</vt:lpstr>
      <vt:lpstr>Link Formula Fields</vt:lpstr>
      <vt:lpstr>Update Label to PHI or PII Field</vt:lpstr>
      <vt:lpstr>UI Changes in Object Page Layout Editor</vt:lpstr>
      <vt:lpstr>Other Systems Administration Features</vt:lpstr>
      <vt:lpstr>Developer Toolkit Features</vt:lpstr>
      <vt:lpstr>Global ID &amp; Link Fields for Documents/Versions</vt:lpstr>
      <vt:lpstr>Global ID &amp; Link Fields for Documents/Versions</vt:lpstr>
      <vt:lpstr>19R3 Developer Release Deep Dive</vt:lpstr>
      <vt:lpstr>Java SDK Message Catalog: Admin UI</vt:lpstr>
      <vt:lpstr>Job Processors</vt:lpstr>
      <vt:lpstr>Spark Integration Management</vt:lpstr>
      <vt:lpstr>Spark Message Processor Label Clarification</vt:lpstr>
      <vt:lpstr>Spark User Exceptions</vt:lpstr>
      <vt:lpstr>Restrict Adding Users to Active Workflows with SDK-Managed Participants</vt:lpstr>
      <vt:lpstr>API Usage Logs to Include Request Duration</vt:lpstr>
      <vt:lpstr>Platform Data Model Changes</vt:lpstr>
      <vt:lpstr>Include Seconds in Audit Trail Export  Timestamp Column</vt:lpstr>
      <vt:lpstr>Job Logging</vt:lpstr>
      <vt:lpstr>Record ID &amp; Object Label Column in Object Audit Exports</vt:lpstr>
      <vt:lpstr>System Objects Supported in Related Record Audit Trails</vt:lpstr>
      <vt:lpstr>Global ID &amp; Link Fields for Object Records</vt:lpstr>
      <vt:lpstr>Global ID &amp; Link Fields for Object Records</vt:lpstr>
      <vt:lpstr>Additional Information</vt:lpstr>
      <vt:lpstr>Best Practices for Managing Vault Releases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subject/>
  <dc:creator>Bryan Ennis</dc:creator>
  <cp:keywords/>
  <dc:description/>
  <cp:lastModifiedBy>Karen Gorman</cp:lastModifiedBy>
  <cp:revision>413</cp:revision>
  <cp:lastPrinted>2017-12-14T03:08:06Z</cp:lastPrinted>
  <dcterms:created xsi:type="dcterms:W3CDTF">2018-02-28T16:28:44Z</dcterms:created>
  <dcterms:modified xsi:type="dcterms:W3CDTF">2019-11-08T02:45:46Z</dcterms:modified>
  <cp:category/>
</cp:coreProperties>
</file>